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7628"/>
  <workbookPr filterPrivacy="1" defaultThemeVersion="166925"/>
  <xr:revisionPtr revIDLastSave="9" documentId="8_{8EA121B9-591E-4812-8E66-621B3D2F96D3}" xr6:coauthVersionLast="47" xr6:coauthVersionMax="47" xr10:uidLastSave="{00B2FF06-11E3-4608-9DD9-56684BB4E36B}"/>
  <bookViews>
    <workbookView xWindow="-110" yWindow="-110" windowWidth="19420" windowHeight="10300" tabRatio="716" xr2:uid="{00000000-000D-0000-FFFF-FFFF00000000}"/>
  </bookViews>
  <sheets>
    <sheet name="Contents" sheetId="10" r:id="rId1"/>
    <sheet name="RMAR Methodology" sheetId="2" r:id="rId2"/>
    <sheet name="Data tables - Section 1" sheetId="13" r:id="rId3"/>
    <sheet name="Data tables - Section 2" sheetId="15" r:id="rId4"/>
    <sheet name="Data tables - Section 3" sheetId="4" r:id="rId5"/>
    <sheet name="Data tables - Section 4 " sheetId="5" r:id="rId6"/>
    <sheet name="Data tables - Section 5" sheetId="9" r:id="rId7"/>
  </sheets>
  <calcPr calcId="191028" calcMode="manual"/>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13" i="15" l="1"/>
  <c r="G15" i="15"/>
  <c r="G45" i="13"/>
  <c r="G12" i="15"/>
  <c r="G14" i="15"/>
  <c r="G11" i="15"/>
</calcChain>
</file>

<file path=xl/sharedStrings.xml><?xml version="1.0" encoding="utf-8"?>
<sst xmlns="http://schemas.openxmlformats.org/spreadsheetml/2006/main" count="415" uniqueCount="182">
  <si>
    <t xml:space="preserve">The retail intermediary sector in 2023
</t>
  </si>
  <si>
    <t>August 2024 data publication - underlying data pack</t>
  </si>
  <si>
    <t>Retail Mediation Activities Return (RMAR)</t>
  </si>
  <si>
    <t>Section 1</t>
  </si>
  <si>
    <t>Tables 1-3</t>
  </si>
  <si>
    <t>Revenue from regulated intermediary activities (2016-2023)</t>
  </si>
  <si>
    <t>Section 2</t>
  </si>
  <si>
    <t>Tables 4-14</t>
  </si>
  <si>
    <t>Revenue earned by firm type (2023)</t>
  </si>
  <si>
    <t>Section 3</t>
  </si>
  <si>
    <t>Tables 15-16</t>
  </si>
  <si>
    <t>Capital requirements (2020-2023)</t>
  </si>
  <si>
    <t>Section 4</t>
  </si>
  <si>
    <t>Tables 17-19</t>
  </si>
  <si>
    <t>Professional indemnity insurance premiums (2023)</t>
  </si>
  <si>
    <t>Section 5</t>
  </si>
  <si>
    <t>Tables 20-26</t>
  </si>
  <si>
    <t>Retail investment advice and adviser charges (2020-2023)</t>
  </si>
  <si>
    <t xml:space="preserve">FCA RMAR Publication - August 2024 edition
</t>
  </si>
  <si>
    <t xml:space="preserve">Methodology
</t>
  </si>
  <si>
    <r>
      <t xml:space="preserve">The RMAR was originally introduced in April 2005 (by the FSA) and is the core regulatory return submitted by firms who provide intermediary services arranging and/or advising on mortgages, non-investment insurance or retail investment products. Firms are required to report at minimum twice yearly for most sections of the return, based on their Accounting Reference Data (ARD), with 30 working days in which to submit the return.
Typically, up to around 12,000 firms complete at least one element of the RMAR, ranging from sole traders to large broker companies and adviser networks. In this Data Report we have included data from selected sections of the RMAR – section B (Profit and Loss), section D (capital requirements), section E (Professional Indemnity Insurance), section G (Conduct of Business) - to provide information on the nature of the business undertaken by firms which submit the RMAR. We have also included data from section K which provides specific information in relation to the provision of advice on retail investment products (e.g. adviser charges).
</t>
    </r>
    <r>
      <rPr>
        <b/>
        <i/>
        <sz val="10"/>
        <color rgb="FF660033"/>
        <rFont val="Verdana"/>
        <family val="2"/>
      </rPr>
      <t xml:space="preserve">Notes </t>
    </r>
    <r>
      <rPr>
        <i/>
        <sz val="10"/>
        <color rgb="FF660033"/>
        <rFont val="Verdana"/>
        <family val="2"/>
      </rPr>
      <t xml:space="preserve">
• Data generally reflects the latest return submitted by the firm in the relevant calendar year (eg 2023). For the Profit and Loss (P&amp;L) account, which is submitted on a cumulative basis, we use data from the return for the full financial year of account falling within the relevant calendar year. 
• Data for 2023 reflect firms on the register at 31 December 2023.
• Not all firms carrying out relevant mediation activities complete all sections of the RMAR. Therefore, the total population of firms reporting varies from section to section.
• This analysis is based on RMAR data as submitted by firms and has not been subject to systematic cleansing.</t>
    </r>
    <r>
      <rPr>
        <sz val="10"/>
        <color rgb="FF660033"/>
        <rFont val="Verdana"/>
        <family val="2"/>
      </rPr>
      <t xml:space="preserve">
</t>
    </r>
  </si>
  <si>
    <t>Data from the Retail Mediation Activities Return (RMAR)</t>
  </si>
  <si>
    <t>FCA publication - August 2024</t>
  </si>
  <si>
    <t>Section 1: Regulated activities and revenue (2016-2023)</t>
  </si>
  <si>
    <t>Table 1: Revenue from mortgage business</t>
  </si>
  <si>
    <t>Year</t>
  </si>
  <si>
    <t>Number of firms</t>
  </si>
  <si>
    <t>Commission (Gross) (£)</t>
  </si>
  <si>
    <t>Fees/charges (£)</t>
  </si>
  <si>
    <t>Other revenue (£)</t>
  </si>
  <si>
    <t>Total regulated revenue (£)</t>
  </si>
  <si>
    <t>2016</t>
  </si>
  <si>
    <t>2017</t>
  </si>
  <si>
    <t>2018</t>
  </si>
  <si>
    <t>2019</t>
  </si>
  <si>
    <t>2021</t>
  </si>
  <si>
    <t>2023</t>
  </si>
  <si>
    <t>Table 1 - mortgage revenues include revenue earned from second charge (or subsequent) mortgage business from 2017 onwards.</t>
  </si>
  <si>
    <t>Table 2: Revenue from non-investment insurance business</t>
  </si>
  <si>
    <t>Table 3: Revenue from retail investment business</t>
  </si>
  <si>
    <t>Commission (Net) (£)</t>
  </si>
  <si>
    <r>
      <rPr>
        <sz val="8"/>
        <color rgb="FF000000"/>
        <rFont val="Verdana"/>
        <family val="2"/>
      </rPr>
      <t xml:space="preserve">Source for tables 1-3: 
RMAR Section B (P&amp;L) – firms reporting a full year of revenue earned from the relevant activity.  The number of firms reflects those firms that reported earning revenue from each of retail investment, mortgage or non-investment insurance mediation activities. These data do not include types of firms that report their revenue via a different regulatory return, such as banks, building societies and investment firms. 
</t>
    </r>
    <r>
      <rPr>
        <sz val="8"/>
        <color rgb="FFFF0000"/>
        <rFont val="Verdana"/>
        <family val="2"/>
      </rPr>
      <t xml:space="preserve">
</t>
    </r>
    <r>
      <rPr>
        <sz val="8"/>
        <color rgb="FF000000"/>
        <rFont val="Verdana"/>
        <family val="2"/>
      </rPr>
      <t xml:space="preserve">
</t>
    </r>
  </si>
  <si>
    <t xml:space="preserve">Section 2: Revenue earned by firm type (2023) </t>
  </si>
  <si>
    <t>Table 4: Type of revenue earned by category of firm (2023)</t>
  </si>
  <si>
    <t>Firm category</t>
  </si>
  <si>
    <t>Non investment insurance total revenue (£)</t>
  </si>
  <si>
    <t>Retail investment total revenue (£)</t>
  </si>
  <si>
    <t xml:space="preserve">Mortgage total revenue (£) </t>
  </si>
  <si>
    <t>Financial advisers</t>
  </si>
  <si>
    <t>Insurance intermediaries</t>
  </si>
  <si>
    <t>Mortgage brokers</t>
  </si>
  <si>
    <t>Other</t>
  </si>
  <si>
    <t>Grand Total</t>
  </si>
  <si>
    <t xml:space="preserve">Source for table 4: 
RMAR Section B (P&amp;L) – all firms on the FCA register at 31 December 2023 that reported a full year of revenue earned from the relevant activity during 2023.  </t>
  </si>
  <si>
    <t>Table 5: Financial adviser firms - sources of revenue (2023)</t>
  </si>
  <si>
    <t>Source of revenue</t>
  </si>
  <si>
    <t>Commission (£)</t>
  </si>
  <si>
    <t>Retail Investment business</t>
  </si>
  <si>
    <t>Insurance business</t>
  </si>
  <si>
    <t>Mortgage business</t>
  </si>
  <si>
    <t>Total</t>
  </si>
  <si>
    <t>Table 6: Financial adviser firms - number of staff that advise on retail investments (2023)</t>
  </si>
  <si>
    <t>Adviser band</t>
  </si>
  <si>
    <t>Number of staff advising on retail investment products</t>
  </si>
  <si>
    <t>1 adviser</t>
  </si>
  <si>
    <t>2-5 advisers</t>
  </si>
  <si>
    <t>6-50 advisers</t>
  </si>
  <si>
    <t>Over 50 advisers</t>
  </si>
  <si>
    <t>Table 7: Financial adviser firms - average revenue/profit per firm/adviser</t>
  </si>
  <si>
    <t>Average retail investment revenue per firm (£)</t>
  </si>
  <si>
    <t>Average retail investment revenue per adviser (£)</t>
  </si>
  <si>
    <t>Average total revenue per firm (£)</t>
  </si>
  <si>
    <t>Average pre-tax profit per firm (£)</t>
  </si>
  <si>
    <t>Average retained profit per firm (£)</t>
  </si>
  <si>
    <t>Number of firms making pre-tax profit</t>
  </si>
  <si>
    <t xml:space="preserve">Source for tables 5, 6 and 7:
RMAR section B (revenue and profits) and section G (number of staff that give advice) - firms on the register at 31 December 2023. 
The data in Table 6 reflect those firms that submit section G and report having at least one RI adviser. 
The data in Table 7 are based on only those firms that submitted a full year of revenue on section B, which is a smaller population of firms.  
The numbers of advisers shown may include double-counting where an individual adviser works for more than one firm </t>
  </si>
  <si>
    <t>Table 8: Retail investment adviser staff (2023)</t>
  </si>
  <si>
    <t>Firm type</t>
  </si>
  <si>
    <t>No. of staff advising on retail investment products</t>
  </si>
  <si>
    <t>Banks and Building Societies</t>
  </si>
  <si>
    <t xml:space="preserve">Investment/Asset Manager
</t>
  </si>
  <si>
    <t>Wealth Management</t>
  </si>
  <si>
    <t xml:space="preserve">Source for table 8:
RMAR section G (number of staff that give advice on retail investment products) - latest returns for firms on the FCA register at 31 December 2023. The number of firms and adviser staff reflect those firms that submit section G and report having at least one adviser. The numbers of advisers shown may include double-counting of individuals where an individual adviser works for more than one firm. </t>
  </si>
  <si>
    <t>Table 9: Mortgage brokers - sources of revenue (2023)</t>
  </si>
  <si>
    <t>Retail investment business</t>
  </si>
  <si>
    <t>Table 10 : Mortgage brokers - number of staff that advise on mortgages (2023)</t>
  </si>
  <si>
    <t>Adviser Band</t>
  </si>
  <si>
    <t>Number of staff advising on mortgages</t>
  </si>
  <si>
    <t>Table 11: Mortgage brokers - average revenue per firm/adviser (2023)</t>
  </si>
  <si>
    <t xml:space="preserve">Number of firms </t>
  </si>
  <si>
    <t>Average Mortgage revenue per firm (£)</t>
  </si>
  <si>
    <t>Average regulated revenue per firm (£)</t>
  </si>
  <si>
    <t>Average Mortgage revenue per adviser (£)</t>
  </si>
  <si>
    <t>Average Regulated revenue per adviser (£)</t>
  </si>
  <si>
    <t xml:space="preserve">Source for tables 9, 10 and 11:
RMAR section B (revenue earned) and section G (number of staff that give advice) - firms on the register at 31 December 2023. The data in Table 10 reflect those firms that submit section G and report having at least one mortgage adviser. The data in Table 11 are based on only those firms that submitted a full year of revenue on section B, which is a smaller population of firms.  
The numbers of advisers shown may include double-counting of individuals where an individual adviser works for more than one firm </t>
  </si>
  <si>
    <t>Table 12: Mortgage adviser staff</t>
  </si>
  <si>
    <t>No. of firms</t>
  </si>
  <si>
    <t>No. of staff advising on mortgages</t>
  </si>
  <si>
    <t xml:space="preserve">Source for table 12:
RMAR section G (number of staff that give advice on mortgages) - latest returns for firms on the FCA register at 31 December 2023. The number of firms and adviser staff reflect those firms that submit section G and report having at least one adviser. The numbers of advisers shown may include double-counting of individuals where an individual adviser works for more than one firm. </t>
  </si>
  <si>
    <t>Table 13: Insurance intermediaries - sources of revenue</t>
  </si>
  <si>
    <t>Table 14: Insurance intermediaries - average revenue per firm</t>
  </si>
  <si>
    <t>Revenue Band</t>
  </si>
  <si>
    <t>Total insurance revenue (£)</t>
  </si>
  <si>
    <t>Average insurance revenue per firm (£)</t>
  </si>
  <si>
    <t>Less than £100k revenue</t>
  </si>
  <si>
    <t>£101k to £500k revenue</t>
  </si>
  <si>
    <t>£501k to £10m revenue</t>
  </si>
  <si>
    <t>Over £10m revenue</t>
  </si>
  <si>
    <t xml:space="preserve">Source for tables 13 and 14: 
RMAR Section B (P&amp;L) – all firms on the FCA register at 31 December 2023 reporting a full year of revenue earned from non-investment insurance activities.  </t>
  </si>
  <si>
    <t>Section 3: Capital requirements and capital surpluses by firm type (2020-2023)</t>
  </si>
  <si>
    <t>Table 15: Number of firms by size of capital requirement</t>
  </si>
  <si>
    <t>Other firms</t>
  </si>
  <si>
    <t>Capital requirement band</t>
  </si>
  <si>
    <t>£5,000</t>
  </si>
  <si>
    <t>Between £5,000 and £20,000</t>
  </si>
  <si>
    <t>£20,000</t>
  </si>
  <si>
    <t>Between £20,000 and £100,000</t>
  </si>
  <si>
    <t>£100,000 and over</t>
  </si>
  <si>
    <t>2020</t>
  </si>
  <si>
    <t>2022</t>
  </si>
  <si>
    <t>Table 16: Number of firms by size of capital surplus</t>
  </si>
  <si>
    <t>Financial Advisers</t>
  </si>
  <si>
    <t>Surplus band</t>
  </si>
  <si>
    <t>Deficit</t>
  </si>
  <si>
    <t>Up to £10,000</t>
  </si>
  <si>
    <t>Over £10,000 up to £100,000</t>
  </si>
  <si>
    <t>Over £100,000 up to £500,000</t>
  </si>
  <si>
    <t>Over £500,000</t>
  </si>
  <si>
    <t>Source for tables 15 and 16: RMAR section D - latest returns for 2023 for firms on the register at 31 December 2023</t>
  </si>
  <si>
    <t>Section 4: Professional indemnity insurance (PII) premiums paid by firm type (2023)</t>
  </si>
  <si>
    <t xml:space="preserve">Table 17: Value of PII premiums paid by financial adviser firms (2023) </t>
  </si>
  <si>
    <t>Regulated revenue band</t>
  </si>
  <si>
    <t>Total annualised PII premium (£)</t>
  </si>
  <si>
    <t>Average PII premium per firm (£)</t>
  </si>
  <si>
    <t>PII premium as % of regulated revenue</t>
  </si>
  <si>
    <t>Up to £100k revenue</t>
  </si>
  <si>
    <t>101k to £500k revenue</t>
  </si>
  <si>
    <t>Table 18: Value of PII premiums paid by mortgage broker firms (2023)</t>
  </si>
  <si>
    <t>Table 19: Value of PII premiums paid by insurance intermediary firms (2023)</t>
  </si>
  <si>
    <t>Source for tables 17, 18 and 19: RMAR section E (PII premiums) and section B (revenue) for firms that reported on both sections for 2023.</t>
  </si>
  <si>
    <t>Regulated revenue based on reported revenue earned from three regulated mediation activities - retail investments, home finance and non-investment insurance.</t>
  </si>
  <si>
    <t>Section 5: Adviser charges (2023)</t>
  </si>
  <si>
    <t>Table 20: Type of advice by number of firms and revenue from adviser charges</t>
  </si>
  <si>
    <t>Financial adviser firms only (2023)</t>
  </si>
  <si>
    <t>Type of advice</t>
  </si>
  <si>
    <t>Total value of adviser charges (£)</t>
  </si>
  <si>
    <t>Independent</t>
  </si>
  <si>
    <t>Restricted</t>
  </si>
  <si>
    <t>Both</t>
  </si>
  <si>
    <t>N/A</t>
  </si>
  <si>
    <t>Table 21: Value of adviser charges by method of adviser payment</t>
  </si>
  <si>
    <t>Direct (£)</t>
  </si>
  <si>
    <t>Facilitated (£)</t>
  </si>
  <si>
    <t>Business type</t>
  </si>
  <si>
    <t>Initial/one-off/ad-hoc</t>
  </si>
  <si>
    <t>Ongoing</t>
  </si>
  <si>
    <t>Table 22: Total number of initial/one-off/ad-hoc advice services</t>
  </si>
  <si>
    <t>Initial services</t>
  </si>
  <si>
    <t>Number of initial advice services</t>
  </si>
  <si>
    <t>Table 23: Total number of ongoing clients across all firm types</t>
  </si>
  <si>
    <t>Ongoing clients</t>
  </si>
  <si>
    <t>New in year</t>
  </si>
  <si>
    <t>Ceased in year</t>
  </si>
  <si>
    <t>Total at year end</t>
  </si>
  <si>
    <t>Number of ongoing clients</t>
  </si>
  <si>
    <t>Table 24: Number of firms by typical charging structure</t>
  </si>
  <si>
    <t>Initial Charge per hour (£)</t>
  </si>
  <si>
    <t>Initial % of investment</t>
  </si>
  <si>
    <t>Initial fixed fee (£)</t>
  </si>
  <si>
    <t>Initial Combined structure</t>
  </si>
  <si>
    <t>Ongoing Charge per hour (£)</t>
  </si>
  <si>
    <t>Ongoing % of investment</t>
  </si>
  <si>
    <t>Ongoing fixed fee</t>
  </si>
  <si>
    <t>Ongoing combined structure</t>
  </si>
  <si>
    <t>Note: combined structure is a fee that combines elements of the other charging types within one fee</t>
  </si>
  <si>
    <t>Table 25: Median standard charging rates - % of investment charging type (2023)</t>
  </si>
  <si>
    <t>Type of advice service</t>
  </si>
  <si>
    <t>Minimum charge (%)</t>
  </si>
  <si>
    <t>Maximum charge (%)</t>
  </si>
  <si>
    <t>Initial</t>
  </si>
  <si>
    <t>Table 26: Mean standard charging rates - % of investment charging type (2023)</t>
  </si>
  <si>
    <t xml:space="preserve">Source for tables 18-24: latest RMAR section K returns for 2023 for firms on the FCA register at 31 December 2023.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6" formatCode="&quot;£&quot;#,##0;[Red]\-&quot;£&quot;#,##0"/>
    <numFmt numFmtId="43" formatCode="_-* #,##0.00_-;\-* #,##0.00_-;_-* &quot;-&quot;??_-;_-@_-"/>
    <numFmt numFmtId="164" formatCode="0.0%"/>
    <numFmt numFmtId="165" formatCode="#,##0.0;\-#,##0.0"/>
    <numFmt numFmtId="166" formatCode="#,##0_ ;\-#,##0\ "/>
    <numFmt numFmtId="167" formatCode="_-* #,##0_-;\-* #,##0_-;_-* &quot;-&quot;??_-;_-@_-"/>
    <numFmt numFmtId="168" formatCode="[$-809]General"/>
  </numFmts>
  <fonts count="40" x14ac:knownFonts="1">
    <font>
      <sz val="10"/>
      <color theme="1"/>
      <name val="Verdana"/>
      <family val="2"/>
    </font>
    <font>
      <b/>
      <sz val="10"/>
      <color theme="1"/>
      <name val="Verdana"/>
      <family val="2"/>
    </font>
    <font>
      <b/>
      <sz val="11"/>
      <color rgb="FF660033"/>
      <name val="Verdana"/>
      <family val="2"/>
    </font>
    <font>
      <sz val="11"/>
      <color rgb="FF660033"/>
      <name val="Verdana"/>
      <family val="2"/>
    </font>
    <font>
      <b/>
      <sz val="11"/>
      <color theme="1"/>
      <name val="Verdana"/>
      <family val="2"/>
    </font>
    <font>
      <sz val="10"/>
      <color rgb="FF000000"/>
      <name val="Verdana"/>
      <family val="2"/>
    </font>
    <font>
      <sz val="11"/>
      <color rgb="FF000000"/>
      <name val="Verdana"/>
      <family val="2"/>
    </font>
    <font>
      <sz val="8"/>
      <color theme="1"/>
      <name val="Verdana"/>
      <family val="2"/>
    </font>
    <font>
      <sz val="10"/>
      <color rgb="FF660033"/>
      <name val="Verdana"/>
      <family val="2"/>
    </font>
    <font>
      <b/>
      <i/>
      <sz val="10"/>
      <color rgb="FF660033"/>
      <name val="Verdana"/>
      <family val="2"/>
    </font>
    <font>
      <i/>
      <sz val="10"/>
      <color rgb="FF660033"/>
      <name val="Verdana"/>
      <family val="2"/>
    </font>
    <font>
      <sz val="8"/>
      <name val="Verdana"/>
      <family val="2"/>
    </font>
    <font>
      <sz val="9"/>
      <color rgb="FF000000"/>
      <name val="Arial"/>
      <family val="2"/>
    </font>
    <font>
      <sz val="9"/>
      <color rgb="FF000000"/>
      <name val="Verdana"/>
      <family val="2"/>
    </font>
    <font>
      <sz val="10"/>
      <color rgb="FF000000"/>
      <name val="Arial"/>
      <family val="2"/>
    </font>
    <font>
      <sz val="9"/>
      <color theme="1"/>
      <name val="Verdana"/>
      <family val="2"/>
    </font>
    <font>
      <sz val="10"/>
      <color theme="1"/>
      <name val="Verdana"/>
      <family val="2"/>
    </font>
    <font>
      <sz val="16"/>
      <color rgb="FF660033"/>
      <name val="Verdana"/>
      <family val="2"/>
    </font>
    <font>
      <b/>
      <sz val="10"/>
      <color rgb="FF660033"/>
      <name val="Verdana"/>
      <family val="2"/>
    </font>
    <font>
      <i/>
      <sz val="8"/>
      <color theme="1"/>
      <name val="Verdana"/>
      <family val="2"/>
    </font>
    <font>
      <sz val="10"/>
      <name val="Verdana"/>
      <family val="2"/>
    </font>
    <font>
      <b/>
      <sz val="10"/>
      <name val="Verdana"/>
      <family val="2"/>
    </font>
    <font>
      <sz val="9"/>
      <name val="Verdana"/>
      <family val="2"/>
    </font>
    <font>
      <b/>
      <sz val="9"/>
      <name val="Verdana"/>
      <family val="2"/>
    </font>
    <font>
      <sz val="11"/>
      <color theme="1"/>
      <name val="Calibri"/>
      <family val="2"/>
      <scheme val="minor"/>
    </font>
    <font>
      <sz val="10"/>
      <name val="Arial"/>
      <family val="2"/>
    </font>
    <font>
      <sz val="11"/>
      <color indexed="8"/>
      <name val="Calibri"/>
      <family val="2"/>
    </font>
    <font>
      <u/>
      <sz val="10"/>
      <color theme="10"/>
      <name val="Verdana"/>
      <family val="2"/>
    </font>
    <font>
      <u/>
      <sz val="11"/>
      <color theme="10"/>
      <name val="Calibri"/>
      <family val="2"/>
      <scheme val="minor"/>
    </font>
    <font>
      <u/>
      <sz val="11"/>
      <color theme="10"/>
      <name val="Calibri"/>
      <family val="2"/>
    </font>
    <font>
      <sz val="10"/>
      <color theme="1"/>
      <name val="Arial"/>
      <family val="2"/>
    </font>
    <font>
      <sz val="12"/>
      <color theme="1"/>
      <name val="Arial"/>
      <family val="2"/>
    </font>
    <font>
      <sz val="16"/>
      <color theme="1"/>
      <name val="Verdana"/>
      <family val="2"/>
    </font>
    <font>
      <sz val="8"/>
      <color rgb="FF000000"/>
      <name val="Verdana"/>
      <family val="2"/>
    </font>
    <font>
      <sz val="8"/>
      <color rgb="FFFF0000"/>
      <name val="Verdana"/>
      <family val="2"/>
    </font>
    <font>
      <i/>
      <sz val="9"/>
      <color theme="1"/>
      <name val="Verdana"/>
      <family val="2"/>
    </font>
    <font>
      <b/>
      <i/>
      <sz val="8"/>
      <color theme="1"/>
      <name val="Verdana"/>
      <family val="2"/>
    </font>
    <font>
      <b/>
      <sz val="8"/>
      <color theme="1"/>
      <name val="Verdana"/>
      <family val="2"/>
    </font>
    <font>
      <sz val="10"/>
      <color theme="5"/>
      <name val="Verdana"/>
      <family val="2"/>
    </font>
    <font>
      <sz val="12"/>
      <color rgb="FF660033"/>
      <name val="Verdana"/>
      <family val="2"/>
    </font>
  </fonts>
  <fills count="17">
    <fill>
      <patternFill patternType="none"/>
    </fill>
    <fill>
      <patternFill patternType="gray125"/>
    </fill>
    <fill>
      <patternFill patternType="solid">
        <fgColor theme="0"/>
        <bgColor indexed="64"/>
      </patternFill>
    </fill>
    <fill>
      <patternFill patternType="solid">
        <fgColor rgb="FFFFFFCC"/>
      </patternFill>
    </fill>
    <fill>
      <patternFill patternType="solid">
        <fgColor theme="4" tint="0.79998168889431442"/>
        <bgColor indexed="65"/>
      </patternFill>
    </fill>
    <fill>
      <patternFill patternType="solid">
        <fgColor theme="4" tint="0.59999389629810485"/>
        <bgColor indexed="6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6" tint="0.79998168889431442"/>
        <bgColor indexed="65"/>
      </patternFill>
    </fill>
    <fill>
      <patternFill patternType="solid">
        <fgColor theme="6" tint="0.59999389629810485"/>
        <bgColor indexed="65"/>
      </patternFill>
    </fill>
    <fill>
      <patternFill patternType="solid">
        <fgColor theme="7" tint="0.79998168889431442"/>
        <bgColor indexed="65"/>
      </patternFill>
    </fill>
    <fill>
      <patternFill patternType="solid">
        <fgColor theme="7" tint="0.59999389629810485"/>
        <bgColor indexed="65"/>
      </patternFill>
    </fill>
    <fill>
      <patternFill patternType="solid">
        <fgColor theme="8" tint="0.79998168889431442"/>
        <bgColor indexed="65"/>
      </patternFill>
    </fill>
    <fill>
      <patternFill patternType="solid">
        <fgColor theme="8" tint="0.59999389629810485"/>
        <bgColor indexed="65"/>
      </patternFill>
    </fill>
    <fill>
      <patternFill patternType="solid">
        <fgColor theme="9" tint="0.79998168889431442"/>
        <bgColor indexed="65"/>
      </patternFill>
    </fill>
    <fill>
      <patternFill patternType="solid">
        <fgColor theme="9" tint="0.59999389629810485"/>
        <bgColor indexed="65"/>
      </patternFill>
    </fill>
    <fill>
      <patternFill patternType="solid">
        <fgColor rgb="FFFFFFFF"/>
        <bgColor rgb="FF000000"/>
      </patternFill>
    </fill>
  </fills>
  <borders count="18">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rgb="FFB2B2B2"/>
      </left>
      <right style="thin">
        <color rgb="FFB2B2B2"/>
      </right>
      <top style="thin">
        <color rgb="FFB2B2B2"/>
      </top>
      <bottom style="thin">
        <color rgb="FFB2B2B2"/>
      </bottom>
      <diagonal/>
    </border>
    <border>
      <left style="thin">
        <color indexed="64"/>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right style="thin">
        <color indexed="64"/>
      </right>
      <top style="thin">
        <color indexed="64"/>
      </top>
      <bottom/>
      <diagonal/>
    </border>
    <border>
      <left/>
      <right style="thin">
        <color indexed="64"/>
      </right>
      <top/>
      <bottom style="thin">
        <color indexed="64"/>
      </bottom>
      <diagonal/>
    </border>
    <border>
      <left/>
      <right style="thin">
        <color rgb="FF000000"/>
      </right>
      <top/>
      <bottom style="thin">
        <color rgb="FF000000"/>
      </bottom>
      <diagonal/>
    </border>
    <border>
      <left style="thin">
        <color indexed="64"/>
      </left>
      <right style="thin">
        <color rgb="FF000000"/>
      </right>
      <top style="thin">
        <color indexed="64"/>
      </top>
      <bottom style="thin">
        <color rgb="FF000000"/>
      </bottom>
      <diagonal/>
    </border>
    <border>
      <left/>
      <right/>
      <top style="thin">
        <color indexed="64"/>
      </top>
      <bottom/>
      <diagonal/>
    </border>
  </borders>
  <cellStyleXfs count="57">
    <xf numFmtId="0" fontId="0" fillId="0" borderId="0"/>
    <xf numFmtId="0" fontId="25" fillId="0" borderId="0">
      <alignment vertical="center"/>
    </xf>
    <xf numFmtId="0" fontId="24" fillId="4" borderId="0" applyNumberFormat="0" applyBorder="0" applyAlignment="0" applyProtection="0"/>
    <xf numFmtId="0" fontId="24" fillId="6" borderId="0" applyNumberFormat="0" applyBorder="0" applyAlignment="0" applyProtection="0"/>
    <xf numFmtId="0" fontId="24" fillId="8" borderId="0" applyNumberFormat="0" applyBorder="0" applyAlignment="0" applyProtection="0"/>
    <xf numFmtId="0" fontId="24" fillId="10" borderId="0" applyNumberFormat="0" applyBorder="0" applyAlignment="0" applyProtection="0"/>
    <xf numFmtId="0" fontId="24" fillId="12" borderId="0" applyNumberFormat="0" applyBorder="0" applyAlignment="0" applyProtection="0"/>
    <xf numFmtId="0" fontId="24" fillId="14" borderId="0" applyNumberFormat="0" applyBorder="0" applyAlignment="0" applyProtection="0"/>
    <xf numFmtId="0" fontId="24" fillId="5" borderId="0" applyNumberFormat="0" applyBorder="0" applyAlignment="0" applyProtection="0"/>
    <xf numFmtId="0" fontId="24" fillId="7" borderId="0" applyNumberFormat="0" applyBorder="0" applyAlignment="0" applyProtection="0"/>
    <xf numFmtId="0" fontId="24" fillId="9" borderId="0" applyNumberFormat="0" applyBorder="0" applyAlignment="0" applyProtection="0"/>
    <xf numFmtId="0" fontId="24" fillId="11" borderId="0" applyNumberFormat="0" applyBorder="0" applyAlignment="0" applyProtection="0"/>
    <xf numFmtId="0" fontId="24" fillId="13" borderId="0" applyNumberFormat="0" applyBorder="0" applyAlignment="0" applyProtection="0"/>
    <xf numFmtId="0" fontId="24" fillId="15" borderId="0" applyNumberFormat="0" applyBorder="0" applyAlignment="0" applyProtection="0"/>
    <xf numFmtId="0" fontId="25" fillId="0" borderId="0" applyNumberFormat="0" applyFill="0" applyBorder="0" applyAlignment="0" applyProtection="0"/>
    <xf numFmtId="43" fontId="26" fillId="0" borderId="0" applyFont="0" applyFill="0" applyBorder="0" applyAlignment="0" applyProtection="0"/>
    <xf numFmtId="43" fontId="16" fillId="0" borderId="0" applyFont="0" applyFill="0" applyBorder="0" applyAlignment="0" applyProtection="0"/>
    <xf numFmtId="168" fontId="5" fillId="0" borderId="0"/>
    <xf numFmtId="0" fontId="27" fillId="0" borderId="0" applyNumberFormat="0" applyFill="0" applyBorder="0" applyAlignment="0" applyProtection="0">
      <alignment vertical="top"/>
      <protection locked="0"/>
    </xf>
    <xf numFmtId="0" fontId="28" fillId="0" borderId="0" applyNumberFormat="0" applyFill="0" applyBorder="0" applyAlignment="0" applyProtection="0"/>
    <xf numFmtId="0" fontId="29" fillId="0" borderId="0" applyNumberFormat="0" applyFill="0" applyBorder="0" applyAlignment="0" applyProtection="0">
      <alignment vertical="top"/>
      <protection locked="0"/>
    </xf>
    <xf numFmtId="0" fontId="25" fillId="0" borderId="0"/>
    <xf numFmtId="0" fontId="25" fillId="0" borderId="0"/>
    <xf numFmtId="0" fontId="14" fillId="0" borderId="0"/>
    <xf numFmtId="0" fontId="24" fillId="0" borderId="0"/>
    <xf numFmtId="0" fontId="24" fillId="0" borderId="0"/>
    <xf numFmtId="0" fontId="24" fillId="0" borderId="0"/>
    <xf numFmtId="0" fontId="14" fillId="0" borderId="0"/>
    <xf numFmtId="0" fontId="25" fillId="0" borderId="0"/>
    <xf numFmtId="0" fontId="30" fillId="0" borderId="0"/>
    <xf numFmtId="0" fontId="16" fillId="0" borderId="0"/>
    <xf numFmtId="0" fontId="25" fillId="0" borderId="0">
      <alignment vertical="center"/>
    </xf>
    <xf numFmtId="0" fontId="16" fillId="0" borderId="0"/>
    <xf numFmtId="0" fontId="24" fillId="0" borderId="0"/>
    <xf numFmtId="0" fontId="24" fillId="0" borderId="0"/>
    <xf numFmtId="0" fontId="30" fillId="0" borderId="0"/>
    <xf numFmtId="0" fontId="25" fillId="0" borderId="0">
      <alignment vertical="center"/>
    </xf>
    <xf numFmtId="0" fontId="24" fillId="0" borderId="0"/>
    <xf numFmtId="0" fontId="16" fillId="0" borderId="0"/>
    <xf numFmtId="0" fontId="24" fillId="3" borderId="5" applyNumberFormat="0" applyFont="0" applyAlignment="0" applyProtection="0"/>
    <xf numFmtId="0" fontId="24" fillId="3" borderId="5" applyNumberFormat="0" applyFont="0" applyAlignment="0" applyProtection="0"/>
    <xf numFmtId="0" fontId="24" fillId="3" borderId="5" applyNumberFormat="0" applyFont="0" applyAlignment="0" applyProtection="0"/>
    <xf numFmtId="9" fontId="25" fillId="0" borderId="0" applyFont="0" applyFill="0" applyBorder="0" applyAlignment="0" applyProtection="0"/>
    <xf numFmtId="9" fontId="31" fillId="0" borderId="0" applyFont="0" applyFill="0" applyBorder="0" applyAlignment="0" applyProtection="0"/>
    <xf numFmtId="9" fontId="16" fillId="0" borderId="0" applyFont="0" applyFill="0" applyBorder="0" applyAlignment="0" applyProtection="0"/>
    <xf numFmtId="9" fontId="25" fillId="0" borderId="0" applyFont="0" applyFill="0" applyBorder="0" applyAlignment="0" applyProtection="0"/>
    <xf numFmtId="0" fontId="16" fillId="0" borderId="0"/>
    <xf numFmtId="0" fontId="25" fillId="0" borderId="0" applyNumberFormat="0" applyFont="0" applyFill="0" applyBorder="0" applyAlignment="0" applyProtection="0"/>
    <xf numFmtId="43" fontId="16" fillId="0" borderId="0" applyFont="0" applyFill="0" applyBorder="0" applyAlignment="0" applyProtection="0"/>
    <xf numFmtId="0" fontId="25" fillId="0" borderId="0" applyNumberFormat="0" applyFont="0" applyFill="0" applyBorder="0" applyAlignment="0" applyProtection="0"/>
    <xf numFmtId="9" fontId="25" fillId="0" borderId="0" applyNumberFormat="0" applyFont="0" applyFill="0" applyBorder="0" applyAlignment="0" applyProtection="0"/>
    <xf numFmtId="9" fontId="16" fillId="0" borderId="0" applyFont="0" applyFill="0" applyBorder="0" applyAlignment="0" applyProtection="0"/>
    <xf numFmtId="43" fontId="2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9" fontId="16" fillId="0" borderId="0" applyFont="0" applyFill="0" applyBorder="0" applyAlignment="0" applyProtection="0"/>
    <xf numFmtId="43" fontId="16" fillId="0" borderId="0" applyFont="0" applyFill="0" applyBorder="0" applyAlignment="0" applyProtection="0"/>
  </cellStyleXfs>
  <cellXfs count="252">
    <xf numFmtId="0" fontId="0" fillId="0" borderId="0" xfId="0"/>
    <xf numFmtId="0" fontId="3" fillId="2" borderId="0" xfId="0" applyFont="1" applyFill="1" applyAlignment="1">
      <alignment horizontal="left"/>
    </xf>
    <xf numFmtId="0" fontId="0" fillId="2" borderId="0" xfId="0" applyFill="1"/>
    <xf numFmtId="0" fontId="4" fillId="2" borderId="0" xfId="0" applyFont="1" applyFill="1"/>
    <xf numFmtId="0" fontId="1" fillId="2" borderId="0" xfId="0" applyFont="1" applyFill="1"/>
    <xf numFmtId="0" fontId="1" fillId="0" borderId="0" xfId="0" applyFont="1"/>
    <xf numFmtId="0" fontId="6" fillId="0" borderId="0" xfId="0" quotePrefix="1" applyFont="1" applyAlignment="1">
      <alignment horizontal="left" vertical="top"/>
    </xf>
    <xf numFmtId="3" fontId="6" fillId="0" borderId="0" xfId="0" applyNumberFormat="1" applyFont="1" applyAlignment="1">
      <alignment vertical="center"/>
    </xf>
    <xf numFmtId="0" fontId="8" fillId="0" borderId="0" xfId="0" applyFont="1"/>
    <xf numFmtId="0" fontId="2" fillId="0" borderId="0" xfId="0" applyFont="1" applyAlignment="1">
      <alignment horizontal="left" wrapText="1"/>
    </xf>
    <xf numFmtId="0" fontId="2" fillId="2" borderId="0" xfId="0" applyFont="1" applyFill="1" applyAlignment="1">
      <alignment horizontal="left" wrapText="1"/>
    </xf>
    <xf numFmtId="0" fontId="12" fillId="0" borderId="0" xfId="0" quotePrefix="1" applyFont="1" applyAlignment="1">
      <alignment horizontal="left" vertical="top"/>
    </xf>
    <xf numFmtId="3" fontId="12" fillId="0" borderId="0" xfId="0" applyNumberFormat="1" applyFont="1" applyAlignment="1">
      <alignment vertical="center"/>
    </xf>
    <xf numFmtId="0" fontId="13" fillId="0" borderId="1" xfId="0" quotePrefix="1" applyFont="1" applyBorder="1" applyAlignment="1">
      <alignment horizontal="left" vertical="top"/>
    </xf>
    <xf numFmtId="3" fontId="13" fillId="0" borderId="1" xfId="0" applyNumberFormat="1" applyFont="1" applyBorder="1" applyAlignment="1">
      <alignment vertical="center"/>
    </xf>
    <xf numFmtId="0" fontId="5" fillId="0" borderId="0" xfId="0" quotePrefix="1" applyFont="1" applyAlignment="1">
      <alignment horizontal="left" vertical="top"/>
    </xf>
    <xf numFmtId="3" fontId="5" fillId="0" borderId="0" xfId="0" applyNumberFormat="1" applyFont="1" applyAlignment="1">
      <alignment vertical="center"/>
    </xf>
    <xf numFmtId="37" fontId="12" fillId="0" borderId="0" xfId="0" applyNumberFormat="1" applyFont="1" applyAlignment="1">
      <alignment vertical="center"/>
    </xf>
    <xf numFmtId="0" fontId="13" fillId="0" borderId="1" xfId="0" quotePrefix="1" applyFont="1" applyBorder="1" applyAlignment="1">
      <alignment horizontal="left"/>
    </xf>
    <xf numFmtId="37" fontId="5" fillId="0" borderId="0" xfId="0" applyNumberFormat="1" applyFont="1" applyAlignment="1">
      <alignment vertical="center"/>
    </xf>
    <xf numFmtId="0" fontId="3" fillId="0" borderId="0" xfId="0" applyFont="1" applyAlignment="1">
      <alignment horizontal="left"/>
    </xf>
    <xf numFmtId="0" fontId="0" fillId="0" borderId="0" xfId="0" applyAlignment="1">
      <alignment vertical="top" wrapText="1"/>
    </xf>
    <xf numFmtId="0" fontId="0" fillId="0" borderId="0" xfId="0" applyAlignment="1">
      <alignment wrapText="1"/>
    </xf>
    <xf numFmtId="0" fontId="5" fillId="0" borderId="0" xfId="0" quotePrefix="1" applyFont="1" applyAlignment="1">
      <alignment horizontal="left" wrapText="1"/>
    </xf>
    <xf numFmtId="0" fontId="5" fillId="0" borderId="0" xfId="0" quotePrefix="1" applyFont="1" applyAlignment="1">
      <alignment horizontal="center" wrapText="1"/>
    </xf>
    <xf numFmtId="0" fontId="7" fillId="0" borderId="0" xfId="0" applyFont="1" applyAlignment="1">
      <alignment vertical="top"/>
    </xf>
    <xf numFmtId="3" fontId="0" fillId="2" borderId="0" xfId="0" applyNumberFormat="1" applyFill="1"/>
    <xf numFmtId="0" fontId="13" fillId="0" borderId="0" xfId="0" quotePrefix="1" applyFont="1" applyAlignment="1">
      <alignment horizontal="center"/>
    </xf>
    <xf numFmtId="3" fontId="13" fillId="0" borderId="0" xfId="0" applyNumberFormat="1" applyFont="1" applyAlignment="1">
      <alignment vertical="center"/>
    </xf>
    <xf numFmtId="37" fontId="13" fillId="0" borderId="0" xfId="0" applyNumberFormat="1" applyFont="1" applyAlignment="1">
      <alignment vertical="center"/>
    </xf>
    <xf numFmtId="0" fontId="13" fillId="0" borderId="1" xfId="0" quotePrefix="1" applyFont="1" applyBorder="1" applyAlignment="1">
      <alignment horizontal="left" wrapText="1"/>
    </xf>
    <xf numFmtId="0" fontId="13" fillId="0" borderId="1" xfId="0" quotePrefix="1" applyFont="1" applyBorder="1" applyAlignment="1">
      <alignment horizontal="center" wrapText="1"/>
    </xf>
    <xf numFmtId="0" fontId="13" fillId="0" borderId="1" xfId="0" quotePrefix="1" applyFont="1" applyBorder="1" applyAlignment="1">
      <alignment horizontal="left" vertical="top" wrapText="1"/>
    </xf>
    <xf numFmtId="37" fontId="13" fillId="0" borderId="1" xfId="0" applyNumberFormat="1" applyFont="1" applyBorder="1" applyAlignment="1">
      <alignment vertical="center" wrapText="1"/>
    </xf>
    <xf numFmtId="3" fontId="13" fillId="0" borderId="1" xfId="0" applyNumberFormat="1" applyFont="1" applyBorder="1" applyAlignment="1">
      <alignment vertical="center" wrapText="1"/>
    </xf>
    <xf numFmtId="165" fontId="13" fillId="0" borderId="0" xfId="0" applyNumberFormat="1" applyFont="1" applyAlignment="1">
      <alignment vertical="center"/>
    </xf>
    <xf numFmtId="165" fontId="13" fillId="0" borderId="1" xfId="0" applyNumberFormat="1" applyFont="1" applyBorder="1" applyAlignment="1">
      <alignment vertical="center" wrapText="1"/>
    </xf>
    <xf numFmtId="0" fontId="7" fillId="0" borderId="0" xfId="0" applyFont="1" applyAlignment="1">
      <alignment horizontal="left"/>
    </xf>
    <xf numFmtId="166" fontId="0" fillId="0" borderId="0" xfId="0" applyNumberFormat="1"/>
    <xf numFmtId="0" fontId="0" fillId="0" borderId="1" xfId="0" applyBorder="1" applyAlignment="1">
      <alignment wrapText="1"/>
    </xf>
    <xf numFmtId="0" fontId="13" fillId="0" borderId="1" xfId="0" quotePrefix="1" applyFont="1" applyBorder="1" applyAlignment="1">
      <alignment horizontal="center"/>
    </xf>
    <xf numFmtId="0" fontId="17" fillId="2" borderId="0" xfId="0" applyFont="1" applyFill="1" applyAlignment="1">
      <alignment horizontal="left"/>
    </xf>
    <xf numFmtId="0" fontId="18" fillId="2" borderId="0" xfId="0" applyFont="1" applyFill="1" applyAlignment="1">
      <alignment horizontal="left" vertical="center" wrapText="1"/>
    </xf>
    <xf numFmtId="0" fontId="8" fillId="2" borderId="0" xfId="0" applyFont="1" applyFill="1" applyAlignment="1">
      <alignment horizontal="left" vertical="center" wrapText="1"/>
    </xf>
    <xf numFmtId="0" fontId="8" fillId="2" borderId="0" xfId="0" applyFont="1" applyFill="1" applyAlignment="1">
      <alignment horizontal="left" vertical="center"/>
    </xf>
    <xf numFmtId="9" fontId="0" fillId="2" borderId="0" xfId="0" applyNumberFormat="1" applyFill="1"/>
    <xf numFmtId="0" fontId="0" fillId="0" borderId="0" xfId="0" quotePrefix="1" applyAlignment="1">
      <alignment horizontal="left"/>
    </xf>
    <xf numFmtId="3" fontId="5" fillId="0" borderId="0" xfId="0" applyNumberFormat="1" applyFont="1" applyAlignment="1">
      <alignment horizontal="right"/>
    </xf>
    <xf numFmtId="3" fontId="5" fillId="0" borderId="0" xfId="0" applyNumberFormat="1" applyFont="1"/>
    <xf numFmtId="0" fontId="0" fillId="2" borderId="0" xfId="0" quotePrefix="1" applyFill="1"/>
    <xf numFmtId="3" fontId="0" fillId="0" borderId="0" xfId="0" applyNumberFormat="1"/>
    <xf numFmtId="0" fontId="19" fillId="2" borderId="0" xfId="0" applyFont="1" applyFill="1" applyAlignment="1">
      <alignment horizontal="left" vertical="top" wrapText="1"/>
    </xf>
    <xf numFmtId="0" fontId="7" fillId="2" borderId="0" xfId="0" applyFont="1" applyFill="1"/>
    <xf numFmtId="0" fontId="0" fillId="2" borderId="0" xfId="0" applyFill="1" applyAlignment="1">
      <alignment horizontal="center" vertical="top"/>
    </xf>
    <xf numFmtId="0" fontId="5" fillId="16" borderId="0" xfId="0" applyFont="1" applyFill="1" applyAlignment="1">
      <alignment horizontal="center"/>
    </xf>
    <xf numFmtId="0" fontId="0" fillId="16" borderId="0" xfId="0" applyFill="1" applyAlignment="1">
      <alignment horizontal="left"/>
    </xf>
    <xf numFmtId="3" fontId="0" fillId="0" borderId="0" xfId="0" applyNumberFormat="1" applyAlignment="1">
      <alignment horizontal="center"/>
    </xf>
    <xf numFmtId="0" fontId="0" fillId="0" borderId="0" xfId="0" applyAlignment="1">
      <alignment horizontal="center" vertical="top"/>
    </xf>
    <xf numFmtId="0" fontId="0" fillId="0" borderId="0" xfId="0" applyAlignment="1">
      <alignment horizontal="center"/>
    </xf>
    <xf numFmtId="0" fontId="20" fillId="0" borderId="0" xfId="0" applyFont="1"/>
    <xf numFmtId="0" fontId="21" fillId="2" borderId="0" xfId="0" applyFont="1" applyFill="1"/>
    <xf numFmtId="0" fontId="20" fillId="2" borderId="0" xfId="0" applyFont="1" applyFill="1"/>
    <xf numFmtId="0" fontId="22" fillId="0" borderId="0" xfId="0" applyFont="1"/>
    <xf numFmtId="0" fontId="22" fillId="0" borderId="1" xfId="0" quotePrefix="1" applyFont="1" applyBorder="1" applyAlignment="1">
      <alignment horizontal="left"/>
    </xf>
    <xf numFmtId="0" fontId="20" fillId="0" borderId="0" xfId="0" quotePrefix="1" applyFont="1" applyAlignment="1">
      <alignment horizontal="left" vertical="top"/>
    </xf>
    <xf numFmtId="3" fontId="20" fillId="0" borderId="0" xfId="0" applyNumberFormat="1" applyFont="1" applyAlignment="1">
      <alignment vertical="center"/>
    </xf>
    <xf numFmtId="0" fontId="23" fillId="2" borderId="0" xfId="0" applyFont="1" applyFill="1"/>
    <xf numFmtId="0" fontId="22" fillId="2" borderId="0" xfId="0" applyFont="1" applyFill="1"/>
    <xf numFmtId="0" fontId="22" fillId="0" borderId="1" xfId="0" quotePrefix="1" applyFont="1" applyBorder="1" applyAlignment="1">
      <alignment horizontal="left" wrapText="1"/>
    </xf>
    <xf numFmtId="0" fontId="22" fillId="0" borderId="1" xfId="0" quotePrefix="1" applyFont="1" applyBorder="1" applyAlignment="1">
      <alignment horizontal="center" wrapText="1"/>
    </xf>
    <xf numFmtId="0" fontId="22" fillId="0" borderId="6" xfId="0" quotePrefix="1" applyFont="1" applyBorder="1" applyAlignment="1">
      <alignment horizontal="center" wrapText="1"/>
    </xf>
    <xf numFmtId="0" fontId="21" fillId="0" borderId="0" xfId="0" applyFont="1"/>
    <xf numFmtId="164" fontId="20" fillId="0" borderId="0" xfId="0" applyNumberFormat="1" applyFont="1"/>
    <xf numFmtId="0" fontId="12" fillId="0" borderId="0" xfId="0" quotePrefix="1" applyFont="1" applyAlignment="1">
      <alignment horizontal="left"/>
    </xf>
    <xf numFmtId="0" fontId="12" fillId="0" borderId="0" xfId="0" quotePrefix="1" applyFont="1" applyAlignment="1">
      <alignment horizontal="center"/>
    </xf>
    <xf numFmtId="0" fontId="7" fillId="0" borderId="0" xfId="0" applyFont="1" applyAlignment="1">
      <alignment wrapText="1"/>
    </xf>
    <xf numFmtId="3" fontId="0" fillId="0" borderId="0" xfId="0" applyNumberFormat="1" applyAlignment="1">
      <alignment horizontal="left"/>
    </xf>
    <xf numFmtId="3" fontId="13" fillId="0" borderId="1" xfId="0" applyNumberFormat="1" applyFont="1" applyBorder="1" applyAlignment="1">
      <alignment horizontal="right" vertical="center"/>
    </xf>
    <xf numFmtId="167" fontId="0" fillId="2" borderId="0" xfId="0" applyNumberFormat="1" applyFill="1"/>
    <xf numFmtId="0" fontId="15" fillId="2" borderId="0" xfId="0" applyFont="1" applyFill="1" applyAlignment="1">
      <alignment horizontal="center" wrapText="1"/>
    </xf>
    <xf numFmtId="0" fontId="7" fillId="2" borderId="0" xfId="0" applyFont="1" applyFill="1" applyAlignment="1">
      <alignment horizontal="left" vertical="top" wrapText="1"/>
    </xf>
    <xf numFmtId="3" fontId="7" fillId="2" borderId="0" xfId="0" applyNumberFormat="1" applyFont="1" applyFill="1" applyAlignment="1">
      <alignment horizontal="left" vertical="top" wrapText="1"/>
    </xf>
    <xf numFmtId="3" fontId="7" fillId="2" borderId="0" xfId="0" applyNumberFormat="1" applyFont="1" applyFill="1" applyAlignment="1">
      <alignment horizontal="left" vertical="top"/>
    </xf>
    <xf numFmtId="0" fontId="15" fillId="2" borderId="1" xfId="0" applyFont="1" applyFill="1" applyBorder="1" applyAlignment="1">
      <alignment horizontal="center" wrapText="1"/>
    </xf>
    <xf numFmtId="0" fontId="15" fillId="0" borderId="1" xfId="0" applyFont="1" applyBorder="1" applyAlignment="1">
      <alignment wrapText="1"/>
    </xf>
    <xf numFmtId="0" fontId="22" fillId="0" borderId="1" xfId="0" quotePrefix="1" applyFont="1" applyBorder="1" applyAlignment="1">
      <alignment horizontal="center"/>
    </xf>
    <xf numFmtId="0" fontId="22" fillId="0" borderId="1" xfId="0" applyFont="1" applyBorder="1"/>
    <xf numFmtId="0" fontId="15" fillId="0" borderId="0" xfId="0" applyFont="1"/>
    <xf numFmtId="0" fontId="17" fillId="2" borderId="0" xfId="0" applyFont="1" applyFill="1"/>
    <xf numFmtId="0" fontId="32" fillId="0" borderId="0" xfId="0" applyFont="1"/>
    <xf numFmtId="0" fontId="32" fillId="2" borderId="0" xfId="0" applyFont="1" applyFill="1"/>
    <xf numFmtId="37" fontId="13" fillId="0" borderId="1" xfId="0" applyNumberFormat="1" applyFont="1" applyBorder="1" applyAlignment="1">
      <alignment vertical="center"/>
    </xf>
    <xf numFmtId="0" fontId="15" fillId="2" borderId="1" xfId="0" applyFont="1" applyFill="1" applyBorder="1"/>
    <xf numFmtId="14" fontId="15" fillId="2" borderId="1" xfId="0" applyNumberFormat="1" applyFont="1" applyFill="1" applyBorder="1" applyAlignment="1">
      <alignment horizontal="center"/>
    </xf>
    <xf numFmtId="3" fontId="13" fillId="0" borderId="1" xfId="0" applyNumberFormat="1" applyFont="1" applyBorder="1"/>
    <xf numFmtId="0" fontId="15" fillId="0" borderId="1" xfId="0" applyFont="1" applyBorder="1" applyAlignment="1">
      <alignment horizontal="center" vertical="top" wrapText="1"/>
    </xf>
    <xf numFmtId="3" fontId="15" fillId="2" borderId="1" xfId="0" applyNumberFormat="1" applyFont="1" applyFill="1" applyBorder="1"/>
    <xf numFmtId="14" fontId="15" fillId="0" borderId="1" xfId="0" applyNumberFormat="1" applyFont="1" applyBorder="1"/>
    <xf numFmtId="14" fontId="15" fillId="0" borderId="1" xfId="0" applyNumberFormat="1" applyFont="1" applyBorder="1" applyAlignment="1">
      <alignment wrapText="1"/>
    </xf>
    <xf numFmtId="0" fontId="15" fillId="2" borderId="2" xfId="0" applyFont="1" applyFill="1" applyBorder="1" applyAlignment="1">
      <alignment vertical="top" wrapText="1"/>
    </xf>
    <xf numFmtId="0" fontId="13" fillId="0" borderId="1" xfId="0" quotePrefix="1" applyFont="1" applyBorder="1"/>
    <xf numFmtId="37" fontId="13" fillId="0" borderId="1" xfId="0" applyNumberFormat="1" applyFont="1" applyBorder="1" applyAlignment="1">
      <alignment horizontal="right" vertical="center"/>
    </xf>
    <xf numFmtId="0" fontId="15" fillId="2" borderId="1" xfId="0" quotePrefix="1" applyFont="1" applyFill="1" applyBorder="1"/>
    <xf numFmtId="3" fontId="15" fillId="0" borderId="1" xfId="0" applyNumberFormat="1" applyFont="1" applyBorder="1"/>
    <xf numFmtId="0" fontId="15" fillId="0" borderId="1" xfId="0" quotePrefix="1" applyFont="1" applyBorder="1" applyAlignment="1">
      <alignment horizontal="left"/>
    </xf>
    <xf numFmtId="3" fontId="13" fillId="0" borderId="1" xfId="0" applyNumberFormat="1" applyFont="1" applyBorder="1" applyAlignment="1">
      <alignment horizontal="right"/>
    </xf>
    <xf numFmtId="3" fontId="13" fillId="0" borderId="4" xfId="0" applyNumberFormat="1" applyFont="1" applyBorder="1"/>
    <xf numFmtId="6" fontId="22" fillId="0" borderId="1" xfId="0" applyNumberFormat="1" applyFont="1" applyBorder="1" applyAlignment="1">
      <alignment wrapText="1"/>
    </xf>
    <xf numFmtId="0" fontId="15" fillId="0" borderId="0" xfId="0" applyFont="1" applyAlignment="1">
      <alignment wrapText="1"/>
    </xf>
    <xf numFmtId="0" fontId="22" fillId="0" borderId="1" xfId="0" quotePrefix="1" applyFont="1" applyBorder="1" applyAlignment="1">
      <alignment horizontal="left" vertical="top"/>
    </xf>
    <xf numFmtId="0" fontId="22" fillId="0" borderId="7" xfId="0" applyFont="1" applyBorder="1"/>
    <xf numFmtId="3" fontId="22" fillId="0" borderId="7" xfId="0" applyNumberFormat="1" applyFont="1" applyBorder="1"/>
    <xf numFmtId="0" fontId="35" fillId="0" borderId="0" xfId="0" applyFont="1"/>
    <xf numFmtId="37" fontId="22" fillId="0" borderId="1" xfId="0" applyNumberFormat="1" applyFont="1" applyBorder="1" applyAlignment="1">
      <alignment vertical="center"/>
    </xf>
    <xf numFmtId="3" fontId="22" fillId="0" borderId="1" xfId="0" applyNumberFormat="1" applyFont="1" applyBorder="1" applyAlignment="1">
      <alignment vertical="center"/>
    </xf>
    <xf numFmtId="9" fontId="12" fillId="0" borderId="0" xfId="0" applyNumberFormat="1" applyFont="1" applyAlignment="1">
      <alignment vertical="center"/>
    </xf>
    <xf numFmtId="164" fontId="12" fillId="0" borderId="0" xfId="0" applyNumberFormat="1" applyFont="1" applyAlignment="1">
      <alignment vertical="center"/>
    </xf>
    <xf numFmtId="0" fontId="2" fillId="2" borderId="0" xfId="0" applyFont="1" applyFill="1" applyAlignment="1">
      <alignment horizontal="left"/>
    </xf>
    <xf numFmtId="164" fontId="13" fillId="0" borderId="1" xfId="0" applyNumberFormat="1" applyFont="1" applyBorder="1" applyAlignment="1">
      <alignment vertical="center"/>
    </xf>
    <xf numFmtId="164" fontId="0" fillId="0" borderId="0" xfId="0" applyNumberFormat="1" applyAlignment="1">
      <alignment horizontal="left"/>
    </xf>
    <xf numFmtId="0" fontId="13" fillId="0" borderId="0" xfId="0" quotePrefix="1" applyFont="1" applyAlignment="1">
      <alignment horizontal="left" vertical="top" wrapText="1"/>
    </xf>
    <xf numFmtId="164" fontId="13" fillId="0" borderId="0" xfId="0" applyNumberFormat="1" applyFont="1" applyAlignment="1">
      <alignment vertical="center"/>
    </xf>
    <xf numFmtId="0" fontId="2" fillId="0" borderId="0" xfId="0" applyFont="1" applyAlignment="1">
      <alignment horizontal="left"/>
    </xf>
    <xf numFmtId="3" fontId="15" fillId="0" borderId="3" xfId="0" applyNumberFormat="1" applyFont="1" applyBorder="1"/>
    <xf numFmtId="0" fontId="15" fillId="0" borderId="1" xfId="0" applyFont="1" applyBorder="1"/>
    <xf numFmtId="0" fontId="22" fillId="0" borderId="0" xfId="0" applyFont="1" applyAlignment="1">
      <alignment horizontal="left"/>
    </xf>
    <xf numFmtId="3" fontId="22" fillId="0" borderId="1" xfId="0" applyNumberFormat="1" applyFont="1" applyBorder="1" applyAlignment="1">
      <alignment horizontal="right"/>
    </xf>
    <xf numFmtId="3" fontId="15" fillId="0" borderId="1" xfId="0" applyNumberFormat="1" applyFont="1" applyBorder="1" applyAlignment="1">
      <alignment horizontal="right"/>
    </xf>
    <xf numFmtId="0" fontId="13" fillId="0" borderId="0" xfId="0" quotePrefix="1" applyFont="1" applyAlignment="1">
      <alignment horizontal="left" vertical="top"/>
    </xf>
    <xf numFmtId="165" fontId="13" fillId="0" borderId="0" xfId="0" applyNumberFormat="1" applyFont="1" applyAlignment="1">
      <alignment vertical="center" wrapText="1"/>
    </xf>
    <xf numFmtId="3" fontId="15" fillId="0" borderId="1" xfId="0" applyNumberFormat="1" applyFont="1" applyBorder="1" applyAlignment="1">
      <alignment wrapText="1"/>
    </xf>
    <xf numFmtId="3" fontId="13" fillId="0" borderId="1" xfId="0" applyNumberFormat="1" applyFont="1" applyBorder="1" applyAlignment="1">
      <alignment wrapText="1"/>
    </xf>
    <xf numFmtId="0" fontId="15" fillId="2" borderId="1" xfId="0" applyFont="1" applyFill="1" applyBorder="1" applyAlignment="1">
      <alignment wrapText="1"/>
    </xf>
    <xf numFmtId="0" fontId="15" fillId="0" borderId="1" xfId="0" applyFont="1" applyBorder="1" applyAlignment="1">
      <alignment horizontal="center" wrapText="1"/>
    </xf>
    <xf numFmtId="0" fontId="36" fillId="2" borderId="0" xfId="0" applyFont="1" applyFill="1" applyAlignment="1">
      <alignment vertical="top" wrapText="1"/>
    </xf>
    <xf numFmtId="0" fontId="37" fillId="2" borderId="0" xfId="0" applyFont="1" applyFill="1" applyAlignment="1">
      <alignment vertical="top" wrapText="1"/>
    </xf>
    <xf numFmtId="0" fontId="1" fillId="2" borderId="0" xfId="0" applyFont="1" applyFill="1" applyAlignment="1">
      <alignment vertical="top"/>
    </xf>
    <xf numFmtId="0" fontId="7" fillId="0" borderId="0" xfId="0" applyFont="1"/>
    <xf numFmtId="0" fontId="5" fillId="0" borderId="7" xfId="0" applyFont="1" applyBorder="1"/>
    <xf numFmtId="0" fontId="20" fillId="0" borderId="1" xfId="0" applyFont="1" applyBorder="1" applyAlignment="1">
      <alignment horizontal="right"/>
    </xf>
    <xf numFmtId="0" fontId="20" fillId="0" borderId="0" xfId="0" applyFont="1" applyAlignment="1">
      <alignment horizontal="right"/>
    </xf>
    <xf numFmtId="0" fontId="13" fillId="0" borderId="0" xfId="0" quotePrefix="1" applyFont="1" applyAlignment="1">
      <alignment horizontal="left" wrapText="1"/>
    </xf>
    <xf numFmtId="0" fontId="22" fillId="0" borderId="8" xfId="0" applyFont="1" applyBorder="1"/>
    <xf numFmtId="0" fontId="22" fillId="0" borderId="3" xfId="0" quotePrefix="1" applyFont="1" applyBorder="1" applyAlignment="1">
      <alignment horizontal="center" wrapText="1"/>
    </xf>
    <xf numFmtId="0" fontId="5" fillId="0" borderId="1" xfId="0" applyFont="1" applyBorder="1"/>
    <xf numFmtId="9" fontId="0" fillId="0" borderId="0" xfId="0" applyNumberFormat="1"/>
    <xf numFmtId="14" fontId="15" fillId="2" borderId="7" xfId="0" applyNumberFormat="1" applyFont="1" applyFill="1" applyBorder="1" applyAlignment="1">
      <alignment horizontal="center"/>
    </xf>
    <xf numFmtId="3" fontId="13" fillId="0" borderId="7" xfId="0" applyNumberFormat="1" applyFont="1" applyBorder="1" applyAlignment="1">
      <alignment vertical="center"/>
    </xf>
    <xf numFmtId="3" fontId="13" fillId="0" borderId="7" xfId="0" applyNumberFormat="1" applyFont="1" applyBorder="1"/>
    <xf numFmtId="0" fontId="15" fillId="2" borderId="3" xfId="0" applyFont="1" applyFill="1" applyBorder="1"/>
    <xf numFmtId="14" fontId="15" fillId="2" borderId="3" xfId="0" applyNumberFormat="1" applyFont="1" applyFill="1" applyBorder="1"/>
    <xf numFmtId="14" fontId="15" fillId="2" borderId="4" xfId="0" applyNumberFormat="1" applyFont="1" applyFill="1" applyBorder="1" applyAlignment="1">
      <alignment horizontal="center"/>
    </xf>
    <xf numFmtId="0" fontId="22" fillId="0" borderId="0" xfId="0" quotePrefix="1" applyFont="1" applyAlignment="1">
      <alignment horizontal="left" vertical="top"/>
    </xf>
    <xf numFmtId="37" fontId="22" fillId="0" borderId="0" xfId="0" applyNumberFormat="1" applyFont="1" applyAlignment="1">
      <alignment vertical="center"/>
    </xf>
    <xf numFmtId="3" fontId="22" fillId="0" borderId="0" xfId="0" applyNumberFormat="1" applyFont="1" applyAlignment="1">
      <alignment vertical="center"/>
    </xf>
    <xf numFmtId="37" fontId="35" fillId="0" borderId="0" xfId="0" applyNumberFormat="1" applyFont="1"/>
    <xf numFmtId="0" fontId="12" fillId="0" borderId="0" xfId="0" applyFont="1"/>
    <xf numFmtId="3" fontId="12" fillId="0" borderId="0" xfId="0" applyNumberFormat="1" applyFont="1"/>
    <xf numFmtId="0" fontId="22" fillId="0" borderId="3" xfId="0" quotePrefix="1" applyFont="1" applyBorder="1" applyAlignment="1">
      <alignment horizontal="left" vertical="top"/>
    </xf>
    <xf numFmtId="0" fontId="22" fillId="0" borderId="9" xfId="0" applyFont="1" applyBorder="1"/>
    <xf numFmtId="3" fontId="22" fillId="0" borderId="9" xfId="0" applyNumberFormat="1" applyFont="1" applyBorder="1"/>
    <xf numFmtId="0" fontId="22" fillId="0" borderId="7" xfId="0" quotePrefix="1" applyFont="1" applyBorder="1" applyAlignment="1">
      <alignment horizontal="left" vertical="top"/>
    </xf>
    <xf numFmtId="0" fontId="20" fillId="0" borderId="7" xfId="0" applyFont="1" applyBorder="1" applyAlignment="1">
      <alignment horizontal="right"/>
    </xf>
    <xf numFmtId="0" fontId="22" fillId="0" borderId="2" xfId="0" quotePrefix="1" applyFont="1" applyBorder="1" applyAlignment="1">
      <alignment horizontal="left" vertical="top"/>
    </xf>
    <xf numFmtId="0" fontId="5" fillId="0" borderId="9" xfId="0" applyFont="1" applyBorder="1"/>
    <xf numFmtId="0" fontId="22" fillId="0" borderId="10" xfId="0" applyFont="1" applyBorder="1"/>
    <xf numFmtId="0" fontId="5" fillId="0" borderId="0" xfId="0" applyFont="1"/>
    <xf numFmtId="0" fontId="13" fillId="0" borderId="7" xfId="0" applyFont="1" applyBorder="1"/>
    <xf numFmtId="0" fontId="13" fillId="0" borderId="12" xfId="0" applyFont="1" applyBorder="1"/>
    <xf numFmtId="0" fontId="20" fillId="0" borderId="4" xfId="0" applyFont="1" applyBorder="1" applyAlignment="1">
      <alignment horizontal="right"/>
    </xf>
    <xf numFmtId="0" fontId="13" fillId="0" borderId="9" xfId="0" applyFont="1" applyBorder="1"/>
    <xf numFmtId="0" fontId="22" fillId="0" borderId="7" xfId="0" applyFont="1" applyBorder="1" applyAlignment="1">
      <alignment horizontal="right"/>
    </xf>
    <xf numFmtId="3" fontId="13" fillId="0" borderId="3" xfId="0" applyNumberFormat="1" applyFont="1" applyBorder="1" applyAlignment="1">
      <alignment vertical="center"/>
    </xf>
    <xf numFmtId="3" fontId="13" fillId="0" borderId="13" xfId="0" applyNumberFormat="1" applyFont="1" applyBorder="1"/>
    <xf numFmtId="37" fontId="13" fillId="0" borderId="3" xfId="0" applyNumberFormat="1" applyFont="1" applyBorder="1" applyAlignment="1">
      <alignment vertical="center"/>
    </xf>
    <xf numFmtId="3" fontId="13" fillId="0" borderId="4" xfId="0" applyNumberFormat="1" applyFont="1" applyBorder="1" applyAlignment="1">
      <alignment vertical="center"/>
    </xf>
    <xf numFmtId="0" fontId="13" fillId="0" borderId="3" xfId="0" quotePrefix="1" applyFont="1" applyBorder="1" applyAlignment="1">
      <alignment horizontal="left" vertical="top"/>
    </xf>
    <xf numFmtId="3" fontId="13" fillId="0" borderId="2" xfId="0" applyNumberFormat="1" applyFont="1" applyBorder="1"/>
    <xf numFmtId="3" fontId="15" fillId="0" borderId="7" xfId="0" applyNumberFormat="1" applyFont="1" applyBorder="1"/>
    <xf numFmtId="37" fontId="13" fillId="0" borderId="8" xfId="0" applyNumberFormat="1" applyFont="1" applyBorder="1" applyAlignment="1">
      <alignment vertical="center"/>
    </xf>
    <xf numFmtId="3" fontId="15" fillId="2" borderId="1" xfId="0" applyNumberFormat="1" applyFont="1" applyFill="1" applyBorder="1" applyAlignment="1">
      <alignment horizontal="center" wrapText="1"/>
    </xf>
    <xf numFmtId="0" fontId="0" fillId="0" borderId="0" xfId="0" quotePrefix="1"/>
    <xf numFmtId="3" fontId="38" fillId="2" borderId="0" xfId="0" applyNumberFormat="1" applyFont="1" applyFill="1" applyAlignment="1">
      <alignment horizontal="center" vertical="top" wrapText="1"/>
    </xf>
    <xf numFmtId="3" fontId="38" fillId="2" borderId="0" xfId="0" applyNumberFormat="1" applyFont="1" applyFill="1"/>
    <xf numFmtId="3" fontId="13" fillId="0" borderId="7" xfId="0" applyNumberFormat="1" applyFont="1" applyBorder="1" applyAlignment="1">
      <alignment horizontal="right" vertical="center"/>
    </xf>
    <xf numFmtId="0" fontId="12" fillId="0" borderId="2" xfId="0" quotePrefix="1" applyFont="1" applyBorder="1" applyAlignment="1">
      <alignment horizontal="center"/>
    </xf>
    <xf numFmtId="0" fontId="5" fillId="16" borderId="0" xfId="0" applyFont="1" applyFill="1"/>
    <xf numFmtId="0" fontId="0" fillId="0" borderId="1" xfId="0" quotePrefix="1" applyBorder="1" applyAlignment="1">
      <alignment wrapText="1"/>
    </xf>
    <xf numFmtId="0" fontId="13" fillId="0" borderId="1" xfId="0" applyFont="1" applyBorder="1"/>
    <xf numFmtId="0" fontId="13" fillId="0" borderId="6" xfId="0" applyFont="1" applyBorder="1"/>
    <xf numFmtId="0" fontId="13" fillId="0" borderId="14" xfId="0" applyFont="1" applyBorder="1"/>
    <xf numFmtId="3" fontId="13" fillId="0" borderId="14" xfId="0" applyNumberFormat="1" applyFont="1" applyBorder="1"/>
    <xf numFmtId="0" fontId="13" fillId="0" borderId="1" xfId="0" applyFont="1" applyBorder="1" applyAlignment="1">
      <alignment wrapText="1"/>
    </xf>
    <xf numFmtId="0" fontId="13" fillId="0" borderId="4" xfId="0" applyFont="1" applyBorder="1" applyAlignment="1">
      <alignment wrapText="1"/>
    </xf>
    <xf numFmtId="0" fontId="15" fillId="2" borderId="1" xfId="0" applyFont="1" applyFill="1" applyBorder="1" applyAlignment="1">
      <alignment horizontal="left" wrapText="1"/>
    </xf>
    <xf numFmtId="0" fontId="13" fillId="0" borderId="4" xfId="0" applyFont="1" applyBorder="1" applyAlignment="1">
      <alignment horizontal="left" wrapText="1"/>
    </xf>
    <xf numFmtId="0" fontId="15" fillId="0" borderId="1" xfId="0" applyFont="1" applyBorder="1" applyAlignment="1">
      <alignment horizontal="left" wrapText="1"/>
    </xf>
    <xf numFmtId="0" fontId="39" fillId="2" borderId="0" xfId="0" applyFont="1" applyFill="1" applyAlignment="1">
      <alignment horizontal="left"/>
    </xf>
    <xf numFmtId="3" fontId="13" fillId="0" borderId="0" xfId="0" applyNumberFormat="1" applyFont="1"/>
    <xf numFmtId="0" fontId="15" fillId="2" borderId="3" xfId="0" quotePrefix="1" applyFont="1" applyFill="1" applyBorder="1" applyAlignment="1">
      <alignment horizontal="left"/>
    </xf>
    <xf numFmtId="0" fontId="15" fillId="2" borderId="1" xfId="0" quotePrefix="1" applyFont="1" applyFill="1" applyBorder="1" applyAlignment="1">
      <alignment horizontal="left"/>
    </xf>
    <xf numFmtId="0" fontId="15" fillId="2" borderId="1" xfId="0" quotePrefix="1" applyFont="1" applyFill="1" applyBorder="1" applyAlignment="1">
      <alignment horizontal="center" wrapText="1"/>
    </xf>
    <xf numFmtId="3" fontId="15" fillId="2" borderId="1" xfId="0" applyNumberFormat="1" applyFont="1" applyFill="1" applyBorder="1" applyAlignment="1">
      <alignment horizontal="right" vertical="center"/>
    </xf>
    <xf numFmtId="9" fontId="0" fillId="0" borderId="0" xfId="55" applyFont="1"/>
    <xf numFmtId="9" fontId="20" fillId="0" borderId="0" xfId="55" applyFont="1" applyAlignment="1">
      <alignment vertical="center"/>
    </xf>
    <xf numFmtId="164" fontId="0" fillId="0" borderId="0" xfId="0" applyNumberFormat="1"/>
    <xf numFmtId="9" fontId="13" fillId="0" borderId="0" xfId="0" applyNumberFormat="1" applyFont="1" applyAlignment="1">
      <alignment vertical="center"/>
    </xf>
    <xf numFmtId="9" fontId="5" fillId="0" borderId="0" xfId="0" applyNumberFormat="1" applyFont="1" applyAlignment="1">
      <alignment vertical="center"/>
    </xf>
    <xf numFmtId="9" fontId="20" fillId="0" borderId="0" xfId="0" applyNumberFormat="1" applyFont="1"/>
    <xf numFmtId="0" fontId="13" fillId="0" borderId="0" xfId="0" applyFont="1"/>
    <xf numFmtId="0" fontId="13" fillId="2" borderId="7" xfId="0" applyFont="1" applyFill="1" applyBorder="1" applyAlignment="1">
      <alignment wrapText="1"/>
    </xf>
    <xf numFmtId="0" fontId="13" fillId="2" borderId="11" xfId="0" applyFont="1" applyFill="1" applyBorder="1" applyAlignment="1">
      <alignment wrapText="1"/>
    </xf>
    <xf numFmtId="0" fontId="13" fillId="2" borderId="12" xfId="0" applyFont="1" applyFill="1" applyBorder="1"/>
    <xf numFmtId="3" fontId="13" fillId="2" borderId="15" xfId="0" applyNumberFormat="1" applyFont="1" applyFill="1" applyBorder="1"/>
    <xf numFmtId="0" fontId="13" fillId="2" borderId="15" xfId="0" applyFont="1" applyFill="1" applyBorder="1"/>
    <xf numFmtId="3" fontId="13" fillId="0" borderId="8" xfId="0" applyNumberFormat="1" applyFont="1" applyBorder="1"/>
    <xf numFmtId="0" fontId="13" fillId="0" borderId="8" xfId="0" applyFont="1" applyBorder="1"/>
    <xf numFmtId="0" fontId="13" fillId="0" borderId="11" xfId="0" applyFont="1" applyBorder="1"/>
    <xf numFmtId="9" fontId="5" fillId="0" borderId="0" xfId="55" applyFont="1" applyAlignment="1">
      <alignment vertical="center"/>
    </xf>
    <xf numFmtId="3" fontId="13" fillId="0" borderId="16" xfId="0" applyNumberFormat="1" applyFont="1" applyBorder="1" applyAlignment="1">
      <alignment vertical="center"/>
    </xf>
    <xf numFmtId="37" fontId="13" fillId="0" borderId="17" xfId="0" applyNumberFormat="1" applyFont="1" applyBorder="1" applyAlignment="1">
      <alignment vertical="center"/>
    </xf>
    <xf numFmtId="3" fontId="12" fillId="0" borderId="17" xfId="0" applyNumberFormat="1" applyFont="1" applyBorder="1" applyAlignment="1">
      <alignment vertical="center"/>
    </xf>
    <xf numFmtId="3" fontId="15" fillId="0" borderId="7" xfId="0" applyNumberFormat="1" applyFont="1" applyBorder="1" applyAlignment="1">
      <alignment wrapText="1"/>
    </xf>
    <xf numFmtId="43" fontId="5" fillId="0" borderId="0" xfId="56" applyFont="1" applyAlignment="1">
      <alignment vertical="center"/>
    </xf>
    <xf numFmtId="43" fontId="0" fillId="0" borderId="0" xfId="0" applyNumberFormat="1"/>
    <xf numFmtId="0" fontId="2" fillId="2" borderId="0" xfId="0" applyFont="1" applyFill="1" applyAlignment="1">
      <alignment horizontal="left" vertical="center" wrapText="1"/>
    </xf>
    <xf numFmtId="0" fontId="8" fillId="0" borderId="0" xfId="0" applyFont="1" applyAlignment="1">
      <alignment horizontal="left" vertical="top" wrapText="1"/>
    </xf>
    <xf numFmtId="0" fontId="2" fillId="2" borderId="0" xfId="0" applyFont="1" applyFill="1" applyAlignment="1">
      <alignment vertical="center" wrapText="1"/>
    </xf>
    <xf numFmtId="0" fontId="7" fillId="2" borderId="0" xfId="0" applyFont="1" applyFill="1" applyAlignment="1">
      <alignment horizontal="left" vertical="top" wrapText="1"/>
    </xf>
    <xf numFmtId="3" fontId="7" fillId="2" borderId="0" xfId="0" applyNumberFormat="1" applyFont="1" applyFill="1" applyAlignment="1">
      <alignment horizontal="left" vertical="top" wrapText="1"/>
    </xf>
    <xf numFmtId="3" fontId="7" fillId="2" borderId="0" xfId="0" applyNumberFormat="1" applyFont="1" applyFill="1" applyAlignment="1">
      <alignment horizontal="left" vertical="top"/>
    </xf>
    <xf numFmtId="0" fontId="22" fillId="0" borderId="2" xfId="0" quotePrefix="1" applyFont="1" applyBorder="1" applyAlignment="1">
      <alignment horizontal="center"/>
    </xf>
    <xf numFmtId="0" fontId="22" fillId="0" borderId="2" xfId="0" applyFont="1" applyBorder="1"/>
    <xf numFmtId="0" fontId="0" fillId="0" borderId="0" xfId="0" applyAlignment="1">
      <alignment horizontal="center" vertical="top" wrapText="1"/>
    </xf>
    <xf numFmtId="0" fontId="13" fillId="0" borderId="1" xfId="0" quotePrefix="1" applyFont="1" applyBorder="1" applyAlignment="1">
      <alignment horizontal="center" wrapText="1"/>
    </xf>
    <xf numFmtId="0" fontId="15" fillId="0" borderId="1" xfId="0" applyFont="1" applyBorder="1" applyAlignment="1">
      <alignment horizontal="center"/>
    </xf>
    <xf numFmtId="0" fontId="15" fillId="0" borderId="3" xfId="0" applyFont="1" applyBorder="1" applyAlignment="1">
      <alignment horizontal="center"/>
    </xf>
    <xf numFmtId="0" fontId="0" fillId="0" borderId="0" xfId="0" applyAlignment="1">
      <alignment horizontal="center"/>
    </xf>
    <xf numFmtId="0" fontId="15" fillId="2" borderId="1" xfId="0" applyFont="1" applyFill="1" applyBorder="1" applyAlignment="1">
      <alignment horizontal="center" wrapText="1"/>
    </xf>
    <xf numFmtId="0" fontId="15" fillId="0" borderId="1" xfId="0" applyFont="1" applyBorder="1" applyAlignment="1">
      <alignment wrapText="1"/>
    </xf>
    <xf numFmtId="0" fontId="0" fillId="0" borderId="1" xfId="0" applyBorder="1" applyAlignment="1">
      <alignment wrapText="1"/>
    </xf>
    <xf numFmtId="0" fontId="13" fillId="0" borderId="1" xfId="0" quotePrefix="1" applyFont="1" applyBorder="1" applyAlignment="1">
      <alignment horizontal="center" vertical="center"/>
    </xf>
    <xf numFmtId="0" fontId="15" fillId="0" borderId="1" xfId="0" applyFont="1" applyBorder="1"/>
    <xf numFmtId="0" fontId="22" fillId="0" borderId="1" xfId="0" quotePrefix="1" applyFont="1" applyBorder="1" applyAlignment="1">
      <alignment horizontal="center"/>
    </xf>
    <xf numFmtId="0" fontId="22" fillId="0" borderId="3" xfId="0" applyFont="1" applyBorder="1"/>
    <xf numFmtId="0" fontId="22" fillId="0" borderId="1" xfId="0" applyFont="1" applyBorder="1"/>
    <xf numFmtId="0" fontId="22" fillId="0" borderId="3" xfId="0" quotePrefix="1" applyFont="1" applyBorder="1" applyAlignment="1">
      <alignment horizontal="center"/>
    </xf>
    <xf numFmtId="0" fontId="22" fillId="0" borderId="4" xfId="0" quotePrefix="1" applyFont="1" applyBorder="1" applyAlignment="1">
      <alignment horizontal="center"/>
    </xf>
    <xf numFmtId="0" fontId="13" fillId="0" borderId="0" xfId="0" quotePrefix="1" applyFont="1" applyAlignment="1">
      <alignment horizontal="center" vertical="center"/>
    </xf>
    <xf numFmtId="0" fontId="0" fillId="0" borderId="0" xfId="0"/>
    <xf numFmtId="0" fontId="13" fillId="0" borderId="3" xfId="0" quotePrefix="1" applyFont="1" applyBorder="1" applyAlignment="1">
      <alignment horizontal="center" wrapText="1"/>
    </xf>
    <xf numFmtId="0" fontId="13" fillId="0" borderId="4" xfId="0" quotePrefix="1" applyFont="1" applyBorder="1" applyAlignment="1">
      <alignment horizontal="center" wrapText="1"/>
    </xf>
  </cellXfs>
  <cellStyles count="57">
    <cellStyle name="20% - Accent1 2" xfId="2" xr:uid="{E2BF2D11-19DA-4CC9-9347-29791CB8116D}"/>
    <cellStyle name="20% - Accent2 2" xfId="3" xr:uid="{C8DC95F8-6E5F-4647-98A7-9B7B26A161C4}"/>
    <cellStyle name="20% - Accent3 2" xfId="4" xr:uid="{7B26FBD7-8245-46B3-8AC4-750388749D95}"/>
    <cellStyle name="20% - Accent4 2" xfId="5" xr:uid="{D4C70D49-249E-4278-9F3F-2AA31A666EFE}"/>
    <cellStyle name="20% - Accent5 2" xfId="6" xr:uid="{E9E5FA9C-A3E5-4F59-BC58-7101CA6D1292}"/>
    <cellStyle name="20% - Accent6 2" xfId="7" xr:uid="{0A055EFF-5A38-49E3-AB59-7635BBB5AA28}"/>
    <cellStyle name="40% - Accent1 2" xfId="8" xr:uid="{7049D3FB-619D-48BD-B2E6-50DECBE3C1DD}"/>
    <cellStyle name="40% - Accent2 2" xfId="9" xr:uid="{20A814D1-EA3C-43D4-B341-AE581BD29041}"/>
    <cellStyle name="40% - Accent3 2" xfId="10" xr:uid="{98A5B0BB-E9F9-4972-9B34-9EFF218FC549}"/>
    <cellStyle name="40% - Accent4 2" xfId="11" xr:uid="{447E2557-FFB9-40E7-90E1-E20D08614D0D}"/>
    <cellStyle name="40% - Accent5 2" xfId="12" xr:uid="{7AC35CEE-1D93-48D1-AC6C-321CDCF163B2}"/>
    <cellStyle name="40% - Accent6 2" xfId="13" xr:uid="{60404098-1985-4F64-AC6F-52C156F213C4}"/>
    <cellStyle name="ANCLAS,REZONES Y SUS PARTES,DE FUNDICION,DE HIERRO O DE ACERO" xfId="14" xr:uid="{5A0E11D5-F1E6-41D4-8777-83206D837EDE}"/>
    <cellStyle name="Comma" xfId="56" builtinId="3"/>
    <cellStyle name="Comma 2" xfId="15" xr:uid="{7EC8E2C7-6A6B-423A-952C-278E3C39AE48}"/>
    <cellStyle name="Comma 2 2" xfId="52" xr:uid="{C68453F8-A99B-4546-A718-AF9E70112BE5}"/>
    <cellStyle name="Comma 3" xfId="16" xr:uid="{D83AB1D7-B01A-475A-B3B5-6DB7E355E68B}"/>
    <cellStyle name="Comma 3 2" xfId="53" xr:uid="{70AB4224-D0A2-4F9A-92B5-397BA5943F48}"/>
    <cellStyle name="Comma 4" xfId="48" xr:uid="{425D21BB-B15F-4AA3-8525-98BDF7703914}"/>
    <cellStyle name="Comma 4 2" xfId="54" xr:uid="{B2E6DE12-7430-4A2C-98D7-5B5E753DEA3F}"/>
    <cellStyle name="Excel Built-in Normal 2" xfId="17" xr:uid="{DCBF006A-A9FF-4222-9BBB-B2DA47F758CB}"/>
    <cellStyle name="Hyperlink 2" xfId="18" xr:uid="{311341AF-3B56-4DB0-96F8-A4A0672037E0}"/>
    <cellStyle name="Hyperlink 3" xfId="19" xr:uid="{B2CC08D5-A207-4CAA-9CEA-52F16E5D672D}"/>
    <cellStyle name="Hyperlink 4" xfId="20" xr:uid="{AC7BE5B9-A5D0-41BE-8399-67A009CC0F42}"/>
    <cellStyle name="Normal" xfId="0" builtinId="0"/>
    <cellStyle name="Normal 2" xfId="1" xr:uid="{848AB20C-5042-4086-92EB-CAF1E6E5DBD5}"/>
    <cellStyle name="Normal 2 2" xfId="21" xr:uid="{66493CB7-E4A0-44EE-80C3-8458494418B3}"/>
    <cellStyle name="Normal 2 2 2" xfId="22" xr:uid="{144AB0E5-1670-4762-928C-31A3DBFAEAD4}"/>
    <cellStyle name="Normal 2 2 3" xfId="23" xr:uid="{421F9368-E4A6-45C9-A95D-DC0D9347BB91}"/>
    <cellStyle name="Normal 2 3" xfId="24" xr:uid="{E5879BE0-6B7E-495C-AE36-A2A0341F4A58}"/>
    <cellStyle name="Normal 2 3 2" xfId="25" xr:uid="{23B706C6-A710-4796-A53C-E5C3DD5D681B}"/>
    <cellStyle name="Normal 2 4" xfId="26" xr:uid="{174E7549-79FB-4E41-859F-3F3E1E54DB2A}"/>
    <cellStyle name="Normal 2 4 2" xfId="27" xr:uid="{D5A30995-2DFF-430F-BBD0-7189F5E6715B}"/>
    <cellStyle name="Normal 2 5" xfId="47" xr:uid="{43385853-8AF7-42D8-A897-7C257BD02F1C}"/>
    <cellStyle name="Normal 3" xfId="28" xr:uid="{5AA25687-78AA-4ECA-A63F-28C89545294F}"/>
    <cellStyle name="Normal 4" xfId="29" xr:uid="{B84540F8-6C3B-4155-89FF-8817B6389D93}"/>
    <cellStyle name="Normal 4 2" xfId="30" xr:uid="{E641723B-EE55-4CCF-8A4F-E7C9D0CA2174}"/>
    <cellStyle name="Normal 5" xfId="31" xr:uid="{9125771D-77B3-4600-960E-0C6C173173FB}"/>
    <cellStyle name="Normal 5 2" xfId="32" xr:uid="{B5A328AE-8177-4D66-8206-053DCC6A7B96}"/>
    <cellStyle name="Normal 5 2 2" xfId="33" xr:uid="{52E1B847-B958-48AD-BA65-E722A64BDA4D}"/>
    <cellStyle name="Normal 5 3" xfId="34" xr:uid="{BDF6CDB5-47BC-4A87-A118-C3527C1F8B21}"/>
    <cellStyle name="Normal 5 4" xfId="49" xr:uid="{63477A4E-C961-46B6-8531-B8D7633F55D7}"/>
    <cellStyle name="Normal 6" xfId="35" xr:uid="{7E1177AD-2C3A-4648-8CDD-ED378FD2F0BB}"/>
    <cellStyle name="Normal 6 2" xfId="36" xr:uid="{96674D06-C2FD-4A2C-A006-9F916847BF8A}"/>
    <cellStyle name="Normal 7" xfId="37" xr:uid="{EE170D75-AEA3-4F7E-83AD-BB3FA6A70347}"/>
    <cellStyle name="Normal 8" xfId="46" xr:uid="{D5A7DC42-9E74-4B35-9C44-B2EB2DC2154C}"/>
    <cellStyle name="Normal 9 3" xfId="38" xr:uid="{9951A4A6-FE4C-40CA-9B72-F51FA7B93162}"/>
    <cellStyle name="Note 2" xfId="39" xr:uid="{30E85A1B-0F01-446F-AE45-2545244A2FF1}"/>
    <cellStyle name="Note 2 2" xfId="40" xr:uid="{258BC434-7A52-44CE-B736-75D04BEA3541}"/>
    <cellStyle name="Note 3" xfId="41" xr:uid="{704085A2-A0F9-4A92-932C-11101E63B995}"/>
    <cellStyle name="Per cent" xfId="55" builtinId="5"/>
    <cellStyle name="Percent 2" xfId="42" xr:uid="{29DB387F-8860-4BD1-9531-43E686E783C4}"/>
    <cellStyle name="Percent 2 2" xfId="43" xr:uid="{3BDF605F-CCA8-4FAB-A2F0-15D5D00EB407}"/>
    <cellStyle name="Percent 2 3" xfId="44" xr:uid="{8DE8C283-5C67-4AE7-A364-2705132870EA}"/>
    <cellStyle name="Percent 2 4" xfId="50" xr:uid="{395D400E-2B2D-4C32-B014-46930C9EB47F}"/>
    <cellStyle name="Percent 3" xfId="45" xr:uid="{60DE713B-F85C-493E-ADB1-320110CF44F4}"/>
    <cellStyle name="Percent 4" xfId="51" xr:uid="{A1FA0A6E-DEAD-4F2F-9612-BAA27F7AA18A}"/>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31750</xdr:colOff>
      <xdr:row>1</xdr:row>
      <xdr:rowOff>57150</xdr:rowOff>
    </xdr:from>
    <xdr:to>
      <xdr:col>3</xdr:col>
      <xdr:colOff>920750</xdr:colOff>
      <xdr:row>2</xdr:row>
      <xdr:rowOff>419100</xdr:rowOff>
    </xdr:to>
    <xdr:pic>
      <xdr:nvPicPr>
        <xdr:cNvPr id="2" name="Picture 1" descr="cid:image001.png@01D2A7C9.64DDD390">
          <a:extLst>
            <a:ext uri="{FF2B5EF4-FFF2-40B4-BE49-F238E27FC236}">
              <a16:creationId xmlns:a16="http://schemas.microsoft.com/office/drawing/2014/main" id="{BE438D37-E8B9-49D8-8B89-8EE54530292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25450" y="228600"/>
          <a:ext cx="3162300"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27426E-5331-4B64-8FDE-0863F073A3B9}">
  <dimension ref="A2:D12"/>
  <sheetViews>
    <sheetView showGridLines="0" tabSelected="1" workbookViewId="0"/>
  </sheetViews>
  <sheetFormatPr defaultRowHeight="13.5" x14ac:dyDescent="0.3"/>
  <cols>
    <col min="1" max="1" width="4.765625" customWidth="1"/>
    <col min="2" max="2" width="14.765625" customWidth="1"/>
    <col min="3" max="3" width="12.765625" customWidth="1"/>
    <col min="4" max="4" width="55.3828125" customWidth="1"/>
  </cols>
  <sheetData>
    <row r="2" spans="1:4" ht="47.15" customHeight="1" x14ac:dyDescent="0.3"/>
    <row r="3" spans="1:4" ht="45.75" customHeight="1" x14ac:dyDescent="0.35">
      <c r="B3" s="197" t="s">
        <v>0</v>
      </c>
      <c r="C3" s="88"/>
      <c r="D3" s="89"/>
    </row>
    <row r="4" spans="1:4" s="87" customFormat="1" ht="19.5" x14ac:dyDescent="0.35">
      <c r="A4"/>
      <c r="B4" s="41" t="s">
        <v>1</v>
      </c>
      <c r="C4" s="90"/>
      <c r="D4" s="89"/>
    </row>
    <row r="5" spans="1:4" ht="19.5" x14ac:dyDescent="0.35">
      <c r="B5" s="90"/>
      <c r="C5" s="90"/>
      <c r="D5" s="89"/>
    </row>
    <row r="6" spans="1:4" x14ac:dyDescent="0.3">
      <c r="B6" s="225" t="s">
        <v>2</v>
      </c>
      <c r="C6" s="225"/>
      <c r="D6" s="225"/>
    </row>
    <row r="7" spans="1:4" x14ac:dyDescent="0.3">
      <c r="B7" s="42"/>
      <c r="C7" s="43"/>
    </row>
    <row r="8" spans="1:4" ht="13.5" customHeight="1" x14ac:dyDescent="0.3">
      <c r="B8" s="42" t="s">
        <v>3</v>
      </c>
      <c r="C8" s="42" t="s">
        <v>4</v>
      </c>
      <c r="D8" s="44" t="s">
        <v>5</v>
      </c>
    </row>
    <row r="9" spans="1:4" ht="13.5" customHeight="1" x14ac:dyDescent="0.3">
      <c r="B9" s="42" t="s">
        <v>6</v>
      </c>
      <c r="C9" s="42" t="s">
        <v>7</v>
      </c>
      <c r="D9" s="43" t="s">
        <v>8</v>
      </c>
    </row>
    <row r="10" spans="1:4" ht="13.5" customHeight="1" x14ac:dyDescent="0.3">
      <c r="B10" s="42" t="s">
        <v>9</v>
      </c>
      <c r="C10" s="42" t="s">
        <v>10</v>
      </c>
      <c r="D10" s="43" t="s">
        <v>11</v>
      </c>
    </row>
    <row r="11" spans="1:4" ht="13.5" customHeight="1" x14ac:dyDescent="0.3">
      <c r="B11" s="42" t="s">
        <v>12</v>
      </c>
      <c r="C11" s="42" t="s">
        <v>13</v>
      </c>
      <c r="D11" s="43" t="s">
        <v>14</v>
      </c>
    </row>
    <row r="12" spans="1:4" ht="13.5" customHeight="1" x14ac:dyDescent="0.3">
      <c r="B12" s="42" t="s">
        <v>15</v>
      </c>
      <c r="C12" s="42" t="s">
        <v>16</v>
      </c>
      <c r="D12" s="43" t="s">
        <v>17</v>
      </c>
    </row>
  </sheetData>
  <mergeCells count="1">
    <mergeCell ref="B6:D6"/>
  </mergeCells>
  <pageMargins left="0.7" right="0.7" top="0.75" bottom="0.75" header="0.3" footer="0.3"/>
  <pageSetup paperSize="9" orientation="portrait" r:id="rId1"/>
  <headerFooter>
    <oddHeader>&amp;L&amp;"Calibri"&amp;10&amp;K000000 FCA Public&amp;1#_x000D_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2:C14"/>
  <sheetViews>
    <sheetView showGridLines="0" workbookViewId="0"/>
  </sheetViews>
  <sheetFormatPr defaultRowHeight="13.5" x14ac:dyDescent="0.3"/>
  <cols>
    <col min="1" max="1" width="4.765625" customWidth="1"/>
    <col min="2" max="2" width="80.15234375" customWidth="1"/>
  </cols>
  <sheetData>
    <row r="2" spans="2:3" ht="27.5" x14ac:dyDescent="0.3">
      <c r="B2" s="9" t="s">
        <v>18</v>
      </c>
    </row>
    <row r="3" spans="2:3" ht="27.5" x14ac:dyDescent="0.3">
      <c r="B3" s="10" t="s">
        <v>19</v>
      </c>
      <c r="C3" s="8"/>
    </row>
    <row r="4" spans="2:3" ht="13.5" customHeight="1" x14ac:dyDescent="0.3">
      <c r="B4" s="225" t="s">
        <v>2</v>
      </c>
      <c r="C4" s="225"/>
    </row>
    <row r="5" spans="2:3" ht="256.5" customHeight="1" x14ac:dyDescent="0.3">
      <c r="B5" s="226" t="s">
        <v>20</v>
      </c>
      <c r="C5" s="226"/>
    </row>
    <row r="6" spans="2:3" x14ac:dyDescent="0.3">
      <c r="B6" s="226"/>
      <c r="C6" s="226"/>
    </row>
    <row r="7" spans="2:3" x14ac:dyDescent="0.3">
      <c r="B7" s="226"/>
      <c r="C7" s="226"/>
    </row>
    <row r="8" spans="2:3" x14ac:dyDescent="0.3">
      <c r="B8" s="226"/>
      <c r="C8" s="226"/>
    </row>
    <row r="9" spans="2:3" x14ac:dyDescent="0.3">
      <c r="B9" s="226"/>
      <c r="C9" s="226"/>
    </row>
    <row r="10" spans="2:3" x14ac:dyDescent="0.3">
      <c r="B10" s="226"/>
      <c r="C10" s="226"/>
    </row>
    <row r="11" spans="2:3" x14ac:dyDescent="0.3">
      <c r="B11" s="226"/>
      <c r="C11" s="226"/>
    </row>
    <row r="12" spans="2:3" x14ac:dyDescent="0.3">
      <c r="B12" s="226"/>
      <c r="C12" s="226"/>
    </row>
    <row r="13" spans="2:3" x14ac:dyDescent="0.3">
      <c r="B13" s="226"/>
      <c r="C13" s="226"/>
    </row>
    <row r="14" spans="2:3" x14ac:dyDescent="0.3">
      <c r="B14" s="226"/>
      <c r="C14" s="226"/>
    </row>
  </sheetData>
  <mergeCells count="2">
    <mergeCell ref="B4:C4"/>
    <mergeCell ref="B5:C14"/>
  </mergeCells>
  <phoneticPr fontId="11" type="noConversion"/>
  <pageMargins left="0.7" right="0.7" top="0.75" bottom="0.75" header="0.3" footer="0.3"/>
  <pageSetup paperSize="9" orientation="portrait" r:id="rId1"/>
  <headerFooter>
    <oddHeader>&amp;L&amp;"Calibri"&amp;10&amp;K000000 FCA Public&amp;1#_x000D_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5C5DA2-B7E7-4BDD-A947-350519EAD8E7}">
  <dimension ref="B3:L49"/>
  <sheetViews>
    <sheetView showGridLines="0" zoomScaleNormal="100" workbookViewId="0"/>
  </sheetViews>
  <sheetFormatPr defaultRowHeight="13.5" x14ac:dyDescent="0.3"/>
  <cols>
    <col min="1" max="1" width="2.3828125" customWidth="1"/>
    <col min="2" max="2" width="9.4609375" customWidth="1"/>
    <col min="3" max="3" width="14" customWidth="1"/>
    <col min="4" max="4" width="20.23046875" customWidth="1"/>
    <col min="5" max="5" width="14.84375" customWidth="1"/>
    <col min="6" max="6" width="16.15234375" customWidth="1"/>
    <col min="7" max="7" width="16.23046875" customWidth="1"/>
    <col min="8" max="8" width="16.765625" customWidth="1"/>
    <col min="9" max="9" width="13.84375" customWidth="1"/>
  </cols>
  <sheetData>
    <row r="3" spans="2:7" x14ac:dyDescent="0.3">
      <c r="B3" s="227" t="s">
        <v>21</v>
      </c>
      <c r="C3" s="227"/>
      <c r="D3" s="227"/>
      <c r="E3" s="227"/>
    </row>
    <row r="4" spans="2:7" ht="14" x14ac:dyDescent="0.3">
      <c r="B4" s="1" t="s">
        <v>22</v>
      </c>
      <c r="D4" s="2"/>
      <c r="E4" s="2"/>
    </row>
    <row r="6" spans="2:7" ht="14" x14ac:dyDescent="0.3">
      <c r="B6" s="3" t="s">
        <v>23</v>
      </c>
      <c r="C6" s="2"/>
      <c r="D6" s="2"/>
      <c r="E6" s="2"/>
    </row>
    <row r="8" spans="2:7" x14ac:dyDescent="0.3">
      <c r="B8" s="4" t="s">
        <v>24</v>
      </c>
      <c r="C8" s="2"/>
      <c r="D8" s="2"/>
    </row>
    <row r="10" spans="2:7" ht="23.5" x14ac:dyDescent="0.3">
      <c r="B10" s="132" t="s">
        <v>25</v>
      </c>
      <c r="C10" s="180" t="s">
        <v>26</v>
      </c>
      <c r="D10" s="180" t="s">
        <v>27</v>
      </c>
      <c r="E10" s="180" t="s">
        <v>28</v>
      </c>
      <c r="F10" s="180" t="s">
        <v>29</v>
      </c>
      <c r="G10" s="180" t="s">
        <v>30</v>
      </c>
    </row>
    <row r="11" spans="2:7" x14ac:dyDescent="0.3">
      <c r="B11" s="102" t="s">
        <v>31</v>
      </c>
      <c r="C11" s="96">
        <v>3773</v>
      </c>
      <c r="D11" s="96">
        <v>637932267</v>
      </c>
      <c r="E11" s="96">
        <v>163505589</v>
      </c>
      <c r="F11" s="96">
        <v>5189336</v>
      </c>
      <c r="G11" s="96">
        <v>806627192</v>
      </c>
    </row>
    <row r="12" spans="2:7" x14ac:dyDescent="0.3">
      <c r="B12" s="102" t="s">
        <v>32</v>
      </c>
      <c r="C12" s="96">
        <v>3917</v>
      </c>
      <c r="D12" s="96">
        <v>786656357</v>
      </c>
      <c r="E12" s="96">
        <v>221674893</v>
      </c>
      <c r="F12" s="96">
        <v>6684853</v>
      </c>
      <c r="G12" s="96">
        <v>1015016107</v>
      </c>
    </row>
    <row r="13" spans="2:7" x14ac:dyDescent="0.3">
      <c r="B13" s="102" t="s">
        <v>33</v>
      </c>
      <c r="C13" s="96">
        <v>4018</v>
      </c>
      <c r="D13" s="96">
        <v>926263945</v>
      </c>
      <c r="E13" s="96">
        <v>241268278</v>
      </c>
      <c r="F13" s="96">
        <v>7848680</v>
      </c>
      <c r="G13" s="96">
        <v>1175380903</v>
      </c>
    </row>
    <row r="14" spans="2:7" x14ac:dyDescent="0.3">
      <c r="B14" s="102" t="s">
        <v>34</v>
      </c>
      <c r="C14" s="103">
        <v>4141</v>
      </c>
      <c r="D14" s="103">
        <v>984829093</v>
      </c>
      <c r="E14" s="103">
        <v>282136351</v>
      </c>
      <c r="F14" s="103">
        <v>8180509</v>
      </c>
      <c r="G14" s="103">
        <v>1275145953</v>
      </c>
    </row>
    <row r="15" spans="2:7" x14ac:dyDescent="0.3">
      <c r="B15" s="104">
        <v>2020</v>
      </c>
      <c r="C15" s="105">
        <v>4205</v>
      </c>
      <c r="D15" s="106">
        <v>955754333</v>
      </c>
      <c r="E15" s="106">
        <v>259400044</v>
      </c>
      <c r="F15" s="106">
        <v>6405104</v>
      </c>
      <c r="G15" s="106">
        <v>1221559481</v>
      </c>
    </row>
    <row r="16" spans="2:7" x14ac:dyDescent="0.3">
      <c r="B16" s="102" t="s">
        <v>35</v>
      </c>
      <c r="C16" s="94">
        <v>4232</v>
      </c>
      <c r="D16" s="94">
        <v>1123291746</v>
      </c>
      <c r="E16" s="94">
        <v>278778971</v>
      </c>
      <c r="F16" s="94">
        <v>8889381</v>
      </c>
      <c r="G16" s="94">
        <v>1410960115</v>
      </c>
    </row>
    <row r="17" spans="2:12" x14ac:dyDescent="0.3">
      <c r="B17" s="13">
        <v>2022</v>
      </c>
      <c r="C17" s="94">
        <v>4277</v>
      </c>
      <c r="D17" s="177">
        <v>1235984184</v>
      </c>
      <c r="E17" s="14">
        <v>330449368</v>
      </c>
      <c r="F17" s="14">
        <v>14209910</v>
      </c>
      <c r="G17" s="219">
        <v>1580643462</v>
      </c>
      <c r="H17" s="203"/>
    </row>
    <row r="18" spans="2:12" x14ac:dyDescent="0.3">
      <c r="B18" s="13" t="s">
        <v>36</v>
      </c>
      <c r="C18" s="174">
        <v>4104</v>
      </c>
      <c r="D18" s="147">
        <v>1067615436</v>
      </c>
      <c r="E18" s="175">
        <v>293513245</v>
      </c>
      <c r="F18" s="172">
        <v>8292103</v>
      </c>
      <c r="G18" s="147">
        <v>1369420784</v>
      </c>
      <c r="H18" s="203"/>
      <c r="J18" s="145"/>
    </row>
    <row r="19" spans="2:12" x14ac:dyDescent="0.3">
      <c r="B19" s="6"/>
      <c r="C19" s="7"/>
      <c r="D19" s="203"/>
      <c r="E19" s="7"/>
      <c r="F19" s="7"/>
      <c r="G19" s="50"/>
      <c r="J19" s="145"/>
      <c r="L19" s="145"/>
    </row>
    <row r="20" spans="2:12" x14ac:dyDescent="0.3">
      <c r="B20" s="137" t="s">
        <v>37</v>
      </c>
      <c r="J20" s="145"/>
    </row>
    <row r="21" spans="2:12" x14ac:dyDescent="0.3">
      <c r="G21" s="50"/>
    </row>
    <row r="22" spans="2:12" x14ac:dyDescent="0.3">
      <c r="B22" s="4" t="s">
        <v>38</v>
      </c>
      <c r="C22" s="2"/>
      <c r="D22" s="2"/>
    </row>
    <row r="24" spans="2:12" ht="23.5" x14ac:dyDescent="0.3">
      <c r="B24" s="132" t="s">
        <v>25</v>
      </c>
      <c r="C24" s="180" t="s">
        <v>26</v>
      </c>
      <c r="D24" s="180" t="s">
        <v>27</v>
      </c>
      <c r="E24" s="180" t="s">
        <v>28</v>
      </c>
      <c r="F24" s="180" t="s">
        <v>29</v>
      </c>
      <c r="G24" s="180" t="s">
        <v>30</v>
      </c>
    </row>
    <row r="25" spans="2:12" x14ac:dyDescent="0.3">
      <c r="B25" s="102" t="s">
        <v>31</v>
      </c>
      <c r="C25" s="96">
        <v>10235</v>
      </c>
      <c r="D25" s="96">
        <v>13158182208</v>
      </c>
      <c r="E25" s="96">
        <v>1856487187</v>
      </c>
      <c r="F25" s="96">
        <v>841401594</v>
      </c>
      <c r="G25" s="96">
        <v>15856070989</v>
      </c>
    </row>
    <row r="26" spans="2:12" x14ac:dyDescent="0.3">
      <c r="B26" s="102" t="s">
        <v>32</v>
      </c>
      <c r="C26" s="96">
        <v>10297</v>
      </c>
      <c r="D26" s="96">
        <v>14312973928</v>
      </c>
      <c r="E26" s="96">
        <v>1888874695</v>
      </c>
      <c r="F26" s="96">
        <v>906424314</v>
      </c>
      <c r="G26" s="96">
        <v>17108272937</v>
      </c>
    </row>
    <row r="27" spans="2:12" x14ac:dyDescent="0.3">
      <c r="B27" s="102" t="s">
        <v>33</v>
      </c>
      <c r="C27" s="96">
        <v>10383</v>
      </c>
      <c r="D27" s="96">
        <v>15284404291</v>
      </c>
      <c r="E27" s="96">
        <v>1952883194</v>
      </c>
      <c r="F27" s="96">
        <v>975732081</v>
      </c>
      <c r="G27" s="96">
        <v>18213019566</v>
      </c>
    </row>
    <row r="28" spans="2:12" x14ac:dyDescent="0.3">
      <c r="B28" s="102" t="s">
        <v>34</v>
      </c>
      <c r="C28" s="103">
        <v>10410</v>
      </c>
      <c r="D28" s="103">
        <v>15295930989</v>
      </c>
      <c r="E28" s="103">
        <v>2106881836</v>
      </c>
      <c r="F28" s="103">
        <v>1001893529</v>
      </c>
      <c r="G28" s="103">
        <v>18404706354</v>
      </c>
    </row>
    <row r="29" spans="2:12" x14ac:dyDescent="0.3">
      <c r="B29" s="104">
        <v>2020</v>
      </c>
      <c r="C29" s="94">
        <v>10306</v>
      </c>
      <c r="D29" s="106">
        <v>15627076906</v>
      </c>
      <c r="E29" s="106">
        <v>2119253389</v>
      </c>
      <c r="F29" s="106">
        <v>876675382</v>
      </c>
      <c r="G29" s="106">
        <v>18623005677</v>
      </c>
    </row>
    <row r="30" spans="2:12" x14ac:dyDescent="0.3">
      <c r="B30" s="102" t="s">
        <v>35</v>
      </c>
      <c r="C30" s="94">
        <v>10227</v>
      </c>
      <c r="D30" s="106">
        <v>16260313552</v>
      </c>
      <c r="E30" s="106">
        <v>2099540374</v>
      </c>
      <c r="F30" s="106">
        <v>987029387</v>
      </c>
      <c r="G30" s="106">
        <v>19346883322</v>
      </c>
    </row>
    <row r="31" spans="2:12" x14ac:dyDescent="0.3">
      <c r="B31" s="200">
        <v>2022</v>
      </c>
      <c r="C31" s="91">
        <v>10076</v>
      </c>
      <c r="D31" s="14">
        <v>17714337475.684677</v>
      </c>
      <c r="E31" s="14">
        <v>2329091512.858211</v>
      </c>
      <c r="F31" s="14">
        <v>1168162256.664341</v>
      </c>
      <c r="G31" s="14">
        <v>21211591245</v>
      </c>
      <c r="H31" s="203"/>
    </row>
    <row r="32" spans="2:12" x14ac:dyDescent="0.3">
      <c r="B32" s="13">
        <v>2023</v>
      </c>
      <c r="C32" s="91">
        <v>9719</v>
      </c>
      <c r="D32" s="14">
        <v>20416735399</v>
      </c>
      <c r="E32" s="14">
        <v>2627713931</v>
      </c>
      <c r="F32" s="14">
        <v>1506643798</v>
      </c>
      <c r="G32" s="14">
        <v>24551093128</v>
      </c>
      <c r="H32" s="203"/>
      <c r="J32" s="145"/>
    </row>
    <row r="33" spans="2:12" x14ac:dyDescent="0.3">
      <c r="B33" s="15"/>
      <c r="C33" s="16"/>
      <c r="D33" s="223"/>
      <c r="E33" s="16"/>
      <c r="F33" s="16"/>
      <c r="G33" s="16"/>
      <c r="J33" s="145"/>
    </row>
    <row r="34" spans="2:12" x14ac:dyDescent="0.3">
      <c r="B34" s="15"/>
      <c r="C34" s="16"/>
      <c r="D34" s="16"/>
      <c r="E34" s="16"/>
      <c r="F34" s="16"/>
      <c r="G34" s="223"/>
    </row>
    <row r="35" spans="2:12" x14ac:dyDescent="0.3">
      <c r="B35" s="5" t="s">
        <v>39</v>
      </c>
      <c r="C35" s="5"/>
      <c r="D35" s="5"/>
      <c r="G35" s="224"/>
    </row>
    <row r="37" spans="2:12" ht="23.5" x14ac:dyDescent="0.3">
      <c r="B37" s="132" t="s">
        <v>25</v>
      </c>
      <c r="C37" s="180" t="s">
        <v>26</v>
      </c>
      <c r="D37" s="180" t="s">
        <v>40</v>
      </c>
      <c r="E37" s="180" t="s">
        <v>28</v>
      </c>
      <c r="F37" s="180" t="s">
        <v>29</v>
      </c>
      <c r="G37" s="180" t="s">
        <v>30</v>
      </c>
    </row>
    <row r="38" spans="2:12" x14ac:dyDescent="0.3">
      <c r="B38" s="102" t="s">
        <v>31</v>
      </c>
      <c r="C38" s="96">
        <v>4970</v>
      </c>
      <c r="D38" s="103">
        <v>843861392</v>
      </c>
      <c r="E38" s="103">
        <v>2302566275</v>
      </c>
      <c r="F38" s="103">
        <v>109287426</v>
      </c>
      <c r="G38" s="103">
        <v>3255715093</v>
      </c>
    </row>
    <row r="39" spans="2:12" x14ac:dyDescent="0.3">
      <c r="B39" s="102" t="s">
        <v>32</v>
      </c>
      <c r="C39" s="96">
        <v>5048</v>
      </c>
      <c r="D39" s="96">
        <v>804604429</v>
      </c>
      <c r="E39" s="96">
        <v>3022515996</v>
      </c>
      <c r="F39" s="96">
        <v>126932227</v>
      </c>
      <c r="G39" s="96">
        <v>3954052652</v>
      </c>
    </row>
    <row r="40" spans="2:12" x14ac:dyDescent="0.3">
      <c r="B40" s="102" t="s">
        <v>33</v>
      </c>
      <c r="C40" s="96">
        <v>5131</v>
      </c>
      <c r="D40" s="96">
        <v>755529446</v>
      </c>
      <c r="E40" s="96">
        <v>3526171821</v>
      </c>
      <c r="F40" s="96">
        <v>135879437</v>
      </c>
      <c r="G40" s="96">
        <v>4417580704</v>
      </c>
    </row>
    <row r="41" spans="2:12" x14ac:dyDescent="0.3">
      <c r="B41" s="102" t="s">
        <v>34</v>
      </c>
      <c r="C41" s="103">
        <v>5111</v>
      </c>
      <c r="D41" s="103">
        <v>693995764</v>
      </c>
      <c r="E41" s="103">
        <v>3636231935</v>
      </c>
      <c r="F41" s="103">
        <v>116154148</v>
      </c>
      <c r="G41" s="103">
        <v>4446381847</v>
      </c>
    </row>
    <row r="42" spans="2:12" x14ac:dyDescent="0.3">
      <c r="B42" s="104">
        <v>2020</v>
      </c>
      <c r="C42" s="105">
        <v>5017</v>
      </c>
      <c r="D42" s="106">
        <v>633585225</v>
      </c>
      <c r="E42" s="106">
        <v>3661972429</v>
      </c>
      <c r="F42" s="106">
        <v>102304534</v>
      </c>
      <c r="G42" s="106">
        <v>4397862188</v>
      </c>
    </row>
    <row r="43" spans="2:12" x14ac:dyDescent="0.3">
      <c r="B43" s="102" t="s">
        <v>35</v>
      </c>
      <c r="C43" s="177">
        <v>5077</v>
      </c>
      <c r="D43" s="173">
        <v>701408138</v>
      </c>
      <c r="E43" s="173">
        <v>4555161337</v>
      </c>
      <c r="F43" s="173">
        <v>117453148</v>
      </c>
      <c r="G43" s="173">
        <v>5374022623</v>
      </c>
      <c r="J43" s="145"/>
    </row>
    <row r="44" spans="2:12" x14ac:dyDescent="0.3">
      <c r="B44" s="199">
        <v>2022</v>
      </c>
      <c r="C44" s="179">
        <v>5116</v>
      </c>
      <c r="D44" s="178">
        <v>713893124</v>
      </c>
      <c r="E44" s="147">
        <v>4721835211</v>
      </c>
      <c r="F44" s="147">
        <v>79643548</v>
      </c>
      <c r="G44" s="147">
        <v>5515371883</v>
      </c>
      <c r="H44" s="203"/>
      <c r="J44" s="145"/>
    </row>
    <row r="45" spans="2:12" x14ac:dyDescent="0.3">
      <c r="B45" s="176">
        <v>2023</v>
      </c>
      <c r="C45" s="179">
        <v>4853</v>
      </c>
      <c r="D45" s="178">
        <v>656838779</v>
      </c>
      <c r="E45" s="147">
        <v>4614725274</v>
      </c>
      <c r="F45" s="147">
        <v>69782154</v>
      </c>
      <c r="G45" s="147">
        <f>D45+E45+F45</f>
        <v>5341346207</v>
      </c>
      <c r="H45" s="203"/>
      <c r="J45" s="145"/>
      <c r="L45" s="145"/>
    </row>
    <row r="46" spans="2:12" x14ac:dyDescent="0.3">
      <c r="B46" s="15"/>
      <c r="D46" s="218"/>
      <c r="F46" s="16"/>
      <c r="G46" s="203"/>
      <c r="L46" s="145"/>
    </row>
    <row r="47" spans="2:12" ht="93" customHeight="1" x14ac:dyDescent="0.3">
      <c r="B47" s="228" t="s">
        <v>41</v>
      </c>
      <c r="C47" s="228"/>
      <c r="D47" s="228"/>
      <c r="E47" s="228"/>
      <c r="F47" s="228"/>
      <c r="G47" s="228"/>
    </row>
    <row r="49" spans="7:7" x14ac:dyDescent="0.3">
      <c r="G49" s="50"/>
    </row>
  </sheetData>
  <mergeCells count="2">
    <mergeCell ref="B3:E3"/>
    <mergeCell ref="B47:G47"/>
  </mergeCells>
  <phoneticPr fontId="11" type="noConversion"/>
  <pageMargins left="0.7" right="0.7" top="0.75" bottom="0.75" header="0.3" footer="0.3"/>
  <pageSetup paperSize="9" orientation="portrait" r:id="rId1"/>
  <headerFooter>
    <oddHeader>&amp;L&amp;"Calibri"&amp;10&amp;K000000 FCA Public&amp;1#_x000D_</oddHeader>
  </headerFooter>
  <ignoredErrors>
    <ignoredError sqref="B11:B18 B25:B32 B38:B45"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3A4C84-162D-4B67-964A-6C3279706B59}">
  <dimension ref="A3:M123"/>
  <sheetViews>
    <sheetView showGridLines="0" zoomScaleNormal="100" workbookViewId="0"/>
  </sheetViews>
  <sheetFormatPr defaultColWidth="9.23046875" defaultRowHeight="13.5" x14ac:dyDescent="0.3"/>
  <cols>
    <col min="1" max="1" width="2.3828125" customWidth="1"/>
    <col min="2" max="2" width="22.15234375" customWidth="1"/>
    <col min="3" max="3" width="13.765625" customWidth="1"/>
    <col min="4" max="4" width="19.23046875" customWidth="1"/>
    <col min="5" max="5" width="16.61328125" bestFit="1" customWidth="1"/>
    <col min="6" max="6" width="17.15234375" bestFit="1" customWidth="1"/>
    <col min="7" max="7" width="17.4609375" bestFit="1" customWidth="1"/>
    <col min="8" max="10" width="16.61328125" customWidth="1"/>
    <col min="11" max="11" width="13" customWidth="1"/>
    <col min="12" max="12" width="14.15234375" customWidth="1"/>
    <col min="13" max="13" width="13.84375" customWidth="1"/>
    <col min="14" max="14" width="17.4609375" customWidth="1"/>
  </cols>
  <sheetData>
    <row r="3" spans="1:13" x14ac:dyDescent="0.3">
      <c r="B3" s="227" t="s">
        <v>21</v>
      </c>
      <c r="C3" s="227"/>
      <c r="D3" s="227"/>
      <c r="E3" s="227"/>
    </row>
    <row r="4" spans="1:13" ht="14" x14ac:dyDescent="0.3">
      <c r="B4" s="1" t="s">
        <v>22</v>
      </c>
      <c r="D4" s="2"/>
      <c r="E4" s="2"/>
    </row>
    <row r="6" spans="1:13" s="2" customFormat="1" ht="14" x14ac:dyDescent="0.3">
      <c r="A6"/>
      <c r="B6" s="3" t="s">
        <v>42</v>
      </c>
    </row>
    <row r="8" spans="1:13" x14ac:dyDescent="0.3">
      <c r="B8" s="4" t="s">
        <v>43</v>
      </c>
      <c r="C8" s="2"/>
      <c r="D8" s="2"/>
    </row>
    <row r="10" spans="1:13" s="22" customFormat="1" ht="23.5" x14ac:dyDescent="0.3">
      <c r="A10"/>
      <c r="B10" s="30" t="s">
        <v>44</v>
      </c>
      <c r="C10" s="31" t="s">
        <v>26</v>
      </c>
      <c r="D10" s="31" t="s">
        <v>45</v>
      </c>
      <c r="E10" s="31" t="s">
        <v>46</v>
      </c>
      <c r="F10" s="31" t="s">
        <v>47</v>
      </c>
      <c r="G10" s="201" t="s">
        <v>30</v>
      </c>
      <c r="I10" s="156"/>
      <c r="J10" s="156"/>
      <c r="K10" s="156"/>
      <c r="L10" s="156"/>
      <c r="M10" s="156"/>
    </row>
    <row r="11" spans="1:13" x14ac:dyDescent="0.3">
      <c r="B11" s="100" t="s">
        <v>48</v>
      </c>
      <c r="C11" s="101">
        <v>4582</v>
      </c>
      <c r="D11" s="77">
        <v>560649020</v>
      </c>
      <c r="E11" s="77">
        <v>5123202528</v>
      </c>
      <c r="F11" s="77">
        <v>275301583</v>
      </c>
      <c r="G11" s="202">
        <f>D11+E11+F11</f>
        <v>5959153131</v>
      </c>
      <c r="H11" s="50"/>
      <c r="I11" s="156"/>
      <c r="J11" s="157"/>
      <c r="K11" s="157"/>
      <c r="L11" s="157"/>
      <c r="M11" s="157"/>
    </row>
    <row r="12" spans="1:13" x14ac:dyDescent="0.3">
      <c r="B12" s="100" t="s">
        <v>49</v>
      </c>
      <c r="C12" s="101">
        <v>3809</v>
      </c>
      <c r="D12" s="77">
        <v>23068322440</v>
      </c>
      <c r="E12" s="77">
        <v>63822959</v>
      </c>
      <c r="F12" s="77">
        <v>90863294</v>
      </c>
      <c r="G12" s="202">
        <f t="shared" ref="G12:G15" si="0">D12+E12+F12</f>
        <v>23223008693</v>
      </c>
      <c r="H12" s="50"/>
      <c r="I12" s="156"/>
      <c r="J12" s="157"/>
      <c r="K12" s="157"/>
      <c r="L12" s="157"/>
      <c r="M12" s="157"/>
    </row>
    <row r="13" spans="1:13" x14ac:dyDescent="0.3">
      <c r="B13" s="100" t="s">
        <v>50</v>
      </c>
      <c r="C13" s="101">
        <v>1904</v>
      </c>
      <c r="D13" s="77">
        <v>397125623</v>
      </c>
      <c r="E13" s="77">
        <v>19023126</v>
      </c>
      <c r="F13" s="77">
        <v>988785408</v>
      </c>
      <c r="G13" s="202">
        <f>D13+E13+F13</f>
        <v>1404934157</v>
      </c>
      <c r="H13" s="50"/>
      <c r="I13" s="156"/>
      <c r="J13" s="157"/>
      <c r="K13" s="157"/>
      <c r="L13" s="157"/>
      <c r="M13" s="157"/>
    </row>
    <row r="14" spans="1:13" x14ac:dyDescent="0.3">
      <c r="B14" s="100" t="s">
        <v>51</v>
      </c>
      <c r="C14" s="101">
        <v>160</v>
      </c>
      <c r="D14" s="77">
        <v>524996045</v>
      </c>
      <c r="E14" s="77">
        <v>135297594</v>
      </c>
      <c r="F14" s="77">
        <v>14470499</v>
      </c>
      <c r="G14" s="202">
        <f t="shared" si="0"/>
        <v>674764138</v>
      </c>
      <c r="H14" s="50"/>
      <c r="I14" s="156"/>
      <c r="J14" s="156"/>
      <c r="K14" s="157"/>
      <c r="L14" s="157"/>
      <c r="M14" s="157"/>
    </row>
    <row r="15" spans="1:13" x14ac:dyDescent="0.3">
      <c r="B15" s="100" t="s">
        <v>52</v>
      </c>
      <c r="C15" s="101">
        <v>10455</v>
      </c>
      <c r="D15" s="14">
        <v>24551093128</v>
      </c>
      <c r="E15" s="147">
        <v>5341346207</v>
      </c>
      <c r="F15" s="147">
        <v>1369420784</v>
      </c>
      <c r="G15" s="202">
        <f t="shared" si="0"/>
        <v>31261860119</v>
      </c>
      <c r="H15" s="50"/>
      <c r="I15" s="156"/>
      <c r="J15" s="157"/>
      <c r="K15" s="157"/>
      <c r="L15" s="157"/>
      <c r="M15" s="157"/>
    </row>
    <row r="16" spans="1:13" x14ac:dyDescent="0.3">
      <c r="B16" s="49"/>
      <c r="C16" s="48"/>
      <c r="D16" s="48"/>
      <c r="E16" s="48"/>
      <c r="F16" s="48"/>
      <c r="G16" s="48"/>
    </row>
    <row r="17" spans="2:13" ht="30" customHeight="1" x14ac:dyDescent="0.3">
      <c r="B17" s="228" t="s">
        <v>53</v>
      </c>
      <c r="C17" s="228"/>
      <c r="D17" s="228"/>
      <c r="E17" s="228"/>
      <c r="F17" s="228"/>
      <c r="G17" s="228"/>
    </row>
    <row r="18" spans="2:13" x14ac:dyDescent="0.3">
      <c r="B18" s="80"/>
      <c r="C18" s="80"/>
      <c r="D18" s="80"/>
      <c r="E18" s="80"/>
      <c r="G18" s="80"/>
      <c r="I18" s="156"/>
      <c r="J18" s="156"/>
      <c r="K18" s="156"/>
      <c r="L18" s="156"/>
    </row>
    <row r="19" spans="2:13" x14ac:dyDescent="0.3">
      <c r="B19" s="80"/>
      <c r="C19" s="80"/>
      <c r="D19" s="80"/>
      <c r="E19" s="80"/>
      <c r="F19" s="80"/>
      <c r="G19" s="80"/>
      <c r="I19" s="156"/>
      <c r="J19" s="157"/>
      <c r="K19" s="157"/>
      <c r="L19" s="157"/>
      <c r="M19" s="50"/>
    </row>
    <row r="20" spans="2:13" x14ac:dyDescent="0.3">
      <c r="B20" s="4" t="s">
        <v>54</v>
      </c>
      <c r="C20" s="2"/>
      <c r="D20" s="2"/>
      <c r="I20" s="156"/>
      <c r="J20" s="157"/>
      <c r="K20" s="157"/>
      <c r="L20" s="157"/>
    </row>
    <row r="21" spans="2:13" x14ac:dyDescent="0.3">
      <c r="I21" s="156"/>
      <c r="J21" s="157"/>
      <c r="K21" s="157"/>
      <c r="L21" s="157"/>
    </row>
    <row r="22" spans="2:13" x14ac:dyDescent="0.3">
      <c r="B22" s="149" t="s">
        <v>55</v>
      </c>
      <c r="C22" s="146" t="s">
        <v>56</v>
      </c>
      <c r="D22" s="151" t="s">
        <v>28</v>
      </c>
      <c r="E22" s="93" t="s">
        <v>29</v>
      </c>
      <c r="F22" s="182"/>
      <c r="G22" s="156"/>
      <c r="H22" s="156"/>
      <c r="I22" s="156"/>
      <c r="J22" s="156"/>
      <c r="K22" s="156"/>
      <c r="L22" s="156"/>
    </row>
    <row r="23" spans="2:13" x14ac:dyDescent="0.3">
      <c r="B23" s="150" t="s">
        <v>57</v>
      </c>
      <c r="C23" s="147">
        <v>632746158</v>
      </c>
      <c r="D23" s="28">
        <v>4459682099</v>
      </c>
      <c r="E23" s="94">
        <v>30774271</v>
      </c>
      <c r="F23" s="183"/>
      <c r="G23" s="156"/>
      <c r="H23" s="157"/>
      <c r="I23" s="156"/>
      <c r="J23" s="157"/>
      <c r="K23" s="157"/>
      <c r="L23" s="157"/>
    </row>
    <row r="24" spans="2:13" x14ac:dyDescent="0.3">
      <c r="B24" s="150" t="s">
        <v>58</v>
      </c>
      <c r="C24" s="148">
        <v>503143296</v>
      </c>
      <c r="D24" s="106">
        <v>44166355</v>
      </c>
      <c r="E24" s="94">
        <v>13339369</v>
      </c>
      <c r="F24" s="183"/>
      <c r="G24" s="156"/>
      <c r="H24" s="157"/>
      <c r="I24" s="157"/>
    </row>
    <row r="25" spans="2:13" x14ac:dyDescent="0.3">
      <c r="B25" s="150" t="s">
        <v>59</v>
      </c>
      <c r="C25" s="148">
        <v>233796159</v>
      </c>
      <c r="D25" s="106">
        <v>40322535</v>
      </c>
      <c r="E25" s="94">
        <v>1182889</v>
      </c>
      <c r="F25" s="183"/>
      <c r="G25" s="156"/>
      <c r="H25" s="157"/>
      <c r="I25" s="157"/>
    </row>
    <row r="26" spans="2:13" x14ac:dyDescent="0.3">
      <c r="B26" s="150" t="s">
        <v>60</v>
      </c>
      <c r="C26" s="148">
        <v>1369685613</v>
      </c>
      <c r="D26" s="106">
        <v>4544170989</v>
      </c>
      <c r="E26" s="94">
        <v>45296529</v>
      </c>
      <c r="F26" s="183"/>
      <c r="G26" s="156"/>
      <c r="H26" s="157"/>
      <c r="I26" s="157"/>
    </row>
    <row r="27" spans="2:13" x14ac:dyDescent="0.3">
      <c r="B27" s="181"/>
      <c r="C27" s="16"/>
      <c r="D27" s="16"/>
      <c r="E27" s="16"/>
      <c r="F27" s="48"/>
      <c r="G27" s="48"/>
    </row>
    <row r="28" spans="2:13" x14ac:dyDescent="0.3">
      <c r="B28" s="15"/>
      <c r="C28" s="16"/>
      <c r="D28" s="16"/>
      <c r="F28" s="16"/>
      <c r="G28" s="16"/>
    </row>
    <row r="29" spans="2:13" x14ac:dyDescent="0.3">
      <c r="B29" s="4" t="s">
        <v>61</v>
      </c>
      <c r="C29" s="2"/>
      <c r="D29" s="2"/>
      <c r="E29" s="2"/>
    </row>
    <row r="30" spans="2:13" x14ac:dyDescent="0.3">
      <c r="B30" s="4"/>
      <c r="C30" s="2"/>
      <c r="D30" s="2"/>
      <c r="E30" s="2"/>
    </row>
    <row r="31" spans="2:13" ht="35" x14ac:dyDescent="0.3">
      <c r="B31" s="132" t="s">
        <v>62</v>
      </c>
      <c r="C31" s="83" t="s">
        <v>26</v>
      </c>
      <c r="D31" s="196" t="s">
        <v>63</v>
      </c>
      <c r="E31" s="2"/>
      <c r="F31" s="73"/>
      <c r="G31" s="74"/>
      <c r="H31" s="74"/>
    </row>
    <row r="32" spans="2:13" x14ac:dyDescent="0.3">
      <c r="B32" s="96" t="s">
        <v>64</v>
      </c>
      <c r="C32" s="91">
        <v>2132</v>
      </c>
      <c r="D32" s="14">
        <v>2132</v>
      </c>
      <c r="E32" s="2"/>
      <c r="F32" s="11"/>
      <c r="G32" s="17"/>
      <c r="H32" s="12"/>
    </row>
    <row r="33" spans="1:10" x14ac:dyDescent="0.3">
      <c r="B33" s="96" t="s">
        <v>65</v>
      </c>
      <c r="C33" s="91">
        <v>1931</v>
      </c>
      <c r="D33" s="14">
        <v>5443</v>
      </c>
      <c r="E33" s="2"/>
      <c r="F33" s="11"/>
      <c r="G33" s="17"/>
      <c r="H33" s="12"/>
    </row>
    <row r="34" spans="1:10" x14ac:dyDescent="0.3">
      <c r="B34" s="96" t="s">
        <v>66</v>
      </c>
      <c r="C34" s="91">
        <v>543</v>
      </c>
      <c r="D34" s="14">
        <v>6347</v>
      </c>
      <c r="E34" s="2"/>
      <c r="F34" s="11"/>
      <c r="G34" s="17"/>
      <c r="H34" s="12"/>
    </row>
    <row r="35" spans="1:10" x14ac:dyDescent="0.3">
      <c r="B35" s="96" t="s">
        <v>67</v>
      </c>
      <c r="C35" s="91">
        <v>48</v>
      </c>
      <c r="D35" s="14">
        <v>14019</v>
      </c>
      <c r="E35" s="45"/>
      <c r="F35" s="11"/>
      <c r="G35" s="17"/>
      <c r="H35" s="12"/>
    </row>
    <row r="36" spans="1:10" x14ac:dyDescent="0.3">
      <c r="B36" s="96" t="s">
        <v>60</v>
      </c>
      <c r="C36" s="91">
        <v>4654</v>
      </c>
      <c r="D36" s="14">
        <v>27941</v>
      </c>
      <c r="E36" s="2"/>
      <c r="F36" s="11"/>
      <c r="G36" s="17"/>
      <c r="H36" s="12"/>
    </row>
    <row r="37" spans="1:10" x14ac:dyDescent="0.3">
      <c r="B37" s="46"/>
      <c r="C37" s="47"/>
      <c r="D37" s="48"/>
      <c r="E37" s="48"/>
      <c r="F37" s="48"/>
      <c r="G37" s="48"/>
    </row>
    <row r="38" spans="1:10" x14ac:dyDescent="0.3">
      <c r="B38" s="49"/>
      <c r="C38" s="48"/>
      <c r="D38" s="48"/>
      <c r="E38" s="48"/>
      <c r="F38" s="48"/>
      <c r="G38" s="48"/>
    </row>
    <row r="39" spans="1:10" x14ac:dyDescent="0.3">
      <c r="B39" s="4" t="s">
        <v>68</v>
      </c>
      <c r="C39" s="2"/>
      <c r="D39" s="2"/>
      <c r="E39" s="2"/>
      <c r="F39" s="2"/>
      <c r="G39" s="2"/>
      <c r="H39" s="2"/>
      <c r="I39" s="2"/>
      <c r="J39" s="2"/>
    </row>
    <row r="40" spans="1:10" x14ac:dyDescent="0.3">
      <c r="B40" s="4"/>
      <c r="C40" s="2"/>
      <c r="D40" s="2"/>
      <c r="E40" s="2"/>
      <c r="F40" s="2"/>
      <c r="G40" s="2"/>
      <c r="H40" s="2"/>
      <c r="I40" s="2"/>
      <c r="J40" s="2"/>
    </row>
    <row r="41" spans="1:10" s="75" customFormat="1" ht="33.75" customHeight="1" x14ac:dyDescent="0.3">
      <c r="A41"/>
      <c r="B41" s="132" t="s">
        <v>62</v>
      </c>
      <c r="C41" s="83" t="s">
        <v>26</v>
      </c>
      <c r="D41" s="133" t="s">
        <v>63</v>
      </c>
      <c r="E41" s="133" t="s">
        <v>69</v>
      </c>
      <c r="F41" s="133" t="s">
        <v>70</v>
      </c>
      <c r="G41" s="133" t="s">
        <v>71</v>
      </c>
      <c r="H41" s="133" t="s">
        <v>72</v>
      </c>
      <c r="I41" s="133" t="s">
        <v>73</v>
      </c>
      <c r="J41" s="83" t="s">
        <v>74</v>
      </c>
    </row>
    <row r="42" spans="1:10" x14ac:dyDescent="0.3">
      <c r="B42" s="96" t="s">
        <v>64</v>
      </c>
      <c r="C42" s="91">
        <v>2086</v>
      </c>
      <c r="D42" s="14">
        <v>2086</v>
      </c>
      <c r="E42" s="14">
        <v>182257</v>
      </c>
      <c r="F42" s="14">
        <v>182257</v>
      </c>
      <c r="G42" s="14">
        <v>220144</v>
      </c>
      <c r="H42" s="14">
        <v>89241</v>
      </c>
      <c r="I42" s="14">
        <v>21936</v>
      </c>
      <c r="J42" s="14">
        <v>1958</v>
      </c>
    </row>
    <row r="43" spans="1:10" x14ac:dyDescent="0.3">
      <c r="B43" s="96" t="s">
        <v>65</v>
      </c>
      <c r="C43" s="91">
        <v>1859</v>
      </c>
      <c r="D43" s="14">
        <v>5220</v>
      </c>
      <c r="E43" s="14">
        <v>415081</v>
      </c>
      <c r="F43" s="14">
        <v>212730</v>
      </c>
      <c r="G43" s="14">
        <v>721109</v>
      </c>
      <c r="H43" s="14">
        <v>212136</v>
      </c>
      <c r="I43" s="14">
        <v>61730</v>
      </c>
      <c r="J43" s="14">
        <v>1735</v>
      </c>
    </row>
    <row r="44" spans="1:10" x14ac:dyDescent="0.3">
      <c r="B44" s="96" t="s">
        <v>66</v>
      </c>
      <c r="C44" s="91">
        <v>493</v>
      </c>
      <c r="D44" s="14">
        <v>5615</v>
      </c>
      <c r="E44" s="14">
        <v>1871031</v>
      </c>
      <c r="F44" s="14">
        <v>216724</v>
      </c>
      <c r="G44" s="14">
        <v>3169640</v>
      </c>
      <c r="H44" s="14">
        <v>533155</v>
      </c>
      <c r="I44" s="14">
        <v>253442</v>
      </c>
      <c r="J44" s="14">
        <v>441</v>
      </c>
    </row>
    <row r="45" spans="1:10" x14ac:dyDescent="0.3">
      <c r="B45" s="96" t="s">
        <v>67</v>
      </c>
      <c r="C45" s="91">
        <v>40</v>
      </c>
      <c r="D45" s="14">
        <v>12543</v>
      </c>
      <c r="E45" s="14">
        <v>56589701</v>
      </c>
      <c r="F45" s="14">
        <v>188338</v>
      </c>
      <c r="G45" s="14">
        <v>74950258</v>
      </c>
      <c r="H45" s="14">
        <v>-3202765</v>
      </c>
      <c r="I45" s="14">
        <v>-2411473</v>
      </c>
      <c r="J45" s="14">
        <v>25</v>
      </c>
    </row>
    <row r="46" spans="1:10" x14ac:dyDescent="0.3">
      <c r="C46" s="220"/>
      <c r="D46" s="221"/>
      <c r="E46" s="12"/>
      <c r="F46" s="12"/>
      <c r="G46" s="12"/>
      <c r="H46" s="12"/>
      <c r="I46" s="12"/>
      <c r="J46" s="12"/>
    </row>
    <row r="47" spans="1:10" ht="58.5" customHeight="1" x14ac:dyDescent="0.3">
      <c r="B47" s="229" t="s">
        <v>75</v>
      </c>
      <c r="C47" s="230"/>
      <c r="D47" s="230"/>
      <c r="E47" s="230"/>
      <c r="F47" s="230"/>
      <c r="G47" s="230"/>
    </row>
    <row r="48" spans="1:10" ht="13" customHeight="1" x14ac:dyDescent="0.3">
      <c r="B48" s="81"/>
      <c r="C48" s="82"/>
      <c r="D48" s="82"/>
      <c r="E48" s="82"/>
      <c r="F48" s="82"/>
      <c r="G48" s="82"/>
    </row>
    <row r="50" spans="2:7" x14ac:dyDescent="0.3">
      <c r="B50" s="4" t="s">
        <v>76</v>
      </c>
      <c r="C50" s="2"/>
      <c r="D50" s="2"/>
    </row>
    <row r="52" spans="2:7" ht="23.5" x14ac:dyDescent="0.3">
      <c r="B52" s="192" t="s">
        <v>77</v>
      </c>
      <c r="C52" s="193" t="s">
        <v>26</v>
      </c>
      <c r="D52" s="195" t="s">
        <v>78</v>
      </c>
    </row>
    <row r="53" spans="2:7" x14ac:dyDescent="0.3">
      <c r="B53" s="189" t="s">
        <v>48</v>
      </c>
      <c r="C53" s="191">
        <v>4654</v>
      </c>
      <c r="D53" s="191">
        <v>27941</v>
      </c>
    </row>
    <row r="54" spans="2:7" x14ac:dyDescent="0.3">
      <c r="B54" s="189" t="s">
        <v>79</v>
      </c>
      <c r="C54" s="190">
        <v>29</v>
      </c>
      <c r="D54" s="191">
        <v>2563</v>
      </c>
    </row>
    <row r="55" spans="2:7" x14ac:dyDescent="0.3">
      <c r="B55" s="189" t="s">
        <v>49</v>
      </c>
      <c r="C55" s="190">
        <v>97</v>
      </c>
      <c r="D55" s="190">
        <v>288</v>
      </c>
    </row>
    <row r="56" spans="2:7" x14ac:dyDescent="0.3">
      <c r="B56" s="189" t="s">
        <v>50</v>
      </c>
      <c r="C56" s="190">
        <v>61</v>
      </c>
      <c r="D56" s="190">
        <v>157</v>
      </c>
    </row>
    <row r="57" spans="2:7" x14ac:dyDescent="0.3">
      <c r="B57" s="189" t="s">
        <v>80</v>
      </c>
      <c r="C57" s="190">
        <v>37</v>
      </c>
      <c r="D57" s="190">
        <v>171</v>
      </c>
    </row>
    <row r="58" spans="2:7" x14ac:dyDescent="0.3">
      <c r="B58" s="189" t="s">
        <v>81</v>
      </c>
      <c r="C58" s="190">
        <v>233</v>
      </c>
      <c r="D58" s="191">
        <v>5596</v>
      </c>
    </row>
    <row r="59" spans="2:7" x14ac:dyDescent="0.3">
      <c r="B59" s="189" t="s">
        <v>51</v>
      </c>
      <c r="C59" s="190">
        <v>188</v>
      </c>
      <c r="D59" s="190">
        <v>420</v>
      </c>
    </row>
    <row r="60" spans="2:7" x14ac:dyDescent="0.3">
      <c r="B60" s="188" t="s">
        <v>60</v>
      </c>
      <c r="C60" s="106">
        <v>5299</v>
      </c>
      <c r="D60" s="106">
        <v>37136</v>
      </c>
    </row>
    <row r="61" spans="2:7" x14ac:dyDescent="0.3">
      <c r="B61" s="209"/>
      <c r="C61" s="198"/>
      <c r="D61" s="198"/>
    </row>
    <row r="62" spans="2:7" ht="45.75" customHeight="1" x14ac:dyDescent="0.3">
      <c r="B62" s="229" t="s">
        <v>82</v>
      </c>
      <c r="C62" s="229"/>
      <c r="D62" s="229"/>
      <c r="E62" s="229"/>
      <c r="F62" s="229"/>
      <c r="G62" s="229"/>
    </row>
    <row r="63" spans="2:7" x14ac:dyDescent="0.3">
      <c r="B63" s="51"/>
      <c r="C63" s="51"/>
      <c r="D63" s="51"/>
      <c r="E63" s="51"/>
    </row>
    <row r="64" spans="2:7" x14ac:dyDescent="0.3">
      <c r="B64" s="51"/>
      <c r="C64" s="51"/>
      <c r="D64" s="51"/>
      <c r="E64" s="51"/>
    </row>
    <row r="65" spans="2:10" s="134" customFormat="1" ht="13.5" customHeight="1" x14ac:dyDescent="0.3">
      <c r="B65" s="136" t="s">
        <v>83</v>
      </c>
      <c r="C65" s="135"/>
      <c r="D65" s="135"/>
    </row>
    <row r="66" spans="2:10" x14ac:dyDescent="0.3">
      <c r="B66" s="51"/>
      <c r="C66" s="51"/>
      <c r="D66" s="51"/>
      <c r="E66" s="51"/>
    </row>
    <row r="67" spans="2:10" x14ac:dyDescent="0.3">
      <c r="B67" s="18" t="s">
        <v>55</v>
      </c>
      <c r="C67" s="40" t="s">
        <v>56</v>
      </c>
      <c r="D67" s="40" t="s">
        <v>28</v>
      </c>
      <c r="E67" s="40" t="s">
        <v>29</v>
      </c>
    </row>
    <row r="68" spans="2:10" x14ac:dyDescent="0.3">
      <c r="B68" s="13" t="s">
        <v>59</v>
      </c>
      <c r="C68" s="14">
        <v>743139670</v>
      </c>
      <c r="D68" s="14">
        <v>238585666</v>
      </c>
      <c r="E68" s="14">
        <v>7060072</v>
      </c>
    </row>
    <row r="69" spans="2:10" x14ac:dyDescent="0.3">
      <c r="B69" s="13" t="s">
        <v>58</v>
      </c>
      <c r="C69" s="14">
        <v>394787125</v>
      </c>
      <c r="D69" s="14">
        <v>1010130</v>
      </c>
      <c r="E69" s="14">
        <v>1328368</v>
      </c>
    </row>
    <row r="70" spans="2:10" x14ac:dyDescent="0.3">
      <c r="B70" s="13" t="s">
        <v>84</v>
      </c>
      <c r="C70" s="14">
        <v>8332903</v>
      </c>
      <c r="D70" s="14">
        <v>10687295</v>
      </c>
      <c r="E70" s="14">
        <v>2928</v>
      </c>
    </row>
    <row r="71" spans="2:10" x14ac:dyDescent="0.3">
      <c r="B71" s="13" t="s">
        <v>52</v>
      </c>
      <c r="C71" s="14">
        <v>1146259698</v>
      </c>
      <c r="D71" s="14">
        <v>250283091</v>
      </c>
      <c r="E71" s="14">
        <v>8391368</v>
      </c>
    </row>
    <row r="72" spans="2:10" x14ac:dyDescent="0.3">
      <c r="B72" s="51"/>
      <c r="C72" s="51"/>
      <c r="D72" s="51"/>
      <c r="E72" s="51"/>
    </row>
    <row r="73" spans="2:10" x14ac:dyDescent="0.3">
      <c r="B73" s="51"/>
      <c r="C73" s="51"/>
      <c r="D73" s="51"/>
      <c r="E73" s="51"/>
    </row>
    <row r="74" spans="2:10" x14ac:dyDescent="0.3">
      <c r="B74" s="4" t="s">
        <v>85</v>
      </c>
      <c r="C74" s="51"/>
      <c r="D74" s="51"/>
      <c r="E74" s="51"/>
    </row>
    <row r="75" spans="2:10" x14ac:dyDescent="0.3">
      <c r="B75" s="4"/>
      <c r="C75" s="51"/>
      <c r="D75" s="51"/>
      <c r="E75" s="51"/>
    </row>
    <row r="76" spans="2:10" ht="23.5" x14ac:dyDescent="0.3">
      <c r="B76" s="132" t="s">
        <v>86</v>
      </c>
      <c r="C76" s="83" t="s">
        <v>26</v>
      </c>
      <c r="D76" s="194" t="s">
        <v>87</v>
      </c>
      <c r="E76" s="51"/>
    </row>
    <row r="77" spans="2:10" x14ac:dyDescent="0.3">
      <c r="B77" s="92" t="s">
        <v>64</v>
      </c>
      <c r="C77" s="91">
        <v>933</v>
      </c>
      <c r="D77" s="14">
        <v>933</v>
      </c>
      <c r="E77" s="51"/>
    </row>
    <row r="78" spans="2:10" x14ac:dyDescent="0.3">
      <c r="B78" s="92" t="s">
        <v>65</v>
      </c>
      <c r="C78" s="91">
        <v>736</v>
      </c>
      <c r="D78" s="14">
        <v>2053</v>
      </c>
      <c r="E78" s="51"/>
      <c r="G78" s="73"/>
      <c r="H78" s="74"/>
      <c r="I78" s="74"/>
      <c r="J78" s="74"/>
    </row>
    <row r="79" spans="2:10" x14ac:dyDescent="0.3">
      <c r="B79" s="92" t="s">
        <v>66</v>
      </c>
      <c r="C79" s="91">
        <v>230</v>
      </c>
      <c r="D79" s="14">
        <v>2758</v>
      </c>
      <c r="E79" s="51"/>
      <c r="G79" s="11"/>
      <c r="H79" s="12"/>
      <c r="I79" s="12"/>
      <c r="J79" s="12"/>
    </row>
    <row r="80" spans="2:10" x14ac:dyDescent="0.3">
      <c r="B80" s="92" t="s">
        <v>67</v>
      </c>
      <c r="C80" s="91">
        <v>30</v>
      </c>
      <c r="D80" s="14">
        <v>10101</v>
      </c>
      <c r="E80" s="51"/>
      <c r="G80" s="11"/>
      <c r="H80" s="12"/>
      <c r="I80" s="12"/>
      <c r="J80" s="12"/>
    </row>
    <row r="81" spans="2:10" x14ac:dyDescent="0.3">
      <c r="B81" s="96" t="s">
        <v>60</v>
      </c>
      <c r="C81" s="91">
        <v>1929</v>
      </c>
      <c r="D81" s="14">
        <v>15845</v>
      </c>
      <c r="E81" s="51"/>
      <c r="G81" s="11"/>
      <c r="H81" s="12"/>
      <c r="I81" s="12"/>
      <c r="J81" s="12"/>
    </row>
    <row r="84" spans="2:10" x14ac:dyDescent="0.3">
      <c r="B84" s="5" t="s">
        <v>88</v>
      </c>
      <c r="C84" s="5"/>
      <c r="D84" s="5"/>
    </row>
    <row r="86" spans="2:10" ht="35" x14ac:dyDescent="0.3">
      <c r="B86" s="30" t="s">
        <v>62</v>
      </c>
      <c r="C86" s="31" t="s">
        <v>89</v>
      </c>
      <c r="D86" s="31" t="s">
        <v>87</v>
      </c>
      <c r="E86" s="31" t="s">
        <v>90</v>
      </c>
      <c r="F86" s="31" t="s">
        <v>91</v>
      </c>
      <c r="G86" s="31" t="s">
        <v>92</v>
      </c>
      <c r="H86" s="31" t="s">
        <v>93</v>
      </c>
      <c r="I86" s="31" t="s">
        <v>47</v>
      </c>
      <c r="J86" s="31" t="s">
        <v>30</v>
      </c>
    </row>
    <row r="87" spans="2:10" x14ac:dyDescent="0.3">
      <c r="B87" s="13" t="s">
        <v>64</v>
      </c>
      <c r="C87" s="14">
        <v>888</v>
      </c>
      <c r="D87" s="14">
        <v>888</v>
      </c>
      <c r="E87" s="14">
        <v>50010</v>
      </c>
      <c r="F87" s="14">
        <v>65201</v>
      </c>
      <c r="G87" s="14">
        <v>50010</v>
      </c>
      <c r="H87" s="14">
        <v>65201</v>
      </c>
      <c r="I87" s="14">
        <v>44408548</v>
      </c>
      <c r="J87" s="14">
        <v>57898666</v>
      </c>
    </row>
    <row r="88" spans="2:10" x14ac:dyDescent="0.3">
      <c r="B88" s="13" t="s">
        <v>65</v>
      </c>
      <c r="C88" s="14">
        <v>712</v>
      </c>
      <c r="D88" s="14">
        <v>1991</v>
      </c>
      <c r="E88" s="14">
        <v>150980</v>
      </c>
      <c r="F88" s="14">
        <v>209627</v>
      </c>
      <c r="G88" s="14">
        <v>53960</v>
      </c>
      <c r="H88" s="14">
        <v>74965</v>
      </c>
      <c r="I88" s="14">
        <v>107433679</v>
      </c>
      <c r="J88" s="14">
        <v>149254582</v>
      </c>
    </row>
    <row r="89" spans="2:10" x14ac:dyDescent="0.3">
      <c r="B89" s="13" t="s">
        <v>66</v>
      </c>
      <c r="C89" s="14">
        <v>226</v>
      </c>
      <c r="D89" s="14">
        <v>2710</v>
      </c>
      <c r="E89" s="14">
        <v>975576</v>
      </c>
      <c r="F89" s="14">
        <v>1264536</v>
      </c>
      <c r="G89" s="14">
        <v>81358</v>
      </c>
      <c r="H89" s="14">
        <v>105456</v>
      </c>
      <c r="I89" s="14">
        <v>220480090</v>
      </c>
      <c r="J89" s="14">
        <v>285785093</v>
      </c>
    </row>
    <row r="90" spans="2:10" x14ac:dyDescent="0.3">
      <c r="B90" s="13" t="s">
        <v>67</v>
      </c>
      <c r="C90" s="14">
        <v>30</v>
      </c>
      <c r="D90" s="14">
        <v>10101</v>
      </c>
      <c r="E90" s="14">
        <v>20187184</v>
      </c>
      <c r="F90" s="14">
        <v>29719029</v>
      </c>
      <c r="G90" s="14">
        <v>59956</v>
      </c>
      <c r="H90" s="14">
        <v>88266</v>
      </c>
      <c r="I90" s="14">
        <v>605615520</v>
      </c>
      <c r="J90" s="14">
        <v>891570874</v>
      </c>
    </row>
    <row r="92" spans="2:10" ht="53.15" customHeight="1" x14ac:dyDescent="0.3">
      <c r="B92" s="229" t="s">
        <v>94</v>
      </c>
      <c r="C92" s="229"/>
      <c r="D92" s="229"/>
      <c r="E92" s="229"/>
      <c r="F92" s="229"/>
      <c r="G92" s="229"/>
    </row>
    <row r="93" spans="2:10" x14ac:dyDescent="0.3">
      <c r="B93" s="81"/>
      <c r="C93" s="81"/>
      <c r="D93" s="81"/>
      <c r="E93" s="81"/>
      <c r="F93" s="81"/>
      <c r="G93" s="81"/>
    </row>
    <row r="94" spans="2:10" s="2" customFormat="1" x14ac:dyDescent="0.3">
      <c r="B94" s="4" t="s">
        <v>95</v>
      </c>
    </row>
    <row r="95" spans="2:10" x14ac:dyDescent="0.3">
      <c r="B95" s="81"/>
      <c r="C95" s="81"/>
      <c r="D95" s="81"/>
      <c r="E95" s="81"/>
      <c r="F95" s="81"/>
      <c r="G95" s="81"/>
    </row>
    <row r="96" spans="2:10" s="22" customFormat="1" ht="23.5" x14ac:dyDescent="0.3">
      <c r="B96" s="210" t="s">
        <v>77</v>
      </c>
      <c r="C96" s="211" t="s">
        <v>96</v>
      </c>
      <c r="D96" s="211" t="s">
        <v>97</v>
      </c>
      <c r="E96" s="81"/>
      <c r="F96" s="81"/>
      <c r="G96" s="81"/>
    </row>
    <row r="97" spans="2:7" x14ac:dyDescent="0.3">
      <c r="B97" s="212" t="s">
        <v>50</v>
      </c>
      <c r="C97" s="213">
        <v>1929</v>
      </c>
      <c r="D97" s="213">
        <v>15845</v>
      </c>
      <c r="E97" s="81"/>
      <c r="F97" s="81"/>
      <c r="G97" s="81"/>
    </row>
    <row r="98" spans="2:7" x14ac:dyDescent="0.3">
      <c r="B98" s="212" t="s">
        <v>48</v>
      </c>
      <c r="C98" s="213">
        <v>2327</v>
      </c>
      <c r="D98" s="213">
        <v>12523</v>
      </c>
      <c r="E98" s="81"/>
      <c r="F98" s="81"/>
      <c r="G98" s="81"/>
    </row>
    <row r="99" spans="2:7" x14ac:dyDescent="0.3">
      <c r="B99" s="212" t="s">
        <v>79</v>
      </c>
      <c r="C99" s="214">
        <v>88</v>
      </c>
      <c r="D99" s="213">
        <v>4581</v>
      </c>
      <c r="E99" s="81"/>
      <c r="F99" s="81"/>
      <c r="G99" s="81"/>
    </row>
    <row r="100" spans="2:7" x14ac:dyDescent="0.3">
      <c r="B100" s="212" t="s">
        <v>49</v>
      </c>
      <c r="C100" s="214">
        <v>250</v>
      </c>
      <c r="D100" s="213">
        <v>3483</v>
      </c>
      <c r="E100" s="81"/>
      <c r="F100" s="81"/>
      <c r="G100" s="81"/>
    </row>
    <row r="101" spans="2:7" x14ac:dyDescent="0.3">
      <c r="B101" s="212" t="s">
        <v>51</v>
      </c>
      <c r="C101" s="214">
        <v>190</v>
      </c>
      <c r="D101" s="213">
        <v>404</v>
      </c>
      <c r="E101" s="81"/>
      <c r="F101" s="81"/>
      <c r="G101" s="81"/>
    </row>
    <row r="102" spans="2:7" x14ac:dyDescent="0.3">
      <c r="B102" s="212" t="s">
        <v>60</v>
      </c>
      <c r="C102" s="213">
        <v>4784</v>
      </c>
      <c r="D102" s="213">
        <v>36836</v>
      </c>
      <c r="E102" s="81"/>
      <c r="F102" s="81"/>
      <c r="G102" s="81"/>
    </row>
    <row r="103" spans="2:7" x14ac:dyDescent="0.3">
      <c r="B103" s="156"/>
      <c r="C103" s="157"/>
      <c r="D103" s="157"/>
      <c r="E103" s="81"/>
      <c r="F103" s="81"/>
      <c r="G103" s="81"/>
    </row>
    <row r="104" spans="2:7" ht="44.5" customHeight="1" x14ac:dyDescent="0.3">
      <c r="B104" s="229" t="s">
        <v>98</v>
      </c>
      <c r="C104" s="229"/>
      <c r="D104" s="229"/>
      <c r="E104" s="229"/>
      <c r="F104" s="229"/>
      <c r="G104" s="229"/>
    </row>
    <row r="105" spans="2:7" x14ac:dyDescent="0.3">
      <c r="B105" s="81"/>
      <c r="C105" s="81"/>
      <c r="D105" s="81"/>
      <c r="E105" s="81"/>
      <c r="F105" s="81"/>
      <c r="G105" s="81"/>
    </row>
    <row r="106" spans="2:7" x14ac:dyDescent="0.3">
      <c r="B106" s="4" t="s">
        <v>99</v>
      </c>
      <c r="C106" s="52"/>
      <c r="D106" s="52"/>
      <c r="E106" s="52"/>
    </row>
    <row r="107" spans="2:7" x14ac:dyDescent="0.3">
      <c r="B107" s="4"/>
      <c r="C107" s="52"/>
      <c r="D107" s="52"/>
      <c r="E107" s="52"/>
    </row>
    <row r="108" spans="2:7" x14ac:dyDescent="0.3">
      <c r="B108" s="92" t="s">
        <v>55</v>
      </c>
      <c r="C108" s="93" t="s">
        <v>56</v>
      </c>
      <c r="D108" s="93" t="s">
        <v>28</v>
      </c>
      <c r="E108" s="93" t="s">
        <v>29</v>
      </c>
    </row>
    <row r="109" spans="2:7" x14ac:dyDescent="0.3">
      <c r="B109" s="97" t="s">
        <v>58</v>
      </c>
      <c r="C109" s="14">
        <v>19071785124</v>
      </c>
      <c r="D109" s="14">
        <v>2531301894</v>
      </c>
      <c r="E109" s="14">
        <v>1465235422</v>
      </c>
    </row>
    <row r="110" spans="2:7" x14ac:dyDescent="0.3">
      <c r="B110" s="97" t="s">
        <v>59</v>
      </c>
      <c r="C110" s="14">
        <v>78408022</v>
      </c>
      <c r="D110" s="14">
        <v>12443152</v>
      </c>
      <c r="E110" s="14">
        <v>12120</v>
      </c>
    </row>
    <row r="111" spans="2:7" ht="12.75" customHeight="1" x14ac:dyDescent="0.3">
      <c r="B111" s="98" t="s">
        <v>57</v>
      </c>
      <c r="C111" s="14">
        <v>11122201</v>
      </c>
      <c r="D111" s="14">
        <v>35407619</v>
      </c>
      <c r="E111" s="14">
        <v>17293139</v>
      </c>
    </row>
    <row r="112" spans="2:7" x14ac:dyDescent="0.3">
      <c r="B112" s="92" t="s">
        <v>60</v>
      </c>
      <c r="C112" s="14">
        <v>19161315347</v>
      </c>
      <c r="D112" s="14">
        <v>2579152665</v>
      </c>
      <c r="E112" s="14">
        <v>1482540681</v>
      </c>
    </row>
    <row r="113" spans="2:7" x14ac:dyDescent="0.3">
      <c r="B113" s="2"/>
      <c r="C113" s="2"/>
      <c r="D113" s="2"/>
      <c r="E113" s="2"/>
    </row>
    <row r="114" spans="2:7" x14ac:dyDescent="0.3">
      <c r="B114" s="2"/>
      <c r="C114" s="2"/>
      <c r="D114" s="2"/>
      <c r="E114" s="2"/>
    </row>
    <row r="115" spans="2:7" x14ac:dyDescent="0.3">
      <c r="B115" s="4" t="s">
        <v>100</v>
      </c>
      <c r="C115" s="2"/>
      <c r="D115" s="2"/>
      <c r="E115" s="2"/>
    </row>
    <row r="116" spans="2:7" x14ac:dyDescent="0.3">
      <c r="B116" s="4"/>
      <c r="C116" s="2"/>
      <c r="D116" s="2"/>
      <c r="E116" s="2"/>
    </row>
    <row r="117" spans="2:7" ht="23" x14ac:dyDescent="0.3">
      <c r="B117" s="99" t="s">
        <v>101</v>
      </c>
      <c r="C117" s="95" t="s">
        <v>26</v>
      </c>
      <c r="D117" s="95" t="s">
        <v>102</v>
      </c>
      <c r="E117" s="95" t="s">
        <v>103</v>
      </c>
    </row>
    <row r="118" spans="2:7" x14ac:dyDescent="0.3">
      <c r="B118" s="96" t="s">
        <v>104</v>
      </c>
      <c r="C118" s="14">
        <v>1006</v>
      </c>
      <c r="D118" s="14">
        <v>38156525</v>
      </c>
      <c r="E118" s="14">
        <v>37929</v>
      </c>
    </row>
    <row r="119" spans="2:7" x14ac:dyDescent="0.3">
      <c r="B119" s="96" t="s">
        <v>105</v>
      </c>
      <c r="C119" s="14">
        <v>1128</v>
      </c>
      <c r="D119" s="14">
        <v>294417782</v>
      </c>
      <c r="E119" s="14">
        <v>261009</v>
      </c>
    </row>
    <row r="120" spans="2:7" x14ac:dyDescent="0.3">
      <c r="B120" s="96" t="s">
        <v>106</v>
      </c>
      <c r="C120" s="14">
        <v>1407</v>
      </c>
      <c r="D120" s="14">
        <v>3199617848</v>
      </c>
      <c r="E120" s="14">
        <v>2274071</v>
      </c>
    </row>
    <row r="121" spans="2:7" x14ac:dyDescent="0.3">
      <c r="B121" s="96" t="s">
        <v>107</v>
      </c>
      <c r="C121" s="14">
        <v>268</v>
      </c>
      <c r="D121" s="14">
        <v>19536130285</v>
      </c>
      <c r="E121" s="14">
        <v>72896009</v>
      </c>
    </row>
    <row r="123" spans="2:7" ht="54" customHeight="1" x14ac:dyDescent="0.3">
      <c r="B123" s="228" t="s">
        <v>108</v>
      </c>
      <c r="C123" s="228"/>
      <c r="D123" s="228"/>
      <c r="E123" s="228"/>
      <c r="F123" s="228"/>
      <c r="G123" s="228"/>
    </row>
  </sheetData>
  <mergeCells count="7">
    <mergeCell ref="B3:E3"/>
    <mergeCell ref="B17:G17"/>
    <mergeCell ref="B47:G47"/>
    <mergeCell ref="B62:G62"/>
    <mergeCell ref="B123:G123"/>
    <mergeCell ref="B92:G92"/>
    <mergeCell ref="B104:G104"/>
  </mergeCells>
  <pageMargins left="0.7" right="0.7" top="0.75" bottom="0.75" header="0.3" footer="0.3"/>
  <pageSetup paperSize="9" orientation="portrait" r:id="rId1"/>
  <headerFooter>
    <oddHeader>&amp;L&amp;"Calibri"&amp;10&amp;K000000 FCA Public&amp;1#_x000D_</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3413FE-950D-4BA9-B771-97BD2DADFF16}">
  <dimension ref="A3:W30"/>
  <sheetViews>
    <sheetView showGridLines="0" workbookViewId="0"/>
  </sheetViews>
  <sheetFormatPr defaultRowHeight="13.5" x14ac:dyDescent="0.3"/>
  <cols>
    <col min="1" max="1" width="2.3828125" customWidth="1"/>
    <col min="2" max="2" width="11.3828125" customWidth="1"/>
    <col min="3" max="3" width="6.4609375" customWidth="1"/>
    <col min="4" max="4" width="11.15234375" bestFit="1" customWidth="1"/>
    <col min="5" max="5" width="8.3828125" customWidth="1"/>
    <col min="6" max="6" width="8.4609375" customWidth="1"/>
    <col min="7" max="7" width="8.15234375" customWidth="1"/>
    <col min="8" max="8" width="7.15234375" bestFit="1" customWidth="1"/>
    <col min="9" max="9" width="11.15234375" bestFit="1" customWidth="1"/>
    <col min="10" max="10" width="8.15234375" customWidth="1"/>
    <col min="11" max="11" width="10.4609375" bestFit="1" customWidth="1"/>
    <col min="12" max="12" width="8.15234375" customWidth="1"/>
    <col min="13" max="13" width="7.15234375" bestFit="1" customWidth="1"/>
    <col min="14" max="14" width="11" bestFit="1" customWidth="1"/>
    <col min="15" max="15" width="9.15234375" customWidth="1"/>
    <col min="16" max="16" width="12.23046875" bestFit="1" customWidth="1"/>
    <col min="17" max="17" width="8.4609375" customWidth="1"/>
    <col min="18" max="18" width="6.84375" customWidth="1"/>
    <col min="19" max="19" width="11.84375" bestFit="1" customWidth="1"/>
    <col min="20" max="20" width="9" customWidth="1"/>
    <col min="21" max="21" width="12.84375" bestFit="1" customWidth="1"/>
    <col min="22" max="22" width="8.4609375" customWidth="1"/>
  </cols>
  <sheetData>
    <row r="3" spans="1:23" ht="14" x14ac:dyDescent="0.3">
      <c r="B3" s="117" t="s">
        <v>21</v>
      </c>
      <c r="C3" s="4"/>
      <c r="D3" s="4"/>
      <c r="E3" s="4"/>
    </row>
    <row r="4" spans="1:23" ht="14" x14ac:dyDescent="0.3">
      <c r="B4" s="1" t="s">
        <v>22</v>
      </c>
      <c r="C4" s="2"/>
      <c r="D4" s="2"/>
      <c r="E4" s="2"/>
    </row>
    <row r="5" spans="1:23" ht="14" x14ac:dyDescent="0.3">
      <c r="B5" s="117"/>
      <c r="C5" s="4"/>
      <c r="D5" s="4"/>
      <c r="E5" s="4"/>
    </row>
    <row r="6" spans="1:23" ht="14" x14ac:dyDescent="0.3">
      <c r="B6" s="3" t="s">
        <v>109</v>
      </c>
      <c r="C6" s="2"/>
      <c r="D6" s="2"/>
      <c r="E6" s="2"/>
    </row>
    <row r="8" spans="1:23" x14ac:dyDescent="0.3">
      <c r="B8" s="5" t="s">
        <v>110</v>
      </c>
    </row>
    <row r="9" spans="1:23" x14ac:dyDescent="0.3">
      <c r="B9" s="21"/>
      <c r="C9" s="233"/>
      <c r="D9" s="233"/>
      <c r="E9" s="233"/>
      <c r="F9" s="233"/>
    </row>
    <row r="10" spans="1:23" s="87" customFormat="1" ht="11.5" x14ac:dyDescent="0.25">
      <c r="B10" s="62"/>
      <c r="C10" s="231" t="s">
        <v>48</v>
      </c>
      <c r="D10" s="232"/>
      <c r="E10" s="232"/>
      <c r="F10" s="232"/>
      <c r="G10" s="232"/>
      <c r="H10" s="231" t="s">
        <v>49</v>
      </c>
      <c r="I10" s="232"/>
      <c r="J10" s="232"/>
      <c r="K10" s="232"/>
      <c r="L10" s="232"/>
      <c r="M10" s="231" t="s">
        <v>50</v>
      </c>
      <c r="N10" s="232"/>
      <c r="O10" s="232"/>
      <c r="P10" s="232"/>
      <c r="Q10" s="232"/>
      <c r="R10" s="231" t="s">
        <v>111</v>
      </c>
      <c r="S10" s="232"/>
      <c r="T10" s="232"/>
      <c r="U10" s="232"/>
      <c r="V10" s="232"/>
    </row>
    <row r="11" spans="1:23" s="108" customFormat="1" ht="46" x14ac:dyDescent="0.25">
      <c r="A11" s="87"/>
      <c r="B11" s="107" t="s">
        <v>112</v>
      </c>
      <c r="C11" s="69" t="s">
        <v>113</v>
      </c>
      <c r="D11" s="69" t="s">
        <v>114</v>
      </c>
      <c r="E11" s="69" t="s">
        <v>115</v>
      </c>
      <c r="F11" s="69" t="s">
        <v>116</v>
      </c>
      <c r="G11" s="69" t="s">
        <v>117</v>
      </c>
      <c r="H11" s="69" t="s">
        <v>113</v>
      </c>
      <c r="I11" s="69" t="s">
        <v>114</v>
      </c>
      <c r="J11" s="69" t="s">
        <v>115</v>
      </c>
      <c r="K11" s="69" t="s">
        <v>116</v>
      </c>
      <c r="L11" s="69" t="s">
        <v>117</v>
      </c>
      <c r="M11" s="69" t="s">
        <v>113</v>
      </c>
      <c r="N11" s="69" t="s">
        <v>114</v>
      </c>
      <c r="O11" s="69" t="s">
        <v>115</v>
      </c>
      <c r="P11" s="69" t="s">
        <v>116</v>
      </c>
      <c r="Q11" s="69" t="s">
        <v>117</v>
      </c>
      <c r="R11" s="69" t="s">
        <v>113</v>
      </c>
      <c r="S11" s="69" t="s">
        <v>114</v>
      </c>
      <c r="T11" s="69" t="s">
        <v>115</v>
      </c>
      <c r="U11" s="69" t="s">
        <v>116</v>
      </c>
      <c r="V11" s="69" t="s">
        <v>117</v>
      </c>
    </row>
    <row r="12" spans="1:23" s="112" customFormat="1" ht="11.5" x14ac:dyDescent="0.25">
      <c r="A12" s="87"/>
      <c r="B12" s="109" t="s">
        <v>118</v>
      </c>
      <c r="C12" s="110">
        <v>44</v>
      </c>
      <c r="D12" s="110">
        <v>16</v>
      </c>
      <c r="E12" s="111">
        <v>2682</v>
      </c>
      <c r="F12" s="111">
        <v>1831</v>
      </c>
      <c r="G12" s="110">
        <v>476</v>
      </c>
      <c r="H12" s="111">
        <v>1111</v>
      </c>
      <c r="I12" s="111">
        <v>1662</v>
      </c>
      <c r="J12" s="110">
        <v>76</v>
      </c>
      <c r="K12" s="111">
        <v>1231</v>
      </c>
      <c r="L12" s="110">
        <v>666</v>
      </c>
      <c r="M12" s="111">
        <v>1304</v>
      </c>
      <c r="N12" s="110">
        <v>379</v>
      </c>
      <c r="O12" s="110">
        <v>46</v>
      </c>
      <c r="P12" s="110">
        <v>123</v>
      </c>
      <c r="Q12" s="110">
        <v>39</v>
      </c>
      <c r="R12" s="110">
        <v>117</v>
      </c>
      <c r="S12" s="110">
        <v>33</v>
      </c>
      <c r="T12" s="110">
        <v>11</v>
      </c>
      <c r="U12" s="110">
        <v>27</v>
      </c>
      <c r="V12" s="110">
        <v>44</v>
      </c>
    </row>
    <row r="13" spans="1:23" s="112" customFormat="1" ht="11.5" x14ac:dyDescent="0.25">
      <c r="A13" s="87"/>
      <c r="B13" s="109" t="s">
        <v>35</v>
      </c>
      <c r="C13" s="167">
        <v>35</v>
      </c>
      <c r="D13" s="168">
        <v>14</v>
      </c>
      <c r="E13" s="160">
        <v>2553</v>
      </c>
      <c r="F13" s="160">
        <v>1928</v>
      </c>
      <c r="G13" s="159">
        <v>571</v>
      </c>
      <c r="H13" s="160">
        <v>995</v>
      </c>
      <c r="I13" s="160">
        <v>1521</v>
      </c>
      <c r="J13" s="159">
        <v>59</v>
      </c>
      <c r="K13" s="160">
        <v>1205</v>
      </c>
      <c r="L13" s="159">
        <v>666</v>
      </c>
      <c r="M13" s="160">
        <v>1219</v>
      </c>
      <c r="N13" s="159">
        <v>421</v>
      </c>
      <c r="O13" s="159">
        <v>49</v>
      </c>
      <c r="P13" s="159">
        <v>137</v>
      </c>
      <c r="Q13" s="159">
        <v>43</v>
      </c>
      <c r="R13" s="159">
        <v>108</v>
      </c>
      <c r="S13" s="159">
        <v>34</v>
      </c>
      <c r="T13" s="159">
        <v>11</v>
      </c>
      <c r="U13" s="159">
        <v>30</v>
      </c>
      <c r="V13" s="159">
        <v>70</v>
      </c>
    </row>
    <row r="14" spans="1:23" s="112" customFormat="1" ht="11.5" x14ac:dyDescent="0.25">
      <c r="A14" s="87"/>
      <c r="B14" s="158" t="s">
        <v>119</v>
      </c>
      <c r="C14" s="167">
        <v>28</v>
      </c>
      <c r="D14" s="167">
        <v>15</v>
      </c>
      <c r="E14" s="215">
        <v>2385</v>
      </c>
      <c r="F14" s="148">
        <v>1922</v>
      </c>
      <c r="G14" s="167">
        <v>614</v>
      </c>
      <c r="H14" s="167">
        <v>834</v>
      </c>
      <c r="I14" s="148">
        <v>1382</v>
      </c>
      <c r="J14" s="167">
        <v>67</v>
      </c>
      <c r="K14" s="148">
        <v>1176</v>
      </c>
      <c r="L14" s="216">
        <v>664</v>
      </c>
      <c r="M14" s="148">
        <v>1224</v>
      </c>
      <c r="N14" s="167">
        <v>414</v>
      </c>
      <c r="O14" s="167">
        <v>44</v>
      </c>
      <c r="P14" s="167">
        <v>143</v>
      </c>
      <c r="Q14" s="216">
        <v>45</v>
      </c>
      <c r="R14" s="167">
        <v>86</v>
      </c>
      <c r="S14" s="167">
        <v>42</v>
      </c>
      <c r="T14" s="167">
        <v>10</v>
      </c>
      <c r="U14" s="167">
        <v>34</v>
      </c>
      <c r="V14" s="167">
        <v>38</v>
      </c>
    </row>
    <row r="15" spans="1:23" s="112" customFormat="1" ht="11.5" x14ac:dyDescent="0.25">
      <c r="A15" s="87"/>
      <c r="B15" s="158">
        <v>2023</v>
      </c>
      <c r="C15" s="167">
        <v>24</v>
      </c>
      <c r="D15" s="167">
        <v>16</v>
      </c>
      <c r="E15" s="215">
        <v>2243</v>
      </c>
      <c r="F15" s="148">
        <v>1800</v>
      </c>
      <c r="G15" s="167">
        <v>580</v>
      </c>
      <c r="H15" s="167">
        <v>748</v>
      </c>
      <c r="I15" s="148">
        <v>1234</v>
      </c>
      <c r="J15" s="167">
        <v>52</v>
      </c>
      <c r="K15" s="148">
        <v>1137</v>
      </c>
      <c r="L15" s="216">
        <v>753</v>
      </c>
      <c r="M15" s="148">
        <v>1190</v>
      </c>
      <c r="N15" s="167">
        <v>450</v>
      </c>
      <c r="O15" s="167">
        <v>43</v>
      </c>
      <c r="P15" s="167">
        <v>136</v>
      </c>
      <c r="Q15" s="216">
        <v>48</v>
      </c>
      <c r="R15" s="167">
        <v>83</v>
      </c>
      <c r="S15" s="167">
        <v>30</v>
      </c>
      <c r="T15" s="167">
        <v>12</v>
      </c>
      <c r="U15" s="167">
        <v>29</v>
      </c>
      <c r="V15" s="167">
        <v>40</v>
      </c>
    </row>
    <row r="16" spans="1:23" s="87" customFormat="1" ht="11.5" x14ac:dyDescent="0.25">
      <c r="W16" s="112"/>
    </row>
    <row r="19" spans="1:23" x14ac:dyDescent="0.3">
      <c r="B19" s="5" t="s">
        <v>120</v>
      </c>
    </row>
    <row r="20" spans="1:23" x14ac:dyDescent="0.3">
      <c r="B20" s="23"/>
      <c r="C20" s="24"/>
      <c r="D20" s="24"/>
      <c r="E20" s="24"/>
      <c r="F20" s="24"/>
      <c r="G20" s="24"/>
    </row>
    <row r="21" spans="1:23" s="87" customFormat="1" ht="11.5" x14ac:dyDescent="0.25">
      <c r="B21" s="141"/>
      <c r="C21" s="234" t="s">
        <v>121</v>
      </c>
      <c r="D21" s="234"/>
      <c r="E21" s="234"/>
      <c r="F21" s="234"/>
      <c r="G21" s="234"/>
      <c r="H21" s="235" t="s">
        <v>49</v>
      </c>
      <c r="I21" s="235"/>
      <c r="J21" s="235"/>
      <c r="K21" s="235"/>
      <c r="L21" s="235"/>
      <c r="M21" s="235" t="s">
        <v>50</v>
      </c>
      <c r="N21" s="235"/>
      <c r="O21" s="235"/>
      <c r="P21" s="235"/>
      <c r="Q21" s="236"/>
      <c r="R21" s="231" t="s">
        <v>111</v>
      </c>
      <c r="S21" s="232"/>
      <c r="T21" s="232"/>
      <c r="U21" s="232"/>
      <c r="V21" s="232"/>
    </row>
    <row r="22" spans="1:23" s="108" customFormat="1" ht="46" x14ac:dyDescent="0.25">
      <c r="A22" s="87"/>
      <c r="B22" s="68" t="s">
        <v>122</v>
      </c>
      <c r="C22" s="84" t="s">
        <v>123</v>
      </c>
      <c r="D22" s="69" t="s">
        <v>124</v>
      </c>
      <c r="E22" s="69" t="s">
        <v>125</v>
      </c>
      <c r="F22" s="69" t="s">
        <v>126</v>
      </c>
      <c r="G22" s="69" t="s">
        <v>127</v>
      </c>
      <c r="H22" s="84" t="s">
        <v>123</v>
      </c>
      <c r="I22" s="69" t="s">
        <v>124</v>
      </c>
      <c r="J22" s="69" t="s">
        <v>125</v>
      </c>
      <c r="K22" s="69" t="s">
        <v>126</v>
      </c>
      <c r="L22" s="69" t="s">
        <v>127</v>
      </c>
      <c r="M22" s="84" t="s">
        <v>123</v>
      </c>
      <c r="N22" s="69" t="s">
        <v>124</v>
      </c>
      <c r="O22" s="69" t="s">
        <v>125</v>
      </c>
      <c r="P22" s="69" t="s">
        <v>126</v>
      </c>
      <c r="Q22" s="143" t="s">
        <v>127</v>
      </c>
      <c r="R22" s="84" t="s">
        <v>123</v>
      </c>
      <c r="S22" s="69" t="s">
        <v>124</v>
      </c>
      <c r="T22" s="69" t="s">
        <v>125</v>
      </c>
      <c r="U22" s="69" t="s">
        <v>126</v>
      </c>
      <c r="V22" s="69" t="s">
        <v>127</v>
      </c>
    </row>
    <row r="23" spans="1:23" s="112" customFormat="1" x14ac:dyDescent="0.3">
      <c r="A23" s="87"/>
      <c r="B23" s="109" t="s">
        <v>118</v>
      </c>
      <c r="C23" s="138">
        <v>35</v>
      </c>
      <c r="D23" s="110">
        <v>729</v>
      </c>
      <c r="E23" s="111">
        <v>2295</v>
      </c>
      <c r="F23" s="111">
        <v>1451</v>
      </c>
      <c r="G23" s="110">
        <v>539</v>
      </c>
      <c r="H23" s="167">
        <v>42</v>
      </c>
      <c r="I23" s="110">
        <v>517</v>
      </c>
      <c r="J23" s="111">
        <v>1331</v>
      </c>
      <c r="K23" s="111">
        <v>1296</v>
      </c>
      <c r="L23" s="111">
        <v>1560</v>
      </c>
      <c r="M23" s="140">
        <v>27</v>
      </c>
      <c r="N23" s="110">
        <v>527</v>
      </c>
      <c r="O23" s="110">
        <v>836</v>
      </c>
      <c r="P23" s="110">
        <v>370</v>
      </c>
      <c r="Q23" s="142">
        <v>131</v>
      </c>
      <c r="R23" s="144">
        <v>6</v>
      </c>
      <c r="S23" s="113">
        <v>27</v>
      </c>
      <c r="T23" s="86">
        <v>37</v>
      </c>
      <c r="U23" s="86">
        <v>39</v>
      </c>
      <c r="V23" s="86">
        <v>123</v>
      </c>
    </row>
    <row r="24" spans="1:23" s="112" customFormat="1" x14ac:dyDescent="0.3">
      <c r="A24" s="87"/>
      <c r="B24" s="163" t="s">
        <v>35</v>
      </c>
      <c r="C24" s="164">
        <v>30</v>
      </c>
      <c r="D24" s="159">
        <v>637</v>
      </c>
      <c r="E24" s="160">
        <v>2182</v>
      </c>
      <c r="F24" s="160">
        <v>1612</v>
      </c>
      <c r="G24" s="159">
        <v>640</v>
      </c>
      <c r="H24" s="170">
        <v>36</v>
      </c>
      <c r="I24" s="159">
        <v>495</v>
      </c>
      <c r="J24" s="160">
        <v>1139</v>
      </c>
      <c r="K24" s="160">
        <v>1257</v>
      </c>
      <c r="L24" s="160">
        <v>1519</v>
      </c>
      <c r="M24" s="164">
        <v>17</v>
      </c>
      <c r="N24" s="159">
        <v>487</v>
      </c>
      <c r="O24" s="159">
        <v>825</v>
      </c>
      <c r="P24" s="159">
        <v>392</v>
      </c>
      <c r="Q24" s="165">
        <v>148</v>
      </c>
      <c r="R24" s="139">
        <v>6</v>
      </c>
      <c r="S24" s="113">
        <v>26</v>
      </c>
      <c r="T24" s="86">
        <v>35</v>
      </c>
      <c r="U24" s="86">
        <v>44</v>
      </c>
      <c r="V24" s="86">
        <v>142</v>
      </c>
    </row>
    <row r="25" spans="1:23" s="112" customFormat="1" x14ac:dyDescent="0.3">
      <c r="A25" s="87"/>
      <c r="B25" s="161" t="s">
        <v>119</v>
      </c>
      <c r="C25" s="162">
        <v>46</v>
      </c>
      <c r="D25" s="167">
        <v>667</v>
      </c>
      <c r="E25" s="148">
        <v>2033</v>
      </c>
      <c r="F25" s="148">
        <v>1555</v>
      </c>
      <c r="G25" s="216">
        <v>663</v>
      </c>
      <c r="H25" s="171">
        <v>30</v>
      </c>
      <c r="I25" s="167">
        <v>456</v>
      </c>
      <c r="J25" s="148">
        <v>1002</v>
      </c>
      <c r="K25" s="215">
        <v>1121</v>
      </c>
      <c r="L25" s="148">
        <v>1514</v>
      </c>
      <c r="M25" s="217">
        <v>19</v>
      </c>
      <c r="N25" s="167">
        <v>500</v>
      </c>
      <c r="O25" s="167">
        <v>804</v>
      </c>
      <c r="P25" s="167">
        <v>407</v>
      </c>
      <c r="Q25" s="167">
        <v>140</v>
      </c>
      <c r="R25" s="169">
        <v>4</v>
      </c>
      <c r="S25" s="114">
        <v>30</v>
      </c>
      <c r="T25" s="113">
        <v>27</v>
      </c>
      <c r="U25" s="113">
        <v>29</v>
      </c>
      <c r="V25" s="113">
        <v>120</v>
      </c>
    </row>
    <row r="26" spans="1:23" s="87" customFormat="1" x14ac:dyDescent="0.3">
      <c r="B26" s="161">
        <v>2023</v>
      </c>
      <c r="C26" s="162">
        <v>40</v>
      </c>
      <c r="D26" s="148">
        <v>625</v>
      </c>
      <c r="E26" s="148">
        <v>1923</v>
      </c>
      <c r="F26" s="148">
        <v>1429</v>
      </c>
      <c r="G26" s="215">
        <v>646</v>
      </c>
      <c r="H26" s="171">
        <v>18</v>
      </c>
      <c r="I26" s="167">
        <v>432</v>
      </c>
      <c r="J26" s="148">
        <v>923</v>
      </c>
      <c r="K26" s="215">
        <v>1030</v>
      </c>
      <c r="L26" s="148">
        <v>1521</v>
      </c>
      <c r="M26" s="217">
        <v>23</v>
      </c>
      <c r="N26" s="167">
        <v>544</v>
      </c>
      <c r="O26" s="167">
        <v>789</v>
      </c>
      <c r="P26" s="167">
        <v>375</v>
      </c>
      <c r="Q26" s="167">
        <v>136</v>
      </c>
      <c r="R26" s="169">
        <v>1</v>
      </c>
      <c r="S26" s="114">
        <v>28</v>
      </c>
      <c r="T26" s="113">
        <v>25</v>
      </c>
      <c r="U26" s="113">
        <v>26</v>
      </c>
      <c r="V26" s="113">
        <v>114</v>
      </c>
      <c r="W26" s="112"/>
    </row>
    <row r="27" spans="1:23" s="87" customFormat="1" x14ac:dyDescent="0.3">
      <c r="B27" s="152"/>
      <c r="C27" s="140"/>
      <c r="D27" s="153"/>
      <c r="E27" s="153"/>
      <c r="F27" s="153"/>
      <c r="G27" s="153"/>
      <c r="H27" s="140"/>
      <c r="I27" s="153"/>
      <c r="J27" s="153"/>
      <c r="K27" s="153"/>
      <c r="L27" s="153"/>
      <c r="M27" s="140"/>
      <c r="N27" s="153"/>
      <c r="O27" s="153"/>
      <c r="P27" s="153"/>
      <c r="Q27" s="153"/>
      <c r="R27" s="140"/>
      <c r="S27" s="154"/>
      <c r="T27" s="153"/>
      <c r="U27" s="153"/>
      <c r="V27" s="153"/>
      <c r="W27" s="155"/>
    </row>
    <row r="28" spans="1:23" s="22" customFormat="1" x14ac:dyDescent="0.3">
      <c r="A28"/>
      <c r="B28" s="25" t="s">
        <v>128</v>
      </c>
      <c r="C28"/>
      <c r="D28"/>
      <c r="E28"/>
      <c r="F28"/>
      <c r="G28" s="24"/>
    </row>
    <row r="29" spans="1:23" x14ac:dyDescent="0.3">
      <c r="B29" s="15"/>
      <c r="C29" s="19"/>
      <c r="D29" s="19"/>
      <c r="E29" s="19"/>
      <c r="F29" s="19"/>
      <c r="G29" s="19"/>
    </row>
    <row r="30" spans="1:23" x14ac:dyDescent="0.3">
      <c r="B30" s="166"/>
      <c r="C30" s="166"/>
      <c r="D30" s="166"/>
      <c r="E30" s="166"/>
      <c r="F30" s="166"/>
    </row>
  </sheetData>
  <mergeCells count="9">
    <mergeCell ref="R21:V21"/>
    <mergeCell ref="R10:V10"/>
    <mergeCell ref="C9:F9"/>
    <mergeCell ref="C10:G10"/>
    <mergeCell ref="H10:L10"/>
    <mergeCell ref="M10:Q10"/>
    <mergeCell ref="C21:G21"/>
    <mergeCell ref="H21:L21"/>
    <mergeCell ref="M21:Q21"/>
  </mergeCells>
  <pageMargins left="0.7" right="0.7" top="0.75" bottom="0.75" header="0.3" footer="0.3"/>
  <pageSetup paperSize="9" orientation="portrait" r:id="rId1"/>
  <headerFooter>
    <oddHeader>&amp;L&amp;"Calibri"&amp;10&amp;K000000 FCA Public&amp;1#_x000D_</oddHeader>
  </headerFooter>
  <ignoredErrors>
    <ignoredError sqref="B12:B15 B23:B26 T11 R11 M11 J11 H11 C11 E11" numberStoredAsText="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B20118-9604-4422-B321-EC5D5D9D5BEF}">
  <dimension ref="A3:F38"/>
  <sheetViews>
    <sheetView showGridLines="0" zoomScaleNormal="100" workbookViewId="0"/>
  </sheetViews>
  <sheetFormatPr defaultRowHeight="13.5" x14ac:dyDescent="0.3"/>
  <cols>
    <col min="1" max="1" width="2.3828125" customWidth="1"/>
    <col min="2" max="2" width="23.4609375" customWidth="1"/>
    <col min="3" max="3" width="14.61328125" bestFit="1" customWidth="1"/>
    <col min="4" max="4" width="15.765625" bestFit="1" customWidth="1"/>
    <col min="5" max="5" width="15.15234375" bestFit="1" customWidth="1"/>
    <col min="6" max="6" width="15.23046875" bestFit="1" customWidth="1"/>
  </cols>
  <sheetData>
    <row r="3" spans="1:6" x14ac:dyDescent="0.3">
      <c r="B3" s="227" t="s">
        <v>21</v>
      </c>
      <c r="C3" s="227"/>
      <c r="D3" s="227"/>
      <c r="E3" s="227"/>
    </row>
    <row r="4" spans="1:6" ht="14" x14ac:dyDescent="0.3">
      <c r="B4" s="20" t="s">
        <v>22</v>
      </c>
      <c r="D4" s="2"/>
      <c r="E4" s="2"/>
    </row>
    <row r="6" spans="1:6" ht="14" x14ac:dyDescent="0.3">
      <c r="B6" s="3" t="s">
        <v>129</v>
      </c>
    </row>
    <row r="8" spans="1:6" x14ac:dyDescent="0.3">
      <c r="B8" s="5" t="s">
        <v>130</v>
      </c>
    </row>
    <row r="10" spans="1:6" s="22" customFormat="1" ht="35" x14ac:dyDescent="0.3">
      <c r="A10" s="87"/>
      <c r="B10" s="30" t="s">
        <v>131</v>
      </c>
      <c r="C10" s="31" t="s">
        <v>132</v>
      </c>
      <c r="D10" s="31" t="s">
        <v>133</v>
      </c>
      <c r="E10" s="31" t="s">
        <v>91</v>
      </c>
      <c r="F10" s="31" t="s">
        <v>134</v>
      </c>
    </row>
    <row r="11" spans="1:6" ht="12" customHeight="1" x14ac:dyDescent="0.3">
      <c r="A11" s="87"/>
      <c r="B11" s="32" t="s">
        <v>135</v>
      </c>
      <c r="C11" s="14">
        <v>2839890</v>
      </c>
      <c r="D11" s="14">
        <v>3742</v>
      </c>
      <c r="E11" s="14">
        <v>59501</v>
      </c>
      <c r="F11" s="118">
        <v>6.3E-2</v>
      </c>
    </row>
    <row r="12" spans="1:6" ht="12" customHeight="1" x14ac:dyDescent="0.3">
      <c r="A12" s="87"/>
      <c r="B12" s="32" t="s">
        <v>136</v>
      </c>
      <c r="C12" s="14">
        <v>18285346</v>
      </c>
      <c r="D12" s="14">
        <v>8557</v>
      </c>
      <c r="E12" s="14">
        <v>258209</v>
      </c>
      <c r="F12" s="118">
        <v>3.3000000000000002E-2</v>
      </c>
    </row>
    <row r="13" spans="1:6" ht="12" customHeight="1" x14ac:dyDescent="0.3">
      <c r="A13" s="87"/>
      <c r="B13" s="32" t="s">
        <v>106</v>
      </c>
      <c r="C13" s="14">
        <v>73690418</v>
      </c>
      <c r="D13" s="14">
        <v>48132</v>
      </c>
      <c r="E13" s="14">
        <v>1490817</v>
      </c>
      <c r="F13" s="118">
        <v>3.2000000000000001E-2</v>
      </c>
    </row>
    <row r="14" spans="1:6" ht="12" customHeight="1" x14ac:dyDescent="0.3">
      <c r="A14" s="87"/>
      <c r="B14" s="32" t="s">
        <v>107</v>
      </c>
      <c r="C14" s="14">
        <v>62218428</v>
      </c>
      <c r="D14" s="14">
        <v>1269764</v>
      </c>
      <c r="E14" s="14">
        <v>60877198</v>
      </c>
      <c r="F14" s="118">
        <v>2.1000000000000001E-2</v>
      </c>
    </row>
    <row r="15" spans="1:6" ht="12" customHeight="1" x14ac:dyDescent="0.3">
      <c r="B15" s="32" t="s">
        <v>52</v>
      </c>
      <c r="C15" s="14">
        <v>157034082</v>
      </c>
      <c r="D15" s="14">
        <v>35084</v>
      </c>
      <c r="E15" s="14">
        <v>1309736</v>
      </c>
      <c r="F15" s="118">
        <v>2.742869900567322E-2</v>
      </c>
    </row>
    <row r="16" spans="1:6" x14ac:dyDescent="0.3">
      <c r="B16" s="120"/>
      <c r="C16" s="28"/>
      <c r="D16" s="28"/>
      <c r="E16" s="28"/>
      <c r="F16" s="121"/>
    </row>
    <row r="18" spans="1:6" x14ac:dyDescent="0.3">
      <c r="B18" s="5" t="s">
        <v>137</v>
      </c>
    </row>
    <row r="20" spans="1:6" s="22" customFormat="1" ht="35" x14ac:dyDescent="0.3">
      <c r="A20" s="87"/>
      <c r="B20" s="30" t="s">
        <v>131</v>
      </c>
      <c r="C20" s="31" t="s">
        <v>132</v>
      </c>
      <c r="D20" s="31" t="s">
        <v>133</v>
      </c>
      <c r="E20" s="31" t="s">
        <v>91</v>
      </c>
      <c r="F20" s="31" t="s">
        <v>134</v>
      </c>
    </row>
    <row r="21" spans="1:6" ht="12.75" customHeight="1" x14ac:dyDescent="0.3">
      <c r="A21" s="87"/>
      <c r="B21" s="32" t="s">
        <v>135</v>
      </c>
      <c r="C21" s="14">
        <v>1805414</v>
      </c>
      <c r="D21" s="14">
        <v>1799</v>
      </c>
      <c r="E21" s="14">
        <v>41221</v>
      </c>
      <c r="F21" s="118">
        <v>4.2999999999999997E-2</v>
      </c>
    </row>
    <row r="22" spans="1:6" ht="12.75" customHeight="1" x14ac:dyDescent="0.3">
      <c r="A22" s="87"/>
      <c r="B22" s="32" t="s">
        <v>136</v>
      </c>
      <c r="C22" s="14">
        <v>2686477</v>
      </c>
      <c r="D22" s="14">
        <v>4390</v>
      </c>
      <c r="E22" s="14">
        <v>222277</v>
      </c>
      <c r="F22" s="118">
        <v>0.02</v>
      </c>
    </row>
    <row r="23" spans="1:6" ht="12.75" customHeight="1" x14ac:dyDescent="0.3">
      <c r="A23" s="87"/>
      <c r="B23" s="32" t="s">
        <v>106</v>
      </c>
      <c r="C23" s="14">
        <v>6744809</v>
      </c>
      <c r="D23" s="14">
        <v>32584</v>
      </c>
      <c r="E23" s="14">
        <v>1668909</v>
      </c>
      <c r="F23" s="118">
        <v>0.02</v>
      </c>
    </row>
    <row r="24" spans="1:6" ht="12.75" customHeight="1" x14ac:dyDescent="0.3">
      <c r="A24" s="87"/>
      <c r="B24" s="32" t="s">
        <v>107</v>
      </c>
      <c r="C24" s="14">
        <v>8415585</v>
      </c>
      <c r="D24" s="14">
        <v>400742</v>
      </c>
      <c r="E24" s="14">
        <v>41872307</v>
      </c>
      <c r="F24" s="118">
        <v>0.01</v>
      </c>
    </row>
    <row r="25" spans="1:6" x14ac:dyDescent="0.3">
      <c r="B25" s="32" t="s">
        <v>52</v>
      </c>
      <c r="C25" s="14">
        <v>19652285</v>
      </c>
      <c r="D25" s="14">
        <v>10594</v>
      </c>
      <c r="E25" s="14">
        <v>756149</v>
      </c>
      <c r="F25" s="118">
        <v>1.4E-2</v>
      </c>
    </row>
    <row r="28" spans="1:6" x14ac:dyDescent="0.3">
      <c r="B28" s="5" t="s">
        <v>138</v>
      </c>
    </row>
    <row r="30" spans="1:6" ht="35" x14ac:dyDescent="0.3">
      <c r="B30" s="30" t="s">
        <v>131</v>
      </c>
      <c r="C30" s="31" t="s">
        <v>132</v>
      </c>
      <c r="D30" s="31" t="s">
        <v>133</v>
      </c>
      <c r="E30" s="31" t="s">
        <v>91</v>
      </c>
      <c r="F30" s="31" t="s">
        <v>134</v>
      </c>
    </row>
    <row r="31" spans="1:6" ht="12.75" customHeight="1" x14ac:dyDescent="0.3">
      <c r="B31" s="32" t="s">
        <v>135</v>
      </c>
      <c r="C31" s="14">
        <v>2979904</v>
      </c>
      <c r="D31" s="14">
        <v>3791</v>
      </c>
      <c r="E31" s="14">
        <v>45466</v>
      </c>
      <c r="F31" s="118">
        <v>8.3000000000000004E-2</v>
      </c>
    </row>
    <row r="32" spans="1:6" ht="12.75" customHeight="1" x14ac:dyDescent="0.3">
      <c r="B32" s="32" t="s">
        <v>136</v>
      </c>
      <c r="C32" s="14">
        <v>10285868</v>
      </c>
      <c r="D32" s="14">
        <v>9192</v>
      </c>
      <c r="E32" s="14">
        <v>262735</v>
      </c>
      <c r="F32" s="118">
        <v>3.5000000000000003E-2</v>
      </c>
    </row>
    <row r="33" spans="2:6" ht="12.75" customHeight="1" x14ac:dyDescent="0.3">
      <c r="B33" s="32" t="s">
        <v>106</v>
      </c>
      <c r="C33" s="14">
        <v>154137306</v>
      </c>
      <c r="D33" s="14">
        <v>112509</v>
      </c>
      <c r="E33" s="14">
        <v>2253131</v>
      </c>
      <c r="F33" s="118">
        <v>0.05</v>
      </c>
    </row>
    <row r="34" spans="2:6" ht="12.75" customHeight="1" x14ac:dyDescent="0.3">
      <c r="B34" s="32" t="s">
        <v>107</v>
      </c>
      <c r="C34" s="14">
        <v>382895203</v>
      </c>
      <c r="D34" s="14">
        <v>1467031</v>
      </c>
      <c r="E34" s="14">
        <v>74537667</v>
      </c>
      <c r="F34" s="118">
        <v>0.02</v>
      </c>
    </row>
    <row r="35" spans="2:6" x14ac:dyDescent="0.3">
      <c r="B35" s="32" t="s">
        <v>52</v>
      </c>
      <c r="C35" s="14">
        <v>550298281</v>
      </c>
      <c r="D35" s="14">
        <v>155627</v>
      </c>
      <c r="E35" s="14">
        <v>6468002</v>
      </c>
      <c r="F35" s="118">
        <v>2.4E-2</v>
      </c>
    </row>
    <row r="37" spans="2:6" x14ac:dyDescent="0.3">
      <c r="B37" s="25" t="s">
        <v>139</v>
      </c>
    </row>
    <row r="38" spans="2:6" x14ac:dyDescent="0.3">
      <c r="B38" s="25" t="s">
        <v>140</v>
      </c>
    </row>
  </sheetData>
  <mergeCells count="1">
    <mergeCell ref="B3:E3"/>
  </mergeCells>
  <pageMargins left="0.7" right="0.7" top="0.75" bottom="0.75" header="0.3" footer="0.3"/>
  <pageSetup paperSize="9" orientation="portrait" r:id="rId1"/>
  <headerFooter>
    <oddHeader>&amp;L&amp;"Calibri"&amp;10&amp;K000000 FCA Public&amp;1#_x000D_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65C7A2-A144-4003-ADF4-1CE7BB3A812E}">
  <dimension ref="A3:U85"/>
  <sheetViews>
    <sheetView showGridLines="0" zoomScaleNormal="100" workbookViewId="0"/>
  </sheetViews>
  <sheetFormatPr defaultRowHeight="13.5" x14ac:dyDescent="0.3"/>
  <cols>
    <col min="1" max="1" width="2.3828125" customWidth="1"/>
    <col min="2" max="2" width="13.3828125" customWidth="1"/>
    <col min="3" max="3" width="11.23046875" customWidth="1"/>
    <col min="4" max="4" width="10.84375" customWidth="1"/>
    <col min="5" max="5" width="12.3828125" customWidth="1"/>
    <col min="6" max="7" width="12.4609375" bestFit="1" customWidth="1"/>
    <col min="8" max="8" width="11.765625" customWidth="1"/>
    <col min="9" max="9" width="14.765625" customWidth="1"/>
    <col min="10" max="10" width="12.3828125" customWidth="1"/>
    <col min="11" max="11" width="13.23046875" customWidth="1"/>
    <col min="12" max="12" width="11.4609375" customWidth="1"/>
    <col min="13" max="13" width="17.23046875" customWidth="1"/>
    <col min="14" max="14" width="14.765625" customWidth="1"/>
    <col min="15" max="15" width="16.23046875" customWidth="1"/>
    <col min="16" max="20" width="14.765625" customWidth="1"/>
  </cols>
  <sheetData>
    <row r="3" spans="1:17" s="4" customFormat="1" ht="14" x14ac:dyDescent="0.3">
      <c r="A3" s="5"/>
      <c r="B3" s="122" t="s">
        <v>21</v>
      </c>
    </row>
    <row r="4" spans="1:17" ht="14" x14ac:dyDescent="0.3">
      <c r="B4" s="20" t="s">
        <v>22</v>
      </c>
      <c r="D4" s="2"/>
      <c r="E4" s="2"/>
    </row>
    <row r="6" spans="1:17" s="2" customFormat="1" ht="14" x14ac:dyDescent="0.3">
      <c r="A6"/>
      <c r="B6" s="3" t="s">
        <v>141</v>
      </c>
    </row>
    <row r="7" spans="1:17" s="2" customFormat="1" ht="14" x14ac:dyDescent="0.3">
      <c r="A7"/>
      <c r="B7" s="3"/>
    </row>
    <row r="8" spans="1:17" s="2" customFormat="1" x14ac:dyDescent="0.3">
      <c r="A8"/>
      <c r="B8" s="60" t="s">
        <v>142</v>
      </c>
      <c r="C8" s="61"/>
      <c r="D8" s="61"/>
      <c r="E8" s="61"/>
      <c r="F8" s="61"/>
      <c r="H8" s="26"/>
      <c r="M8" s="4" t="s">
        <v>143</v>
      </c>
      <c r="N8" s="26"/>
      <c r="O8" s="26"/>
    </row>
    <row r="9" spans="1:17" x14ac:dyDescent="0.3">
      <c r="B9" s="59"/>
      <c r="C9" s="59"/>
      <c r="D9" s="59"/>
      <c r="E9" s="59"/>
      <c r="F9" s="59"/>
      <c r="G9" s="53"/>
      <c r="H9" s="53"/>
      <c r="M9" s="5"/>
      <c r="N9" s="22"/>
      <c r="O9" s="22"/>
      <c r="P9" s="22"/>
    </row>
    <row r="10" spans="1:17" s="22" customFormat="1" ht="23.5" x14ac:dyDescent="0.3">
      <c r="A10" s="87"/>
      <c r="B10" s="86"/>
      <c r="C10" s="243" t="s">
        <v>144</v>
      </c>
      <c r="D10" s="245"/>
      <c r="E10" s="245"/>
      <c r="F10" s="238" t="s">
        <v>145</v>
      </c>
      <c r="G10" s="238"/>
      <c r="H10" s="238"/>
      <c r="M10" s="18" t="s">
        <v>144</v>
      </c>
      <c r="N10" s="40" t="s">
        <v>96</v>
      </c>
      <c r="O10" s="83" t="s">
        <v>145</v>
      </c>
      <c r="P10" s="79"/>
      <c r="Q10" s="79"/>
    </row>
    <row r="11" spans="1:17" x14ac:dyDescent="0.3">
      <c r="A11" s="87"/>
      <c r="B11" s="63" t="s">
        <v>25</v>
      </c>
      <c r="C11" s="85" t="s">
        <v>146</v>
      </c>
      <c r="D11" s="85" t="s">
        <v>147</v>
      </c>
      <c r="E11" s="85" t="s">
        <v>148</v>
      </c>
      <c r="F11" s="85" t="s">
        <v>146</v>
      </c>
      <c r="G11" s="85" t="s">
        <v>147</v>
      </c>
      <c r="H11" s="185" t="s">
        <v>148</v>
      </c>
      <c r="M11" s="13" t="s">
        <v>146</v>
      </c>
      <c r="N11" s="91">
        <v>4129</v>
      </c>
      <c r="O11" s="14">
        <v>3139651444</v>
      </c>
    </row>
    <row r="12" spans="1:17" x14ac:dyDescent="0.3">
      <c r="A12" s="87"/>
      <c r="B12" s="63" t="s">
        <v>118</v>
      </c>
      <c r="C12" s="103">
        <v>4723</v>
      </c>
      <c r="D12" s="124">
        <v>733</v>
      </c>
      <c r="E12" s="124">
        <v>87</v>
      </c>
      <c r="F12" s="103">
        <v>3342319786</v>
      </c>
      <c r="G12" s="123">
        <v>2151931752</v>
      </c>
      <c r="H12" s="184" t="s">
        <v>149</v>
      </c>
      <c r="I12" s="186"/>
      <c r="M12" s="13" t="s">
        <v>147</v>
      </c>
      <c r="N12" s="91">
        <v>418</v>
      </c>
      <c r="O12" s="14">
        <v>1783611147</v>
      </c>
    </row>
    <row r="13" spans="1:17" x14ac:dyDescent="0.3">
      <c r="A13" s="87"/>
      <c r="B13" s="63" t="s">
        <v>35</v>
      </c>
      <c r="C13" s="103">
        <v>4727</v>
      </c>
      <c r="D13" s="124">
        <v>702</v>
      </c>
      <c r="E13" s="124">
        <v>82</v>
      </c>
      <c r="F13" s="103">
        <v>3353548360</v>
      </c>
      <c r="G13" s="123">
        <v>2294659091</v>
      </c>
      <c r="H13" s="178">
        <v>588610420</v>
      </c>
      <c r="J13" s="50"/>
      <c r="K13" s="50"/>
      <c r="M13" s="13" t="s">
        <v>148</v>
      </c>
      <c r="N13" s="91">
        <v>78</v>
      </c>
      <c r="O13" s="14">
        <v>519651271</v>
      </c>
    </row>
    <row r="14" spans="1:17" x14ac:dyDescent="0.3">
      <c r="A14" s="87"/>
      <c r="B14" s="63" t="s">
        <v>119</v>
      </c>
      <c r="C14" s="113">
        <v>4729</v>
      </c>
      <c r="D14" s="113">
        <v>676</v>
      </c>
      <c r="E14" s="113">
        <v>81</v>
      </c>
      <c r="F14" s="14">
        <v>3676213503</v>
      </c>
      <c r="G14" s="172">
        <v>2402057295</v>
      </c>
      <c r="H14" s="222">
        <v>580322964</v>
      </c>
      <c r="I14" s="205"/>
      <c r="J14" s="205"/>
      <c r="K14" s="205"/>
      <c r="M14" s="128"/>
      <c r="N14" s="206"/>
      <c r="O14" s="28"/>
    </row>
    <row r="15" spans="1:17" x14ac:dyDescent="0.3">
      <c r="A15" s="87"/>
      <c r="B15" s="63">
        <v>2023</v>
      </c>
      <c r="C15" s="113">
        <v>4515</v>
      </c>
      <c r="D15" s="113">
        <v>632</v>
      </c>
      <c r="E15" s="113">
        <v>96</v>
      </c>
      <c r="F15" s="14">
        <v>3650241715</v>
      </c>
      <c r="G15" s="172">
        <v>2421531670</v>
      </c>
      <c r="H15" s="222">
        <v>539025015</v>
      </c>
      <c r="I15" s="205"/>
      <c r="J15" s="205"/>
      <c r="K15" s="205"/>
    </row>
    <row r="16" spans="1:17" x14ac:dyDescent="0.3">
      <c r="B16" s="64"/>
      <c r="C16" s="204"/>
      <c r="D16" s="204"/>
      <c r="E16" s="204"/>
      <c r="F16" s="59"/>
      <c r="G16" s="11"/>
      <c r="H16" s="17"/>
      <c r="I16" s="17"/>
      <c r="J16" s="17"/>
      <c r="K16" s="17"/>
      <c r="L16" s="17"/>
    </row>
    <row r="17" spans="1:15" x14ac:dyDescent="0.3">
      <c r="B17" s="59"/>
      <c r="C17" s="59"/>
      <c r="D17" s="59"/>
      <c r="E17" s="59"/>
      <c r="F17" s="59"/>
      <c r="G17" s="11"/>
      <c r="H17" s="17"/>
      <c r="I17" s="17"/>
      <c r="J17" s="116"/>
      <c r="K17" s="116"/>
      <c r="L17" s="116"/>
      <c r="M17" s="12"/>
      <c r="N17" s="12"/>
      <c r="O17" s="12"/>
    </row>
    <row r="18" spans="1:15" x14ac:dyDescent="0.3">
      <c r="B18" s="60" t="s">
        <v>150</v>
      </c>
      <c r="C18" s="61"/>
      <c r="D18" s="61"/>
      <c r="E18" s="61"/>
      <c r="F18" s="59"/>
      <c r="J18" s="116"/>
      <c r="K18" s="116"/>
      <c r="L18" s="116"/>
    </row>
    <row r="19" spans="1:15" x14ac:dyDescent="0.3">
      <c r="B19" s="66"/>
      <c r="C19" s="67"/>
      <c r="D19" s="67"/>
      <c r="E19" s="67"/>
      <c r="F19" s="59"/>
      <c r="J19" s="116"/>
    </row>
    <row r="20" spans="1:15" x14ac:dyDescent="0.3">
      <c r="B20" s="62"/>
      <c r="C20" s="243" t="s">
        <v>151</v>
      </c>
      <c r="D20" s="244"/>
      <c r="E20" s="246" t="s">
        <v>152</v>
      </c>
      <c r="F20" s="247"/>
      <c r="H20" s="54"/>
      <c r="I20" s="54"/>
      <c r="J20" s="115"/>
      <c r="K20" s="115"/>
      <c r="L20" s="54"/>
      <c r="M20" s="18" t="s">
        <v>153</v>
      </c>
      <c r="N20" s="40" t="s">
        <v>151</v>
      </c>
      <c r="O20" s="40" t="s">
        <v>152</v>
      </c>
    </row>
    <row r="21" spans="1:15" s="22" customFormat="1" ht="23.5" x14ac:dyDescent="0.3">
      <c r="A21" s="87"/>
      <c r="B21" s="68" t="s">
        <v>25</v>
      </c>
      <c r="C21" s="69" t="s">
        <v>154</v>
      </c>
      <c r="D21" s="69" t="s">
        <v>155</v>
      </c>
      <c r="E21" s="70" t="s">
        <v>154</v>
      </c>
      <c r="F21" s="69" t="s">
        <v>155</v>
      </c>
      <c r="H21" s="55"/>
      <c r="I21" s="50"/>
      <c r="J21" s="50"/>
      <c r="K21" s="50"/>
      <c r="L21" s="50"/>
      <c r="M21" s="30" t="s">
        <v>154</v>
      </c>
      <c r="N21" s="94">
        <v>131721189</v>
      </c>
      <c r="O21" s="94">
        <v>1064805780</v>
      </c>
    </row>
    <row r="22" spans="1:15" x14ac:dyDescent="0.3">
      <c r="A22" s="87"/>
      <c r="B22" s="63" t="s">
        <v>118</v>
      </c>
      <c r="C22" s="103">
        <v>217616974</v>
      </c>
      <c r="D22" s="103">
        <v>521434664</v>
      </c>
      <c r="E22" s="123">
        <v>1189521824</v>
      </c>
      <c r="F22" s="103">
        <v>3565678075</v>
      </c>
      <c r="G22" s="207"/>
      <c r="H22" s="207"/>
      <c r="I22" s="50"/>
      <c r="J22" s="50"/>
      <c r="K22" s="50"/>
      <c r="L22" s="50"/>
      <c r="M22" s="18" t="s">
        <v>155</v>
      </c>
      <c r="N22" s="94">
        <v>105643981</v>
      </c>
      <c r="O22" s="94">
        <v>4138250428</v>
      </c>
    </row>
    <row r="23" spans="1:15" x14ac:dyDescent="0.3">
      <c r="A23" s="87"/>
      <c r="B23" s="63" t="s">
        <v>35</v>
      </c>
      <c r="C23" s="103">
        <v>247042724</v>
      </c>
      <c r="D23" s="103">
        <v>573266351</v>
      </c>
      <c r="E23" s="123">
        <v>1314572007</v>
      </c>
      <c r="F23" s="103">
        <v>4101936789</v>
      </c>
      <c r="G23" s="207"/>
      <c r="H23" s="207"/>
      <c r="I23" s="50"/>
      <c r="J23" s="50"/>
      <c r="K23" s="50"/>
      <c r="L23" s="50"/>
      <c r="M23" s="50"/>
      <c r="N23" s="78"/>
    </row>
    <row r="24" spans="1:15" x14ac:dyDescent="0.3">
      <c r="A24" s="87"/>
      <c r="B24" s="63" t="s">
        <v>119</v>
      </c>
      <c r="C24" s="114">
        <v>228538395</v>
      </c>
      <c r="D24" s="114">
        <v>612975896</v>
      </c>
      <c r="E24" s="114">
        <v>1294436193</v>
      </c>
      <c r="F24" s="114">
        <v>4522643278</v>
      </c>
      <c r="G24" s="207"/>
      <c r="H24" s="207"/>
      <c r="I24" s="50"/>
      <c r="J24" s="50"/>
      <c r="K24" s="50"/>
      <c r="L24" s="50"/>
      <c r="M24" s="50"/>
      <c r="N24" s="78"/>
    </row>
    <row r="25" spans="1:15" x14ac:dyDescent="0.3">
      <c r="A25" s="87"/>
      <c r="B25" s="63">
        <v>2023</v>
      </c>
      <c r="C25" s="114">
        <v>220514168</v>
      </c>
      <c r="D25" s="114">
        <v>636934276</v>
      </c>
      <c r="E25" s="114">
        <v>1125495307</v>
      </c>
      <c r="F25" s="114">
        <v>4627854649</v>
      </c>
      <c r="G25" s="207"/>
      <c r="H25" s="207"/>
      <c r="I25" s="28"/>
      <c r="J25" s="28"/>
      <c r="K25" s="28"/>
      <c r="L25" s="28"/>
    </row>
    <row r="26" spans="1:15" x14ac:dyDescent="0.3">
      <c r="A26" s="87"/>
      <c r="B26" s="64"/>
      <c r="C26" s="65"/>
      <c r="D26" s="65"/>
      <c r="E26" s="65"/>
      <c r="F26" s="59"/>
      <c r="G26" s="16"/>
      <c r="H26" s="28"/>
      <c r="I26" s="28"/>
      <c r="J26" s="28"/>
      <c r="K26" s="28"/>
      <c r="L26" s="28"/>
    </row>
    <row r="27" spans="1:15" x14ac:dyDescent="0.3">
      <c r="B27" s="64"/>
      <c r="C27" s="65"/>
      <c r="D27" s="65"/>
      <c r="E27" s="65"/>
      <c r="F27" s="59"/>
      <c r="G27" s="16"/>
      <c r="H27" s="28"/>
      <c r="I27" s="28"/>
      <c r="J27" s="28"/>
      <c r="K27" s="28"/>
      <c r="L27" s="28"/>
    </row>
    <row r="28" spans="1:15" x14ac:dyDescent="0.3">
      <c r="B28" s="71" t="s">
        <v>156</v>
      </c>
      <c r="C28" s="59"/>
      <c r="D28" s="72"/>
      <c r="E28" s="72"/>
      <c r="F28" s="59"/>
      <c r="G28" s="16"/>
      <c r="H28" s="28"/>
      <c r="I28" s="28"/>
      <c r="J28" s="28"/>
      <c r="K28" s="28"/>
      <c r="L28" s="28"/>
    </row>
    <row r="29" spans="1:15" x14ac:dyDescent="0.3">
      <c r="B29" s="60"/>
      <c r="C29" s="61"/>
      <c r="D29" s="61"/>
      <c r="E29" s="59"/>
      <c r="F29" s="59"/>
      <c r="G29" s="16"/>
      <c r="H29" s="28"/>
      <c r="I29" s="28"/>
      <c r="J29" s="28"/>
      <c r="K29" s="28"/>
      <c r="L29" s="28"/>
    </row>
    <row r="30" spans="1:15" x14ac:dyDescent="0.3">
      <c r="B30" s="125"/>
      <c r="C30" s="243" t="s">
        <v>157</v>
      </c>
      <c r="D30" s="245"/>
      <c r="E30" s="245"/>
      <c r="F30" s="59"/>
      <c r="H30" s="56"/>
      <c r="I30" s="56"/>
      <c r="J30" s="56"/>
      <c r="K30" s="56"/>
      <c r="L30" s="56"/>
      <c r="M30" s="130"/>
      <c r="N30" s="31" t="s">
        <v>146</v>
      </c>
      <c r="O30" s="31" t="s">
        <v>147</v>
      </c>
    </row>
    <row r="31" spans="1:15" ht="23.5" x14ac:dyDescent="0.3">
      <c r="B31" s="63" t="s">
        <v>25</v>
      </c>
      <c r="C31" s="85" t="s">
        <v>146</v>
      </c>
      <c r="D31" s="85" t="s">
        <v>147</v>
      </c>
      <c r="E31" s="85" t="s">
        <v>52</v>
      </c>
      <c r="F31" s="65"/>
      <c r="H31" s="50"/>
      <c r="I31" s="50"/>
      <c r="J31" s="50"/>
      <c r="K31" s="50"/>
      <c r="M31" s="84" t="s">
        <v>158</v>
      </c>
      <c r="N31" s="131">
        <v>389839</v>
      </c>
      <c r="O31" s="131">
        <v>430189</v>
      </c>
    </row>
    <row r="32" spans="1:15" ht="16.5" customHeight="1" x14ac:dyDescent="0.3">
      <c r="B32" s="63" t="s">
        <v>118</v>
      </c>
      <c r="C32" s="126">
        <v>432408</v>
      </c>
      <c r="D32" s="126">
        <v>619032</v>
      </c>
      <c r="E32" s="126">
        <v>1051440</v>
      </c>
      <c r="F32" s="208"/>
      <c r="G32" s="76"/>
      <c r="H32" s="50"/>
      <c r="I32" s="50"/>
      <c r="J32" s="50"/>
      <c r="K32" s="50"/>
    </row>
    <row r="33" spans="1:16" x14ac:dyDescent="0.3">
      <c r="B33" s="63" t="s">
        <v>35</v>
      </c>
      <c r="C33" s="127">
        <v>450867</v>
      </c>
      <c r="D33" s="126">
        <v>757219</v>
      </c>
      <c r="E33" s="126">
        <v>1208086</v>
      </c>
      <c r="F33" s="208"/>
      <c r="G33" s="76"/>
      <c r="H33" s="50"/>
      <c r="I33" s="50"/>
      <c r="J33" s="50"/>
      <c r="K33" s="50"/>
      <c r="L33" s="50"/>
    </row>
    <row r="34" spans="1:16" x14ac:dyDescent="0.3">
      <c r="B34" s="63" t="s">
        <v>119</v>
      </c>
      <c r="C34" s="126">
        <v>522953</v>
      </c>
      <c r="D34" s="126">
        <v>573417</v>
      </c>
      <c r="E34" s="126">
        <v>1096370</v>
      </c>
      <c r="F34" s="208"/>
      <c r="G34" s="76"/>
      <c r="H34" s="50"/>
      <c r="I34" s="50"/>
      <c r="J34" s="50"/>
      <c r="K34" s="50"/>
      <c r="L34" s="50"/>
    </row>
    <row r="35" spans="1:16" x14ac:dyDescent="0.3">
      <c r="B35" s="63">
        <v>2023</v>
      </c>
      <c r="C35" s="126">
        <v>428343</v>
      </c>
      <c r="D35" s="126">
        <v>508069</v>
      </c>
      <c r="E35" s="126">
        <v>936412</v>
      </c>
      <c r="F35" s="208"/>
      <c r="G35" s="119"/>
    </row>
    <row r="36" spans="1:16" x14ac:dyDescent="0.3">
      <c r="B36" s="60"/>
      <c r="C36" s="61"/>
      <c r="D36" s="61"/>
      <c r="E36" s="59"/>
      <c r="F36" s="59"/>
    </row>
    <row r="37" spans="1:16" x14ac:dyDescent="0.3">
      <c r="B37" s="60"/>
      <c r="C37" s="61"/>
      <c r="D37" s="61"/>
      <c r="E37" s="59"/>
      <c r="F37" s="59"/>
    </row>
    <row r="38" spans="1:16" x14ac:dyDescent="0.3">
      <c r="B38" s="5" t="s">
        <v>159</v>
      </c>
    </row>
    <row r="39" spans="1:16" x14ac:dyDescent="0.3">
      <c r="C39" s="27"/>
      <c r="H39" s="237"/>
      <c r="I39" s="237"/>
      <c r="J39" s="58"/>
      <c r="K39" s="58"/>
      <c r="N39" s="248"/>
      <c r="O39" s="249"/>
      <c r="P39" s="249"/>
    </row>
    <row r="40" spans="1:16" x14ac:dyDescent="0.3">
      <c r="B40" s="124"/>
      <c r="C40" s="241" t="s">
        <v>160</v>
      </c>
      <c r="D40" s="242"/>
      <c r="E40" s="242"/>
      <c r="G40" s="57"/>
      <c r="H40" s="58"/>
      <c r="I40" s="58"/>
      <c r="J40" s="58"/>
      <c r="K40" s="58"/>
      <c r="L40" s="56"/>
      <c r="M40" s="18"/>
      <c r="N40" s="40" t="s">
        <v>161</v>
      </c>
      <c r="O40" s="40" t="s">
        <v>162</v>
      </c>
      <c r="P40" s="31" t="s">
        <v>163</v>
      </c>
    </row>
    <row r="41" spans="1:16" s="22" customFormat="1" ht="23.5" x14ac:dyDescent="0.3">
      <c r="A41"/>
      <c r="B41" s="30" t="s">
        <v>25</v>
      </c>
      <c r="C41" s="31" t="s">
        <v>161</v>
      </c>
      <c r="D41" s="31" t="s">
        <v>162</v>
      </c>
      <c r="E41" s="31" t="s">
        <v>163</v>
      </c>
      <c r="G41"/>
      <c r="H41" s="50"/>
      <c r="I41"/>
      <c r="J41"/>
      <c r="K41"/>
      <c r="L41" s="56"/>
      <c r="M41" s="30" t="s">
        <v>164</v>
      </c>
      <c r="N41" s="94">
        <v>401212</v>
      </c>
      <c r="O41" s="94">
        <v>204620</v>
      </c>
      <c r="P41" s="94">
        <v>3559430</v>
      </c>
    </row>
    <row r="42" spans="1:16" x14ac:dyDescent="0.3">
      <c r="B42" s="13" t="s">
        <v>118</v>
      </c>
      <c r="C42" s="103">
        <v>454449</v>
      </c>
      <c r="D42" s="103">
        <v>182178</v>
      </c>
      <c r="E42" s="103">
        <v>3546504</v>
      </c>
      <c r="F42" s="50"/>
      <c r="H42" s="50"/>
      <c r="I42" s="50"/>
      <c r="J42" s="50"/>
    </row>
    <row r="43" spans="1:16" s="22" customFormat="1" x14ac:dyDescent="0.3">
      <c r="A43"/>
      <c r="B43" s="13" t="s">
        <v>35</v>
      </c>
      <c r="C43" s="103">
        <v>463360</v>
      </c>
      <c r="D43" s="103">
        <v>212432</v>
      </c>
      <c r="E43" s="103">
        <v>3697875</v>
      </c>
      <c r="F43" s="50"/>
      <c r="G43" s="50"/>
      <c r="H43" s="50"/>
      <c r="I43" s="50"/>
      <c r="J43" s="50"/>
    </row>
    <row r="44" spans="1:16" s="22" customFormat="1" x14ac:dyDescent="0.3">
      <c r="A44"/>
      <c r="B44" s="13" t="s">
        <v>119</v>
      </c>
      <c r="C44" s="14">
        <v>490466</v>
      </c>
      <c r="D44" s="14">
        <v>223361</v>
      </c>
      <c r="E44" s="14">
        <v>3922867</v>
      </c>
      <c r="F44" s="50"/>
      <c r="G44" s="50"/>
      <c r="H44" s="50"/>
      <c r="I44" s="50"/>
      <c r="J44" s="50"/>
    </row>
    <row r="45" spans="1:16" x14ac:dyDescent="0.3">
      <c r="B45" s="13">
        <v>2023</v>
      </c>
      <c r="C45" s="14">
        <v>449322</v>
      </c>
      <c r="D45" s="14">
        <v>252279</v>
      </c>
      <c r="E45" s="14">
        <v>4035370</v>
      </c>
      <c r="F45" s="27"/>
      <c r="J45" s="27"/>
    </row>
    <row r="46" spans="1:16" x14ac:dyDescent="0.3">
      <c r="B46" s="128"/>
      <c r="C46" s="28"/>
      <c r="D46" s="28"/>
      <c r="E46" s="28"/>
      <c r="F46" s="27"/>
      <c r="J46" s="27"/>
    </row>
    <row r="47" spans="1:16" x14ac:dyDescent="0.3">
      <c r="F47" s="29"/>
      <c r="J47" s="28"/>
    </row>
    <row r="48" spans="1:16" x14ac:dyDescent="0.3">
      <c r="B48" s="4" t="s">
        <v>165</v>
      </c>
      <c r="F48" s="29"/>
      <c r="G48" s="28"/>
      <c r="H48" s="28"/>
      <c r="I48" s="28"/>
      <c r="J48" s="28"/>
    </row>
    <row r="49" spans="2:21" x14ac:dyDescent="0.3">
      <c r="F49" s="29"/>
      <c r="G49" s="28"/>
      <c r="H49" s="28"/>
      <c r="I49" s="28"/>
      <c r="J49" s="28"/>
    </row>
    <row r="50" spans="2:21" ht="33.65" customHeight="1" x14ac:dyDescent="0.3">
      <c r="B50" s="30" t="s">
        <v>25</v>
      </c>
      <c r="C50" s="31" t="s">
        <v>166</v>
      </c>
      <c r="D50" s="31" t="s">
        <v>167</v>
      </c>
      <c r="E50" s="31" t="s">
        <v>168</v>
      </c>
      <c r="F50" s="31" t="s">
        <v>169</v>
      </c>
      <c r="G50" s="31" t="s">
        <v>170</v>
      </c>
      <c r="H50" s="31" t="s">
        <v>171</v>
      </c>
      <c r="I50" s="31" t="s">
        <v>172</v>
      </c>
      <c r="J50" s="31" t="s">
        <v>173</v>
      </c>
      <c r="M50" s="31" t="s">
        <v>166</v>
      </c>
      <c r="N50" s="31" t="s">
        <v>167</v>
      </c>
      <c r="O50" s="31" t="s">
        <v>168</v>
      </c>
      <c r="P50" s="31" t="s">
        <v>169</v>
      </c>
      <c r="Q50" s="31" t="s">
        <v>170</v>
      </c>
      <c r="R50" s="31" t="s">
        <v>171</v>
      </c>
      <c r="S50" s="31" t="s">
        <v>172</v>
      </c>
      <c r="T50" s="31" t="s">
        <v>173</v>
      </c>
      <c r="U50" s="22"/>
    </row>
    <row r="51" spans="2:21" x14ac:dyDescent="0.3">
      <c r="B51" s="32" t="s">
        <v>118</v>
      </c>
      <c r="C51" s="103">
        <v>1201</v>
      </c>
      <c r="D51" s="103">
        <v>3617</v>
      </c>
      <c r="E51" s="103">
        <v>1752</v>
      </c>
      <c r="F51" s="124">
        <v>739</v>
      </c>
      <c r="G51" s="124">
        <v>874</v>
      </c>
      <c r="H51" s="103">
        <v>3899</v>
      </c>
      <c r="I51" s="103">
        <v>1013</v>
      </c>
      <c r="J51" s="124">
        <v>658</v>
      </c>
      <c r="M51" s="33">
        <v>1067</v>
      </c>
      <c r="N51" s="33">
        <v>3341</v>
      </c>
      <c r="O51" s="33">
        <v>1636</v>
      </c>
      <c r="P51" s="33">
        <v>714</v>
      </c>
      <c r="Q51" s="34">
        <v>767</v>
      </c>
      <c r="R51" s="34">
        <v>3566</v>
      </c>
      <c r="S51" s="34">
        <v>866</v>
      </c>
      <c r="T51" s="34">
        <v>563</v>
      </c>
      <c r="U51" s="22"/>
    </row>
    <row r="52" spans="2:21" x14ac:dyDescent="0.3">
      <c r="B52" s="32" t="s">
        <v>35</v>
      </c>
      <c r="C52" s="103">
        <v>1226</v>
      </c>
      <c r="D52" s="103">
        <v>3825</v>
      </c>
      <c r="E52" s="103">
        <v>1878</v>
      </c>
      <c r="F52" s="124">
        <v>803</v>
      </c>
      <c r="G52" s="124">
        <v>916</v>
      </c>
      <c r="H52" s="103">
        <v>4080</v>
      </c>
      <c r="I52" s="103">
        <v>1059</v>
      </c>
      <c r="J52" s="124">
        <v>674</v>
      </c>
    </row>
    <row r="53" spans="2:21" x14ac:dyDescent="0.3">
      <c r="B53" s="32" t="s">
        <v>119</v>
      </c>
      <c r="C53" s="33">
        <v>1257</v>
      </c>
      <c r="D53" s="33">
        <v>3859</v>
      </c>
      <c r="E53" s="33">
        <v>1861</v>
      </c>
      <c r="F53" s="33">
        <v>820</v>
      </c>
      <c r="G53" s="34">
        <v>905</v>
      </c>
      <c r="H53" s="34">
        <v>4129</v>
      </c>
      <c r="I53" s="34">
        <v>1022</v>
      </c>
      <c r="J53" s="34">
        <v>680</v>
      </c>
    </row>
    <row r="54" spans="2:21" x14ac:dyDescent="0.3">
      <c r="B54" s="32">
        <v>2023</v>
      </c>
      <c r="C54" s="33">
        <v>1179</v>
      </c>
      <c r="D54" s="33">
        <v>3672</v>
      </c>
      <c r="E54" s="33">
        <v>1801</v>
      </c>
      <c r="F54" s="33">
        <v>789</v>
      </c>
      <c r="G54" s="34">
        <v>850</v>
      </c>
      <c r="H54" s="34">
        <v>3935</v>
      </c>
      <c r="I54" s="34">
        <v>969</v>
      </c>
      <c r="J54" s="34">
        <v>635</v>
      </c>
    </row>
    <row r="56" spans="2:21" x14ac:dyDescent="0.3">
      <c r="B56" s="37" t="s">
        <v>174</v>
      </c>
      <c r="C56" s="38"/>
      <c r="D56" s="38"/>
      <c r="E56" s="38"/>
    </row>
    <row r="59" spans="2:21" x14ac:dyDescent="0.3">
      <c r="B59" s="5" t="s">
        <v>175</v>
      </c>
    </row>
    <row r="61" spans="2:21" x14ac:dyDescent="0.3">
      <c r="B61" s="31"/>
      <c r="C61" s="234" t="s">
        <v>146</v>
      </c>
      <c r="D61" s="239"/>
      <c r="E61" s="250" t="s">
        <v>147</v>
      </c>
      <c r="F61" s="251"/>
      <c r="M61" s="30"/>
      <c r="N61" s="234" t="s">
        <v>146</v>
      </c>
      <c r="O61" s="240"/>
      <c r="P61" s="234" t="s">
        <v>147</v>
      </c>
      <c r="Q61" s="240"/>
    </row>
    <row r="62" spans="2:21" ht="27" x14ac:dyDescent="0.3">
      <c r="B62" s="30" t="s">
        <v>176</v>
      </c>
      <c r="C62" s="31" t="s">
        <v>177</v>
      </c>
      <c r="D62" s="31" t="s">
        <v>178</v>
      </c>
      <c r="E62" s="31" t="s">
        <v>177</v>
      </c>
      <c r="F62" s="31" t="s">
        <v>178</v>
      </c>
      <c r="M62" s="187" t="s">
        <v>176</v>
      </c>
      <c r="N62" s="31" t="s">
        <v>177</v>
      </c>
      <c r="O62" s="31" t="s">
        <v>178</v>
      </c>
      <c r="P62" s="31" t="s">
        <v>177</v>
      </c>
      <c r="Q62" s="31" t="s">
        <v>178</v>
      </c>
    </row>
    <row r="63" spans="2:21" x14ac:dyDescent="0.3">
      <c r="B63" s="32" t="s">
        <v>179</v>
      </c>
      <c r="C63" s="36">
        <v>1</v>
      </c>
      <c r="D63" s="36">
        <v>3</v>
      </c>
      <c r="E63" s="36">
        <v>0.5</v>
      </c>
      <c r="F63" s="36">
        <v>2</v>
      </c>
      <c r="M63" s="32" t="s">
        <v>179</v>
      </c>
      <c r="N63" s="36">
        <v>1</v>
      </c>
      <c r="O63" s="36">
        <v>3</v>
      </c>
      <c r="P63" s="36">
        <v>1</v>
      </c>
      <c r="Q63" s="36">
        <v>3</v>
      </c>
    </row>
    <row r="64" spans="2:21" ht="12.75" customHeight="1" x14ac:dyDescent="0.3">
      <c r="B64" s="32" t="s">
        <v>155</v>
      </c>
      <c r="C64" s="36">
        <v>0.5</v>
      </c>
      <c r="D64" s="36">
        <v>1</v>
      </c>
      <c r="E64" s="36">
        <v>0.3</v>
      </c>
      <c r="F64" s="36">
        <v>1</v>
      </c>
      <c r="M64" s="32" t="s">
        <v>155</v>
      </c>
      <c r="N64" s="36">
        <v>0.5</v>
      </c>
      <c r="O64" s="36">
        <v>1</v>
      </c>
      <c r="P64" s="36">
        <v>0.5</v>
      </c>
      <c r="Q64" s="36">
        <v>1</v>
      </c>
    </row>
    <row r="65" spans="2:17" x14ac:dyDescent="0.3">
      <c r="B65" s="120"/>
      <c r="C65" s="129"/>
      <c r="D65" s="129"/>
      <c r="E65" s="129"/>
      <c r="F65" s="129"/>
      <c r="M65" s="120"/>
      <c r="N65" s="129"/>
      <c r="O65" s="129"/>
      <c r="P65" s="129"/>
      <c r="Q65" s="129"/>
    </row>
    <row r="67" spans="2:17" x14ac:dyDescent="0.3">
      <c r="B67" s="5" t="s">
        <v>180</v>
      </c>
    </row>
    <row r="69" spans="2:17" x14ac:dyDescent="0.3">
      <c r="B69" s="31"/>
      <c r="C69" s="234" t="s">
        <v>146</v>
      </c>
      <c r="D69" s="240"/>
      <c r="E69" s="250" t="s">
        <v>147</v>
      </c>
      <c r="F69" s="251"/>
      <c r="M69" s="39"/>
      <c r="N69" s="234" t="s">
        <v>146</v>
      </c>
      <c r="O69" s="240"/>
      <c r="P69" s="234" t="s">
        <v>147</v>
      </c>
      <c r="Q69" s="240"/>
    </row>
    <row r="70" spans="2:17" ht="25.5" customHeight="1" x14ac:dyDescent="0.3">
      <c r="B70" s="30" t="s">
        <v>176</v>
      </c>
      <c r="C70" s="31" t="s">
        <v>177</v>
      </c>
      <c r="D70" s="31" t="s">
        <v>178</v>
      </c>
      <c r="E70" s="31" t="s">
        <v>177</v>
      </c>
      <c r="F70" s="31" t="s">
        <v>178</v>
      </c>
      <c r="G70" s="35"/>
      <c r="H70" s="35"/>
      <c r="I70" s="35"/>
      <c r="J70" s="35"/>
      <c r="K70" s="35"/>
      <c r="L70" s="35"/>
      <c r="M70" s="30" t="s">
        <v>176</v>
      </c>
      <c r="N70" s="31" t="s">
        <v>177</v>
      </c>
      <c r="O70" s="31" t="s">
        <v>178</v>
      </c>
      <c r="P70" s="31" t="s">
        <v>177</v>
      </c>
      <c r="Q70" s="31" t="s">
        <v>178</v>
      </c>
    </row>
    <row r="71" spans="2:17" x14ac:dyDescent="0.3">
      <c r="B71" s="32" t="s">
        <v>179</v>
      </c>
      <c r="C71" s="36">
        <v>1.079235807860262</v>
      </c>
      <c r="D71" s="36">
        <v>2.9</v>
      </c>
      <c r="E71" s="36">
        <v>1.1000000000000001</v>
      </c>
      <c r="F71" s="36">
        <v>2.9</v>
      </c>
      <c r="M71" s="32" t="s">
        <v>179</v>
      </c>
      <c r="N71" s="36">
        <v>1.0812536728697355</v>
      </c>
      <c r="O71" s="36">
        <v>2.9</v>
      </c>
      <c r="P71" s="36">
        <v>1.2</v>
      </c>
      <c r="Q71" s="36">
        <v>2.9</v>
      </c>
    </row>
    <row r="72" spans="2:17" x14ac:dyDescent="0.3">
      <c r="B72" s="32" t="s">
        <v>155</v>
      </c>
      <c r="C72" s="36">
        <v>0.47060978670012554</v>
      </c>
      <c r="D72" s="36">
        <v>1</v>
      </c>
      <c r="E72" s="36">
        <v>0.5</v>
      </c>
      <c r="F72" s="36">
        <v>1</v>
      </c>
      <c r="M72" s="32" t="s">
        <v>155</v>
      </c>
      <c r="N72" s="36">
        <v>0.4698921336490397</v>
      </c>
      <c r="O72" s="36">
        <v>0.9</v>
      </c>
      <c r="P72" s="36">
        <v>0.4</v>
      </c>
      <c r="Q72" s="36">
        <v>0.9</v>
      </c>
    </row>
    <row r="74" spans="2:17" x14ac:dyDescent="0.3">
      <c r="B74" s="25" t="s">
        <v>181</v>
      </c>
    </row>
    <row r="81" spans="2:4" x14ac:dyDescent="0.3">
      <c r="C81" s="237"/>
      <c r="D81" s="237"/>
    </row>
    <row r="82" spans="2:4" x14ac:dyDescent="0.3">
      <c r="B82" s="57"/>
      <c r="C82" s="58"/>
      <c r="D82" s="58"/>
    </row>
    <row r="83" spans="2:4" x14ac:dyDescent="0.3">
      <c r="C83" s="50"/>
    </row>
    <row r="84" spans="2:4" x14ac:dyDescent="0.3">
      <c r="C84" s="50"/>
      <c r="D84" s="50"/>
    </row>
    <row r="85" spans="2:4" x14ac:dyDescent="0.3">
      <c r="C85" s="50"/>
      <c r="D85" s="50"/>
    </row>
  </sheetData>
  <mergeCells count="17">
    <mergeCell ref="N39:P39"/>
    <mergeCell ref="E61:F61"/>
    <mergeCell ref="E69:F69"/>
    <mergeCell ref="N61:O61"/>
    <mergeCell ref="P61:Q61"/>
    <mergeCell ref="N69:O69"/>
    <mergeCell ref="P69:Q69"/>
    <mergeCell ref="C81:D81"/>
    <mergeCell ref="F10:H10"/>
    <mergeCell ref="H39:I39"/>
    <mergeCell ref="C61:D61"/>
    <mergeCell ref="C69:D69"/>
    <mergeCell ref="C40:E40"/>
    <mergeCell ref="C20:D20"/>
    <mergeCell ref="C10:E10"/>
    <mergeCell ref="C30:E30"/>
    <mergeCell ref="E20:F20"/>
  </mergeCells>
  <pageMargins left="0.7" right="0.7" top="0.75" bottom="0.75" header="0.3" footer="0.3"/>
  <pageSetup paperSize="9" orientation="portrait" r:id="rId1"/>
  <headerFooter>
    <oddHeader>&amp;L&amp;"Calibri"&amp;10&amp;K000000 FCA Public&amp;1#_x000D_</oddHeader>
  </headerFooter>
  <ignoredErrors>
    <ignoredError sqref="B12:B15 B22:B25 B32:B35 B42:B45 B51:B54" numberStoredAsText="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141bad0b-5ec6-4ecd-811e-f9d8ff358b9c" ContentTypeId="0x0101005A9549D9A06FAF49B2796176C16A6E1109" PreviousValue="false"/>
</file>

<file path=customXml/item3.xml><?xml version="1.0" encoding="utf-8"?>
<ct:contentTypeSchema xmlns:ct="http://schemas.microsoft.com/office/2006/metadata/contentType" xmlns:ma="http://schemas.microsoft.com/office/2006/metadata/properties/metaAttributes" ct:_="" ma:_="" ma:contentTypeName="Innovation Document" ma:contentTypeID="0x0101005A9549D9A06FAF49B2796176C16A6E1109003BE3CB6B5090EE408A7F94BB0B61E883" ma:contentTypeVersion="103" ma:contentTypeDescription="Innovation Document" ma:contentTypeScope="" ma:versionID="1ea54a72fcba90391299633bb780613b">
  <xsd:schema xmlns:xsd="http://www.w3.org/2001/XMLSchema" xmlns:xs="http://www.w3.org/2001/XMLSchema" xmlns:p="http://schemas.microsoft.com/office/2006/metadata/properties" xmlns:ns1="http://schemas.microsoft.com/sharepoint/v3" xmlns:ns2="964f0a7c-bcf0-4337-b577-3747e0a5c4bc" xmlns:ns4="ed2ea750-bca1-4514-9c48-8c09bc9f4fc4" targetNamespace="http://schemas.microsoft.com/office/2006/metadata/properties" ma:root="true" ma:fieldsID="9960fd97e106478556a696a19cf98e8f" ns1:_="" ns2:_="" ns4:_="">
    <xsd:import namespace="http://schemas.microsoft.com/sharepoint/v3"/>
    <xsd:import namespace="964f0a7c-bcf0-4337-b577-3747e0a5c4bc"/>
    <xsd:import namespace="ed2ea750-bca1-4514-9c48-8c09bc9f4fc4"/>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ebe3ac922b08455d9a658c92f4c5e4fd" minOccurs="0"/>
                <xsd:element ref="ns2:_dlc_DocId" minOccurs="0"/>
                <xsd:element ref="ns2:_dlc_DocIdUrl" minOccurs="0"/>
                <xsd:element ref="ns2:_dlc_DocIdPersistId" minOccurs="0"/>
                <xsd:element ref="ns1:fca_description"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4:MediaServiceDateTaken" minOccurs="0"/>
                <xsd:element ref="ns4:MediaLengthInSeconds"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description" ma:index="19" nillable="true" ma:displayName="Description" ma:internalName="fca_description" ma:readOnly="false">
      <xsd:simpleType>
        <xsd:restriction base="dms:Note">
          <xsd:maxLength value="255"/>
        </xsd:restriction>
      </xsd:simpleType>
    </xsd:element>
    <xsd:element name="fca_mig_source" ma:index="20" nillable="true" ma:displayName="Source" ma:internalName="fca_mig_source">
      <xsd:simpleType>
        <xsd:restriction base="dms:Text"/>
      </xsd:simpleType>
    </xsd:element>
    <xsd:element name="fca_mig_full_path" ma:index="21" nillable="true" ma:displayName="Full Source Path" ma:internalName="fca_mig_full_path">
      <xsd:simpleType>
        <xsd:restriction base="dms:Note">
          <xsd:maxLength value="255"/>
        </xsd:restriction>
      </xsd:simpleType>
    </xsd:element>
    <xsd:element name="fca_mig_partial_path" ma:index="22" nillable="true" ma:displayName="Partial Source Path" ma:internalName="fca_mig_partial_path">
      <xsd:simpleType>
        <xsd:restriction base="dms:Note">
          <xsd:maxLength value="255"/>
        </xsd:restriction>
      </xsd:simpleType>
    </xsd:element>
    <xsd:element name="fca_livelink_obj_id" ma:index="23" nillable="true" ma:displayName="Livelink Object Id" ma:internalName="fca_livelink_obj_id">
      <xsd:simpleType>
        <xsd:restriction base="dms:Text"/>
      </xsd:simpleType>
    </xsd:element>
    <xsd:element name="fca_mig_date" ma:index="24" nillable="true" ma:displayName="Source Migration Date" ma:format="DateOnly" ma:internalName="fca_mig_date">
      <xsd:simpleType>
        <xsd:restriction base="dms:DateTime"/>
      </xsd:simpleType>
    </xsd:element>
    <xsd:element name="fca_retention_trg_date" ma:index="25" nillable="true" ma:displayName="Retention Date" ma:format="DateOnly" ma:internalName="fca_retention_trg_date">
      <xsd:simpleType>
        <xsd:restriction base="dms:DateTime"/>
      </xsd:simpleType>
    </xsd:element>
    <xsd:element name="fca_livelink_description" ma:index="26" nillable="true" ma:displayName="Description(Livelink)" ma:internalName="fca_livelink_description">
      <xsd:simpleType>
        <xsd:restriction base="dms:Note">
          <xsd:maxLength value="255"/>
        </xsd:restriction>
      </xsd:simpleType>
    </xsd:element>
    <xsd:element name="fca_livelink_recstatus" ma:index="27" nillable="true" ma:displayName="Records Status" ma:internalName="fca_livelink_recstatus">
      <xsd:simpleType>
        <xsd:restriction base="dms:Text"/>
      </xsd:simpleType>
    </xsd:element>
    <xsd:element name="fca_livelink_recstatus_date" ma:index="28" nillable="true" ma:displayName="Records Status Date" ma:format="DateOnly" ma:internalName="fca_livelink_recstatus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9d971af7-c3c8-4d72-81d4-c29bac461ba6}" ma:internalName="TaxCatchAll" ma:showField="CatchAllData"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9d971af7-c3c8-4d72-81d4-c29bac461ba6}" ma:internalName="TaxCatchAllLabel" ma:readOnly="true" ma:showField="CatchAllDataLabel"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2;#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ebe3ac922b08455d9a658c92f4c5e4fd" ma:index="14" ma:taxonomy="true" ma:internalName="ebe3ac922b08455d9a658c92f4c5e4fd" ma:taxonomyFieldName="fca_inn_team" ma:displayName="I&amp;D" ma:default="" ma:fieldId="{ebe3ac92-2b08-455d-9a65-8c92f4c5e4fd}" ma:taxonomyMulti="true" ma:sspId="141bad0b-5ec6-4ecd-811e-f9d8ff358b9c" ma:termSetId="c18d02eb-9861-44fd-be4b-8db39cdd5dce" ma:anchorId="00000000-0000-0000-0000-000000000000" ma:open="false" ma:isKeyword="false">
      <xsd:complexType>
        <xsd:sequence>
          <xsd:element ref="pc:Terms" minOccurs="0" maxOccurs="1"/>
        </xsd:sequence>
      </xsd:complexType>
    </xsd:element>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fault="1"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d2ea750-bca1-4514-9c48-8c09bc9f4fc4" elementFormDefault="qualified">
    <xsd:import namespace="http://schemas.microsoft.com/office/2006/documentManagement/types"/>
    <xsd:import namespace="http://schemas.microsoft.com/office/infopath/2007/PartnerControls"/>
    <xsd:element name="MediaServiceDateTaken" ma:index="29" nillable="true" ma:displayName="MediaServiceDateTaken" ma:hidden="true" ma:internalName="MediaServiceDateTaken" ma:readOnly="true">
      <xsd:simpleType>
        <xsd:restriction base="dms:Text"/>
      </xsd:simpleType>
    </xsd:element>
    <xsd:element name="MediaLengthInSeconds" ma:index="30" nillable="true" ma:displayName="MediaLengthInSeconds" ma:hidden="true" ma:internalName="MediaLengthInSeconds" ma:readOnly="true">
      <xsd:simpleType>
        <xsd:restriction base="dms:Unknown"/>
      </xsd:simpleType>
    </xsd:element>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External Publication</TermName>
          <TermId xmlns="http://schemas.microsoft.com/office/infopath/2007/PartnerControls">93cd019f-026d-4f86-80ef-37a4cf0d41cd</TermId>
        </TermInfo>
      </Terms>
    </i7382953a7c14d49b483126af46f0dd6>
    <fca_description xmlns="http://schemas.microsoft.com/sharepoint/v3" xsi:nil="true"/>
    <_dlc_DocId xmlns="964f0a7c-bcf0-4337-b577-3747e0a5c4bc">273KTE4UHKTJ-2103540558-501</_dlc_DocId>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livelink_recstatus xmlns="http://schemas.microsoft.com/sharepoint/v3" xsi:nil="true"/>
    <_dlc_DocIdPersistId xmlns="964f0a7c-bcf0-4337-b577-3747e0a5c4bc">true</_dlc_DocIdPersistId>
    <fca_livelink_obj_id xmlns="http://schemas.microsoft.com/sharepoint/v3" xsi:nil="true"/>
    <fca_livelink_description xmlns="http://schemas.microsoft.com/sharepoint/v3" xsi:nil="true"/>
    <fca_mig_full_path xmlns="http://schemas.microsoft.com/sharepoint/v3" xsi:nil="true"/>
    <_dlc_DocIdUrl xmlns="964f0a7c-bcf0-4337-b577-3747e0a5c4bc">
      <Url>https://thefca.sharepoint.com/sites/DatAnaAndIns/_layouts/15/DocIdRedir.aspx?ID=273KTE4UHKTJ-2103540558-501</Url>
      <Description>273KTE4UHKTJ-2103540558-501</Description>
    </_dlc_DocIdUrl>
    <fca_livelink_recstatus_date xmlns="http://schemas.microsoft.com/sharepoint/v3" xsi:nil="true"/>
    <fca_mig_date xmlns="http://schemas.microsoft.com/sharepoint/v3" xsi:nil="true"/>
    <TaxCatchAll xmlns="964f0a7c-bcf0-4337-b577-3747e0a5c4bc">
      <Value>10</Value>
      <Value>2</Value>
      <Value>15</Value>
    </TaxCatchAll>
    <ebe3ac922b08455d9a658c92f4c5e4fd xmlns="964f0a7c-bcf0-4337-b577-3747e0a5c4bc">
      <Terms xmlns="http://schemas.microsoft.com/office/infopath/2007/PartnerControls">
        <TermInfo xmlns="http://schemas.microsoft.com/office/infopath/2007/PartnerControls">
          <TermName xmlns="http://schemas.microsoft.com/office/infopath/2007/PartnerControls">Data Publications</TermName>
          <TermId xmlns="http://schemas.microsoft.com/office/infopath/2007/PartnerControls">fa9346a5-7858-47f9-bca3-849a264b1c61</TermId>
        </TermInfo>
      </Terms>
    </ebe3ac922b08455d9a658c92f4c5e4fd>
    <fca_mig_source xmlns="http://schemas.microsoft.com/sharepoint/v3" xsi:nil="true"/>
    <fca_mig_partial_path xmlns="http://schemas.microsoft.com/sharepoint/v3"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E46B24-E797-4368-A76A-99A94B4C686C}">
  <ds:schemaRefs>
    <ds:schemaRef ds:uri="http://schemas.microsoft.com/sharepoint/events"/>
  </ds:schemaRefs>
</ds:datastoreItem>
</file>

<file path=customXml/itemProps2.xml><?xml version="1.0" encoding="utf-8"?>
<ds:datastoreItem xmlns:ds="http://schemas.openxmlformats.org/officeDocument/2006/customXml" ds:itemID="{1E7C3463-B76C-4635-A220-1389FDA38828}">
  <ds:schemaRefs>
    <ds:schemaRef ds:uri="Microsoft.SharePoint.Taxonomy.ContentTypeSync"/>
  </ds:schemaRefs>
</ds:datastoreItem>
</file>

<file path=customXml/itemProps3.xml><?xml version="1.0" encoding="utf-8"?>
<ds:datastoreItem xmlns:ds="http://schemas.openxmlformats.org/officeDocument/2006/customXml" ds:itemID="{A59753D2-2D48-44C9-A668-503CAB23AF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ed2ea750-bca1-4514-9c48-8c09bc9f4f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DD152F1-6D36-4EB4-8D1E-FC274319CF3A}">
  <ds:schemaRefs>
    <ds:schemaRef ds:uri="964f0a7c-bcf0-4337-b577-3747e0a5c4bc"/>
    <ds:schemaRef ds:uri="http://schemas.microsoft.com/sharepoint/v3"/>
    <ds:schemaRef ds:uri="http://purl.org/dc/terms/"/>
    <ds:schemaRef ds:uri="http://schemas.microsoft.com/office/2006/documentManagement/types"/>
    <ds:schemaRef ds:uri="ed2ea750-bca1-4514-9c48-8c09bc9f4fc4"/>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5.xml><?xml version="1.0" encoding="utf-8"?>
<ds:datastoreItem xmlns:ds="http://schemas.openxmlformats.org/officeDocument/2006/customXml" ds:itemID="{B20310E6-E24A-4210-8016-700D9A5154F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Contents</vt:lpstr>
      <vt:lpstr>RMAR Methodology</vt:lpstr>
      <vt:lpstr>Data tables - Section 1</vt:lpstr>
      <vt:lpstr>Data tables - Section 2</vt:lpstr>
      <vt:lpstr>Data tables - Section 3</vt:lpstr>
      <vt:lpstr>Data tables - Section 4 </vt:lpstr>
      <vt:lpstr>Data tables - Section 5</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2023-09-12T09:09:03Z</dcterms:created>
  <dcterms:modified xsi:type="dcterms:W3CDTF">2024-07-25T15:18:03Z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0x0101005A9549D9A06FAF49B2796176C16A6E1109003BE3CB6B5090EE408A7F94BB0B61E883</vt:lpwstr>
  </property>
  <property fmtid="{D5CDD505-2E9C-101B-9397-08002B2CF9AE}" pid="3" name="fca_inn_team">
    <vt:lpwstr>10;#Data Publications|fa9346a5-7858-47f9-bca3-849a264b1c61</vt:lpwstr>
  </property>
  <property fmtid="{D5CDD505-2E9C-101B-9397-08002B2CF9AE}" pid="4" name="Is_FirstChKInDone">
    <vt:lpwstr>Yes</vt:lpwstr>
  </property>
  <property fmtid="{D5CDD505-2E9C-101B-9397-08002B2CF9AE}" pid="5" name="fca_information_classification">
    <vt:lpwstr>2</vt:lpwstr>
  </property>
  <property fmtid="{D5CDD505-2E9C-101B-9397-08002B2CF9AE}" pid="6" name="fca_document_purpose">
    <vt:lpwstr>15;#External Publication|93cd019f-026d-4f86-80ef-37a4cf0d41cd</vt:lpwstr>
  </property>
  <property fmtid="{D5CDD505-2E9C-101B-9397-08002B2CF9AE}" pid="7" name="_dlc_DocIdItemGuid">
    <vt:lpwstr>64ff5e42-af0c-4309-afd6-56cf51fb6cbb</vt:lpwstr>
  </property>
  <property fmtid="{D5CDD505-2E9C-101B-9397-08002B2CF9AE}" pid="8" name="MSIP_Label_ceacc62a-ff53-4fb3-9cdc-bb655f5bd38e_Enabled">
    <vt:lpwstr>true</vt:lpwstr>
  </property>
  <property fmtid="{D5CDD505-2E9C-101B-9397-08002B2CF9AE}" pid="9" name="MSIP_Label_ceacc62a-ff53-4fb3-9cdc-bb655f5bd38e_SetDate">
    <vt:lpwstr>2024-07-25T15:17:47Z</vt:lpwstr>
  </property>
  <property fmtid="{D5CDD505-2E9C-101B-9397-08002B2CF9AE}" pid="10" name="MSIP_Label_ceacc62a-ff53-4fb3-9cdc-bb655f5bd38e_Method">
    <vt:lpwstr>Privileged</vt:lpwstr>
  </property>
  <property fmtid="{D5CDD505-2E9C-101B-9397-08002B2CF9AE}" pid="11" name="MSIP_Label_ceacc62a-ff53-4fb3-9cdc-bb655f5bd38e_Name">
    <vt:lpwstr>FCA Public</vt:lpwstr>
  </property>
  <property fmtid="{D5CDD505-2E9C-101B-9397-08002B2CF9AE}" pid="12" name="MSIP_Label_ceacc62a-ff53-4fb3-9cdc-bb655f5bd38e_SiteId">
    <vt:lpwstr>551f9db3-821c-4457-8551-b43423dce661</vt:lpwstr>
  </property>
  <property fmtid="{D5CDD505-2E9C-101B-9397-08002B2CF9AE}" pid="13" name="MSIP_Label_ceacc62a-ff53-4fb3-9cdc-bb655f5bd38e_ActionId">
    <vt:lpwstr>cd08cb3b-cdd2-496c-8055-8b5d45dfd755</vt:lpwstr>
  </property>
  <property fmtid="{D5CDD505-2E9C-101B-9397-08002B2CF9AE}" pid="14" name="MSIP_Label_ceacc62a-ff53-4fb3-9cdc-bb655f5bd38e_ContentBits">
    <vt:lpwstr>1</vt:lpwstr>
  </property>
</Properties>
</file>