
<file path=[Content_Types].xml><?xml version="1.0" encoding="utf-8"?>
<Types xmlns="http://schemas.openxmlformats.org/package/2006/content-types">
  <Default Extension="bin" ContentType="application/vnd.openxmlformats-officedocument.spreadsheetml.printerSettings"/>
  <Default Extension="jpeg" ContentType="image/jpeg"/>
  <Default Extension="rels" ContentType="application/vnd.openxmlformats-package.relationships+xml"/>
  <Default Extension="tiff" ContentType="image/tiff"/>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omments1.xml" ContentType="application/vnd.openxmlformats-officedocument.spreadsheetml.comments+xml"/>
  <Override PartName="/xl/threadedComments/threadedComment1.xml" ContentType="application/vnd.ms-excel.threadedcomments+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comments2.xml" ContentType="application/vnd.openxmlformats-officedocument.spreadsheetml.comments+xml"/>
  <Override PartName="/xl/threadedComments/threadedComment2.xml" ContentType="application/vnd.ms-excel.threadedcomments+xml"/>
  <Override PartName="/xl/drawings/drawing5.xml" ContentType="application/vnd.openxmlformats-officedocument.drawing+xml"/>
  <Override PartName="/xl/drawings/drawing6.xml" ContentType="application/vnd.openxmlformats-officedocument.drawing+xml"/>
  <Override PartName="/xl/persons/person.xml" ContentType="application/vnd.ms-excel.perso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9426"/>
  <workbookPr/>
  <mc:AlternateContent xmlns:mc="http://schemas.openxmlformats.org/markup-compatibility/2006">
    <mc:Choice Requires="x15">
      <x15ac:absPath xmlns:x15ac="http://schemas.microsoft.com/office/spreadsheetml/2010/11/ac" url="https://thefca-my.sharepoint.com/personal/andrew_johnson_fca_org_uk/Documents/Desktop/"/>
    </mc:Choice>
  </mc:AlternateContent>
  <xr:revisionPtr revIDLastSave="0" documentId="8_{FB38541A-7B7C-423C-B332-26AE654B63DF}" xr6:coauthVersionLast="47" xr6:coauthVersionMax="47" xr10:uidLastSave="{00000000-0000-0000-0000-000000000000}"/>
  <bookViews>
    <workbookView xWindow="1577" yWindow="1466" windowWidth="24686" windowHeight="13131" tabRatio="809" xr2:uid="{00000000-000D-0000-FFFF-FFFF00000000}"/>
  </bookViews>
  <sheets>
    <sheet name="Annex 1 (Non-ABCP) C" sheetId="4" r:id="rId1"/>
    <sheet name="Annex 2 (ABCP Programme) C" sheetId="5" r:id="rId2"/>
    <sheet name="Annex 3 (ABCP Transaction C" sheetId="6" r:id="rId3"/>
    <sheet name="Annex 1 (Non-ABCP) M" sheetId="1" r:id="rId4"/>
    <sheet name="Annex 2 (ABCP Programme) M" sheetId="2" r:id="rId5"/>
    <sheet name="Annex 3 (ABCP Transaction) M" sheetId="3" r:id="rId6"/>
  </sheets>
  <definedNames>
    <definedName name="_xlnm._FilterDatabase" localSheetId="2" hidden="1">'Annex 3 (ABCP Transaction C'!$A$10:$G$30</definedName>
    <definedName name="_xlnm._FilterDatabase" localSheetId="5" hidden="1">'Annex 3 (ABCP Transaction) M'!$A$10:$G$30</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omments1.xml><?xml version="1.0" encoding="utf-8"?>
<comments xmlns="http://schemas.openxmlformats.org/spreadsheetml/2006/main" xmlns:mc="http://schemas.openxmlformats.org/markup-compatibility/2006" xmlns:xr="http://schemas.microsoft.com/office/spreadsheetml/2014/revision" mc:Ignorable="xr">
  <authors>
    <author>tc={AEF7129C-1C72-4C5D-8E05-7862719C45BA}</author>
  </authors>
  <commentList>
    <comment ref="B38" authorId="0" shapeId="0" xr:uid="{AEF7129C-1C72-4C5D-8E05-7862719C45BA}">
      <text>
        <t>[Threaded comment]
Your version of Excel allows you to read this threaded comment; however, any edits to it will get removed if the file is opened in a newer version of Excel. Learn more: https://go.microsoft.com/fwlink/?linkid=870924
Comment:
    Update CP chapter to say Annex B,D &amp; F not to be deleted. + new field for Traditional vs Synthetic</t>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tc={B5384AED-01CA-44CB-B1E2-0E25A8D43AEA}</author>
  </authors>
  <commentList>
    <comment ref="B38" authorId="0" shapeId="0" xr:uid="{B5384AED-01CA-44CB-B1E2-0E25A8D43AEA}">
      <text>
        <t>[Threaded comment]
Your version of Excel allows you to read this threaded comment; however, any edits to it will get removed if the file is opened in a newer version of Excel. Learn more: https://go.microsoft.com/fwlink/?linkid=870924
Comment:
    Update CP chapter to say Annex B,D &amp; F not to be deleted. + new field for Traditional vs Synthetic</t>
      </text>
    </comment>
  </commentList>
</comments>
</file>

<file path=xl/sharedStrings.xml><?xml version="1.0" encoding="utf-8"?>
<sst xmlns="http://schemas.openxmlformats.org/spreadsheetml/2006/main" count="674" uniqueCount="166">
  <si>
    <t>PRA/FCA - PRIVATE SECURITISATION NOTIFICATION TEMPLATE</t>
  </si>
  <si>
    <t>Main notification form for private securitisations that are non-ABCP securitisations</t>
  </si>
  <si>
    <t>FIELD 
NUMBER</t>
  </si>
  <si>
    <t>COMPLETE FOR 
PRIVATE NON-ABCP-SECURITISATION</t>
  </si>
  <si>
    <t>BACKGROUND INFORMATION:
FIELD NAME</t>
  </si>
  <si>
    <t>BACKGROUND INFORMATION:
FIELD FORMAT</t>
  </si>
  <si>
    <t>BACKGROUND INFORMATION: 
FIELD DESCRIPTION</t>
  </si>
  <si>
    <t>SECPR1</t>
  </si>
  <si>
    <t>Full legal name of originator</t>
  </si>
  <si>
    <t>{ALPHANUM-250}</t>
  </si>
  <si>
    <t>Name of the originator of the private securitisation. Where there is no originator, this field may be left blank.
In the case of securitisations with multiple originators the reporting entity shall provide the name of each originator involved in the transaction, separated with a semicolon (;).</t>
  </si>
  <si>
    <t>SECPR2</t>
  </si>
  <si>
    <t>Legal Entity Identifier (LEI) of originator</t>
  </si>
  <si>
    <t>{LEI}</t>
  </si>
  <si>
    <t>The LEI of the originator. In the case of securitisations with multiple originators the reporting entity shall provide the LEI of each originator involved in the transaction, separated with a semicolon (;). If no LEI is available this field may be left blank.</t>
  </si>
  <si>
    <t>SECPR3</t>
  </si>
  <si>
    <t>Originator established in the United Kingdom?</t>
  </si>
  <si>
    <t>{Y/N}</t>
  </si>
  <si>
    <t>Fill in "Y" if any originator listed in SECPR1 is established in the United Kingdom.  For the purposes of this field, "established in the United Kingdom" has the same meaning as in The Securitisation Regulations 2024.</t>
  </si>
  <si>
    <t>SECPR4</t>
  </si>
  <si>
    <t>Full legal name of sponsor</t>
  </si>
  <si>
    <t>Name of the sponsor of the private securitisation. Where there is no sponsor this field may be left blank.
In the case of securitisations with multiple sponsors the reporting entity shall provide the name of each sponsor involved in the transaction, separated with a semicolon (;).</t>
  </si>
  <si>
    <t>SECPR5</t>
  </si>
  <si>
    <t>Legal Entity Identifier (LEI) of sponsor</t>
  </si>
  <si>
    <t>The LEI of the sponsor. In the case of securitisations with multiple sponsors the reporting entity shall provide the LEI of each sponsor involved in the transaction, separated with a semicolon (;). If no LEI is available this field may be left blank.</t>
  </si>
  <si>
    <t>SECPR6</t>
  </si>
  <si>
    <t>Sponsor established in the United Kingdom?</t>
  </si>
  <si>
    <t>Fill in "Y" if any of the sponsors listed in SECPR4 is established in the United Kingdom.  For the purposes of this field, "established in the United Kingdom" has the same meaning as in The Securitisation Regulations 2024.</t>
  </si>
  <si>
    <t>SECPR7</t>
  </si>
  <si>
    <t>Full legal name of the SSPE</t>
  </si>
  <si>
    <t>Name of the SSPE in the private securitisation. Where there is no SSPE, this field may be left blank.
In the case of securitisations with multiple SSPEs the reporting entity shall provide the name of each SSPE involved in the transaction, separated with a semicolon (;).</t>
  </si>
  <si>
    <t>SECPR8</t>
  </si>
  <si>
    <t>Legal Entity Identifier (LEI) of the SSPE</t>
  </si>
  <si>
    <t>The LEI of the SSPE.  In the case of securitisations with multiple SSPEs the reporting entity shall provide the LEI of each SSPE involved in the transaction, separated with a semicolon (;). If no LEI is available this field may be left blank.</t>
  </si>
  <si>
    <t>SECPR9</t>
  </si>
  <si>
    <t>SSPE established in the United Kingdom?</t>
  </si>
  <si>
    <t>Fill in "Y" if the SSPE is established in the United Kingdom.  For the purposes of this field, "established in the United Kingdom" has the same meaning as in The Securitisation Regulations 2024.</t>
  </si>
  <si>
    <t>SECPR10</t>
  </si>
  <si>
    <t>STS (Simple Transparent Standardised) status</t>
  </si>
  <si>
    <t>The originator and sponsor to indicate if the securitisation is: Y = STS or N = not STS.</t>
  </si>
  <si>
    <t>SECPR11</t>
  </si>
  <si>
    <t>Securitisation name</t>
  </si>
  <si>
    <t>{ALPHANUM-100}</t>
  </si>
  <si>
    <r>
      <t xml:space="preserve">Internal (alpha-numerical) code used by the reporting entity to identify the securitisation. The internal code shall be associated to the identifier of the securitisation.
For firms which submit reporting to the FCA or PRA under COREP, the name shall be the same as the entry in Column [020] IDENTIFIER OF THE SECURITISATION in C14.00. </t>
    </r>
    <r>
      <rPr>
        <vertAlign val="superscript"/>
        <sz val="10"/>
        <rFont val="Arial"/>
        <family val="2"/>
      </rPr>
      <t>1</t>
    </r>
  </si>
  <si>
    <t>SECPR12</t>
  </si>
  <si>
    <t>Non-ABCP securitisation</t>
  </si>
  <si>
    <t>Securitisation classification</t>
  </si>
  <si>
    <t>{LIST}</t>
  </si>
  <si>
    <t>The type of securitisation:
-non-ABCP securitisation;
-ABCP transaction;
-ABCP programme.</t>
  </si>
  <si>
    <t>SECPR13</t>
  </si>
  <si>
    <t>Underlying exposures classification</t>
  </si>
  <si>
    <r>
      <t>Enter in the type of underlying exposures of the securitisation. If multiple types from the list below are present, enter in 'Mixed' (with the exception of securitisations whose underlying exposures consist exclusively of a combination of consumer loans and automobile loans or leases--for these securitisations the value corresponding to 'Consumer loans' must be entered): 
Automobile Loan or Lease (ALOL)
Collateralised Loan Obligation of corporate underlying exposures (CLOS) 
Consumer Loan (CONL) 
Commercial Mortgage (CMRT) 
Credit-Card Receivable (CCRR) 
Lease (LEAS) 
Residential Mortgage (RMRT) 
Mixed (MIXD) 
Mortgage Guarantee Scheme or similar private schemes (MGSS)</t>
    </r>
    <r>
      <rPr>
        <vertAlign val="superscript"/>
        <sz val="10"/>
        <rFont val="Arial"/>
        <family val="2"/>
      </rPr>
      <t>2</t>
    </r>
    <r>
      <rPr>
        <sz val="10"/>
        <rFont val="Arial"/>
        <family val="2"/>
      </rPr>
      <t xml:space="preserve">
Small and Medium Enterprise (SMEL) 
Non Small and Medium Enterprise Corporate (NSML) 
Other (OTHR)</t>
    </r>
  </si>
  <si>
    <t>SECPR14</t>
  </si>
  <si>
    <t>Total anticipated notional issuance</t>
  </si>
  <si>
    <t>{NUMBER}</t>
  </si>
  <si>
    <t xml:space="preserve">Sum (in reporting currency) of the anticipated notional amount of all securitisation positions created in the securitisation at origination. A single value in the reporting currency should be entered here. This should exclude swaps, liquidity facilities and similar types of positions which are super-senior and do not absorb credit risk in the securitisation.
In the presence of any overlapping positions (as defined in Article 248(2) of the Securitisation (CRR) Part of the PRA Rulebook), only one of the positions should be included in the calculation of this field. For partially overlapping positions, the reporting entity may split the position into two parts and recognise the overlap in relation to one part in accordance with the previous sentence. </t>
  </si>
  <si>
    <t>SECPR14A</t>
  </si>
  <si>
    <t>Reporting currency</t>
  </si>
  <si>
    <t>{ALPHANUM-3}</t>
  </si>
  <si>
    <t>ISO-4217 code for the reporting currency used in SECPR14.</t>
  </si>
  <si>
    <t>SECPR15</t>
  </si>
  <si>
    <t>Currency of the notional amount</t>
  </si>
  <si>
    <t>ISO-4217 code for the currency in which the issuance notional amount is issued, where different from SECPR14A. If multiple currencies, enter "MXD".</t>
  </si>
  <si>
    <t>SECPR16</t>
  </si>
  <si>
    <t>Issue date</t>
  </si>
  <si>
    <t>{DATEFORMAT}</t>
  </si>
  <si>
    <t>The closing date of the most recent issuance, or the most recent date of creation of securitisation positions.</t>
  </si>
  <si>
    <t>SECPR17</t>
  </si>
  <si>
    <t>Lead contact email address</t>
  </si>
  <si>
    <t>The company email address of lead contact for the securitisation. The email address does not have to be an account associated with a named individual.</t>
  </si>
  <si>
    <t>SECPR20</t>
  </si>
  <si>
    <t>Expected weighted average life of assets in months</t>
  </si>
  <si>
    <t>Enter the expected weighted average life of the underlying exposures of the securitisation at the origination of the securitisation transaction. The expected weighted average life should be stated in months.</t>
  </si>
  <si>
    <t>SECPR21</t>
  </si>
  <si>
    <t>Is this a resecuritisation?</t>
  </si>
  <si>
    <t>Fill in "Y" if this notification refers to a resecuritisation.  For the purposes of this field, "resecuritisation" means a securitisation whose underlying exposures include one or more securitisation positions.</t>
  </si>
  <si>
    <t>SECPR22</t>
  </si>
  <si>
    <t>Is this a synthetic securitisation?</t>
  </si>
  <si>
    <t>Fill in "Y" if this notification refers to a synthetic securitisation.  For the purposes of this field, "synthetic securitisation" means a securitisation where the transfer of risk is achieved by the use of credit derivatives or guarantees, and the exposures being securitised remain exposures of the originator.</t>
  </si>
  <si>
    <r>
      <t xml:space="preserve">1 </t>
    </r>
    <r>
      <rPr>
        <sz val="10"/>
        <rFont val="Arial"/>
        <family val="2"/>
      </rPr>
      <t>Article 6(2) of Chapter 5 of the Reporting (CRR) Part of the PRA Rulebook</t>
    </r>
  </si>
  <si>
    <r>
      <t xml:space="preserve">2 </t>
    </r>
    <r>
      <rPr>
        <sz val="10"/>
        <rFont val="Arial"/>
        <family val="2"/>
      </rPr>
      <t>MGSS notifications must be submitted on an aggregated annual basis, on or before February 11 of each year and must reflect the data of the securitisation position(s), as of December 31 of the previous year. Any securitisations that have been included in a resecuritisation can be excluded from the annual MGSS notification.</t>
    </r>
  </si>
  <si>
    <t>Supplementary notification form for private securitisations that are non-ABCP securitisations (for information under SECN 6.2.1R (6) or (7))</t>
  </si>
  <si>
    <t>FIELD
NUMBER</t>
  </si>
  <si>
    <t>COMPLETE FOR
PRIVATE NON-ABCP-SECURITISATION</t>
  </si>
  <si>
    <t>BACKGROUND INFORMATION:
FIELD DESCRIPTION</t>
  </si>
  <si>
    <t> </t>
  </si>
  <si>
    <t>SECPR18</t>
  </si>
  <si>
    <t>Inside information</t>
  </si>
  <si>
    <t>{ALPHANUM-500}</t>
  </si>
  <si>
    <t>Enter in free text any inside information pursuant to SECN 6.2.1R(6).</t>
  </si>
  <si>
    <t>SECPR19</t>
  </si>
  <si>
    <t>Significant event</t>
  </si>
  <si>
    <t>Enter in free text any significant event pursuant to SECN 6.2.1R(7).</t>
  </si>
  <si>
    <t>Main notification form for private ABCP programme where the sponsor or SSPE of the ABCP programme is established in the United Kingdom</t>
  </si>
  <si>
    <t>COMPLETE FOR 
PRIVATE ABCP PROGRAMME</t>
  </si>
  <si>
    <t>Full legal names of originator(s) established in the United Kingdom</t>
  </si>
  <si>
    <t>{ALPHANUM}</t>
  </si>
  <si>
    <t>Name of each originator established in the United Kingdom for ABCP transactions financed by the ABCP programme, separated with a semicolon (;).  For the purposes of this field, "established in the United Kingdom" has the same meaning as in The Securitisation Regulations 2024.</t>
  </si>
  <si>
    <t>Legal Entity Identifier (LEI) of originator(s) established in the United Kingdom</t>
  </si>
  <si>
    <t>The LEI of each originator established in the United Kingdom for ABCP transactions financed by the ABCP programme, separated with a semicolon (;). If no LEI is available this field may be left blank.</t>
  </si>
  <si>
    <t>Fill in "Y" if any originator for an ABCP transaction financed by the ABCP programme is established in the United Kingdom.  For the purposes of this field, "established in the United Kingdom" has the same meaning as in The Securitisation Regulations 2024.</t>
  </si>
  <si>
    <t>Full legal name of sponsor for the ABCP programme</t>
  </si>
  <si>
    <t xml:space="preserve">Name of the sponsor of the ABCP Programme. Where there is no sponsor this field may be left blank.
In the case of ABCP Programmes with multiple sponsors the reporting entity shall provide the name of each sponsor involved in the ABCP programme separated with a semicolon (;).
</t>
  </si>
  <si>
    <t>The LEI of the sponsor. In the case of ABCP Programmes with multiple sponsors the reporting entity shall provide the LEI of each sponsor involved in the programme, separated with a semicolon (;). If no LEI is available this field may be left blank.</t>
  </si>
  <si>
    <t>SECPR6A</t>
  </si>
  <si>
    <t>Full legal name of sponsor established in the United Kingdom for ABCP transactions (if different)</t>
  </si>
  <si>
    <t>Name of any sponsor established in the United Kingdom for any ABCP transactions within the ABCP programme, if different from the name reported in SECPR4. Where there is no sponsor this field may be left blank. For the purposes of this field, "established in the United Kingdom" has the same meaning as in The Securitisation Regulations 2024.
In the case of ABCP transaction with multiple sponsors the reporting entity shall provide the name of each sponsor involved in the ABCP programme separated with a semicolon (;).</t>
  </si>
  <si>
    <t>SECPR6B</t>
  </si>
  <si>
    <t>Legal Entity Identifier (LEI) of sponsor for ABCP transactions</t>
  </si>
  <si>
    <t>The LEI of the sponsor named in SECPR6A. In the case of ABCP transactions with multiple sponsors the reporting entity shall provide the LEI of each sponsor involved in the transaction, separated with a semicolon (;). If no LEI is available this field may be left blank.</t>
  </si>
  <si>
    <t xml:space="preserve">Name of the SSPE for the ABCP Programme. Where there is no SSPE, this field may be left blank.
In the case of ABCP programmes with multiple SSPEs, the reporting entity shall provide the name of each SSPE involved in the programme, separated with a semicolon (;). </t>
  </si>
  <si>
    <t>The LEI of the SSPE.  In the case of programmes with multiple SSPEs the reporting entity shall provide the LEI of each SSPE involved in the programme, separated with a semicolon (;). If no LEI is available this field may be left blank.</t>
  </si>
  <si>
    <t>The sponsor to indicate if the ABCP programme is: Y = STS or N = not STS.</t>
  </si>
  <si>
    <r>
      <t xml:space="preserve">Internal (alpha-numerical) code used by the reporting entity to identify the ABCP programme. The internal code shall be associated to the identifier of the securitisation.
For firms which submit reporting to the FCA or PRA under COREP, the name shall be the same as the entry in Column [020] IDENTIFIER OF THE SECURITISATION in C14.00. </t>
    </r>
    <r>
      <rPr>
        <vertAlign val="superscript"/>
        <sz val="10"/>
        <rFont val="Arial"/>
        <family val="2"/>
      </rPr>
      <t>1</t>
    </r>
  </si>
  <si>
    <t>ABCP programme</t>
  </si>
  <si>
    <t>Enter in the type of underlying exposures of the securitisation. If multiple types from the list below are present, for example where an ABCP programme is backed by a number of ABCP transactions in different classes, enter in 'Mixed' (with the exception of securitisations whose underlying exposures consist exclusively of a combination of consumer loans and automobile loans or leases--for these securitisations the value corresponding to 'Consumer loans' must be entered): 
Automobile Loan or Lease (ALOL) 
Consumer Loan (CONL) 
Commercial Mortgage (CMRT) 
Credit-Card Receivable (CCRR) 
Lease (LEAS) 
Residential Mortgage (RMRT) 
Mixed (MIXD) 
Small and Medium Enterprise (SMEL) 
Non Small and Medium Enterprise Corporate (NSML) 
Other (OTHR)</t>
  </si>
  <si>
    <t xml:space="preserve">Sum (in reporting currency) of the anticipated total of programme CP outstanding. A single value in the reporting currency should be entered here. This should exclude swaps, liquidity facilities and similar types of positions which are super-senior and do not absorb credit risk in the securitisation. 
In the presence of any overlapping positions (as defined in Article 248(2) of the Securitisation (CRR) Part of the PRA Rulebook), only one of the positions should be included in the calculation of this field. For partially overlapping positions, the reporting entity may split the position into two parts and recognise the overlap in relation to one part in accordance with the previous sentence. </t>
  </si>
  <si>
    <t>The most recent date on which CP was issued by the programme.</t>
  </si>
  <si>
    <t>The company email address of lead contact for the ABCP programme. The email address does not have to be an account associated with a named individual.</t>
  </si>
  <si>
    <t>Supplementary notification form for private ABCP programme where the sponsor or SSPE of the ABCP programme is established in the United Kingdom (for information under SECN 6.2.1R (6) or (7))</t>
  </si>
  <si>
    <t>Annex 3 E – Main notification form for private ABCP transactions under an ABCP programme where neither the sponsor nor the SSPE of the ABCP programme is established in the United Kingdom</t>
  </si>
  <si>
    <t>COMPLETE FOR 
PRIVATE ABCP TRANSACTION</t>
  </si>
  <si>
    <t>Name of the originator for the ABCP transaction. Where there is no originator, this field may be left blank.
In the case of ABCP transactions with multiple originators the reporting entity shall provide the name of each originator involved in the transaction, separated with a semicolon (;).</t>
  </si>
  <si>
    <t>The LEI of the originator. In the case of ABCP transactions with multiple originators, the reporting entity shall provide the LEI of each originator involved in the transaction, separated with a semicolon (;). If no LEI is available this field may be left blank.</t>
  </si>
  <si>
    <t xml:space="preserve">Name of the sponsor of the ABCP transaction. Where there is no sponsor this field may be left blank.
In the case of ABCP transactions with multiple sponsors the reporting entity shall provide the name of each sponsor involved in the transaction, separated with a semicolon (;).
</t>
  </si>
  <si>
    <t>The LEI of the sponsor. In the case of ABCP transactions with multiple sponsors the reporting entity shall provide the LEI of each sponsor involved in the transaction, separated with a semicolon (;). If no LEI is available this field may be left blank.</t>
  </si>
  <si>
    <t>Full legal name of SSPE</t>
  </si>
  <si>
    <t xml:space="preserve">Name of the SSPE in the ABCP transaction. Where there is no SSPE, this field may be left blank.
In the case of ABCP transactions with multiple SSPEs the reporting entity shall provide the name of each SSPE involved in the transaction, separated with a semicolon (;). </t>
  </si>
  <si>
    <t>The LEI of the SSPE.  In the case of ABCP transactions with multiple SSPEs the reporting entity shall provide the LEI of each SSPE involved in the transaction, separated with a semicolon (;). If no LEI is available this field may be left blank.</t>
  </si>
  <si>
    <r>
      <t xml:space="preserve">Internal (alpha-numerical) code used by the reporting entity to identify the ABCP transaction. The internal code shall be associated to the identifier of the securitisation.
For firms which submit reporting to the FCA or PRA under COREP, the name shall be the same as the entry in Column [020] IDENTIFIER OF THE SECURITISATION in C14.00. </t>
    </r>
    <r>
      <rPr>
        <vertAlign val="superscript"/>
        <sz val="10"/>
        <rFont val="Arial"/>
        <family val="2"/>
      </rPr>
      <t>1</t>
    </r>
  </si>
  <si>
    <t>ABCP transaction</t>
  </si>
  <si>
    <t>Enter in the type of underlying exposures of the securitisation. If multiple types from the list below are present, enter in 'Mixed' (with the exception of securitisations whose underlying exposures consist exclusively of a combination of consumer loans and automobile loans or leases--for these securitisations the value corresponding to 'Consumer loans' must be entered): 
Automobile Loan or Lease (ALOL) 
Consumer Loan (CONL) 
Commercial Mortgage (CMRT) 
Credit-Card Receivable (CCRR) 
Lease (LEAS) 
Residential Mortgage (RMRT) 
Mixed (MIXD) 
Small and Medium Enterprise (SMEL) 
Non Small and Medium Enterprise Corporate (NSML) 
Other (OTHR)</t>
  </si>
  <si>
    <t xml:space="preserve">Sum (in reporting currency) of the anticipated notional amount of all securitisation positions created in the ABCP transaction at origination. A single value in the reporting currency should be entered here. This should exclude swaps, liquidity facilities and similar types of positions which are super-senior and do not absorb credit risk in the securitisation.
In the presence of any overlapping positions (as defined in Article 248(2) of the Securitisation (CRR) Part of the PRA Rulebook), only one of the positions should be included in the calculation of this field. For partially overlapping positions, the reporting entity may split the position into two parts and recognise the overlap in relation to one part in accordance with the previous sentence. </t>
  </si>
  <si>
    <t>The reporting entity shall provide the closing date of the most recent issuance, or the most recent date of creation of securitisation positions.</t>
  </si>
  <si>
    <t>Annex 3 F – Supplementary notification form for private ABCP transactions under an ABCP programme where neither the sponsor nor the SSPE of the ABCP programme is established in the United Kingdom (for information under SECN 6.2.1R (6) or (7))</t>
  </si>
  <si>
    <r>
      <t xml:space="preserve">Internal (alpha-numerical) code used by the reporting entity to identify the ABCP transaction. The internal code shall be associated to the identifier of the securitisation.
For firms which submit reporting to the FCA or PRA under COREP, the name shall be the same as the entry in Column [020] IDENTIFIER OF THE SECURITISATION in C14.00. </t>
    </r>
    <r>
      <rPr>
        <vertAlign val="superscript"/>
        <sz val="10"/>
        <color theme="1"/>
        <rFont val="Arial"/>
        <family val="2"/>
      </rPr>
      <t>1</t>
    </r>
  </si>
  <si>
    <t>Annex A – Main notification form for private securitisations that are non-ABCP securitisations</t>
  </si>
  <si>
    <r>
      <rPr>
        <sz val="10"/>
        <color rgb="FF000000"/>
        <rFont val="Arial"/>
        <family val="2"/>
      </rPr>
      <t xml:space="preserve">Fill in "Y" if any originator listed in SECPR1 is established in the United Kingdom.  For the purposes of this field, "established in the United Kingdom" has the same meaning as in The Securitisation Regulations </t>
    </r>
    <r>
      <rPr>
        <strike/>
        <sz val="10"/>
        <color rgb="FFFF0000"/>
        <rFont val="Arial"/>
        <family val="2"/>
      </rPr>
      <t xml:space="preserve">2018 </t>
    </r>
    <r>
      <rPr>
        <u/>
        <sz val="10"/>
        <color rgb="FFFF0000"/>
        <rFont val="Arial"/>
        <family val="2"/>
      </rPr>
      <t>2024</t>
    </r>
    <r>
      <rPr>
        <sz val="10"/>
        <color rgb="FF000000"/>
        <rFont val="Arial"/>
        <family val="2"/>
      </rPr>
      <t>.</t>
    </r>
  </si>
  <si>
    <r>
      <rPr>
        <sz val="10"/>
        <color rgb="FF000000"/>
        <rFont val="Arial"/>
        <family val="2"/>
      </rPr>
      <t>Fill in "Y" if any of the sponsors listed in SECPR4 is established in the United Kingdom.  For the purposes of this field, "established in the United Kingdom" has the same meaning as in The Securitisation Regulations</t>
    </r>
    <r>
      <rPr>
        <sz val="10"/>
        <color rgb="FFFF0000"/>
        <rFont val="Arial"/>
        <family val="2"/>
      </rPr>
      <t xml:space="preserve"> </t>
    </r>
    <r>
      <rPr>
        <strike/>
        <sz val="10"/>
        <color rgb="FFFF0000"/>
        <rFont val="Arial"/>
        <family val="2"/>
      </rPr>
      <t xml:space="preserve">2018 </t>
    </r>
    <r>
      <rPr>
        <u/>
        <sz val="10"/>
        <color rgb="FFFF0000"/>
        <rFont val="Arial"/>
        <family val="2"/>
      </rPr>
      <t>2024</t>
    </r>
    <r>
      <rPr>
        <sz val="10"/>
        <color rgb="FF000000"/>
        <rFont val="Arial"/>
        <family val="2"/>
      </rPr>
      <t>.</t>
    </r>
  </si>
  <si>
    <r>
      <rPr>
        <sz val="10"/>
        <color rgb="FF000000"/>
        <rFont val="Arial"/>
        <family val="2"/>
      </rPr>
      <t>Fill in "Y" if the SSPE is established in the United Kingdom.  For the purposes of this field, "established in the United Kingdom" has the same meaning as in The Securitisation Regulations</t>
    </r>
    <r>
      <rPr>
        <sz val="10"/>
        <color rgb="FFFF0000"/>
        <rFont val="Arial"/>
        <family val="2"/>
      </rPr>
      <t xml:space="preserve"> </t>
    </r>
    <r>
      <rPr>
        <strike/>
        <sz val="10"/>
        <color rgb="FFFF0000"/>
        <rFont val="Arial"/>
        <family val="2"/>
      </rPr>
      <t xml:space="preserve">2018 </t>
    </r>
    <r>
      <rPr>
        <u/>
        <sz val="10"/>
        <color rgb="FFFF0000"/>
        <rFont val="Arial"/>
        <family val="2"/>
      </rPr>
      <t>2024</t>
    </r>
    <r>
      <rPr>
        <sz val="10"/>
        <color rgb="FF000000"/>
        <rFont val="Arial"/>
        <family val="2"/>
      </rPr>
      <t>.</t>
    </r>
  </si>
  <si>
    <r>
      <rPr>
        <sz val="10"/>
        <color rgb="FF000000"/>
        <rFont val="Arial"/>
        <family val="2"/>
      </rPr>
      <t xml:space="preserve">Enter in the type of underlying exposures of the securitisation. If multiple types from the list below are present, enter in 'Mixed' (with the exception of securitisations whose underlying exposures consist exclusively of a combination of consumer loans and automobile loans or leases--for these securitisations the value corresponding to 'Consumer loans' must be entered): 
Automobile Loan or Lease (ALOL)
</t>
    </r>
    <r>
      <rPr>
        <u/>
        <sz val="10"/>
        <color rgb="FFFF0000"/>
        <rFont val="Arial"/>
        <family val="2"/>
      </rPr>
      <t>Collateralised Loan Obligation of corporate underlying exposures (CLOS)</t>
    </r>
    <r>
      <rPr>
        <u/>
        <sz val="10"/>
        <color rgb="FF000000"/>
        <rFont val="Arial"/>
        <family val="2"/>
      </rPr>
      <t xml:space="preserve"> 
</t>
    </r>
    <r>
      <rPr>
        <sz val="10"/>
        <color rgb="FF000000"/>
        <rFont val="Arial"/>
        <family val="2"/>
      </rPr>
      <t xml:space="preserve">Consumer Loan (CONL) 
Commercial Mortgage (CMRT) 
Credit-Card Receivable (CCRR) 
Lease (LEAS) 
Residential Mortgage (RMRT) 
Mixed (MIXD) 
</t>
    </r>
    <r>
      <rPr>
        <u/>
        <sz val="10"/>
        <color rgb="FFFF0000"/>
        <rFont val="Arial"/>
        <family val="2"/>
      </rPr>
      <t>Mortgage Guarantee Scheme or similar private schemes (MGSS)</t>
    </r>
    <r>
      <rPr>
        <u/>
        <vertAlign val="superscript"/>
        <sz val="10"/>
        <color rgb="FFFF0000"/>
        <rFont val="Arial"/>
        <family val="2"/>
      </rPr>
      <t>2</t>
    </r>
    <r>
      <rPr>
        <sz val="10"/>
        <color rgb="FF000000"/>
        <rFont val="Arial"/>
        <family val="2"/>
      </rPr>
      <t xml:space="preserve">
Small and Medium Enterprise (SMEL) 
Non Small and Medium Enterprise Corporate (NSML) 
Other (OTHR)</t>
    </r>
  </si>
  <si>
    <r>
      <rPr>
        <sz val="10"/>
        <color rgb="FF000000"/>
        <rFont val="Arial"/>
        <family val="2"/>
      </rPr>
      <t>Sum (in reporting currency) of t</t>
    </r>
    <r>
      <rPr>
        <sz val="10"/>
        <rFont val="Arial"/>
        <family val="2"/>
      </rPr>
      <t>he anticipated notional amount</t>
    </r>
    <r>
      <rPr>
        <sz val="10"/>
        <color rgb="FF000000"/>
        <rFont val="Arial"/>
        <family val="2"/>
      </rPr>
      <t xml:space="preserve"> of all securitisation positions created in the securitisation at origination. </t>
    </r>
    <r>
      <rPr>
        <u/>
        <sz val="10"/>
        <color rgb="FFFF0000"/>
        <rFont val="Arial"/>
        <family val="2"/>
      </rPr>
      <t>A single value in the reporting currency should be entered here.</t>
    </r>
    <r>
      <rPr>
        <sz val="10"/>
        <color rgb="FF000000"/>
        <rFont val="Arial"/>
        <family val="2"/>
      </rPr>
      <t xml:space="preserve"> This should exclude swaps, liquidity facilities and similar types of positions which are super-senior and do not absorb credit risk in the securitisation.
In the presence of a</t>
    </r>
    <r>
      <rPr>
        <sz val="10"/>
        <rFont val="Arial"/>
        <family val="2"/>
      </rPr>
      <t xml:space="preserve">ny overlapping positions (as defined in </t>
    </r>
    <r>
      <rPr>
        <strike/>
        <sz val="10"/>
        <color rgb="FFFF0000"/>
        <rFont val="Arial"/>
        <family val="2"/>
      </rPr>
      <t>CRR Article 248(2)</t>
    </r>
    <r>
      <rPr>
        <u/>
        <sz val="10"/>
        <color rgb="FFFF0000"/>
        <rFont val="Arial"/>
        <family val="2"/>
      </rPr>
      <t>Article 248(2) of the Securitisation (CRR) Part of the PRA Rulebook</t>
    </r>
    <r>
      <rPr>
        <sz val="10"/>
        <rFont val="Arial"/>
        <family val="2"/>
      </rPr>
      <t>),</t>
    </r>
    <r>
      <rPr>
        <sz val="10"/>
        <color rgb="FF000000"/>
        <rFont val="Arial"/>
        <family val="2"/>
      </rPr>
      <t xml:space="preserve"> only one of the positions should be included in the calculation of this field. For partially overlapping positions, the reporting entity may split the position into two parts and recognise the overlap in relation to one part in accordance with the previous sentence. </t>
    </r>
  </si>
  <si>
    <r>
      <rPr>
        <b/>
        <vertAlign val="superscript"/>
        <sz val="10"/>
        <color rgb="FFFF0000"/>
        <rFont val="Arial"/>
        <family val="2"/>
      </rPr>
      <t xml:space="preserve">1 </t>
    </r>
    <r>
      <rPr>
        <strike/>
        <sz val="10"/>
        <color rgb="FFFF0000"/>
        <rFont val="Arial"/>
        <family val="2"/>
      </rPr>
      <t>Commission Implementing Regulation (EU) No 680/2014 of 16 April 2014 laying down implementing technical standards with regard to supervisory reporting of institutions according to Regulation (EU) No 575/2013 of the European Parliament and of the Council Text with EEA relevance, as amended from time to time.</t>
    </r>
    <r>
      <rPr>
        <u/>
        <sz val="10"/>
        <color rgb="FFFF0000"/>
        <rFont val="Arial"/>
        <family val="2"/>
      </rPr>
      <t>Article 6(2) of Chapter 5 of the Reporting (CRR) Part of the PRA Rulebook</t>
    </r>
  </si>
  <si>
    <r>
      <t xml:space="preserve">2 </t>
    </r>
    <r>
      <rPr>
        <u/>
        <sz val="10"/>
        <color rgb="FFFF0000"/>
        <rFont val="Arial"/>
        <family val="2"/>
      </rPr>
      <t>MGSS notifications must be submitted on an aggregated annual basis, on or before February 11 of each year and must reflect the data of the securitisation position(s), as of December 31 of the previous year. Any securitisations that have been included in a resecuritisation can be excluded from the annual MGSS notification.</t>
    </r>
  </si>
  <si>
    <r>
      <t xml:space="preserve">Annex B – Supplementary notification form for private securitisations that are non-ABCP securitisations (for information under </t>
    </r>
    <r>
      <rPr>
        <b/>
        <strike/>
        <sz val="12"/>
        <color rgb="FFFF0000"/>
        <rFont val="Arial"/>
        <family val="2"/>
      </rPr>
      <t>Article 7(1)(f) or (g))</t>
    </r>
    <r>
      <rPr>
        <b/>
        <sz val="12"/>
        <color rgb="FFFF0000"/>
        <rFont val="Arial"/>
        <family val="2"/>
      </rPr>
      <t xml:space="preserve"> </t>
    </r>
    <r>
      <rPr>
        <b/>
        <u/>
        <sz val="12"/>
        <color rgb="FFFF0000"/>
        <rFont val="Arial"/>
        <family val="2"/>
      </rPr>
      <t>SECN 6.2.1R (6) or (7))</t>
    </r>
  </si>
  <si>
    <r>
      <t xml:space="preserve">Internal (alpha-numerical) code used by the reporting entity to identify the securitisation. The internal code shall be associated to the identifier of the securitisation.
For firms which submit reporting to the FCA or PRA under COREP, the name shall be the same as the entry in Column [020] IDENTIFIER OF THE SECURITISATION in C14.00. </t>
    </r>
    <r>
      <rPr>
        <vertAlign val="superscript"/>
        <sz val="10"/>
        <color rgb="FF000000"/>
        <rFont val="Arial"/>
        <family val="2"/>
      </rPr>
      <t>1</t>
    </r>
  </si>
  <si>
    <r>
      <t xml:space="preserve">Enter in free text any inside information pursuant to </t>
    </r>
    <r>
      <rPr>
        <strike/>
        <sz val="10"/>
        <color rgb="FFFF0000"/>
        <rFont val="Arial"/>
        <family val="2"/>
      </rPr>
      <t xml:space="preserve">7(1)(f) </t>
    </r>
    <r>
      <rPr>
        <u/>
        <sz val="10"/>
        <color rgb="FFFF0000"/>
        <rFont val="Arial"/>
        <family val="2"/>
      </rPr>
      <t>SECN 6.2.1R(6)</t>
    </r>
    <r>
      <rPr>
        <sz val="10"/>
        <color theme="1"/>
        <rFont val="Arial"/>
        <family val="2"/>
      </rPr>
      <t>.</t>
    </r>
  </si>
  <si>
    <r>
      <t xml:space="preserve">Enter in free text any significant event pursuant to </t>
    </r>
    <r>
      <rPr>
        <strike/>
        <sz val="10"/>
        <color rgb="FFFF0000"/>
        <rFont val="Arial"/>
        <family val="2"/>
      </rPr>
      <t xml:space="preserve">7(1)(g) </t>
    </r>
    <r>
      <rPr>
        <u/>
        <sz val="10"/>
        <color rgb="FFFF0000"/>
        <rFont val="Arial"/>
        <family val="2"/>
      </rPr>
      <t>SECN 6.2.1R(7)</t>
    </r>
    <r>
      <rPr>
        <sz val="10"/>
        <color theme="1"/>
        <rFont val="Arial"/>
        <family val="2"/>
      </rPr>
      <t>.</t>
    </r>
  </si>
  <si>
    <t>Annex C – Main notification form for private ABCP programme where the sponsor or SSPE of the ABCP programme is established in the United Kingdom</t>
  </si>
  <si>
    <r>
      <t>Name of each originator established in the United Kingdom for ABCP transactions financed by the ABCP programme, separated with a semicolon (;).  For the purposes of this field, "established in the United Kingdom" has the same m</t>
    </r>
    <r>
      <rPr>
        <sz val="10"/>
        <rFont val="Arial"/>
        <family val="2"/>
      </rPr>
      <t>eaning as in The Securitisation Regulations</t>
    </r>
    <r>
      <rPr>
        <sz val="10"/>
        <color rgb="FFFF0000"/>
        <rFont val="Arial"/>
        <family val="2"/>
      </rPr>
      <t xml:space="preserve"> </t>
    </r>
    <r>
      <rPr>
        <strike/>
        <sz val="10"/>
        <color rgb="FFFF0000"/>
        <rFont val="Arial"/>
        <family val="2"/>
      </rPr>
      <t xml:space="preserve">2018 </t>
    </r>
    <r>
      <rPr>
        <u/>
        <sz val="10"/>
        <color rgb="FFFF0000"/>
        <rFont val="Arial"/>
        <family val="2"/>
      </rPr>
      <t>2024</t>
    </r>
    <r>
      <rPr>
        <u/>
        <sz val="10"/>
        <color theme="1"/>
        <rFont val="Arial"/>
        <family val="2"/>
      </rPr>
      <t>.</t>
    </r>
  </si>
  <si>
    <r>
      <t>Fill in "Y" if any originator for an ABCP transaction financed by the ABCP programme is established in the United Kingdom.  For the purposes of this fiel</t>
    </r>
    <r>
      <rPr>
        <sz val="10"/>
        <rFont val="Arial"/>
        <family val="2"/>
      </rPr>
      <t>d, "established in the United Kingdom" has the same meaning as in The Securitisation Regulations</t>
    </r>
    <r>
      <rPr>
        <sz val="10"/>
        <color rgb="FFFF0000"/>
        <rFont val="Arial"/>
        <family val="2"/>
      </rPr>
      <t xml:space="preserve"> </t>
    </r>
    <r>
      <rPr>
        <strike/>
        <sz val="10"/>
        <color rgb="FFFF0000"/>
        <rFont val="Arial"/>
        <family val="2"/>
      </rPr>
      <t xml:space="preserve">2018 </t>
    </r>
    <r>
      <rPr>
        <u/>
        <sz val="10"/>
        <color rgb="FFFF0000"/>
        <rFont val="Arial"/>
        <family val="2"/>
      </rPr>
      <t>2024</t>
    </r>
    <r>
      <rPr>
        <u/>
        <sz val="10"/>
        <color theme="1"/>
        <rFont val="Arial"/>
        <family val="2"/>
      </rPr>
      <t>.</t>
    </r>
  </si>
  <si>
    <r>
      <t>Fill in "Y" if any of the sponsors listed in SECPR4 is established in the United K</t>
    </r>
    <r>
      <rPr>
        <sz val="10"/>
        <rFont val="Arial"/>
        <family val="2"/>
      </rPr>
      <t>ingdom.  For the purposes of this field, "established in the United Kingdom" has the same meaning as in The Securitisation Regulations</t>
    </r>
    <r>
      <rPr>
        <sz val="10"/>
        <color rgb="FFFF0000"/>
        <rFont val="Arial"/>
        <family val="2"/>
      </rPr>
      <t xml:space="preserve"> </t>
    </r>
    <r>
      <rPr>
        <strike/>
        <sz val="10"/>
        <color rgb="FFFF0000"/>
        <rFont val="Arial"/>
        <family val="2"/>
      </rPr>
      <t xml:space="preserve">2018 </t>
    </r>
    <r>
      <rPr>
        <u/>
        <sz val="10"/>
        <color rgb="FFFF0000"/>
        <rFont val="Arial"/>
        <family val="2"/>
      </rPr>
      <t>2024</t>
    </r>
    <r>
      <rPr>
        <u/>
        <sz val="10"/>
        <color theme="1"/>
        <rFont val="Arial"/>
        <family val="2"/>
      </rPr>
      <t>.</t>
    </r>
  </si>
  <si>
    <r>
      <t>Name of any sponsor established in the United Kingdom for any ABCP transactions within the ABCP programme, if different from the name reported in SECPR4. Where there is no sponsor this field may be left blank. For the purposes of this field, "established in the United Kingdom" has the same mea</t>
    </r>
    <r>
      <rPr>
        <sz val="10"/>
        <rFont val="Arial"/>
        <family val="2"/>
      </rPr>
      <t>ning as in The Securitisation Regulations</t>
    </r>
    <r>
      <rPr>
        <sz val="10"/>
        <color rgb="FFFF0000"/>
        <rFont val="Arial"/>
        <family val="2"/>
      </rPr>
      <t xml:space="preserve"> </t>
    </r>
    <r>
      <rPr>
        <strike/>
        <sz val="10"/>
        <color rgb="FFFF0000"/>
        <rFont val="Arial"/>
        <family val="2"/>
      </rPr>
      <t xml:space="preserve">2018 </t>
    </r>
    <r>
      <rPr>
        <u/>
        <sz val="10"/>
        <color rgb="FFFF0000"/>
        <rFont val="Arial"/>
        <family val="2"/>
      </rPr>
      <t>2024</t>
    </r>
    <r>
      <rPr>
        <sz val="10"/>
        <color theme="1"/>
        <rFont val="Arial"/>
        <family val="2"/>
      </rPr>
      <t>.
In the case of ABCP transaction with multiple sponsors the reporting entity shall provide the name of each sponsor involved in the ABCP programme separated with a semicolon (;).</t>
    </r>
  </si>
  <si>
    <r>
      <t>Fill in "Y" if the SSPE is establi</t>
    </r>
    <r>
      <rPr>
        <sz val="10"/>
        <rFont val="Arial"/>
        <family val="2"/>
      </rPr>
      <t>shed in the United Kingdom.  For the purposes of this field, "established in the United Kingdom" has the same meaning as in The Securitisation Regulations</t>
    </r>
    <r>
      <rPr>
        <sz val="10"/>
        <color rgb="FFFF0000"/>
        <rFont val="Arial"/>
        <family val="2"/>
      </rPr>
      <t xml:space="preserve"> </t>
    </r>
    <r>
      <rPr>
        <strike/>
        <sz val="10"/>
        <color rgb="FFFF0000"/>
        <rFont val="Arial"/>
        <family val="2"/>
      </rPr>
      <t xml:space="preserve">2018 </t>
    </r>
    <r>
      <rPr>
        <u/>
        <sz val="10"/>
        <color rgb="FFFF0000"/>
        <rFont val="Arial"/>
        <family val="2"/>
      </rPr>
      <t>2024</t>
    </r>
    <r>
      <rPr>
        <u/>
        <sz val="10"/>
        <color theme="1"/>
        <rFont val="Arial"/>
        <family val="2"/>
      </rPr>
      <t>.</t>
    </r>
  </si>
  <si>
    <r>
      <rPr>
        <sz val="10"/>
        <color rgb="FF000000"/>
        <rFont val="Arial"/>
        <family val="2"/>
      </rPr>
      <t>Sum (in reporting currency) of th</t>
    </r>
    <r>
      <rPr>
        <sz val="10"/>
        <rFont val="Arial"/>
        <family val="2"/>
      </rPr>
      <t>e anticipated total of programme CP outstanding.</t>
    </r>
    <r>
      <rPr>
        <sz val="10"/>
        <color rgb="FF000000"/>
        <rFont val="Arial"/>
        <family val="2"/>
      </rPr>
      <t xml:space="preserve"> </t>
    </r>
    <r>
      <rPr>
        <u/>
        <sz val="10"/>
        <color rgb="FFFF0000"/>
        <rFont val="Arial"/>
        <family val="2"/>
      </rPr>
      <t>A single value in the reporting currency should be entered here.</t>
    </r>
    <r>
      <rPr>
        <u/>
        <sz val="10"/>
        <color rgb="FF000000"/>
        <rFont val="Arial"/>
        <family val="2"/>
      </rPr>
      <t xml:space="preserve"> </t>
    </r>
    <r>
      <rPr>
        <sz val="10"/>
        <color rgb="FF000000"/>
        <rFont val="Arial"/>
        <family val="2"/>
      </rPr>
      <t>This should exclude swaps, liquidity facilities and similar types of positions which are super-senior and do not absorb credit risk in the securitisation. 
In the pres</t>
    </r>
    <r>
      <rPr>
        <sz val="10"/>
        <rFont val="Arial"/>
        <family val="2"/>
      </rPr>
      <t xml:space="preserve">ence of any overlapping positions (as defined in </t>
    </r>
    <r>
      <rPr>
        <strike/>
        <sz val="10"/>
        <color rgb="FFFF0000"/>
        <rFont val="Arial"/>
        <family val="2"/>
      </rPr>
      <t>CRR Article 248(2)</t>
    </r>
    <r>
      <rPr>
        <u/>
        <sz val="10"/>
        <color rgb="FFFF0000"/>
        <rFont val="Arial"/>
        <family val="2"/>
      </rPr>
      <t>Article 248(2) of the Securitisation (CRR) Part of the PRA Rulebook</t>
    </r>
    <r>
      <rPr>
        <sz val="10"/>
        <rFont val="Arial"/>
        <family val="2"/>
      </rPr>
      <t>),</t>
    </r>
    <r>
      <rPr>
        <sz val="10"/>
        <color rgb="FF000000"/>
        <rFont val="Arial"/>
        <family val="2"/>
      </rPr>
      <t xml:space="preserve"> only one of the positions should be included in the calculation of this field. For partially overlapping positions, the reporting entity may split the position into two parts and recognise the overlap in relation to one part in accordance with the previous sentence. </t>
    </r>
  </si>
  <si>
    <r>
      <t xml:space="preserve">1 </t>
    </r>
    <r>
      <rPr>
        <strike/>
        <sz val="10"/>
        <color rgb="FFFF0000"/>
        <rFont val="Arial"/>
        <family val="2"/>
      </rPr>
      <t>Commission Implementing Regulation (EU) No 680/2014 of 16 April 2014 laying down implementing technical standards with regard to supervisory reporting of institutions according to Regulation (EU) No 575/2013 of the European Parliament and of the Council Text with EEA relevance, as amended from time to time.</t>
    </r>
    <r>
      <rPr>
        <u/>
        <sz val="10"/>
        <color rgb="FFFF0000"/>
        <rFont val="Arial"/>
        <family val="2"/>
      </rPr>
      <t>Article 6(2) of Chapter 5 of the Reporting (CRR) Part of the PRA Rulebook</t>
    </r>
  </si>
  <si>
    <r>
      <t xml:space="preserve">Annex D – Supplementary notification form for private ABCP programme where the sponsor or SSPE of the ABCP programme is established in the United Kingdom (for information under </t>
    </r>
    <r>
      <rPr>
        <b/>
        <strike/>
        <sz val="12"/>
        <color rgb="FFFF0000"/>
        <rFont val="Arial"/>
        <family val="2"/>
      </rPr>
      <t>Article 7(1)(f) or (g))</t>
    </r>
    <r>
      <rPr>
        <b/>
        <sz val="12"/>
        <color rgb="FFFF0000"/>
        <rFont val="Arial"/>
        <family val="2"/>
      </rPr>
      <t xml:space="preserve"> </t>
    </r>
    <r>
      <rPr>
        <b/>
        <u/>
        <sz val="12"/>
        <color rgb="FFFF0000"/>
        <rFont val="Arial"/>
        <family val="2"/>
      </rPr>
      <t>SECN 6.2.1R (6) or (7))</t>
    </r>
  </si>
  <si>
    <r>
      <t xml:space="preserve">Internal (alpha-numerical) code used by the reporting entity to identify the ABCP programme. The internal code shall be associated to the identifier of the securitisation.
For firms which submit reporting to the FCA or PRA under COREP, the name shall be the same as the entry in Column [020] IDENTIFIER OF THE SECURITISATION in C14.00. </t>
    </r>
    <r>
      <rPr>
        <vertAlign val="superscript"/>
        <sz val="10"/>
        <color theme="1"/>
        <rFont val="Arial"/>
        <family val="2"/>
      </rPr>
      <t>1</t>
    </r>
  </si>
  <si>
    <r>
      <rPr>
        <u/>
        <sz val="10"/>
        <color rgb="FFFF0000"/>
        <rFont val="Arial"/>
        <family val="2"/>
      </rPr>
      <t>SECPR18</t>
    </r>
    <r>
      <rPr>
        <sz val="10"/>
        <color rgb="FFFF0000"/>
        <rFont val="Arial"/>
        <family val="2"/>
      </rPr>
      <t xml:space="preserve"> </t>
    </r>
    <r>
      <rPr>
        <strike/>
        <sz val="10"/>
        <color rgb="FFFF0000"/>
        <rFont val="Arial"/>
        <family val="2"/>
      </rPr>
      <t>SECPR19</t>
    </r>
  </si>
  <si>
    <r>
      <rPr>
        <u/>
        <sz val="10"/>
        <color rgb="FFFF0000"/>
        <rFont val="Arial"/>
        <family val="2"/>
      </rPr>
      <t>SECPR19</t>
    </r>
    <r>
      <rPr>
        <sz val="10"/>
        <color rgb="FFFF0000"/>
        <rFont val="Arial"/>
        <family val="2"/>
      </rPr>
      <t xml:space="preserve"> </t>
    </r>
    <r>
      <rPr>
        <strike/>
        <sz val="10"/>
        <color rgb="FFFF0000"/>
        <rFont val="Arial"/>
        <family val="2"/>
      </rPr>
      <t>SECPR20</t>
    </r>
  </si>
  <si>
    <t>Annex E – Main notification form for private ABCP transactions under an ABCP programme where neither the sponsor nor the SSPE of the ABCP programme is established in the United Kingdom</t>
  </si>
  <si>
    <r>
      <rPr>
        <sz val="10"/>
        <color rgb="FF000000"/>
        <rFont val="Arial"/>
      </rPr>
      <t>Fill in "Y" if any originator listed in SECPR1 is established in the United Kingdom.  For the purposes of this field, "established in the United Kingdom" has the same meaning as in The Securitisation Regulations</t>
    </r>
    <r>
      <rPr>
        <sz val="10"/>
        <color rgb="FFFF0000"/>
        <rFont val="Arial"/>
      </rPr>
      <t xml:space="preserve"> </t>
    </r>
    <r>
      <rPr>
        <strike/>
        <sz val="10"/>
        <color rgb="FFFF0000"/>
        <rFont val="Arial"/>
      </rPr>
      <t xml:space="preserve">2018 </t>
    </r>
    <r>
      <rPr>
        <u/>
        <sz val="10"/>
        <color rgb="FFFF0000"/>
        <rFont val="Arial"/>
      </rPr>
      <t>2024</t>
    </r>
    <r>
      <rPr>
        <sz val="10"/>
        <color rgb="FF000000"/>
        <rFont val="Arial"/>
      </rPr>
      <t>.</t>
    </r>
  </si>
  <si>
    <r>
      <t xml:space="preserve">Fill in "Y" if any of the sponsors listed in SECPR4 is established in the United Kingdom.  For the purposes of </t>
    </r>
    <r>
      <rPr>
        <sz val="10"/>
        <rFont val="Arial"/>
        <family val="2"/>
      </rPr>
      <t>this field, "established in the United Kingdom" has the same meaning as in The Securitisation Regulations</t>
    </r>
    <r>
      <rPr>
        <sz val="10"/>
        <color rgb="FFFF0000"/>
        <rFont val="Arial"/>
        <family val="2"/>
      </rPr>
      <t xml:space="preserve"> </t>
    </r>
    <r>
      <rPr>
        <strike/>
        <sz val="10"/>
        <color rgb="FFFF0000"/>
        <rFont val="Arial"/>
        <family val="2"/>
      </rPr>
      <t xml:space="preserve">2018 </t>
    </r>
    <r>
      <rPr>
        <u/>
        <sz val="10"/>
        <color rgb="FFFF0000"/>
        <rFont val="Arial"/>
        <family val="2"/>
      </rPr>
      <t>2024</t>
    </r>
    <r>
      <rPr>
        <sz val="10"/>
        <color theme="1"/>
        <rFont val="Arial"/>
        <family val="2"/>
      </rPr>
      <t>.</t>
    </r>
  </si>
  <si>
    <r>
      <t>Fill in "Y" if the SSPE is established in the United Kingdom.  For the purposes of th</t>
    </r>
    <r>
      <rPr>
        <sz val="10"/>
        <rFont val="Arial"/>
        <family val="2"/>
      </rPr>
      <t>is field, "established in the United Kingdom" has the same meaning as in The Securitisation Regulations</t>
    </r>
    <r>
      <rPr>
        <sz val="10"/>
        <color rgb="FFFF0000"/>
        <rFont val="Arial"/>
        <family val="2"/>
      </rPr>
      <t xml:space="preserve"> </t>
    </r>
    <r>
      <rPr>
        <strike/>
        <sz val="10"/>
        <color rgb="FFFF0000"/>
        <rFont val="Arial"/>
        <family val="2"/>
      </rPr>
      <t xml:space="preserve">2018 </t>
    </r>
    <r>
      <rPr>
        <u/>
        <sz val="10"/>
        <color rgb="FFFF0000"/>
        <rFont val="Arial"/>
        <family val="2"/>
      </rPr>
      <t>2024</t>
    </r>
    <r>
      <rPr>
        <sz val="10"/>
        <color theme="1"/>
        <rFont val="Arial"/>
        <family val="2"/>
      </rPr>
      <t>.</t>
    </r>
  </si>
  <si>
    <r>
      <t>Sum (in reporting currency</t>
    </r>
    <r>
      <rPr>
        <sz val="10"/>
        <rFont val="Arial"/>
        <family val="2"/>
      </rPr>
      <t>) of the anticipated notional amount of all sec</t>
    </r>
    <r>
      <rPr>
        <sz val="10"/>
        <color theme="1"/>
        <rFont val="Arial"/>
        <family val="2"/>
      </rPr>
      <t xml:space="preserve">uritisation positions created in the ABCP transaction at origination. </t>
    </r>
    <r>
      <rPr>
        <u/>
        <sz val="10"/>
        <color rgb="FFFF0000"/>
        <rFont val="Arial"/>
        <family val="2"/>
      </rPr>
      <t>A single value in the reporting currency should be entered here</t>
    </r>
    <r>
      <rPr>
        <sz val="10"/>
        <color rgb="FFFF0000"/>
        <rFont val="Arial"/>
        <family val="2"/>
      </rPr>
      <t>.</t>
    </r>
    <r>
      <rPr>
        <sz val="10"/>
        <color theme="1"/>
        <rFont val="Arial"/>
        <family val="2"/>
      </rPr>
      <t xml:space="preserve"> This should exclude swaps, liquidity facilities and similar types of positions which are super-senior and do not absorb credit risk in the securitisation.
In</t>
    </r>
    <r>
      <rPr>
        <sz val="10"/>
        <rFont val="Arial"/>
        <family val="2"/>
      </rPr>
      <t xml:space="preserve"> the presence of any overlapping positions (as defined in </t>
    </r>
    <r>
      <rPr>
        <strike/>
        <sz val="10"/>
        <color rgb="FFFF0000"/>
        <rFont val="Arial"/>
        <family val="2"/>
      </rPr>
      <t>CRR Article 248(2)</t>
    </r>
    <r>
      <rPr>
        <u/>
        <sz val="10"/>
        <color rgb="FFFF0000"/>
        <rFont val="Arial"/>
        <family val="2"/>
      </rPr>
      <t>Article 248(2) of the Securitisation (CRR) Part of the PRA Rulebook</t>
    </r>
    <r>
      <rPr>
        <sz val="10"/>
        <rFont val="Arial"/>
        <family val="2"/>
      </rPr>
      <t>),</t>
    </r>
    <r>
      <rPr>
        <sz val="10"/>
        <color theme="1"/>
        <rFont val="Arial"/>
        <family val="2"/>
      </rPr>
      <t xml:space="preserve"> only one of the positions should be included in the calculation of this field. For partially overlapping positions, the reporting entity may split the position into two parts and recognise the overlap in relation to one part in accordance with the previous sentence. </t>
    </r>
  </si>
  <si>
    <r>
      <t xml:space="preserve">Annex F – Supplementary notification form for private ABCP transactions under an ABCP programme where neither the sponsor nor the SSPE of the ABCP programme is established in the United Kingdom (for information under </t>
    </r>
    <r>
      <rPr>
        <b/>
        <strike/>
        <sz val="12"/>
        <color rgb="FFFF0000"/>
        <rFont val="Arial"/>
        <family val="2"/>
      </rPr>
      <t>Article 7(1)(f) or (g))</t>
    </r>
    <r>
      <rPr>
        <b/>
        <sz val="12"/>
        <color rgb="FFFF0000"/>
        <rFont val="Arial"/>
        <family val="2"/>
      </rPr>
      <t xml:space="preserve"> </t>
    </r>
    <r>
      <rPr>
        <b/>
        <u/>
        <sz val="12"/>
        <color rgb="FFFF0000"/>
        <rFont val="Arial"/>
        <family val="2"/>
      </rPr>
      <t>SECN 6.2.1R (6) or (7))</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F800]dddd\,\ mmmm\ dd\,\ yyyy"/>
  </numFmts>
  <fonts count="38" x14ac:knownFonts="1">
    <font>
      <sz val="11"/>
      <color theme="1"/>
      <name val="Calibri"/>
      <family val="2"/>
      <scheme val="minor"/>
    </font>
    <font>
      <sz val="10"/>
      <color theme="1"/>
      <name val="Verdana"/>
      <family val="2"/>
    </font>
    <font>
      <sz val="10"/>
      <color theme="1"/>
      <name val="Verdana"/>
      <family val="2"/>
    </font>
    <font>
      <sz val="10"/>
      <color theme="1"/>
      <name val="Arial"/>
      <family val="2"/>
    </font>
    <font>
      <sz val="12"/>
      <color theme="1"/>
      <name val="Arial"/>
      <family val="2"/>
    </font>
    <font>
      <b/>
      <sz val="12"/>
      <color theme="1"/>
      <name val="Arial"/>
      <family val="2"/>
    </font>
    <font>
      <b/>
      <sz val="10"/>
      <color theme="1"/>
      <name val="Arial"/>
      <family val="2"/>
    </font>
    <font>
      <sz val="10"/>
      <color rgb="FFFF0000"/>
      <name val="Arial"/>
      <family val="2"/>
    </font>
    <font>
      <b/>
      <vertAlign val="superscript"/>
      <sz val="10"/>
      <color rgb="FF0070C0"/>
      <name val="Arial"/>
      <family val="2"/>
    </font>
    <font>
      <sz val="12"/>
      <color indexed="8"/>
      <name val="Arial"/>
      <family val="2"/>
    </font>
    <font>
      <b/>
      <sz val="12"/>
      <color indexed="8"/>
      <name val="Arial"/>
      <family val="2"/>
    </font>
    <font>
      <sz val="10"/>
      <color rgb="FF000000"/>
      <name val="Arial"/>
      <family val="2"/>
    </font>
    <font>
      <sz val="10"/>
      <name val="Arial"/>
      <family val="2"/>
    </font>
    <font>
      <vertAlign val="superscript"/>
      <sz val="10"/>
      <name val="Arial"/>
      <family val="2"/>
    </font>
    <font>
      <vertAlign val="superscript"/>
      <sz val="10"/>
      <color rgb="FF000000"/>
      <name val="Arial"/>
      <family val="2"/>
    </font>
    <font>
      <b/>
      <sz val="10"/>
      <color rgb="FF000000"/>
      <name val="Arial"/>
      <family val="2"/>
    </font>
    <font>
      <vertAlign val="superscript"/>
      <sz val="10"/>
      <color theme="1"/>
      <name val="Arial"/>
      <family val="2"/>
    </font>
    <font>
      <strike/>
      <sz val="10"/>
      <color rgb="FFFF0000"/>
      <name val="Arial"/>
      <family val="2"/>
    </font>
    <font>
      <b/>
      <sz val="11"/>
      <color theme="1"/>
      <name val="Calibri"/>
      <family val="2"/>
      <scheme val="minor"/>
    </font>
    <font>
      <b/>
      <vertAlign val="superscript"/>
      <sz val="10"/>
      <color rgb="FFFF0000"/>
      <name val="Arial"/>
      <family val="2"/>
    </font>
    <font>
      <sz val="11"/>
      <color rgb="FFFF0000"/>
      <name val="Calibri"/>
      <family val="2"/>
      <scheme val="minor"/>
    </font>
    <font>
      <u/>
      <sz val="10"/>
      <color rgb="FFFF0000"/>
      <name val="Arial"/>
      <family val="2"/>
    </font>
    <font>
      <u/>
      <sz val="10"/>
      <color rgb="FF000000"/>
      <name val="Arial"/>
      <family val="2"/>
    </font>
    <font>
      <u/>
      <sz val="10"/>
      <color theme="1"/>
      <name val="Arial"/>
      <family val="2"/>
    </font>
    <font>
      <u/>
      <vertAlign val="superscript"/>
      <sz val="10"/>
      <color rgb="FFFF0000"/>
      <name val="Arial"/>
      <family val="2"/>
    </font>
    <font>
      <b/>
      <sz val="12"/>
      <color rgb="FFFF0000"/>
      <name val="Arial"/>
      <family val="2"/>
    </font>
    <font>
      <b/>
      <strike/>
      <sz val="12"/>
      <color rgb="FFFF0000"/>
      <name val="Arial"/>
      <family val="2"/>
    </font>
    <font>
      <b/>
      <u/>
      <sz val="12"/>
      <color rgb="FFFF0000"/>
      <name val="Arial"/>
      <family val="2"/>
    </font>
    <font>
      <b/>
      <vertAlign val="superscript"/>
      <sz val="10"/>
      <name val="Arial"/>
      <family val="2"/>
    </font>
    <font>
      <sz val="11"/>
      <name val="Calibri"/>
      <family val="2"/>
      <scheme val="minor"/>
    </font>
    <font>
      <b/>
      <sz val="12"/>
      <name val="Arial"/>
      <family val="2"/>
    </font>
    <font>
      <b/>
      <sz val="10"/>
      <name val="Arial"/>
      <family val="2"/>
    </font>
    <font>
      <sz val="10"/>
      <name val="Verdana"/>
      <family val="2"/>
    </font>
    <font>
      <sz val="10"/>
      <color rgb="FF000000"/>
      <name val="Arial"/>
    </font>
    <font>
      <sz val="10"/>
      <color rgb="FFFF0000"/>
      <name val="Arial"/>
    </font>
    <font>
      <strike/>
      <sz val="10"/>
      <color rgb="FFFF0000"/>
      <name val="Arial"/>
    </font>
    <font>
      <u/>
      <sz val="10"/>
      <color rgb="FFFF0000"/>
      <name val="Arial"/>
    </font>
    <font>
      <sz val="10"/>
      <color theme="1"/>
      <name val="Arial"/>
    </font>
  </fonts>
  <fills count="10">
    <fill>
      <patternFill patternType="none"/>
    </fill>
    <fill>
      <patternFill patternType="gray125"/>
    </fill>
    <fill>
      <patternFill patternType="solid">
        <fgColor theme="5" tint="0.59999389629810485"/>
        <bgColor indexed="64"/>
      </patternFill>
    </fill>
    <fill>
      <patternFill patternType="solid">
        <fgColor theme="8" tint="0.59999389629810485"/>
        <bgColor indexed="64"/>
      </patternFill>
    </fill>
    <fill>
      <patternFill patternType="solid">
        <fgColor rgb="FFFFFFCC"/>
        <bgColor indexed="64"/>
      </patternFill>
    </fill>
    <fill>
      <patternFill patternType="solid">
        <fgColor theme="0"/>
        <bgColor indexed="64"/>
      </patternFill>
    </fill>
    <fill>
      <patternFill patternType="solid">
        <fgColor theme="2" tint="-9.9978637043366805E-2"/>
        <bgColor indexed="64"/>
      </patternFill>
    </fill>
    <fill>
      <patternFill patternType="solid">
        <fgColor theme="0" tint="-4.9989318521683403E-2"/>
        <bgColor indexed="64"/>
      </patternFill>
    </fill>
    <fill>
      <patternFill patternType="solid">
        <fgColor rgb="FFF8CBAD"/>
        <bgColor rgb="FF000000"/>
      </patternFill>
    </fill>
    <fill>
      <patternFill patternType="solid">
        <fgColor rgb="FFBDD7EE"/>
        <bgColor rgb="FF000000"/>
      </patternFill>
    </fill>
  </fills>
  <borders count="23">
    <border>
      <left/>
      <right/>
      <top/>
      <bottom/>
      <diagonal/>
    </border>
    <border>
      <left style="medium">
        <color indexed="64"/>
      </left>
      <right style="medium">
        <color indexed="64"/>
      </right>
      <top style="medium">
        <color indexed="64"/>
      </top>
      <bottom style="thin">
        <color indexed="64"/>
      </bottom>
      <diagonal/>
    </border>
    <border>
      <left/>
      <right style="thin">
        <color indexed="64"/>
      </right>
      <top style="medium">
        <color indexed="64"/>
      </top>
      <bottom style="thin">
        <color indexed="64"/>
      </bottom>
      <diagonal/>
    </border>
    <border>
      <left style="thin">
        <color indexed="64"/>
      </left>
      <right style="thin">
        <color indexed="64"/>
      </right>
      <top style="medium">
        <color indexed="64"/>
      </top>
      <bottom style="thin">
        <color indexed="64"/>
      </bottom>
      <diagonal/>
    </border>
    <border>
      <left style="thin">
        <color indexed="64"/>
      </left>
      <right style="medium">
        <color indexed="64"/>
      </right>
      <top style="medium">
        <color indexed="64"/>
      </top>
      <bottom style="thin">
        <color indexed="64"/>
      </bottom>
      <diagonal/>
    </border>
    <border>
      <left style="medium">
        <color indexed="64"/>
      </left>
      <right style="medium">
        <color indexed="64"/>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style="thin">
        <color indexed="64"/>
      </right>
      <top style="thin">
        <color indexed="64"/>
      </top>
      <bottom style="thin">
        <color indexed="64"/>
      </bottom>
      <diagonal/>
    </border>
    <border>
      <left style="thin">
        <color indexed="64"/>
      </left>
      <right style="medium">
        <color indexed="64"/>
      </right>
      <top style="thin">
        <color indexed="64"/>
      </top>
      <bottom style="thin">
        <color indexed="64"/>
      </bottom>
      <diagonal/>
    </border>
    <border>
      <left/>
      <right style="medium">
        <color indexed="64"/>
      </right>
      <top/>
      <bottom/>
      <diagonal/>
    </border>
    <border>
      <left style="medium">
        <color indexed="64"/>
      </left>
      <right style="medium">
        <color indexed="64"/>
      </right>
      <top style="thin">
        <color indexed="64"/>
      </top>
      <bottom style="medium">
        <color indexed="64"/>
      </bottom>
      <diagonal/>
    </border>
    <border>
      <left/>
      <right style="thin">
        <color indexed="64"/>
      </right>
      <top style="thin">
        <color indexed="64"/>
      </top>
      <bottom style="medium">
        <color indexed="64"/>
      </bottom>
      <diagonal/>
    </border>
    <border>
      <left style="thin">
        <color indexed="64"/>
      </left>
      <right style="thin">
        <color indexed="64"/>
      </right>
      <top style="thin">
        <color indexed="64"/>
      </top>
      <bottom style="medium">
        <color indexed="64"/>
      </bottom>
      <diagonal/>
    </border>
    <border>
      <left style="thin">
        <color indexed="64"/>
      </left>
      <right style="medium">
        <color indexed="64"/>
      </right>
      <top style="thin">
        <color indexed="64"/>
      </top>
      <bottom style="medium">
        <color indexed="64"/>
      </bottom>
      <diagonal/>
    </border>
    <border>
      <left/>
      <right style="medium">
        <color indexed="64"/>
      </right>
      <top style="medium">
        <color indexed="64"/>
      </top>
      <bottom style="thin">
        <color indexed="64"/>
      </bottom>
      <diagonal/>
    </border>
    <border>
      <left style="medium">
        <color indexed="64"/>
      </left>
      <right/>
      <top/>
      <bottom style="medium">
        <color indexed="64"/>
      </bottom>
      <diagonal/>
    </border>
    <border>
      <left style="medium">
        <color indexed="64"/>
      </left>
      <right style="medium">
        <color indexed="64"/>
      </right>
      <top/>
      <bottom style="medium">
        <color indexed="64"/>
      </bottom>
      <diagonal/>
    </border>
    <border>
      <left/>
      <right style="thin">
        <color indexed="64"/>
      </right>
      <top/>
      <bottom style="medium">
        <color indexed="64"/>
      </bottom>
      <diagonal/>
    </border>
    <border>
      <left style="medium">
        <color indexed="64"/>
      </left>
      <right/>
      <top style="thin">
        <color indexed="64"/>
      </top>
      <bottom style="thin">
        <color indexed="64"/>
      </bottom>
      <diagonal/>
    </border>
    <border>
      <left style="medium">
        <color indexed="64"/>
      </left>
      <right style="medium">
        <color indexed="64"/>
      </right>
      <top style="thin">
        <color indexed="64"/>
      </top>
      <bottom/>
      <diagonal/>
    </border>
    <border>
      <left/>
      <right style="thin">
        <color indexed="64"/>
      </right>
      <top style="thin">
        <color indexed="64"/>
      </top>
      <bottom/>
      <diagonal/>
    </border>
    <border>
      <left style="thin">
        <color indexed="64"/>
      </left>
      <right style="thin">
        <color indexed="64"/>
      </right>
      <top style="thin">
        <color indexed="64"/>
      </top>
      <bottom/>
      <diagonal/>
    </border>
    <border>
      <left style="thin">
        <color indexed="64"/>
      </left>
      <right style="medium">
        <color indexed="64"/>
      </right>
      <top style="thin">
        <color indexed="64"/>
      </top>
      <bottom/>
      <diagonal/>
    </border>
  </borders>
  <cellStyleXfs count="3">
    <xf numFmtId="0" fontId="0" fillId="0" borderId="0"/>
    <xf numFmtId="0" fontId="2" fillId="0" borderId="0"/>
    <xf numFmtId="0" fontId="1" fillId="0" borderId="0"/>
  </cellStyleXfs>
  <cellXfs count="137">
    <xf numFmtId="0" fontId="0" fillId="0" borderId="0" xfId="0"/>
    <xf numFmtId="0" fontId="6" fillId="2" borderId="1" xfId="0" applyFont="1" applyFill="1" applyBorder="1" applyAlignment="1">
      <alignment horizontal="center" vertical="top" wrapText="1"/>
    </xf>
    <xf numFmtId="0" fontId="6" fillId="3" borderId="1" xfId="0" applyFont="1" applyFill="1" applyBorder="1" applyAlignment="1">
      <alignment horizontal="center" vertical="top" wrapText="1"/>
    </xf>
    <xf numFmtId="0" fontId="6" fillId="2" borderId="2" xfId="0" applyFont="1" applyFill="1" applyBorder="1" applyAlignment="1">
      <alignment horizontal="center" vertical="top" wrapText="1"/>
    </xf>
    <xf numFmtId="0" fontId="6" fillId="2" borderId="3" xfId="0" applyFont="1" applyFill="1" applyBorder="1" applyAlignment="1">
      <alignment horizontal="center" vertical="top" wrapText="1"/>
    </xf>
    <xf numFmtId="0" fontId="3" fillId="0" borderId="5" xfId="0" applyFont="1" applyBorder="1" applyAlignment="1">
      <alignment horizontal="center" vertical="top"/>
    </xf>
    <xf numFmtId="49" fontId="3" fillId="4" borderId="5" xfId="0" applyNumberFormat="1" applyFont="1" applyFill="1" applyBorder="1" applyAlignment="1" applyProtection="1">
      <alignment horizontal="left" vertical="top"/>
      <protection locked="0"/>
    </xf>
    <xf numFmtId="0" fontId="3" fillId="5" borderId="6" xfId="0" applyFont="1" applyFill="1" applyBorder="1" applyAlignment="1">
      <alignment vertical="top" wrapText="1"/>
    </xf>
    <xf numFmtId="0" fontId="3" fillId="5" borderId="7" xfId="0" applyFont="1" applyFill="1" applyBorder="1" applyAlignment="1">
      <alignment horizontal="center" vertical="top" wrapText="1"/>
    </xf>
    <xf numFmtId="0" fontId="3" fillId="5" borderId="8" xfId="0" applyFont="1" applyFill="1" applyBorder="1" applyAlignment="1">
      <alignment vertical="top" wrapText="1"/>
    </xf>
    <xf numFmtId="0" fontId="3" fillId="4" borderId="5" xfId="0" applyFont="1" applyFill="1" applyBorder="1" applyAlignment="1" applyProtection="1">
      <alignment horizontal="left" vertical="top"/>
      <protection locked="0"/>
    </xf>
    <xf numFmtId="0" fontId="3" fillId="0" borderId="7" xfId="0" applyFont="1" applyBorder="1" applyAlignment="1">
      <alignment horizontal="center" vertical="top" wrapText="1"/>
    </xf>
    <xf numFmtId="0" fontId="3" fillId="5" borderId="0" xfId="0" applyFont="1" applyFill="1"/>
    <xf numFmtId="0" fontId="3" fillId="5" borderId="5" xfId="0" applyFont="1" applyFill="1" applyBorder="1" applyAlignment="1">
      <alignment horizontal="center" vertical="top"/>
    </xf>
    <xf numFmtId="0" fontId="3" fillId="0" borderId="6" xfId="0" applyFont="1" applyBorder="1" applyAlignment="1">
      <alignment vertical="top" wrapText="1"/>
    </xf>
    <xf numFmtId="0" fontId="3" fillId="6" borderId="5" xfId="0" applyFont="1" applyFill="1" applyBorder="1" applyAlignment="1">
      <alignment horizontal="left" vertical="top"/>
    </xf>
    <xf numFmtId="2" fontId="3" fillId="4" borderId="5" xfId="0" applyNumberFormat="1" applyFont="1" applyFill="1" applyBorder="1" applyAlignment="1" applyProtection="1">
      <alignment horizontal="left" vertical="top"/>
      <protection locked="0"/>
    </xf>
    <xf numFmtId="0" fontId="3" fillId="0" borderId="8" xfId="0" applyFont="1" applyBorder="1" applyAlignment="1">
      <alignment vertical="top" wrapText="1"/>
    </xf>
    <xf numFmtId="0" fontId="3" fillId="0" borderId="0" xfId="0" applyFont="1" applyAlignment="1">
      <alignment horizontal="center" vertical="top"/>
    </xf>
    <xf numFmtId="14" fontId="3" fillId="4" borderId="5" xfId="0" applyNumberFormat="1" applyFont="1" applyFill="1" applyBorder="1" applyAlignment="1" applyProtection="1">
      <alignment horizontal="left" vertical="top"/>
      <protection locked="0"/>
    </xf>
    <xf numFmtId="0" fontId="3" fillId="5" borderId="0" xfId="0" applyFont="1" applyFill="1" applyAlignment="1">
      <alignment horizontal="center" vertical="top" wrapText="1"/>
    </xf>
    <xf numFmtId="0" fontId="6" fillId="2" borderId="4" xfId="0" applyFont="1" applyFill="1" applyBorder="1" applyAlignment="1">
      <alignment horizontal="center" vertical="top" wrapText="1"/>
    </xf>
    <xf numFmtId="0" fontId="3" fillId="0" borderId="9" xfId="0" applyFont="1" applyBorder="1" applyAlignment="1">
      <alignment vertical="top" wrapText="1"/>
    </xf>
    <xf numFmtId="0" fontId="4" fillId="5" borderId="0" xfId="0" applyFont="1" applyFill="1"/>
    <xf numFmtId="0" fontId="5" fillId="5" borderId="0" xfId="0" applyFont="1" applyFill="1"/>
    <xf numFmtId="164" fontId="6" fillId="5" borderId="0" xfId="0" applyNumberFormat="1" applyFont="1" applyFill="1" applyAlignment="1">
      <alignment horizontal="left"/>
    </xf>
    <xf numFmtId="0" fontId="0" fillId="7" borderId="0" xfId="0" applyFill="1"/>
    <xf numFmtId="0" fontId="9" fillId="5" borderId="0" xfId="0" applyFont="1" applyFill="1"/>
    <xf numFmtId="0" fontId="12" fillId="5" borderId="8" xfId="0" applyFont="1" applyFill="1" applyBorder="1" applyAlignment="1">
      <alignment vertical="top" wrapText="1"/>
    </xf>
    <xf numFmtId="0" fontId="8" fillId="5" borderId="0" xfId="0" applyFont="1" applyFill="1" applyAlignment="1">
      <alignment vertical="top" wrapText="1"/>
    </xf>
    <xf numFmtId="0" fontId="0" fillId="5" borderId="0" xfId="0" applyFill="1" applyAlignment="1">
      <alignment vertical="top" wrapText="1"/>
    </xf>
    <xf numFmtId="0" fontId="11" fillId="0" borderId="0" xfId="0" applyFont="1"/>
    <xf numFmtId="0" fontId="11" fillId="5" borderId="0" xfId="0" applyFont="1" applyFill="1"/>
    <xf numFmtId="0" fontId="15" fillId="8" borderId="1" xfId="0" applyFont="1" applyFill="1" applyBorder="1" applyAlignment="1">
      <alignment horizontal="center" vertical="center" wrapText="1"/>
    </xf>
    <xf numFmtId="0" fontId="15" fillId="9" borderId="14" xfId="0" applyFont="1" applyFill="1" applyBorder="1" applyAlignment="1">
      <alignment horizontal="center" vertical="center" wrapText="1"/>
    </xf>
    <xf numFmtId="0" fontId="15" fillId="8" borderId="2" xfId="0" applyFont="1" applyFill="1" applyBorder="1" applyAlignment="1">
      <alignment horizontal="center" vertical="center" wrapText="1"/>
    </xf>
    <xf numFmtId="0" fontId="15" fillId="8" borderId="14" xfId="0" applyFont="1" applyFill="1" applyBorder="1" applyAlignment="1">
      <alignment horizontal="center" vertical="center" wrapText="1"/>
    </xf>
    <xf numFmtId="0" fontId="6" fillId="2" borderId="1" xfId="2" applyFont="1" applyFill="1" applyBorder="1" applyAlignment="1">
      <alignment horizontal="center" vertical="top" wrapText="1"/>
    </xf>
    <xf numFmtId="0" fontId="6" fillId="2" borderId="2" xfId="2" applyFont="1" applyFill="1" applyBorder="1" applyAlignment="1">
      <alignment horizontal="center" vertical="top" wrapText="1"/>
    </xf>
    <xf numFmtId="0" fontId="6" fillId="2" borderId="3" xfId="2" applyFont="1" applyFill="1" applyBorder="1" applyAlignment="1">
      <alignment horizontal="center" vertical="top" wrapText="1"/>
    </xf>
    <xf numFmtId="0" fontId="6" fillId="2" borderId="4" xfId="2" applyFont="1" applyFill="1" applyBorder="1" applyAlignment="1">
      <alignment horizontal="center" vertical="center" wrapText="1"/>
    </xf>
    <xf numFmtId="0" fontId="3" fillId="0" borderId="5" xfId="2" applyFont="1" applyBorder="1" applyAlignment="1">
      <alignment horizontal="center" vertical="top"/>
    </xf>
    <xf numFmtId="0" fontId="3" fillId="5" borderId="7" xfId="2" applyFont="1" applyFill="1" applyBorder="1" applyAlignment="1">
      <alignment horizontal="center" vertical="top" wrapText="1"/>
    </xf>
    <xf numFmtId="0" fontId="3" fillId="5" borderId="8" xfId="2" applyFont="1" applyFill="1" applyBorder="1" applyAlignment="1">
      <alignment vertical="top" wrapText="1"/>
    </xf>
    <xf numFmtId="0" fontId="3" fillId="0" borderId="6" xfId="2" applyFont="1" applyBorder="1" applyAlignment="1">
      <alignment vertical="top" wrapText="1"/>
    </xf>
    <xf numFmtId="0" fontId="6" fillId="3" borderId="1" xfId="2" applyFont="1" applyFill="1" applyBorder="1" applyAlignment="1">
      <alignment horizontal="center" vertical="top" wrapText="1"/>
    </xf>
    <xf numFmtId="49" fontId="3" fillId="4" borderId="5" xfId="2" applyNumberFormat="1" applyFont="1" applyFill="1" applyBorder="1" applyAlignment="1" applyProtection="1">
      <alignment horizontal="left" vertical="top"/>
      <protection locked="0"/>
    </xf>
    <xf numFmtId="49" fontId="3" fillId="4" borderId="16" xfId="2" applyNumberFormat="1" applyFont="1" applyFill="1" applyBorder="1" applyAlignment="1" applyProtection="1">
      <alignment horizontal="left" vertical="top"/>
      <protection locked="0"/>
    </xf>
    <xf numFmtId="0" fontId="1" fillId="5" borderId="0" xfId="2" applyFill="1"/>
    <xf numFmtId="0" fontId="3" fillId="5" borderId="6" xfId="2" applyFont="1" applyFill="1" applyBorder="1" applyAlignment="1">
      <alignment horizontal="center" vertical="top" wrapText="1"/>
    </xf>
    <xf numFmtId="0" fontId="3" fillId="5" borderId="17" xfId="2" applyFont="1" applyFill="1" applyBorder="1" applyAlignment="1">
      <alignment horizontal="center" vertical="top" wrapText="1"/>
    </xf>
    <xf numFmtId="0" fontId="7" fillId="0" borderId="18" xfId="2" applyFont="1" applyBorder="1" applyAlignment="1">
      <alignment horizontal="center" vertical="top" wrapText="1"/>
    </xf>
    <xf numFmtId="0" fontId="7" fillId="0" borderId="15" xfId="2" applyFont="1" applyBorder="1" applyAlignment="1">
      <alignment horizontal="center" vertical="top" wrapText="1"/>
    </xf>
    <xf numFmtId="0" fontId="3" fillId="0" borderId="6" xfId="2" applyFont="1" applyBorder="1" applyAlignment="1">
      <alignment vertical="top"/>
    </xf>
    <xf numFmtId="0" fontId="3" fillId="0" borderId="17" xfId="2" applyFont="1" applyBorder="1" applyAlignment="1">
      <alignment vertical="top"/>
    </xf>
    <xf numFmtId="0" fontId="0" fillId="7" borderId="0" xfId="0" applyFill="1" applyAlignment="1">
      <alignment vertical="top" wrapText="1"/>
    </xf>
    <xf numFmtId="0" fontId="18" fillId="7" borderId="0" xfId="0" applyFont="1" applyFill="1" applyAlignment="1">
      <alignment vertical="top" wrapText="1"/>
    </xf>
    <xf numFmtId="0" fontId="12" fillId="5" borderId="6" xfId="0" applyFont="1" applyFill="1" applyBorder="1" applyAlignment="1">
      <alignment vertical="top" wrapText="1"/>
    </xf>
    <xf numFmtId="164" fontId="3" fillId="0" borderId="0" xfId="0" applyNumberFormat="1" applyFont="1" applyAlignment="1">
      <alignment horizontal="left" indent="17"/>
    </xf>
    <xf numFmtId="14" fontId="23" fillId="4" borderId="5" xfId="0" applyNumberFormat="1" applyFont="1" applyFill="1" applyBorder="1" applyAlignment="1" applyProtection="1">
      <alignment horizontal="left" vertical="top"/>
      <protection locked="0"/>
    </xf>
    <xf numFmtId="0" fontId="23" fillId="4" borderId="5" xfId="0" applyFont="1" applyFill="1" applyBorder="1" applyAlignment="1" applyProtection="1">
      <alignment horizontal="left" vertical="top"/>
      <protection locked="0"/>
    </xf>
    <xf numFmtId="49" fontId="23" fillId="4" borderId="10" xfId="0" applyNumberFormat="1" applyFont="1" applyFill="1" applyBorder="1" applyAlignment="1" applyProtection="1">
      <alignment horizontal="left" vertical="top"/>
      <protection locked="0"/>
    </xf>
    <xf numFmtId="0" fontId="3" fillId="5" borderId="9" xfId="0" applyFont="1" applyFill="1" applyBorder="1" applyAlignment="1">
      <alignment vertical="top" wrapText="1"/>
    </xf>
    <xf numFmtId="0" fontId="21" fillId="0" borderId="19" xfId="0" applyFont="1" applyBorder="1" applyAlignment="1">
      <alignment horizontal="center" vertical="top"/>
    </xf>
    <xf numFmtId="14" fontId="21" fillId="4" borderId="19" xfId="0" applyNumberFormat="1" applyFont="1" applyFill="1" applyBorder="1" applyAlignment="1" applyProtection="1">
      <alignment horizontal="left" vertical="top"/>
      <protection locked="0"/>
    </xf>
    <xf numFmtId="0" fontId="21" fillId="5" borderId="20" xfId="0" applyFont="1" applyFill="1" applyBorder="1" applyAlignment="1">
      <alignment vertical="top" wrapText="1"/>
    </xf>
    <xf numFmtId="0" fontId="21" fillId="5" borderId="21" xfId="0" applyFont="1" applyFill="1" applyBorder="1" applyAlignment="1">
      <alignment horizontal="center" vertical="top" wrapText="1"/>
    </xf>
    <xf numFmtId="0" fontId="21" fillId="0" borderId="22" xfId="0" applyFont="1" applyBorder="1" applyAlignment="1">
      <alignment vertical="top" wrapText="1"/>
    </xf>
    <xf numFmtId="0" fontId="21" fillId="0" borderId="10" xfId="0" applyFont="1" applyBorder="1" applyAlignment="1">
      <alignment horizontal="center" vertical="top"/>
    </xf>
    <xf numFmtId="0" fontId="21" fillId="0" borderId="13" xfId="0" applyFont="1" applyBorder="1" applyAlignment="1">
      <alignment vertical="top" wrapText="1"/>
    </xf>
    <xf numFmtId="0" fontId="21" fillId="5" borderId="22" xfId="0" applyFont="1" applyFill="1" applyBorder="1" applyAlignment="1">
      <alignment vertical="top" wrapText="1"/>
    </xf>
    <xf numFmtId="0" fontId="19" fillId="5" borderId="0" xfId="0" applyFont="1" applyFill="1" applyAlignment="1">
      <alignment vertical="top" wrapText="1"/>
    </xf>
    <xf numFmtId="0" fontId="21" fillId="0" borderId="5" xfId="0" applyFont="1" applyBorder="1" applyAlignment="1">
      <alignment horizontal="center" vertical="top"/>
    </xf>
    <xf numFmtId="0" fontId="21" fillId="5" borderId="6" xfId="0" applyFont="1" applyFill="1" applyBorder="1" applyAlignment="1">
      <alignment vertical="top" wrapText="1"/>
    </xf>
    <xf numFmtId="0" fontId="21" fillId="5" borderId="7" xfId="0" applyFont="1" applyFill="1" applyBorder="1" applyAlignment="1">
      <alignment horizontal="center" vertical="top" wrapText="1"/>
    </xf>
    <xf numFmtId="0" fontId="21" fillId="0" borderId="8" xfId="0" applyFont="1" applyBorder="1" applyAlignment="1">
      <alignment vertical="top" wrapText="1"/>
    </xf>
    <xf numFmtId="0" fontId="21" fillId="0" borderId="12" xfId="0" applyFont="1" applyBorder="1" applyAlignment="1">
      <alignment horizontal="center" vertical="top" wrapText="1"/>
    </xf>
    <xf numFmtId="0" fontId="21" fillId="0" borderId="11" xfId="0" applyFont="1" applyBorder="1" applyAlignment="1">
      <alignment vertical="top" wrapText="1"/>
    </xf>
    <xf numFmtId="0" fontId="21" fillId="5" borderId="13" xfId="0" applyFont="1" applyFill="1" applyBorder="1" applyAlignment="1">
      <alignment vertical="top" wrapText="1"/>
    </xf>
    <xf numFmtId="0" fontId="28" fillId="5" borderId="0" xfId="0" applyFont="1" applyFill="1" applyAlignment="1">
      <alignment vertical="top" wrapText="1"/>
    </xf>
    <xf numFmtId="0" fontId="29" fillId="5" borderId="0" xfId="0" applyFont="1" applyFill="1" applyAlignment="1">
      <alignment vertical="top" wrapText="1"/>
    </xf>
    <xf numFmtId="0" fontId="12" fillId="5" borderId="0" xfId="0" applyFont="1" applyFill="1"/>
    <xf numFmtId="0" fontId="31" fillId="8" borderId="1" xfId="0" applyFont="1" applyFill="1" applyBorder="1" applyAlignment="1">
      <alignment horizontal="center" vertical="center" wrapText="1"/>
    </xf>
    <xf numFmtId="0" fontId="31" fillId="9" borderId="14" xfId="0" applyFont="1" applyFill="1" applyBorder="1" applyAlignment="1">
      <alignment horizontal="center" vertical="center" wrapText="1"/>
    </xf>
    <xf numFmtId="0" fontId="31" fillId="8" borderId="2" xfId="0" applyFont="1" applyFill="1" applyBorder="1" applyAlignment="1">
      <alignment horizontal="center" vertical="center" wrapText="1"/>
    </xf>
    <xf numFmtId="0" fontId="31" fillId="8" borderId="14" xfId="0" applyFont="1" applyFill="1" applyBorder="1" applyAlignment="1">
      <alignment horizontal="center" vertical="center" wrapText="1"/>
    </xf>
    <xf numFmtId="0" fontId="12" fillId="0" borderId="5" xfId="0" applyFont="1" applyBorder="1" applyAlignment="1">
      <alignment horizontal="center" vertical="top"/>
    </xf>
    <xf numFmtId="14" fontId="12" fillId="4" borderId="5" xfId="0" applyNumberFormat="1" applyFont="1" applyFill="1" applyBorder="1" applyAlignment="1" applyProtection="1">
      <alignment horizontal="left" vertical="top"/>
      <protection locked="0"/>
    </xf>
    <xf numFmtId="0" fontId="12" fillId="5" borderId="7" xfId="0" applyFont="1" applyFill="1" applyBorder="1" applyAlignment="1">
      <alignment horizontal="center" vertical="top" wrapText="1"/>
    </xf>
    <xf numFmtId="0" fontId="12" fillId="0" borderId="8" xfId="0" applyFont="1" applyBorder="1" applyAlignment="1">
      <alignment vertical="top" wrapText="1"/>
    </xf>
    <xf numFmtId="0" fontId="12" fillId="0" borderId="10" xfId="0" applyFont="1" applyBorder="1" applyAlignment="1">
      <alignment horizontal="center" vertical="top"/>
    </xf>
    <xf numFmtId="0" fontId="12" fillId="5" borderId="20" xfId="0" applyFont="1" applyFill="1" applyBorder="1" applyAlignment="1">
      <alignment vertical="top" wrapText="1"/>
    </xf>
    <xf numFmtId="0" fontId="12" fillId="0" borderId="12" xfId="0" applyFont="1" applyBorder="1" applyAlignment="1">
      <alignment horizontal="center" vertical="top" wrapText="1"/>
    </xf>
    <xf numFmtId="0" fontId="12" fillId="5" borderId="22" xfId="0" applyFont="1" applyFill="1" applyBorder="1" applyAlignment="1">
      <alignment vertical="top" wrapText="1"/>
    </xf>
    <xf numFmtId="0" fontId="12" fillId="4" borderId="5" xfId="0" applyFont="1" applyFill="1" applyBorder="1" applyAlignment="1" applyProtection="1">
      <alignment horizontal="left" vertical="top"/>
      <protection locked="0"/>
    </xf>
    <xf numFmtId="0" fontId="12" fillId="0" borderId="11" xfId="0" applyFont="1" applyBorder="1" applyAlignment="1">
      <alignment vertical="top" wrapText="1"/>
    </xf>
    <xf numFmtId="0" fontId="12" fillId="0" borderId="13" xfId="0" applyFont="1" applyBorder="1" applyAlignment="1">
      <alignment vertical="top" wrapText="1"/>
    </xf>
    <xf numFmtId="0" fontId="12" fillId="0" borderId="9" xfId="0" applyFont="1" applyBorder="1" applyAlignment="1">
      <alignment vertical="top" wrapText="1"/>
    </xf>
    <xf numFmtId="0" fontId="12" fillId="5" borderId="5" xfId="0" applyFont="1" applyFill="1" applyBorder="1" applyAlignment="1">
      <alignment horizontal="center" vertical="top"/>
    </xf>
    <xf numFmtId="2" fontId="12" fillId="4" borderId="5" xfId="0" applyNumberFormat="1" applyFont="1" applyFill="1" applyBorder="1" applyAlignment="1" applyProtection="1">
      <alignment horizontal="left" vertical="top"/>
      <protection locked="0"/>
    </xf>
    <xf numFmtId="0" fontId="12" fillId="5" borderId="9" xfId="0" applyFont="1" applyFill="1" applyBorder="1" applyAlignment="1">
      <alignment vertical="top" wrapText="1"/>
    </xf>
    <xf numFmtId="0" fontId="12" fillId="0" borderId="19" xfId="0" applyFont="1" applyBorder="1" applyAlignment="1">
      <alignment horizontal="center" vertical="top"/>
    </xf>
    <xf numFmtId="14" fontId="12" fillId="4" borderId="19" xfId="0" applyNumberFormat="1" applyFont="1" applyFill="1" applyBorder="1" applyAlignment="1" applyProtection="1">
      <alignment horizontal="left" vertical="top"/>
      <protection locked="0"/>
    </xf>
    <xf numFmtId="0" fontId="12" fillId="5" borderId="21" xfId="0" applyFont="1" applyFill="1" applyBorder="1" applyAlignment="1">
      <alignment horizontal="center" vertical="top" wrapText="1"/>
    </xf>
    <xf numFmtId="0" fontId="12" fillId="0" borderId="22" xfId="0" applyFont="1" applyBorder="1" applyAlignment="1">
      <alignment vertical="top" wrapText="1"/>
    </xf>
    <xf numFmtId="49" fontId="12" fillId="4" borderId="10" xfId="0" applyNumberFormat="1" applyFont="1" applyFill="1" applyBorder="1" applyAlignment="1" applyProtection="1">
      <alignment horizontal="left" vertical="top"/>
      <protection locked="0"/>
    </xf>
    <xf numFmtId="0" fontId="12" fillId="5" borderId="13" xfId="0" applyFont="1" applyFill="1" applyBorder="1" applyAlignment="1">
      <alignment vertical="top" wrapText="1"/>
    </xf>
    <xf numFmtId="0" fontId="32" fillId="5" borderId="0" xfId="2" applyFont="1" applyFill="1"/>
    <xf numFmtId="0" fontId="31" fillId="2" borderId="1" xfId="2" applyFont="1" applyFill="1" applyBorder="1" applyAlignment="1">
      <alignment horizontal="center" vertical="top" wrapText="1"/>
    </xf>
    <xf numFmtId="0" fontId="31" fillId="3" borderId="1" xfId="2" applyFont="1" applyFill="1" applyBorder="1" applyAlignment="1">
      <alignment horizontal="center" vertical="top" wrapText="1"/>
    </xf>
    <xf numFmtId="0" fontId="31" fillId="2" borderId="2" xfId="2" applyFont="1" applyFill="1" applyBorder="1" applyAlignment="1">
      <alignment horizontal="center" vertical="top" wrapText="1"/>
    </xf>
    <xf numFmtId="0" fontId="31" fillId="2" borderId="3" xfId="2" applyFont="1" applyFill="1" applyBorder="1" applyAlignment="1">
      <alignment horizontal="center" vertical="top" wrapText="1"/>
    </xf>
    <xf numFmtId="0" fontId="31" fillId="2" borderId="4" xfId="2" applyFont="1" applyFill="1" applyBorder="1" applyAlignment="1">
      <alignment horizontal="center" vertical="center" wrapText="1"/>
    </xf>
    <xf numFmtId="0" fontId="12" fillId="0" borderId="5" xfId="2" applyFont="1" applyBorder="1" applyAlignment="1">
      <alignment horizontal="center" vertical="top"/>
    </xf>
    <xf numFmtId="49" fontId="12" fillId="4" borderId="5" xfId="2" applyNumberFormat="1" applyFont="1" applyFill="1" applyBorder="1" applyAlignment="1" applyProtection="1">
      <alignment horizontal="left" vertical="top"/>
      <protection locked="0"/>
    </xf>
    <xf numFmtId="0" fontId="12" fillId="0" borderId="6" xfId="2" applyFont="1" applyBorder="1" applyAlignment="1">
      <alignment vertical="top" wrapText="1"/>
    </xf>
    <xf numFmtId="0" fontId="12" fillId="5" borderId="7" xfId="2" applyFont="1" applyFill="1" applyBorder="1" applyAlignment="1">
      <alignment horizontal="center" vertical="top" wrapText="1"/>
    </xf>
    <xf numFmtId="0" fontId="12" fillId="5" borderId="8" xfId="2" applyFont="1" applyFill="1" applyBorder="1" applyAlignment="1">
      <alignment vertical="top" wrapText="1"/>
    </xf>
    <xf numFmtId="0" fontId="12" fillId="0" borderId="18" xfId="2" applyFont="1" applyBorder="1" applyAlignment="1">
      <alignment horizontal="center" vertical="top" wrapText="1"/>
    </xf>
    <xf numFmtId="0" fontId="12" fillId="0" borderId="6" xfId="2" applyFont="1" applyBorder="1" applyAlignment="1">
      <alignment vertical="top"/>
    </xf>
    <xf numFmtId="0" fontId="12" fillId="5" borderId="6" xfId="2" applyFont="1" applyFill="1" applyBorder="1" applyAlignment="1">
      <alignment horizontal="center" vertical="top" wrapText="1"/>
    </xf>
    <xf numFmtId="0" fontId="12" fillId="0" borderId="15" xfId="2" applyFont="1" applyBorder="1" applyAlignment="1">
      <alignment horizontal="center" vertical="top" wrapText="1"/>
    </xf>
    <xf numFmtId="49" fontId="12" fillId="4" borderId="16" xfId="2" applyNumberFormat="1" applyFont="1" applyFill="1" applyBorder="1" applyAlignment="1" applyProtection="1">
      <alignment horizontal="left" vertical="top"/>
      <protection locked="0"/>
    </xf>
    <xf numFmtId="0" fontId="12" fillId="0" borderId="17" xfId="2" applyFont="1" applyBorder="1" applyAlignment="1">
      <alignment vertical="top"/>
    </xf>
    <xf numFmtId="0" fontId="12" fillId="5" borderId="17" xfId="2" applyFont="1" applyFill="1" applyBorder="1" applyAlignment="1">
      <alignment horizontal="center" vertical="top" wrapText="1"/>
    </xf>
    <xf numFmtId="0" fontId="37" fillId="5" borderId="8" xfId="0" applyFont="1" applyFill="1" applyBorder="1" applyAlignment="1">
      <alignment vertical="top" wrapText="1"/>
    </xf>
    <xf numFmtId="0" fontId="5" fillId="5" borderId="0" xfId="0" applyFont="1" applyFill="1" applyAlignment="1">
      <alignment horizontal="left" vertical="top" wrapText="1"/>
    </xf>
    <xf numFmtId="0" fontId="0" fillId="5" borderId="0" xfId="0" applyFill="1" applyAlignment="1">
      <alignment horizontal="left" vertical="top" wrapText="1"/>
    </xf>
    <xf numFmtId="0" fontId="28" fillId="5" borderId="0" xfId="0" applyFont="1" applyFill="1" applyAlignment="1">
      <alignment vertical="top" wrapText="1"/>
    </xf>
    <xf numFmtId="0" fontId="29" fillId="5" borderId="0" xfId="0" applyFont="1" applyFill="1" applyAlignment="1">
      <alignment vertical="top" wrapText="1"/>
    </xf>
    <xf numFmtId="0" fontId="30" fillId="5" borderId="0" xfId="0" applyFont="1" applyFill="1" applyAlignment="1">
      <alignment horizontal="left" vertical="top" wrapText="1"/>
    </xf>
    <xf numFmtId="0" fontId="29" fillId="5" borderId="0" xfId="0" applyFont="1" applyFill="1" applyAlignment="1">
      <alignment horizontal="left" vertical="top" wrapText="1"/>
    </xf>
    <xf numFmtId="0" fontId="10" fillId="5" borderId="0" xfId="0" applyFont="1" applyFill="1" applyAlignment="1">
      <alignment horizontal="left" vertical="top" wrapText="1"/>
    </xf>
    <xf numFmtId="0" fontId="30" fillId="5" borderId="0" xfId="2" applyFont="1" applyFill="1" applyAlignment="1">
      <alignment horizontal="left" vertical="top" wrapText="1"/>
    </xf>
    <xf numFmtId="0" fontId="19" fillId="5" borderId="0" xfId="0" applyFont="1" applyFill="1" applyAlignment="1">
      <alignment vertical="top" wrapText="1"/>
    </xf>
    <xf numFmtId="0" fontId="20" fillId="5" borderId="0" xfId="0" applyFont="1" applyFill="1" applyAlignment="1">
      <alignment vertical="top" wrapText="1"/>
    </xf>
    <xf numFmtId="0" fontId="10" fillId="5" borderId="0" xfId="2" applyFont="1" applyFill="1" applyAlignment="1">
      <alignment horizontal="left" vertical="top" wrapText="1"/>
    </xf>
  </cellXfs>
  <cellStyles count="3">
    <cellStyle name="Normal" xfId="0" builtinId="0"/>
    <cellStyle name="Normal 2" xfId="1" xr:uid="{6A0F7D8D-49FA-4A88-8470-9A7BD4D0D5B3}"/>
    <cellStyle name="Normal 3" xfId="2" xr:uid="{935F2076-D8BE-49F0-B9D2-E478398E5DAE}"/>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customXml" Target="../customXml/item3.xml"/><Relationship Id="rId3" Type="http://schemas.openxmlformats.org/officeDocument/2006/relationships/worksheet" Target="worksheets/sheet3.xml"/><Relationship Id="rId7" Type="http://schemas.openxmlformats.org/officeDocument/2006/relationships/theme" Target="theme/theme1.xml"/><Relationship Id="rId12" Type="http://schemas.openxmlformats.org/officeDocument/2006/relationships/customXml" Target="../customXml/item2.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customXml" Target="../customXml/item1.xml"/><Relationship Id="rId5" Type="http://schemas.openxmlformats.org/officeDocument/2006/relationships/worksheet" Target="worksheets/sheet5.xml"/><Relationship Id="rId15" Type="http://schemas.openxmlformats.org/officeDocument/2006/relationships/customXml" Target="../customXml/item5.xml"/><Relationship Id="rId10" Type="http://schemas.microsoft.com/office/2017/10/relationships/person" Target="persons/person.xml"/><Relationship Id="rId4" Type="http://schemas.openxmlformats.org/officeDocument/2006/relationships/worksheet" Target="worksheets/sheet4.xml"/><Relationship Id="rId9" Type="http://schemas.openxmlformats.org/officeDocument/2006/relationships/sharedStrings" Target="sharedStrings.xml"/><Relationship Id="rId14" Type="http://schemas.openxmlformats.org/officeDocument/2006/relationships/customXml" Target="../customXml/item4.xml"/></Relationships>
</file>

<file path=xl/drawings/_rels/drawing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tiff"/></Relationships>
</file>

<file path=xl/drawings/_rels/drawing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tiff"/></Relationships>
</file>

<file path=xl/drawings/_rels/drawing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tiff"/></Relationships>
</file>

<file path=xl/drawings/_rels/drawing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tiff"/></Relationships>
</file>

<file path=xl/drawings/_rels/drawing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tiff"/></Relationships>
</file>

<file path=xl/drawings/_rels/drawing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tiff"/></Relationships>
</file>

<file path=xl/drawings/drawing1.xml><?xml version="1.0" encoding="utf-8"?>
<xdr:wsDr xmlns:xdr="http://schemas.openxmlformats.org/drawingml/2006/spreadsheetDrawing" xmlns:a="http://schemas.openxmlformats.org/drawingml/2006/main">
  <xdr:twoCellAnchor editAs="oneCell">
    <xdr:from>
      <xdr:col>1</xdr:col>
      <xdr:colOff>127000</xdr:colOff>
      <xdr:row>0</xdr:row>
      <xdr:rowOff>116417</xdr:rowOff>
    </xdr:from>
    <xdr:to>
      <xdr:col>2</xdr:col>
      <xdr:colOff>1734881</xdr:colOff>
      <xdr:row>3</xdr:row>
      <xdr:rowOff>56304</xdr:rowOff>
    </xdr:to>
    <xdr:pic>
      <xdr:nvPicPr>
        <xdr:cNvPr id="2" name="Picture 1" descr="C:\Users\287144\AppData\Local\Microsoft\Windows\Temporary Internet Files\Content.Outlook\BTJE2BYE\BoE_PRA_logo.tif">
          <a:extLst>
            <a:ext uri="{FF2B5EF4-FFF2-40B4-BE49-F238E27FC236}">
              <a16:creationId xmlns:a16="http://schemas.microsoft.com/office/drawing/2014/main" id="{A1B24733-8B43-4FE4-8C0C-C2E6E378597A}"/>
            </a:ext>
          </a:extLst>
        </xdr:cNvPr>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327025" y="116417"/>
          <a:ext cx="2493706" cy="511387"/>
        </a:xfrm>
        <a:prstGeom prst="rect">
          <a:avLst/>
        </a:prstGeom>
        <a:noFill/>
        <a:ln>
          <a:noFill/>
        </a:ln>
      </xdr:spPr>
    </xdr:pic>
    <xdr:clientData/>
  </xdr:twoCellAnchor>
  <xdr:twoCellAnchor editAs="oneCell">
    <xdr:from>
      <xdr:col>5</xdr:col>
      <xdr:colOff>2053167</xdr:colOff>
      <xdr:row>0</xdr:row>
      <xdr:rowOff>31749</xdr:rowOff>
    </xdr:from>
    <xdr:to>
      <xdr:col>5</xdr:col>
      <xdr:colOff>3790950</xdr:colOff>
      <xdr:row>3</xdr:row>
      <xdr:rowOff>144426</xdr:rowOff>
    </xdr:to>
    <xdr:pic>
      <xdr:nvPicPr>
        <xdr:cNvPr id="3" name="Picture 2" descr="C:\Users\322010\AppData\Local\Microsoft\Windows\Temporary Internet Files\Content.Outlook\8ZMHJ2HM\FCA_logo_RGB.jpg">
          <a:extLst>
            <a:ext uri="{FF2B5EF4-FFF2-40B4-BE49-F238E27FC236}">
              <a16:creationId xmlns:a16="http://schemas.microsoft.com/office/drawing/2014/main" id="{1B6A2B77-93D5-4D78-8C03-C83277C27866}"/>
            </a:ext>
          </a:extLst>
        </xdr:cNvPr>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9063567" y="31749"/>
          <a:ext cx="1737783" cy="684177"/>
        </a:xfrm>
        <a:prstGeom prst="rect">
          <a:avLst/>
        </a:prstGeom>
        <a:noFill/>
        <a:ln>
          <a:noFill/>
        </a:ln>
      </xdr:spPr>
    </xdr:pic>
    <xdr:clientData/>
  </xdr:twoCellAnchor>
</xdr:wsDr>
</file>

<file path=xl/drawings/drawing2.xml><?xml version="1.0" encoding="utf-8"?>
<xdr:wsDr xmlns:xdr="http://schemas.openxmlformats.org/drawingml/2006/spreadsheetDrawing" xmlns:a="http://schemas.openxmlformats.org/drawingml/2006/main">
  <xdr:oneCellAnchor>
    <xdr:from>
      <xdr:col>1</xdr:col>
      <xdr:colOff>127000</xdr:colOff>
      <xdr:row>0</xdr:row>
      <xdr:rowOff>116417</xdr:rowOff>
    </xdr:from>
    <xdr:ext cx="2505640" cy="499745"/>
    <xdr:pic>
      <xdr:nvPicPr>
        <xdr:cNvPr id="2" name="Picture 1" descr="C:\Users\287144\AppData\Local\Microsoft\Windows\Temporary Internet Files\Content.Outlook\BTJE2BYE\BoE_PRA_logo.tif">
          <a:extLst>
            <a:ext uri="{FF2B5EF4-FFF2-40B4-BE49-F238E27FC236}">
              <a16:creationId xmlns:a16="http://schemas.microsoft.com/office/drawing/2014/main" id="{3EAD7C11-FACD-4D6E-AD33-CCA8DCA959C2}"/>
            </a:ext>
          </a:extLst>
        </xdr:cNvPr>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288925" y="116417"/>
          <a:ext cx="2505640" cy="499745"/>
        </a:xfrm>
        <a:prstGeom prst="rect">
          <a:avLst/>
        </a:prstGeom>
        <a:noFill/>
        <a:ln>
          <a:noFill/>
        </a:ln>
      </xdr:spPr>
    </xdr:pic>
    <xdr:clientData/>
  </xdr:oneCellAnchor>
  <xdr:oneCellAnchor>
    <xdr:from>
      <xdr:col>5</xdr:col>
      <xdr:colOff>2053167</xdr:colOff>
      <xdr:row>0</xdr:row>
      <xdr:rowOff>31749</xdr:rowOff>
    </xdr:from>
    <xdr:ext cx="1454150" cy="663363"/>
    <xdr:pic>
      <xdr:nvPicPr>
        <xdr:cNvPr id="3" name="Picture 2" descr="C:\Users\322010\AppData\Local\Microsoft\Windows\Temporary Internet Files\Content.Outlook\8ZMHJ2HM\FCA_logo_RGB.jpg">
          <a:extLst>
            <a:ext uri="{FF2B5EF4-FFF2-40B4-BE49-F238E27FC236}">
              <a16:creationId xmlns:a16="http://schemas.microsoft.com/office/drawing/2014/main" id="{4EFDF10B-3AFE-400B-BD31-851A513CC1C5}"/>
            </a:ext>
          </a:extLst>
        </xdr:cNvPr>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9358842" y="31749"/>
          <a:ext cx="1454150" cy="663363"/>
        </a:xfrm>
        <a:prstGeom prst="rect">
          <a:avLst/>
        </a:prstGeom>
        <a:noFill/>
        <a:ln>
          <a:noFill/>
        </a:ln>
      </xdr:spPr>
    </xdr:pic>
    <xdr:clientData/>
  </xdr:oneCellAnchor>
</xdr:wsDr>
</file>

<file path=xl/drawings/drawing3.xml><?xml version="1.0" encoding="utf-8"?>
<xdr:wsDr xmlns:xdr="http://schemas.openxmlformats.org/drawingml/2006/spreadsheetDrawing" xmlns:a="http://schemas.openxmlformats.org/drawingml/2006/main">
  <xdr:oneCellAnchor>
    <xdr:from>
      <xdr:col>1</xdr:col>
      <xdr:colOff>127000</xdr:colOff>
      <xdr:row>0</xdr:row>
      <xdr:rowOff>116417</xdr:rowOff>
    </xdr:from>
    <xdr:ext cx="2505640" cy="499745"/>
    <xdr:pic>
      <xdr:nvPicPr>
        <xdr:cNvPr id="2" name="Picture 1" descr="C:\Users\287144\AppData\Local\Microsoft\Windows\Temporary Internet Files\Content.Outlook\BTJE2BYE\BoE_PRA_logo.tif">
          <a:extLst>
            <a:ext uri="{FF2B5EF4-FFF2-40B4-BE49-F238E27FC236}">
              <a16:creationId xmlns:a16="http://schemas.microsoft.com/office/drawing/2014/main" id="{3C476AA3-D95C-4A9A-9153-36142D7CB833}"/>
            </a:ext>
          </a:extLst>
        </xdr:cNvPr>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317500" y="116417"/>
          <a:ext cx="2505640" cy="499745"/>
        </a:xfrm>
        <a:prstGeom prst="rect">
          <a:avLst/>
        </a:prstGeom>
        <a:noFill/>
        <a:ln>
          <a:noFill/>
        </a:ln>
      </xdr:spPr>
    </xdr:pic>
    <xdr:clientData/>
  </xdr:oneCellAnchor>
  <xdr:oneCellAnchor>
    <xdr:from>
      <xdr:col>5</xdr:col>
      <xdr:colOff>2053167</xdr:colOff>
      <xdr:row>0</xdr:row>
      <xdr:rowOff>31749</xdr:rowOff>
    </xdr:from>
    <xdr:ext cx="1454150" cy="663363"/>
    <xdr:pic>
      <xdr:nvPicPr>
        <xdr:cNvPr id="3" name="Picture 2" descr="C:\Users\322010\AppData\Local\Microsoft\Windows\Temporary Internet Files\Content.Outlook\8ZMHJ2HM\FCA_logo_RGB.jpg">
          <a:extLst>
            <a:ext uri="{FF2B5EF4-FFF2-40B4-BE49-F238E27FC236}">
              <a16:creationId xmlns:a16="http://schemas.microsoft.com/office/drawing/2014/main" id="{6189A39B-0B8A-4B82-A85C-AFBD03DF1CDE}"/>
            </a:ext>
          </a:extLst>
        </xdr:cNvPr>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9339792" y="31749"/>
          <a:ext cx="1454150" cy="663363"/>
        </a:xfrm>
        <a:prstGeom prst="rect">
          <a:avLst/>
        </a:prstGeom>
        <a:noFill/>
        <a:ln>
          <a:noFill/>
        </a:ln>
      </xdr:spPr>
    </xdr:pic>
    <xdr:clientData/>
  </xdr:oneCellAnchor>
</xdr:wsDr>
</file>

<file path=xl/drawings/drawing4.xml><?xml version="1.0" encoding="utf-8"?>
<xdr:wsDr xmlns:xdr="http://schemas.openxmlformats.org/drawingml/2006/spreadsheetDrawing" xmlns:a="http://schemas.openxmlformats.org/drawingml/2006/main">
  <xdr:twoCellAnchor editAs="oneCell">
    <xdr:from>
      <xdr:col>1</xdr:col>
      <xdr:colOff>127000</xdr:colOff>
      <xdr:row>0</xdr:row>
      <xdr:rowOff>116417</xdr:rowOff>
    </xdr:from>
    <xdr:to>
      <xdr:col>2</xdr:col>
      <xdr:colOff>1734881</xdr:colOff>
      <xdr:row>3</xdr:row>
      <xdr:rowOff>56304</xdr:rowOff>
    </xdr:to>
    <xdr:pic>
      <xdr:nvPicPr>
        <xdr:cNvPr id="4" name="Picture 3" descr="C:\Users\287144\AppData\Local\Microsoft\Windows\Temporary Internet Files\Content.Outlook\BTJE2BYE\BoE_PRA_logo.tif">
          <a:extLst>
            <a:ext uri="{FF2B5EF4-FFF2-40B4-BE49-F238E27FC236}">
              <a16:creationId xmlns:a16="http://schemas.microsoft.com/office/drawing/2014/main" id="{DC72B481-1A94-45AF-8DAB-F2453669A99C}"/>
            </a:ext>
          </a:extLst>
        </xdr:cNvPr>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342900" y="116417"/>
          <a:ext cx="2521161" cy="492337"/>
        </a:xfrm>
        <a:prstGeom prst="rect">
          <a:avLst/>
        </a:prstGeom>
        <a:noFill/>
        <a:ln>
          <a:noFill/>
        </a:ln>
      </xdr:spPr>
    </xdr:pic>
    <xdr:clientData/>
  </xdr:twoCellAnchor>
  <xdr:twoCellAnchor editAs="oneCell">
    <xdr:from>
      <xdr:col>5</xdr:col>
      <xdr:colOff>2053167</xdr:colOff>
      <xdr:row>0</xdr:row>
      <xdr:rowOff>31749</xdr:rowOff>
    </xdr:from>
    <xdr:to>
      <xdr:col>5</xdr:col>
      <xdr:colOff>3790950</xdr:colOff>
      <xdr:row>3</xdr:row>
      <xdr:rowOff>144426</xdr:rowOff>
    </xdr:to>
    <xdr:pic>
      <xdr:nvPicPr>
        <xdr:cNvPr id="5" name="Picture 4" descr="C:\Users\322010\AppData\Local\Microsoft\Windows\Temporary Internet Files\Content.Outlook\8ZMHJ2HM\FCA_logo_RGB.jpg">
          <a:extLst>
            <a:ext uri="{FF2B5EF4-FFF2-40B4-BE49-F238E27FC236}">
              <a16:creationId xmlns:a16="http://schemas.microsoft.com/office/drawing/2014/main" id="{BC782E79-587C-4F78-8DC0-8E122091B718}"/>
            </a:ext>
          </a:extLst>
        </xdr:cNvPr>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9536642" y="28574"/>
          <a:ext cx="1737783" cy="665127"/>
        </a:xfrm>
        <a:prstGeom prst="rect">
          <a:avLst/>
        </a:prstGeom>
        <a:noFill/>
        <a:ln>
          <a:noFill/>
        </a:ln>
      </xdr:spPr>
    </xdr:pic>
    <xdr:clientData/>
  </xdr:twoCellAnchor>
</xdr:wsDr>
</file>

<file path=xl/drawings/drawing5.xml><?xml version="1.0" encoding="utf-8"?>
<xdr:wsDr xmlns:xdr="http://schemas.openxmlformats.org/drawingml/2006/spreadsheetDrawing" xmlns:a="http://schemas.openxmlformats.org/drawingml/2006/main">
  <xdr:oneCellAnchor>
    <xdr:from>
      <xdr:col>1</xdr:col>
      <xdr:colOff>127000</xdr:colOff>
      <xdr:row>0</xdr:row>
      <xdr:rowOff>116417</xdr:rowOff>
    </xdr:from>
    <xdr:ext cx="2505640" cy="499745"/>
    <xdr:pic>
      <xdr:nvPicPr>
        <xdr:cNvPr id="2" name="Picture 1" descr="C:\Users\287144\AppData\Local\Microsoft\Windows\Temporary Internet Files\Content.Outlook\BTJE2BYE\BoE_PRA_logo.tif">
          <a:extLst>
            <a:ext uri="{FF2B5EF4-FFF2-40B4-BE49-F238E27FC236}">
              <a16:creationId xmlns:a16="http://schemas.microsoft.com/office/drawing/2014/main" id="{431A2558-F18D-413F-B8BD-C82C50BA9E43}"/>
            </a:ext>
          </a:extLst>
        </xdr:cNvPr>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352425" y="116417"/>
          <a:ext cx="2505640" cy="499745"/>
        </a:xfrm>
        <a:prstGeom prst="rect">
          <a:avLst/>
        </a:prstGeom>
        <a:noFill/>
        <a:ln>
          <a:noFill/>
        </a:ln>
      </xdr:spPr>
    </xdr:pic>
    <xdr:clientData/>
  </xdr:oneCellAnchor>
  <xdr:oneCellAnchor>
    <xdr:from>
      <xdr:col>5</xdr:col>
      <xdr:colOff>2053167</xdr:colOff>
      <xdr:row>0</xdr:row>
      <xdr:rowOff>31749</xdr:rowOff>
    </xdr:from>
    <xdr:ext cx="1454150" cy="663363"/>
    <xdr:pic>
      <xdr:nvPicPr>
        <xdr:cNvPr id="3" name="Picture 2" descr="C:\Users\322010\AppData\Local\Microsoft\Windows\Temporary Internet Files\Content.Outlook\8ZMHJ2HM\FCA_logo_RGB.jpg">
          <a:extLst>
            <a:ext uri="{FF2B5EF4-FFF2-40B4-BE49-F238E27FC236}">
              <a16:creationId xmlns:a16="http://schemas.microsoft.com/office/drawing/2014/main" id="{B1921206-6EAB-42A3-9556-4991273C7A15}"/>
            </a:ext>
          </a:extLst>
        </xdr:cNvPr>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9546167" y="28574"/>
          <a:ext cx="1454150" cy="663363"/>
        </a:xfrm>
        <a:prstGeom prst="rect">
          <a:avLst/>
        </a:prstGeom>
        <a:noFill/>
        <a:ln>
          <a:noFill/>
        </a:ln>
      </xdr:spPr>
    </xdr:pic>
    <xdr:clientData/>
  </xdr:oneCellAnchor>
</xdr:wsDr>
</file>

<file path=xl/drawings/drawing6.xml><?xml version="1.0" encoding="utf-8"?>
<xdr:wsDr xmlns:xdr="http://schemas.openxmlformats.org/drawingml/2006/spreadsheetDrawing" xmlns:a="http://schemas.openxmlformats.org/drawingml/2006/main">
  <xdr:oneCellAnchor>
    <xdr:from>
      <xdr:col>1</xdr:col>
      <xdr:colOff>127000</xdr:colOff>
      <xdr:row>0</xdr:row>
      <xdr:rowOff>116417</xdr:rowOff>
    </xdr:from>
    <xdr:ext cx="2505640" cy="499745"/>
    <xdr:pic>
      <xdr:nvPicPr>
        <xdr:cNvPr id="2" name="Picture 1" descr="C:\Users\287144\AppData\Local\Microsoft\Windows\Temporary Internet Files\Content.Outlook\BTJE2BYE\BoE_PRA_logo.tif">
          <a:extLst>
            <a:ext uri="{FF2B5EF4-FFF2-40B4-BE49-F238E27FC236}">
              <a16:creationId xmlns:a16="http://schemas.microsoft.com/office/drawing/2014/main" id="{D5510E74-4162-4783-80D6-30BB3CA54324}"/>
            </a:ext>
          </a:extLst>
        </xdr:cNvPr>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352425" y="116417"/>
          <a:ext cx="2505640" cy="499745"/>
        </a:xfrm>
        <a:prstGeom prst="rect">
          <a:avLst/>
        </a:prstGeom>
        <a:noFill/>
        <a:ln>
          <a:noFill/>
        </a:ln>
      </xdr:spPr>
    </xdr:pic>
    <xdr:clientData/>
  </xdr:oneCellAnchor>
  <xdr:oneCellAnchor>
    <xdr:from>
      <xdr:col>5</xdr:col>
      <xdr:colOff>2053167</xdr:colOff>
      <xdr:row>0</xdr:row>
      <xdr:rowOff>31749</xdr:rowOff>
    </xdr:from>
    <xdr:ext cx="1454150" cy="663363"/>
    <xdr:pic>
      <xdr:nvPicPr>
        <xdr:cNvPr id="3" name="Picture 2" descr="C:\Users\322010\AppData\Local\Microsoft\Windows\Temporary Internet Files\Content.Outlook\8ZMHJ2HM\FCA_logo_RGB.jpg">
          <a:extLst>
            <a:ext uri="{FF2B5EF4-FFF2-40B4-BE49-F238E27FC236}">
              <a16:creationId xmlns:a16="http://schemas.microsoft.com/office/drawing/2014/main" id="{46EA1438-CB46-42F5-BF02-758856286739}"/>
            </a:ext>
          </a:extLst>
        </xdr:cNvPr>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9546167" y="28574"/>
          <a:ext cx="1454150" cy="663363"/>
        </a:xfrm>
        <a:prstGeom prst="rect">
          <a:avLst/>
        </a:prstGeom>
        <a:noFill/>
        <a:ln>
          <a:noFill/>
        </a:ln>
      </xdr:spPr>
    </xdr:pic>
    <xdr:clientData/>
  </xdr:oneCellAnchor>
</xdr:wsDr>
</file>

<file path=xl/persons/person.xml><?xml version="1.0" encoding="utf-8"?>
<personList xmlns="http://schemas.microsoft.com/office/spreadsheetml/2018/threadedcomments" xmlns:x="http://schemas.openxmlformats.org/spreadsheetml/2006/main">
  <person displayName="Joanne Cleary" id="{7EE04B51-7BBE-48B2-A194-9E84FD5B0D02}" userId="S::Joanne.Cleary@fca.org.uk::c5aa05f6-e16a-4f96-84fe-0eea0f61a152" providerId="AD"/>
</personList>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threadedComments/threadedComment1.xml><?xml version="1.0" encoding="utf-8"?>
<ThreadedComments xmlns="http://schemas.microsoft.com/office/spreadsheetml/2018/threadedcomments" xmlns:x="http://schemas.openxmlformats.org/spreadsheetml/2006/main">
  <threadedComment ref="B38" dT="2025-10-01T15:28:51.25" personId="{7EE04B51-7BBE-48B2-A194-9E84FD5B0D02}" id="{AEF7129C-1C72-4C5D-8E05-7862719C45BA}">
    <text>Update CP chapter to say Annex B,D &amp; F not to be deleted. + new field for Traditional vs Synthetic</text>
  </threadedComment>
</ThreadedComments>
</file>

<file path=xl/threadedComments/threadedComment2.xml><?xml version="1.0" encoding="utf-8"?>
<ThreadedComments xmlns="http://schemas.microsoft.com/office/spreadsheetml/2018/threadedcomments" xmlns:x="http://schemas.openxmlformats.org/spreadsheetml/2006/main">
  <threadedComment ref="B38" dT="2025-10-01T15:28:51.25" personId="{7EE04B51-7BBE-48B2-A194-9E84FD5B0D02}" id="{B5384AED-01CA-44CB-B1E2-0E25A8D43AEA}">
    <text>Update CP chapter to say Annex B,D &amp; F not to be deleted. + new field for Traditional vs Synthetic</text>
  </threadedComment>
</ThreadedComments>
</file>

<file path=xl/worksheets/_rels/sheet1.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1.xml"/><Relationship Id="rId1" Type="http://schemas.openxmlformats.org/officeDocument/2006/relationships/printerSettings" Target="../printerSettings/printerSettings1.bin"/><Relationship Id="rId5" Type="http://schemas.microsoft.com/office/2017/10/relationships/threadedComment" Target="../threadedComments/threadedComment1.xml"/><Relationship Id="rId4" Type="http://schemas.openxmlformats.org/officeDocument/2006/relationships/comments" Target="../comments1.xml"/></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3.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4.xml.rels><?xml version="1.0" encoding="UTF-8" standalone="yes"?>
<Relationships xmlns="http://schemas.openxmlformats.org/package/2006/relationships"><Relationship Id="rId3" Type="http://schemas.openxmlformats.org/officeDocument/2006/relationships/vmlDrawing" Target="../drawings/vmlDrawing2.vml"/><Relationship Id="rId2" Type="http://schemas.openxmlformats.org/officeDocument/2006/relationships/drawing" Target="../drawings/drawing4.xml"/><Relationship Id="rId1" Type="http://schemas.openxmlformats.org/officeDocument/2006/relationships/printerSettings" Target="../printerSettings/printerSettings2.bin"/><Relationship Id="rId5" Type="http://schemas.microsoft.com/office/2017/10/relationships/threadedComment" Target="../threadedComments/threadedComment2.xml"/><Relationship Id="rId4" Type="http://schemas.openxmlformats.org/officeDocument/2006/relationships/comments" Target="../comments2.xml"/></Relationships>
</file>

<file path=xl/worksheets/_rels/sheet5.xml.rels><?xml version="1.0" encoding="UTF-8" standalone="yes"?>
<Relationships xmlns="http://schemas.openxmlformats.org/package/2006/relationships"><Relationship Id="rId1" Type="http://schemas.openxmlformats.org/officeDocument/2006/relationships/drawing" Target="../drawings/drawing5.xml"/></Relationships>
</file>

<file path=xl/worksheets/_rels/sheet6.xml.rels><?xml version="1.0" encoding="UTF-8" standalone="yes"?>
<Relationships xmlns="http://schemas.openxmlformats.org/package/2006/relationships"><Relationship Id="rId1" Type="http://schemas.openxmlformats.org/officeDocument/2006/relationships/drawing" Target="../drawings/drawing6.xml"/></Relationships>
</file>

<file path=xl/worksheets/sheet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462BE49-2A07-412B-86E4-402972C07BDF}">
  <dimension ref="A1:H53"/>
  <sheetViews>
    <sheetView tabSelected="1" zoomScaleNormal="100" workbookViewId="0">
      <selection activeCell="E4" sqref="E4"/>
    </sheetView>
  </sheetViews>
  <sheetFormatPr defaultColWidth="8.69140625" defaultRowHeight="14.6" x14ac:dyDescent="0.4"/>
  <cols>
    <col min="1" max="1" width="3" style="26" customWidth="1"/>
    <col min="2" max="2" width="13.3046875" style="26" customWidth="1"/>
    <col min="3" max="3" width="36.53515625" style="26" customWidth="1"/>
    <col min="4" max="4" width="29.53515625" style="26" customWidth="1"/>
    <col min="5" max="5" width="22.69140625" style="26" customWidth="1"/>
    <col min="6" max="6" width="62.15234375" style="26" customWidth="1"/>
    <col min="7" max="7" width="2.84375" style="26" customWidth="1"/>
    <col min="8" max="8" width="27.69140625" style="26" customWidth="1"/>
    <col min="9" max="16384" width="8.69140625" style="26"/>
  </cols>
  <sheetData>
    <row r="1" spans="1:7" x14ac:dyDescent="0.4">
      <c r="A1" s="12"/>
      <c r="B1" s="12"/>
      <c r="C1" s="12"/>
      <c r="D1" s="12"/>
      <c r="E1" s="12"/>
      <c r="F1" s="12"/>
      <c r="G1" s="12"/>
    </row>
    <row r="2" spans="1:7" x14ac:dyDescent="0.4">
      <c r="A2" s="12"/>
      <c r="B2" s="12"/>
      <c r="C2" s="12"/>
      <c r="D2" s="12"/>
      <c r="E2" s="12"/>
      <c r="F2" s="12"/>
      <c r="G2" s="12"/>
    </row>
    <row r="3" spans="1:7" x14ac:dyDescent="0.4">
      <c r="A3" s="12"/>
      <c r="B3" s="12"/>
      <c r="C3" s="12"/>
      <c r="D3" s="12"/>
      <c r="E3" s="12"/>
      <c r="F3" s="12"/>
      <c r="G3" s="12"/>
    </row>
    <row r="4" spans="1:7" x14ac:dyDescent="0.4">
      <c r="A4" s="12"/>
      <c r="B4" s="12"/>
      <c r="C4" s="12"/>
      <c r="D4" s="12"/>
      <c r="E4" s="12"/>
      <c r="F4" s="12"/>
      <c r="G4" s="12"/>
    </row>
    <row r="5" spans="1:7" x14ac:dyDescent="0.4">
      <c r="A5" s="12"/>
      <c r="B5" s="12"/>
      <c r="C5" s="12"/>
      <c r="D5" s="12"/>
      <c r="E5" s="12"/>
      <c r="F5" s="12"/>
      <c r="G5" s="12"/>
    </row>
    <row r="6" spans="1:7" ht="15.45" x14ac:dyDescent="0.4">
      <c r="A6" s="12"/>
      <c r="B6" s="23" t="s">
        <v>0</v>
      </c>
      <c r="C6" s="12"/>
      <c r="D6" s="12"/>
      <c r="E6" s="12"/>
      <c r="F6" s="58">
        <v>46069</v>
      </c>
      <c r="G6" s="12"/>
    </row>
    <row r="7" spans="1:7" ht="15.45" x14ac:dyDescent="0.4">
      <c r="A7" s="12"/>
      <c r="B7" s="24"/>
      <c r="C7" s="12"/>
      <c r="D7" s="12"/>
      <c r="E7" s="12"/>
      <c r="F7" s="25"/>
      <c r="G7" s="12"/>
    </row>
    <row r="8" spans="1:7" x14ac:dyDescent="0.4">
      <c r="A8" s="12"/>
      <c r="B8" s="126" t="s">
        <v>1</v>
      </c>
      <c r="C8" s="127"/>
      <c r="D8" s="127"/>
      <c r="E8" s="127"/>
      <c r="F8" s="127"/>
      <c r="G8" s="12"/>
    </row>
    <row r="9" spans="1:7" ht="15" thickBot="1" x14ac:dyDescent="0.45">
      <c r="A9" s="12"/>
      <c r="B9" s="12"/>
      <c r="C9" s="12"/>
      <c r="D9" s="12"/>
      <c r="E9" s="12"/>
      <c r="F9" s="12"/>
      <c r="G9" s="12"/>
    </row>
    <row r="10" spans="1:7" ht="37.299999999999997" x14ac:dyDescent="0.4">
      <c r="A10" s="12"/>
      <c r="B10" s="1" t="s">
        <v>2</v>
      </c>
      <c r="C10" s="2" t="s">
        <v>3</v>
      </c>
      <c r="D10" s="3" t="s">
        <v>4</v>
      </c>
      <c r="E10" s="4" t="s">
        <v>5</v>
      </c>
      <c r="F10" s="21" t="s">
        <v>6</v>
      </c>
      <c r="G10" s="12"/>
    </row>
    <row r="11" spans="1:7" ht="62.15" x14ac:dyDescent="0.4">
      <c r="A11" s="12"/>
      <c r="B11" s="5" t="s">
        <v>7</v>
      </c>
      <c r="C11" s="6"/>
      <c r="D11" s="7" t="s">
        <v>8</v>
      </c>
      <c r="E11" s="8" t="s">
        <v>9</v>
      </c>
      <c r="F11" s="9" t="s">
        <v>10</v>
      </c>
      <c r="G11" s="12"/>
    </row>
    <row r="12" spans="1:7" ht="49.75" x14ac:dyDescent="0.4">
      <c r="A12" s="12"/>
      <c r="B12" s="5" t="s">
        <v>11</v>
      </c>
      <c r="C12" s="10"/>
      <c r="D12" s="7" t="s">
        <v>12</v>
      </c>
      <c r="E12" s="11" t="s">
        <v>13</v>
      </c>
      <c r="F12" s="9" t="s">
        <v>14</v>
      </c>
      <c r="G12" s="12"/>
    </row>
    <row r="13" spans="1:7" ht="37.299999999999997" x14ac:dyDescent="0.4">
      <c r="A13" s="12"/>
      <c r="B13" s="5" t="s">
        <v>15</v>
      </c>
      <c r="C13" s="10"/>
      <c r="D13" s="7" t="s">
        <v>16</v>
      </c>
      <c r="E13" s="8" t="s">
        <v>17</v>
      </c>
      <c r="F13" s="28" t="s">
        <v>18</v>
      </c>
      <c r="G13" s="12"/>
    </row>
    <row r="14" spans="1:7" ht="62.15" x14ac:dyDescent="0.4">
      <c r="A14" s="12"/>
      <c r="B14" s="5" t="s">
        <v>19</v>
      </c>
      <c r="C14" s="6"/>
      <c r="D14" s="7" t="s">
        <v>20</v>
      </c>
      <c r="E14" s="8" t="s">
        <v>9</v>
      </c>
      <c r="F14" s="9" t="s">
        <v>21</v>
      </c>
      <c r="G14" s="12"/>
    </row>
    <row r="15" spans="1:7" ht="49.75" x14ac:dyDescent="0.4">
      <c r="A15" s="12"/>
      <c r="B15" s="5" t="s">
        <v>22</v>
      </c>
      <c r="C15" s="10"/>
      <c r="D15" s="7" t="s">
        <v>23</v>
      </c>
      <c r="E15" s="11" t="s">
        <v>13</v>
      </c>
      <c r="F15" s="9" t="s">
        <v>24</v>
      </c>
      <c r="G15" s="12"/>
    </row>
    <row r="16" spans="1:7" ht="37.299999999999997" x14ac:dyDescent="0.4">
      <c r="A16" s="12"/>
      <c r="B16" s="5" t="s">
        <v>25</v>
      </c>
      <c r="C16" s="10"/>
      <c r="D16" s="7" t="s">
        <v>26</v>
      </c>
      <c r="E16" s="8" t="s">
        <v>17</v>
      </c>
      <c r="F16" s="28" t="s">
        <v>27</v>
      </c>
      <c r="G16" s="12"/>
    </row>
    <row r="17" spans="1:8" ht="62.15" x14ac:dyDescent="0.4">
      <c r="A17" s="12"/>
      <c r="B17" s="5" t="s">
        <v>28</v>
      </c>
      <c r="C17" s="6"/>
      <c r="D17" s="7" t="s">
        <v>29</v>
      </c>
      <c r="E17" s="8" t="s">
        <v>9</v>
      </c>
      <c r="F17" s="28" t="s">
        <v>30</v>
      </c>
      <c r="G17" s="12"/>
    </row>
    <row r="18" spans="1:8" ht="37.299999999999997" x14ac:dyDescent="0.4">
      <c r="A18" s="12"/>
      <c r="B18" s="5" t="s">
        <v>31</v>
      </c>
      <c r="C18" s="10"/>
      <c r="D18" s="7" t="s">
        <v>32</v>
      </c>
      <c r="E18" s="11" t="s">
        <v>13</v>
      </c>
      <c r="F18" s="28" t="s">
        <v>33</v>
      </c>
      <c r="G18" s="12"/>
    </row>
    <row r="19" spans="1:8" ht="37.299999999999997" x14ac:dyDescent="0.4">
      <c r="A19" s="12"/>
      <c r="B19" s="5" t="s">
        <v>34</v>
      </c>
      <c r="C19" s="10"/>
      <c r="D19" s="7" t="s">
        <v>35</v>
      </c>
      <c r="E19" s="8" t="s">
        <v>17</v>
      </c>
      <c r="F19" s="28" t="s">
        <v>36</v>
      </c>
      <c r="G19" s="12"/>
    </row>
    <row r="20" spans="1:8" ht="24.9" x14ac:dyDescent="0.4">
      <c r="A20" s="12"/>
      <c r="B20" s="13" t="s">
        <v>37</v>
      </c>
      <c r="C20" s="10"/>
      <c r="D20" s="7" t="s">
        <v>38</v>
      </c>
      <c r="E20" s="8" t="s">
        <v>17</v>
      </c>
      <c r="F20" s="9" t="s">
        <v>39</v>
      </c>
      <c r="G20" s="12"/>
    </row>
    <row r="21" spans="1:8" ht="88.75" x14ac:dyDescent="0.4">
      <c r="A21" s="12"/>
      <c r="B21" s="5" t="s">
        <v>40</v>
      </c>
      <c r="C21" s="10"/>
      <c r="D21" s="14" t="s">
        <v>41</v>
      </c>
      <c r="E21" s="8" t="s">
        <v>42</v>
      </c>
      <c r="F21" s="28" t="s">
        <v>43</v>
      </c>
      <c r="G21" s="12"/>
    </row>
    <row r="22" spans="1:8" ht="49.75" x14ac:dyDescent="0.4">
      <c r="A22" s="12"/>
      <c r="B22" s="13" t="s">
        <v>44</v>
      </c>
      <c r="C22" s="15" t="s">
        <v>45</v>
      </c>
      <c r="D22" s="7" t="s">
        <v>46</v>
      </c>
      <c r="E22" s="8" t="s">
        <v>47</v>
      </c>
      <c r="F22" s="9" t="s">
        <v>48</v>
      </c>
      <c r="G22" s="12"/>
    </row>
    <row r="23" spans="1:8" ht="213" x14ac:dyDescent="0.4">
      <c r="A23" s="12"/>
      <c r="B23" s="86" t="s">
        <v>49</v>
      </c>
      <c r="C23" s="94"/>
      <c r="D23" s="57" t="s">
        <v>50</v>
      </c>
      <c r="E23" s="88" t="s">
        <v>47</v>
      </c>
      <c r="F23" s="97" t="s">
        <v>51</v>
      </c>
      <c r="G23" s="12"/>
    </row>
    <row r="24" spans="1:8" ht="157.5" customHeight="1" x14ac:dyDescent="0.4">
      <c r="A24" s="12"/>
      <c r="B24" s="98" t="s">
        <v>52</v>
      </c>
      <c r="C24" s="99"/>
      <c r="D24" s="57" t="s">
        <v>53</v>
      </c>
      <c r="E24" s="88" t="s">
        <v>54</v>
      </c>
      <c r="F24" s="28" t="s">
        <v>55</v>
      </c>
      <c r="G24" s="12"/>
      <c r="H24" s="55"/>
    </row>
    <row r="25" spans="1:8" x14ac:dyDescent="0.4">
      <c r="A25" s="12"/>
      <c r="B25" s="5" t="s">
        <v>56</v>
      </c>
      <c r="C25" s="6"/>
      <c r="D25" s="7" t="s">
        <v>57</v>
      </c>
      <c r="E25" s="18" t="s">
        <v>58</v>
      </c>
      <c r="F25" s="17" t="s">
        <v>59</v>
      </c>
      <c r="G25" s="12"/>
    </row>
    <row r="26" spans="1:8" ht="24.9" x14ac:dyDescent="0.4">
      <c r="A26" s="12"/>
      <c r="B26" s="13" t="s">
        <v>60</v>
      </c>
      <c r="C26" s="6"/>
      <c r="D26" s="7" t="s">
        <v>61</v>
      </c>
      <c r="E26" s="8" t="s">
        <v>58</v>
      </c>
      <c r="F26" s="17" t="s">
        <v>62</v>
      </c>
      <c r="G26" s="12"/>
    </row>
    <row r="27" spans="1:8" ht="24.9" x14ac:dyDescent="0.4">
      <c r="A27" s="12"/>
      <c r="B27" s="5" t="s">
        <v>63</v>
      </c>
      <c r="C27" s="19"/>
      <c r="D27" s="7" t="s">
        <v>64</v>
      </c>
      <c r="E27" s="8" t="s">
        <v>65</v>
      </c>
      <c r="F27" s="17" t="s">
        <v>66</v>
      </c>
      <c r="G27" s="12"/>
    </row>
    <row r="28" spans="1:8" ht="24.9" x14ac:dyDescent="0.4">
      <c r="A28" s="12"/>
      <c r="B28" s="5" t="s">
        <v>67</v>
      </c>
      <c r="C28" s="19"/>
      <c r="D28" s="7" t="s">
        <v>68</v>
      </c>
      <c r="E28" s="8" t="s">
        <v>42</v>
      </c>
      <c r="F28" s="17" t="s">
        <v>69</v>
      </c>
      <c r="G28" s="12"/>
    </row>
    <row r="29" spans="1:8" ht="37.299999999999997" x14ac:dyDescent="0.4">
      <c r="A29" s="12"/>
      <c r="B29" s="86" t="s">
        <v>70</v>
      </c>
      <c r="C29" s="87"/>
      <c r="D29" s="57" t="s">
        <v>71</v>
      </c>
      <c r="E29" s="88" t="s">
        <v>54</v>
      </c>
      <c r="F29" s="89" t="s">
        <v>72</v>
      </c>
      <c r="G29" s="12"/>
    </row>
    <row r="30" spans="1:8" ht="37.75" thickBot="1" x14ac:dyDescent="0.45">
      <c r="A30" s="12"/>
      <c r="B30" s="90" t="s">
        <v>73</v>
      </c>
      <c r="C30" s="87"/>
      <c r="D30" s="91" t="s">
        <v>74</v>
      </c>
      <c r="E30" s="92" t="s">
        <v>17</v>
      </c>
      <c r="F30" s="93" t="s">
        <v>75</v>
      </c>
      <c r="G30" s="12"/>
    </row>
    <row r="31" spans="1:8" ht="67.5" customHeight="1" thickBot="1" x14ac:dyDescent="0.45">
      <c r="A31" s="12"/>
      <c r="B31" s="90" t="s">
        <v>76</v>
      </c>
      <c r="C31" s="94"/>
      <c r="D31" s="95" t="s">
        <v>77</v>
      </c>
      <c r="E31" s="92" t="s">
        <v>17</v>
      </c>
      <c r="F31" s="96" t="s">
        <v>78</v>
      </c>
      <c r="G31" s="12"/>
    </row>
    <row r="32" spans="1:8" x14ac:dyDescent="0.4">
      <c r="A32" s="12"/>
      <c r="B32" s="12"/>
      <c r="C32" s="12"/>
      <c r="D32" s="12"/>
      <c r="E32" s="12"/>
      <c r="F32" s="12"/>
      <c r="G32" s="12"/>
    </row>
    <row r="33" spans="1:7" ht="16.5" customHeight="1" x14ac:dyDescent="0.4">
      <c r="A33" s="12"/>
      <c r="B33" s="128" t="s">
        <v>79</v>
      </c>
      <c r="C33" s="129"/>
      <c r="D33" s="129"/>
      <c r="E33" s="129"/>
      <c r="F33" s="129"/>
      <c r="G33" s="12"/>
    </row>
    <row r="34" spans="1:7" ht="37.5" customHeight="1" x14ac:dyDescent="0.4">
      <c r="A34" s="12"/>
      <c r="B34" s="128" t="s">
        <v>80</v>
      </c>
      <c r="C34" s="129"/>
      <c r="D34" s="129"/>
      <c r="E34" s="129"/>
      <c r="F34" s="129"/>
      <c r="G34" s="12"/>
    </row>
    <row r="35" spans="1:7" ht="9" customHeight="1" x14ac:dyDescent="0.4">
      <c r="A35" s="12"/>
      <c r="B35" s="79"/>
      <c r="C35" s="80"/>
      <c r="D35" s="80"/>
      <c r="E35" s="80"/>
      <c r="F35" s="80"/>
      <c r="G35" s="12"/>
    </row>
    <row r="36" spans="1:7" ht="35.25" customHeight="1" x14ac:dyDescent="0.4">
      <c r="A36" s="32"/>
      <c r="B36" s="130" t="s">
        <v>81</v>
      </c>
      <c r="C36" s="131"/>
      <c r="D36" s="131"/>
      <c r="E36" s="131"/>
      <c r="F36" s="131"/>
      <c r="G36" s="12"/>
    </row>
    <row r="37" spans="1:7" ht="7.5" customHeight="1" thickBot="1" x14ac:dyDescent="0.45">
      <c r="A37" s="32"/>
      <c r="B37" s="81"/>
      <c r="C37" s="81"/>
      <c r="D37" s="81"/>
      <c r="E37" s="81"/>
      <c r="F37" s="81"/>
      <c r="G37" s="12"/>
    </row>
    <row r="38" spans="1:7" ht="39" customHeight="1" x14ac:dyDescent="0.4">
      <c r="A38" s="31"/>
      <c r="B38" s="82" t="s">
        <v>82</v>
      </c>
      <c r="C38" s="83" t="s">
        <v>83</v>
      </c>
      <c r="D38" s="84" t="s">
        <v>4</v>
      </c>
      <c r="E38" s="84" t="s">
        <v>5</v>
      </c>
      <c r="F38" s="85" t="s">
        <v>84</v>
      </c>
      <c r="G38" s="12"/>
    </row>
    <row r="39" spans="1:7" ht="90.75" customHeight="1" x14ac:dyDescent="0.4">
      <c r="A39" s="12"/>
      <c r="B39" s="86" t="s">
        <v>40</v>
      </c>
      <c r="C39" s="87" t="s">
        <v>85</v>
      </c>
      <c r="D39" s="57" t="s">
        <v>41</v>
      </c>
      <c r="E39" s="88" t="s">
        <v>42</v>
      </c>
      <c r="F39" s="89" t="s">
        <v>43</v>
      </c>
      <c r="G39" s="12"/>
    </row>
    <row r="40" spans="1:7" ht="28.5" customHeight="1" x14ac:dyDescent="0.4">
      <c r="A40" s="12"/>
      <c r="B40" s="86" t="s">
        <v>86</v>
      </c>
      <c r="C40" s="87" t="s">
        <v>85</v>
      </c>
      <c r="D40" s="57" t="s">
        <v>87</v>
      </c>
      <c r="E40" s="88" t="s">
        <v>88</v>
      </c>
      <c r="F40" s="28" t="s">
        <v>89</v>
      </c>
      <c r="G40" s="12"/>
    </row>
    <row r="41" spans="1:7" ht="18" customHeight="1" x14ac:dyDescent="0.4">
      <c r="A41" s="12"/>
      <c r="B41" s="86" t="s">
        <v>90</v>
      </c>
      <c r="C41" s="87" t="s">
        <v>85</v>
      </c>
      <c r="D41" s="57" t="s">
        <v>91</v>
      </c>
      <c r="E41" s="88" t="s">
        <v>88</v>
      </c>
      <c r="F41" s="28" t="s">
        <v>92</v>
      </c>
      <c r="G41" s="12"/>
    </row>
    <row r="42" spans="1:7" ht="14.25" customHeight="1" x14ac:dyDescent="0.4">
      <c r="A42" s="31"/>
      <c r="B42" s="32"/>
      <c r="C42" s="32"/>
      <c r="D42" s="32"/>
      <c r="E42" s="32"/>
      <c r="F42" s="32"/>
      <c r="G42" s="12"/>
    </row>
    <row r="43" spans="1:7" ht="15.75" customHeight="1" x14ac:dyDescent="0.4"/>
    <row r="44" spans="1:7" ht="15.75" customHeight="1" x14ac:dyDescent="0.4"/>
    <row r="45" spans="1:7" ht="15.75" customHeight="1" x14ac:dyDescent="0.4"/>
    <row r="46" spans="1:7" ht="15.75" customHeight="1" x14ac:dyDescent="0.4"/>
    <row r="47" spans="1:7" ht="15.75" customHeight="1" x14ac:dyDescent="0.4"/>
    <row r="48" spans="1:7" ht="15.75" customHeight="1" x14ac:dyDescent="0.4"/>
    <row r="49" ht="15.75" customHeight="1" x14ac:dyDescent="0.4"/>
    <row r="50" ht="15.75" customHeight="1" x14ac:dyDescent="0.4"/>
    <row r="51" ht="15.75" customHeight="1" x14ac:dyDescent="0.4"/>
    <row r="52" ht="15.75" customHeight="1" x14ac:dyDescent="0.4"/>
    <row r="53" ht="15.75" customHeight="1" x14ac:dyDescent="0.4"/>
  </sheetData>
  <mergeCells count="4">
    <mergeCell ref="B8:F8"/>
    <mergeCell ref="B33:F33"/>
    <mergeCell ref="B34:F34"/>
    <mergeCell ref="B36:F36"/>
  </mergeCells>
  <dataValidations count="7">
    <dataValidation type="list" allowBlank="1" showInputMessage="1" showErrorMessage="1" sqref="C13 C20 C31" xr:uid="{4F6F6695-3334-4356-9F29-278B184CCE97}">
      <formula1>"Y,N"</formula1>
    </dataValidation>
    <dataValidation type="list" allowBlank="1" showInputMessage="1" showErrorMessage="1" sqref="C16 C19" xr:uid="{1F945F4E-32F0-4AA0-B9F7-7767866CD6DE}">
      <formula1>"Y, N"</formula1>
    </dataValidation>
    <dataValidation type="list" allowBlank="1" showInputMessage="1" showErrorMessage="1" sqref="C22" xr:uid="{5391C05F-534F-4C83-9473-86BB7F3D5930}">
      <formula1>"Non-ABCP securitisation, ABCP transaction, ABCP programme"</formula1>
    </dataValidation>
    <dataValidation type="list" allowBlank="1" showInputMessage="1" showErrorMessage="1" sqref="C23" xr:uid="{842B2C82-0F5C-4B18-998D-987FCE1623F3}">
      <formula1>"ALOL, CCLO, CONL, CMRT, CCRR, LEAS, RMRT, MIXD, SMEL, NSML, OTHR"</formula1>
    </dataValidation>
    <dataValidation type="decimal" operator="greaterThan" allowBlank="1" showInputMessage="1" showErrorMessage="1" sqref="C24" xr:uid="{CFA20DC3-A815-4676-BA14-DA6B3E705F12}">
      <formula1>0</formula1>
    </dataValidation>
    <dataValidation type="date" operator="greaterThanOrEqual" allowBlank="1" showInputMessage="1" showErrorMessage="1" sqref="C27" xr:uid="{EBAA963A-6EEA-4173-ACBB-5F0011EF6426}">
      <formula1>43101</formula1>
    </dataValidation>
    <dataValidation type="textLength" allowBlank="1" showInputMessage="1" showErrorMessage="1" sqref="C25:C26" xr:uid="{691F2252-CEE6-4E24-8462-28BA363C0863}">
      <formula1>0</formula1>
      <formula2>3</formula2>
    </dataValidation>
  </dataValidations>
  <pageMargins left="0.7" right="0.7" top="0.75" bottom="0.75" header="0.3" footer="0.3"/>
  <pageSetup paperSize="9" orientation="portrait" r:id="rId1"/>
  <headerFooter>
    <oddHeader>&amp;L&amp;"Calibri"&amp;10&amp;K000000 FCA Official&amp;1#_x000D_</oddHeader>
  </headerFooter>
  <drawing r:id="rId2"/>
  <legacyDrawing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80D4B2E-3129-4336-B42A-6C0533746585}">
  <dimension ref="A1:H42"/>
  <sheetViews>
    <sheetView zoomScaleNormal="100" workbookViewId="0"/>
  </sheetViews>
  <sheetFormatPr defaultColWidth="8.69140625" defaultRowHeight="14.6" x14ac:dyDescent="0.4"/>
  <cols>
    <col min="1" max="1" width="2.3828125" style="26" customWidth="1"/>
    <col min="2" max="2" width="13.84375" style="26" customWidth="1"/>
    <col min="3" max="3" width="34.3828125" style="26" customWidth="1"/>
    <col min="4" max="4" width="32.15234375" style="26" customWidth="1"/>
    <col min="5" max="5" width="26.69140625" style="26" customWidth="1"/>
    <col min="6" max="6" width="60.84375" style="26" customWidth="1"/>
    <col min="7" max="7" width="2.84375" style="26" customWidth="1"/>
    <col min="8" max="8" width="42.15234375" style="26" customWidth="1"/>
    <col min="9" max="12" width="8.69140625" style="26"/>
    <col min="13" max="13" width="9.3046875" style="26" customWidth="1"/>
    <col min="14" max="16384" width="8.69140625" style="26"/>
  </cols>
  <sheetData>
    <row r="1" spans="1:7" x14ac:dyDescent="0.4">
      <c r="A1" s="12"/>
      <c r="B1" s="12"/>
      <c r="C1" s="12"/>
      <c r="D1" s="12"/>
      <c r="E1" s="12"/>
      <c r="F1" s="12"/>
      <c r="G1" s="12"/>
    </row>
    <row r="2" spans="1:7" x14ac:dyDescent="0.4">
      <c r="A2" s="12"/>
      <c r="B2" s="12"/>
      <c r="C2" s="12"/>
      <c r="D2" s="12"/>
      <c r="E2" s="12"/>
      <c r="F2" s="12"/>
      <c r="G2" s="12"/>
    </row>
    <row r="3" spans="1:7" x14ac:dyDescent="0.4">
      <c r="A3" s="12"/>
      <c r="B3" s="12"/>
      <c r="C3" s="12"/>
      <c r="D3" s="12"/>
      <c r="E3" s="12"/>
      <c r="F3" s="12"/>
      <c r="G3" s="12"/>
    </row>
    <row r="4" spans="1:7" x14ac:dyDescent="0.4">
      <c r="A4" s="12"/>
      <c r="B4" s="12"/>
      <c r="C4" s="12"/>
      <c r="D4" s="12"/>
      <c r="E4" s="12"/>
      <c r="F4" s="12"/>
      <c r="G4" s="12"/>
    </row>
    <row r="5" spans="1:7" x14ac:dyDescent="0.4">
      <c r="A5" s="12"/>
      <c r="B5" s="12"/>
      <c r="C5" s="12"/>
      <c r="D5" s="12"/>
      <c r="E5" s="12"/>
      <c r="F5" s="12"/>
      <c r="G5" s="12"/>
    </row>
    <row r="6" spans="1:7" ht="15.45" x14ac:dyDescent="0.4">
      <c r="A6" s="12"/>
      <c r="B6" s="27" t="s">
        <v>0</v>
      </c>
      <c r="C6" s="12"/>
      <c r="D6" s="12"/>
      <c r="E6" s="12"/>
      <c r="F6" s="58">
        <v>46069</v>
      </c>
      <c r="G6" s="12"/>
    </row>
    <row r="7" spans="1:7" ht="15.45" x14ac:dyDescent="0.4">
      <c r="A7" s="12"/>
      <c r="B7" s="24"/>
      <c r="C7" s="12"/>
      <c r="D7" s="12"/>
      <c r="E7" s="12"/>
      <c r="F7" s="25"/>
      <c r="G7" s="12"/>
    </row>
    <row r="8" spans="1:7" ht="15.45" x14ac:dyDescent="0.4">
      <c r="A8" s="12"/>
      <c r="B8" s="132" t="s">
        <v>93</v>
      </c>
      <c r="C8" s="132"/>
      <c r="D8" s="132"/>
      <c r="E8" s="132"/>
      <c r="F8" s="132"/>
      <c r="G8" s="12"/>
    </row>
    <row r="9" spans="1:7" ht="15" thickBot="1" x14ac:dyDescent="0.45">
      <c r="A9" s="12"/>
      <c r="B9" s="12"/>
      <c r="C9" s="12"/>
      <c r="D9" s="12"/>
      <c r="E9" s="12"/>
      <c r="F9" s="12"/>
      <c r="G9" s="12"/>
    </row>
    <row r="10" spans="1:7" ht="43" customHeight="1" x14ac:dyDescent="0.4">
      <c r="A10" s="12"/>
      <c r="B10" s="1" t="s">
        <v>2</v>
      </c>
      <c r="C10" s="2" t="s">
        <v>94</v>
      </c>
      <c r="D10" s="3" t="s">
        <v>4</v>
      </c>
      <c r="E10" s="4" t="s">
        <v>5</v>
      </c>
      <c r="F10" s="21" t="s">
        <v>6</v>
      </c>
      <c r="G10" s="12"/>
    </row>
    <row r="11" spans="1:7" ht="49.75" x14ac:dyDescent="0.4">
      <c r="A11" s="12"/>
      <c r="B11" s="5" t="s">
        <v>7</v>
      </c>
      <c r="C11" s="6"/>
      <c r="D11" s="7" t="s">
        <v>95</v>
      </c>
      <c r="E11" s="8" t="s">
        <v>96</v>
      </c>
      <c r="F11" s="28" t="s">
        <v>97</v>
      </c>
      <c r="G11" s="12"/>
    </row>
    <row r="12" spans="1:7" ht="37.299999999999997" x14ac:dyDescent="0.4">
      <c r="A12" s="12"/>
      <c r="B12" s="5" t="s">
        <v>11</v>
      </c>
      <c r="C12" s="10"/>
      <c r="D12" s="7" t="s">
        <v>98</v>
      </c>
      <c r="E12" s="11" t="s">
        <v>13</v>
      </c>
      <c r="F12" s="28" t="s">
        <v>99</v>
      </c>
      <c r="G12" s="12"/>
    </row>
    <row r="13" spans="1:7" ht="49.75" x14ac:dyDescent="0.4">
      <c r="A13" s="12"/>
      <c r="B13" s="5" t="s">
        <v>15</v>
      </c>
      <c r="C13" s="10"/>
      <c r="D13" s="7" t="s">
        <v>16</v>
      </c>
      <c r="E13" s="8" t="s">
        <v>17</v>
      </c>
      <c r="F13" s="28" t="s">
        <v>100</v>
      </c>
      <c r="G13" s="12"/>
    </row>
    <row r="14" spans="1:7" ht="74.599999999999994" x14ac:dyDescent="0.4">
      <c r="A14" s="12"/>
      <c r="B14" s="5" t="s">
        <v>19</v>
      </c>
      <c r="C14" s="6"/>
      <c r="D14" s="7" t="s">
        <v>101</v>
      </c>
      <c r="E14" s="8" t="s">
        <v>9</v>
      </c>
      <c r="F14" s="9" t="s">
        <v>102</v>
      </c>
      <c r="G14" s="12"/>
    </row>
    <row r="15" spans="1:7" ht="49.75" x14ac:dyDescent="0.4">
      <c r="A15" s="12"/>
      <c r="B15" s="5" t="s">
        <v>22</v>
      </c>
      <c r="C15" s="10"/>
      <c r="D15" s="7" t="s">
        <v>23</v>
      </c>
      <c r="E15" s="11" t="s">
        <v>13</v>
      </c>
      <c r="F15" s="9" t="s">
        <v>103</v>
      </c>
      <c r="G15" s="12"/>
    </row>
    <row r="16" spans="1:7" ht="37.299999999999997" x14ac:dyDescent="0.4">
      <c r="A16" s="12"/>
      <c r="B16" s="5" t="s">
        <v>25</v>
      </c>
      <c r="C16" s="10"/>
      <c r="D16" s="7" t="s">
        <v>26</v>
      </c>
      <c r="E16" s="8" t="s">
        <v>17</v>
      </c>
      <c r="F16" s="28" t="s">
        <v>27</v>
      </c>
      <c r="G16" s="12"/>
    </row>
    <row r="17" spans="1:8" ht="99.45" x14ac:dyDescent="0.4">
      <c r="A17" s="12"/>
      <c r="B17" s="5" t="s">
        <v>104</v>
      </c>
      <c r="C17" s="6"/>
      <c r="D17" s="7" t="s">
        <v>105</v>
      </c>
      <c r="E17" s="8" t="s">
        <v>9</v>
      </c>
      <c r="F17" s="28" t="s">
        <v>106</v>
      </c>
      <c r="G17" s="12"/>
    </row>
    <row r="18" spans="1:8" ht="49.75" x14ac:dyDescent="0.4">
      <c r="A18" s="12"/>
      <c r="B18" s="5" t="s">
        <v>107</v>
      </c>
      <c r="C18" s="10"/>
      <c r="D18" s="7" t="s">
        <v>108</v>
      </c>
      <c r="E18" s="8" t="s">
        <v>13</v>
      </c>
      <c r="F18" s="9" t="s">
        <v>109</v>
      </c>
      <c r="G18" s="12"/>
    </row>
    <row r="19" spans="1:8" ht="62.15" x14ac:dyDescent="0.4">
      <c r="A19" s="12"/>
      <c r="B19" s="5" t="s">
        <v>28</v>
      </c>
      <c r="C19" s="6"/>
      <c r="D19" s="7" t="s">
        <v>29</v>
      </c>
      <c r="E19" s="8" t="s">
        <v>9</v>
      </c>
      <c r="F19" s="9" t="s">
        <v>110</v>
      </c>
      <c r="G19" s="12"/>
    </row>
    <row r="20" spans="1:8" ht="49.75" x14ac:dyDescent="0.4">
      <c r="A20" s="12"/>
      <c r="B20" s="5" t="s">
        <v>31</v>
      </c>
      <c r="C20" s="10"/>
      <c r="D20" s="7" t="s">
        <v>32</v>
      </c>
      <c r="E20" s="11" t="s">
        <v>13</v>
      </c>
      <c r="F20" s="9" t="s">
        <v>111</v>
      </c>
      <c r="G20" s="12"/>
    </row>
    <row r="21" spans="1:8" ht="37.299999999999997" x14ac:dyDescent="0.4">
      <c r="A21" s="12"/>
      <c r="B21" s="5" t="s">
        <v>34</v>
      </c>
      <c r="C21" s="10"/>
      <c r="D21" s="7" t="s">
        <v>35</v>
      </c>
      <c r="E21" s="8" t="s">
        <v>17</v>
      </c>
      <c r="F21" s="28" t="s">
        <v>36</v>
      </c>
      <c r="G21" s="12"/>
    </row>
    <row r="22" spans="1:8" ht="24.9" x14ac:dyDescent="0.4">
      <c r="A22" s="12"/>
      <c r="B22" s="13" t="s">
        <v>37</v>
      </c>
      <c r="C22" s="10"/>
      <c r="D22" s="7" t="s">
        <v>38</v>
      </c>
      <c r="E22" s="8" t="s">
        <v>17</v>
      </c>
      <c r="F22" s="9" t="s">
        <v>112</v>
      </c>
      <c r="G22" s="12"/>
    </row>
    <row r="23" spans="1:8" ht="88.75" x14ac:dyDescent="0.4">
      <c r="A23" s="12"/>
      <c r="B23" s="5" t="s">
        <v>40</v>
      </c>
      <c r="C23" s="6"/>
      <c r="D23" s="14" t="s">
        <v>41</v>
      </c>
      <c r="E23" s="8" t="s">
        <v>42</v>
      </c>
      <c r="F23" s="28" t="s">
        <v>113</v>
      </c>
      <c r="G23" s="12"/>
    </row>
    <row r="24" spans="1:8" ht="49.75" x14ac:dyDescent="0.4">
      <c r="A24" s="12"/>
      <c r="B24" s="5" t="s">
        <v>44</v>
      </c>
      <c r="C24" s="15" t="s">
        <v>114</v>
      </c>
      <c r="D24" s="7" t="s">
        <v>46</v>
      </c>
      <c r="E24" s="8" t="s">
        <v>47</v>
      </c>
      <c r="F24" s="9" t="s">
        <v>48</v>
      </c>
      <c r="G24" s="12"/>
    </row>
    <row r="25" spans="1:8" ht="211.3" x14ac:dyDescent="0.4">
      <c r="A25" s="12"/>
      <c r="B25" s="5" t="s">
        <v>49</v>
      </c>
      <c r="C25" s="10"/>
      <c r="D25" s="7" t="s">
        <v>50</v>
      </c>
      <c r="E25" s="8" t="s">
        <v>47</v>
      </c>
      <c r="F25" s="9" t="s">
        <v>115</v>
      </c>
      <c r="G25" s="12"/>
    </row>
    <row r="26" spans="1:8" ht="157.5" customHeight="1" x14ac:dyDescent="0.4">
      <c r="A26" s="12"/>
      <c r="B26" s="5" t="s">
        <v>52</v>
      </c>
      <c r="C26" s="16"/>
      <c r="D26" s="57" t="s">
        <v>53</v>
      </c>
      <c r="E26" s="8" t="s">
        <v>54</v>
      </c>
      <c r="F26" s="100" t="s">
        <v>116</v>
      </c>
      <c r="G26" s="12"/>
      <c r="H26" s="55"/>
    </row>
    <row r="27" spans="1:8" x14ac:dyDescent="0.4">
      <c r="A27" s="12"/>
      <c r="B27" s="5" t="s">
        <v>56</v>
      </c>
      <c r="C27" s="6"/>
      <c r="D27" s="7" t="s">
        <v>57</v>
      </c>
      <c r="E27" s="20" t="s">
        <v>58</v>
      </c>
      <c r="F27" s="17" t="s">
        <v>59</v>
      </c>
      <c r="G27" s="12"/>
    </row>
    <row r="28" spans="1:8" ht="24.9" x14ac:dyDescent="0.4">
      <c r="A28" s="12"/>
      <c r="B28" s="5" t="s">
        <v>60</v>
      </c>
      <c r="C28" s="6"/>
      <c r="D28" s="7" t="s">
        <v>61</v>
      </c>
      <c r="E28" s="8" t="s">
        <v>58</v>
      </c>
      <c r="F28" s="17" t="s">
        <v>62</v>
      </c>
      <c r="G28" s="12"/>
    </row>
    <row r="29" spans="1:8" x14ac:dyDescent="0.4">
      <c r="A29" s="12"/>
      <c r="B29" s="5" t="s">
        <v>63</v>
      </c>
      <c r="C29" s="19"/>
      <c r="D29" s="7" t="s">
        <v>64</v>
      </c>
      <c r="E29" s="8" t="s">
        <v>65</v>
      </c>
      <c r="F29" s="17" t="s">
        <v>117</v>
      </c>
      <c r="G29" s="12"/>
    </row>
    <row r="30" spans="1:8" ht="37.299999999999997" x14ac:dyDescent="0.4">
      <c r="A30" s="12"/>
      <c r="B30" s="5" t="s">
        <v>67</v>
      </c>
      <c r="C30" s="19"/>
      <c r="D30" s="7" t="s">
        <v>68</v>
      </c>
      <c r="E30" s="8" t="s">
        <v>42</v>
      </c>
      <c r="F30" s="17" t="s">
        <v>118</v>
      </c>
      <c r="G30" s="12"/>
    </row>
    <row r="31" spans="1:8" ht="37.299999999999997" x14ac:dyDescent="0.4">
      <c r="A31" s="12"/>
      <c r="B31" s="101" t="s">
        <v>70</v>
      </c>
      <c r="C31" s="102"/>
      <c r="D31" s="91" t="s">
        <v>71</v>
      </c>
      <c r="E31" s="103" t="s">
        <v>54</v>
      </c>
      <c r="F31" s="104" t="s">
        <v>72</v>
      </c>
      <c r="G31" s="12"/>
    </row>
    <row r="32" spans="1:8" ht="37.75" thickBot="1" x14ac:dyDescent="0.45">
      <c r="A32" s="12"/>
      <c r="B32" s="90" t="s">
        <v>73</v>
      </c>
      <c r="C32" s="105"/>
      <c r="D32" s="95" t="s">
        <v>74</v>
      </c>
      <c r="E32" s="92" t="s">
        <v>17</v>
      </c>
      <c r="F32" s="106" t="s">
        <v>75</v>
      </c>
      <c r="G32" s="12"/>
    </row>
    <row r="33" spans="1:7" ht="15" customHeight="1" x14ac:dyDescent="0.4">
      <c r="A33" s="12"/>
      <c r="B33" s="12"/>
      <c r="C33" s="12"/>
      <c r="D33" s="12"/>
      <c r="E33" s="12"/>
      <c r="F33" s="12"/>
      <c r="G33" s="12"/>
    </row>
    <row r="34" spans="1:7" ht="31" customHeight="1" x14ac:dyDescent="0.4">
      <c r="A34" s="12"/>
      <c r="B34" s="128" t="s">
        <v>79</v>
      </c>
      <c r="C34" s="129"/>
      <c r="D34" s="129"/>
      <c r="E34" s="129"/>
      <c r="F34" s="129"/>
      <c r="G34" s="12"/>
    </row>
    <row r="35" spans="1:7" ht="14.25" customHeight="1" x14ac:dyDescent="0.4">
      <c r="A35" s="12"/>
      <c r="B35" s="29"/>
      <c r="C35" s="29"/>
      <c r="D35" s="29"/>
      <c r="E35" s="29"/>
      <c r="F35" s="29"/>
      <c r="G35" s="12"/>
    </row>
    <row r="36" spans="1:7" ht="33.75" customHeight="1" x14ac:dyDescent="0.4">
      <c r="A36" s="12"/>
      <c r="B36" s="133" t="s">
        <v>119</v>
      </c>
      <c r="C36" s="133"/>
      <c r="D36" s="133"/>
      <c r="E36" s="133"/>
      <c r="F36" s="133"/>
      <c r="G36" s="12"/>
    </row>
    <row r="37" spans="1:7" ht="6.75" customHeight="1" thickBot="1" x14ac:dyDescent="0.45">
      <c r="A37" s="12"/>
      <c r="B37" s="107"/>
      <c r="C37" s="107"/>
      <c r="D37" s="107"/>
      <c r="E37" s="107"/>
      <c r="F37" s="107"/>
      <c r="G37" s="12"/>
    </row>
    <row r="38" spans="1:7" ht="31" customHeight="1" x14ac:dyDescent="0.4">
      <c r="A38" s="12"/>
      <c r="B38" s="108" t="s">
        <v>2</v>
      </c>
      <c r="C38" s="109" t="s">
        <v>94</v>
      </c>
      <c r="D38" s="110" t="s">
        <v>4</v>
      </c>
      <c r="E38" s="111" t="s">
        <v>5</v>
      </c>
      <c r="F38" s="112" t="s">
        <v>6</v>
      </c>
      <c r="G38" s="12"/>
    </row>
    <row r="39" spans="1:7" ht="91.5" customHeight="1" x14ac:dyDescent="0.4">
      <c r="A39" s="12"/>
      <c r="B39" s="113" t="s">
        <v>40</v>
      </c>
      <c r="C39" s="114"/>
      <c r="D39" s="115" t="s">
        <v>41</v>
      </c>
      <c r="E39" s="116" t="s">
        <v>42</v>
      </c>
      <c r="F39" s="117" t="s">
        <v>113</v>
      </c>
      <c r="G39" s="12"/>
    </row>
    <row r="40" spans="1:7" ht="26.25" customHeight="1" x14ac:dyDescent="0.4">
      <c r="A40" s="12"/>
      <c r="B40" s="118" t="s">
        <v>86</v>
      </c>
      <c r="C40" s="114"/>
      <c r="D40" s="119" t="s">
        <v>87</v>
      </c>
      <c r="E40" s="120" t="s">
        <v>88</v>
      </c>
      <c r="F40" s="28" t="s">
        <v>89</v>
      </c>
      <c r="G40" s="12"/>
    </row>
    <row r="41" spans="1:7" ht="29.25" customHeight="1" thickBot="1" x14ac:dyDescent="0.45">
      <c r="A41" s="12"/>
      <c r="B41" s="121" t="s">
        <v>90</v>
      </c>
      <c r="C41" s="122"/>
      <c r="D41" s="123" t="s">
        <v>91</v>
      </c>
      <c r="E41" s="124" t="s">
        <v>88</v>
      </c>
      <c r="F41" s="28" t="s">
        <v>92</v>
      </c>
      <c r="G41" s="12"/>
    </row>
    <row r="42" spans="1:7" ht="14.25" customHeight="1" x14ac:dyDescent="0.4">
      <c r="A42" s="12"/>
      <c r="B42" s="29"/>
      <c r="C42" s="29"/>
      <c r="D42" s="29"/>
      <c r="E42" s="29"/>
      <c r="F42" s="29"/>
      <c r="G42" s="12"/>
    </row>
  </sheetData>
  <mergeCells count="3">
    <mergeCell ref="B8:F8"/>
    <mergeCell ref="B34:F34"/>
    <mergeCell ref="B36:F36"/>
  </mergeCells>
  <dataValidations count="7">
    <dataValidation type="list" allowBlank="1" showInputMessage="1" showErrorMessage="1" sqref="C25" xr:uid="{C8538BAA-6F35-4314-B919-8C205724AFFA}">
      <formula1>"ALOL, CONL, CMRT, CCRR, LEAS, RMRT, MIXD, SMEL, NSML, OTHR"</formula1>
    </dataValidation>
    <dataValidation type="list" allowBlank="1" showInputMessage="1" showErrorMessage="1" sqref="C24" xr:uid="{1375E006-BCFF-40CD-8D66-AB722EB6B78B}">
      <formula1>"Non-ABCP securitisation, ABCP transaction, ABCP programme"</formula1>
    </dataValidation>
    <dataValidation type="list" allowBlank="1" showInputMessage="1" showErrorMessage="1" sqref="C21:C22 C16" xr:uid="{70B52DB2-C71E-4CA5-943C-29B77E2C7291}">
      <formula1>"Y, N"</formula1>
    </dataValidation>
    <dataValidation type="list" allowBlank="1" showInputMessage="1" showErrorMessage="1" sqref="C13" xr:uid="{6F24A455-2010-4B74-B7C2-C2BA5F385050}">
      <formula1>"Y,N"</formula1>
    </dataValidation>
    <dataValidation type="decimal" operator="greaterThan" allowBlank="1" showInputMessage="1" showErrorMessage="1" sqref="C26" xr:uid="{C527AAB0-0043-4A87-A5D6-EBAC5EB904AD}">
      <formula1>0</formula1>
    </dataValidation>
    <dataValidation type="date" operator="greaterThanOrEqual" allowBlank="1" showInputMessage="1" showErrorMessage="1" sqref="C29" xr:uid="{F94CC237-77BC-4AC7-BE54-A749BCD0CFBD}">
      <formula1>43101</formula1>
    </dataValidation>
    <dataValidation type="textLength" allowBlank="1" showInputMessage="1" showErrorMessage="1" sqref="C27:C28" xr:uid="{9F4F14DB-E82E-4584-B098-A4A6B567AB20}">
      <formula1>0</formula1>
      <formula2>3</formula2>
    </dataValidation>
  </dataValidations>
  <pageMargins left="0.7" right="0.7" top="0.75" bottom="0.75" header="0.3" footer="0.3"/>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DCE1C24-021E-4900-A1C1-E2C865C1BE58}">
  <dimension ref="A1:H42"/>
  <sheetViews>
    <sheetView zoomScaleNormal="100" workbookViewId="0"/>
  </sheetViews>
  <sheetFormatPr defaultColWidth="8.69140625" defaultRowHeight="14.6" x14ac:dyDescent="0.4"/>
  <cols>
    <col min="1" max="1" width="2.84375" style="26" customWidth="1"/>
    <col min="2" max="2" width="13.15234375" style="26" customWidth="1"/>
    <col min="3" max="3" width="32" style="26" customWidth="1"/>
    <col min="4" max="4" width="34.3828125" style="26" customWidth="1"/>
    <col min="5" max="5" width="26.84375" style="26" customWidth="1"/>
    <col min="6" max="6" width="63.3046875" style="26" customWidth="1"/>
    <col min="7" max="7" width="2.84375" style="26" customWidth="1"/>
    <col min="8" max="8" width="38.3046875" style="55" customWidth="1"/>
    <col min="9" max="16384" width="8.69140625" style="26"/>
  </cols>
  <sheetData>
    <row r="1" spans="1:8" x14ac:dyDescent="0.4">
      <c r="A1" s="12"/>
      <c r="B1" s="12"/>
      <c r="C1" s="12"/>
      <c r="D1" s="12"/>
      <c r="E1" s="12"/>
      <c r="F1" s="12"/>
      <c r="G1" s="12"/>
    </row>
    <row r="2" spans="1:8" x14ac:dyDescent="0.4">
      <c r="A2" s="12"/>
      <c r="B2" s="12"/>
      <c r="C2" s="12"/>
      <c r="D2" s="12"/>
      <c r="E2" s="12"/>
      <c r="F2" s="12"/>
      <c r="G2" s="12"/>
    </row>
    <row r="3" spans="1:8" x14ac:dyDescent="0.4">
      <c r="A3" s="12"/>
      <c r="B3" s="12"/>
      <c r="C3" s="12"/>
      <c r="D3" s="12"/>
      <c r="E3" s="12"/>
      <c r="F3" s="12"/>
      <c r="G3" s="12"/>
    </row>
    <row r="4" spans="1:8" x14ac:dyDescent="0.4">
      <c r="A4" s="12"/>
      <c r="B4" s="12"/>
      <c r="C4" s="12"/>
      <c r="D4" s="12"/>
      <c r="E4" s="12"/>
      <c r="F4" s="12"/>
      <c r="G4" s="12"/>
    </row>
    <row r="5" spans="1:8" x14ac:dyDescent="0.4">
      <c r="A5" s="12"/>
      <c r="B5" s="12"/>
      <c r="C5" s="12"/>
      <c r="D5" s="12"/>
      <c r="E5" s="12"/>
      <c r="F5" s="12"/>
      <c r="G5" s="12"/>
    </row>
    <row r="6" spans="1:8" ht="15.45" x14ac:dyDescent="0.4">
      <c r="A6" s="12"/>
      <c r="B6" s="27" t="s">
        <v>0</v>
      </c>
      <c r="C6" s="12"/>
      <c r="D6" s="12"/>
      <c r="E6" s="12"/>
      <c r="F6" s="58">
        <v>46069</v>
      </c>
      <c r="G6" s="12"/>
    </row>
    <row r="7" spans="1:8" ht="15.45" x14ac:dyDescent="0.4">
      <c r="A7" s="12"/>
      <c r="B7" s="24"/>
      <c r="C7" s="12"/>
      <c r="D7" s="12"/>
      <c r="E7" s="12"/>
      <c r="F7" s="25"/>
      <c r="G7" s="12"/>
    </row>
    <row r="8" spans="1:8" ht="33.65" customHeight="1" x14ac:dyDescent="0.4">
      <c r="A8" s="12"/>
      <c r="B8" s="132" t="s">
        <v>120</v>
      </c>
      <c r="C8" s="132"/>
      <c r="D8" s="132"/>
      <c r="E8" s="132"/>
      <c r="F8" s="132"/>
      <c r="G8" s="12"/>
    </row>
    <row r="9" spans="1:8" ht="15" thickBot="1" x14ac:dyDescent="0.45">
      <c r="A9" s="12"/>
      <c r="B9" s="12"/>
      <c r="C9" s="12"/>
      <c r="D9" s="12"/>
      <c r="E9" s="12"/>
      <c r="F9" s="12"/>
      <c r="G9" s="12"/>
    </row>
    <row r="10" spans="1:8" ht="37.299999999999997" x14ac:dyDescent="0.4">
      <c r="A10" s="12"/>
      <c r="B10" s="1" t="s">
        <v>2</v>
      </c>
      <c r="C10" s="2" t="s">
        <v>121</v>
      </c>
      <c r="D10" s="3" t="s">
        <v>4</v>
      </c>
      <c r="E10" s="4" t="s">
        <v>5</v>
      </c>
      <c r="F10" s="21" t="s">
        <v>6</v>
      </c>
      <c r="G10" s="12"/>
      <c r="H10" s="56"/>
    </row>
    <row r="11" spans="1:8" ht="62.15" x14ac:dyDescent="0.4">
      <c r="A11" s="12"/>
      <c r="B11" s="5" t="s">
        <v>7</v>
      </c>
      <c r="C11" s="6"/>
      <c r="D11" s="7" t="s">
        <v>8</v>
      </c>
      <c r="E11" s="8" t="s">
        <v>9</v>
      </c>
      <c r="F11" s="28" t="s">
        <v>122</v>
      </c>
      <c r="G11" s="12"/>
    </row>
    <row r="12" spans="1:8" ht="49.75" x14ac:dyDescent="0.4">
      <c r="A12" s="12"/>
      <c r="B12" s="5" t="s">
        <v>11</v>
      </c>
      <c r="C12" s="10"/>
      <c r="D12" s="7" t="s">
        <v>12</v>
      </c>
      <c r="E12" s="11" t="s">
        <v>13</v>
      </c>
      <c r="F12" s="28" t="s">
        <v>123</v>
      </c>
      <c r="G12" s="12"/>
    </row>
    <row r="13" spans="1:8" ht="37.299999999999997" x14ac:dyDescent="0.4">
      <c r="A13" s="12"/>
      <c r="B13" s="5" t="s">
        <v>15</v>
      </c>
      <c r="C13" s="10"/>
      <c r="D13" s="7" t="s">
        <v>16</v>
      </c>
      <c r="E13" s="8" t="s">
        <v>17</v>
      </c>
      <c r="F13" s="28" t="s">
        <v>18</v>
      </c>
      <c r="G13" s="12"/>
    </row>
    <row r="14" spans="1:8" ht="74.599999999999994" x14ac:dyDescent="0.4">
      <c r="A14" s="12"/>
      <c r="B14" s="5" t="s">
        <v>19</v>
      </c>
      <c r="C14" s="6"/>
      <c r="D14" s="7" t="s">
        <v>20</v>
      </c>
      <c r="E14" s="8" t="s">
        <v>9</v>
      </c>
      <c r="F14" s="28" t="s">
        <v>124</v>
      </c>
      <c r="G14" s="12"/>
    </row>
    <row r="15" spans="1:8" ht="49.75" x14ac:dyDescent="0.4">
      <c r="A15" s="12"/>
      <c r="B15" s="5" t="s">
        <v>22</v>
      </c>
      <c r="C15" s="10"/>
      <c r="D15" s="7" t="s">
        <v>23</v>
      </c>
      <c r="E15" s="11" t="s">
        <v>13</v>
      </c>
      <c r="F15" s="28" t="s">
        <v>125</v>
      </c>
      <c r="G15" s="12"/>
    </row>
    <row r="16" spans="1:8" ht="37.299999999999997" x14ac:dyDescent="0.4">
      <c r="A16" s="12"/>
      <c r="B16" s="5" t="s">
        <v>25</v>
      </c>
      <c r="C16" s="10"/>
      <c r="D16" s="7" t="s">
        <v>26</v>
      </c>
      <c r="E16" s="8" t="s">
        <v>17</v>
      </c>
      <c r="F16" s="28" t="s">
        <v>27</v>
      </c>
      <c r="G16" s="12"/>
    </row>
    <row r="17" spans="1:7" ht="62.15" x14ac:dyDescent="0.4">
      <c r="A17" s="12"/>
      <c r="B17" s="5" t="s">
        <v>28</v>
      </c>
      <c r="C17" s="6"/>
      <c r="D17" s="7" t="s">
        <v>126</v>
      </c>
      <c r="E17" s="8" t="s">
        <v>9</v>
      </c>
      <c r="F17" s="28" t="s">
        <v>127</v>
      </c>
      <c r="G17" s="12"/>
    </row>
    <row r="18" spans="1:7" ht="49.75" x14ac:dyDescent="0.4">
      <c r="A18" s="12"/>
      <c r="B18" s="5" t="s">
        <v>31</v>
      </c>
      <c r="C18" s="10"/>
      <c r="D18" s="7" t="s">
        <v>32</v>
      </c>
      <c r="E18" s="11" t="s">
        <v>13</v>
      </c>
      <c r="F18" s="28" t="s">
        <v>128</v>
      </c>
      <c r="G18" s="12"/>
    </row>
    <row r="19" spans="1:7" ht="37.299999999999997" x14ac:dyDescent="0.4">
      <c r="A19" s="12"/>
      <c r="B19" s="5" t="s">
        <v>34</v>
      </c>
      <c r="C19" s="10"/>
      <c r="D19" s="7" t="s">
        <v>35</v>
      </c>
      <c r="E19" s="8" t="s">
        <v>17</v>
      </c>
      <c r="F19" s="28" t="s">
        <v>36</v>
      </c>
      <c r="G19" s="12"/>
    </row>
    <row r="20" spans="1:7" ht="24.9" x14ac:dyDescent="0.4">
      <c r="A20" s="12"/>
      <c r="B20" s="13" t="s">
        <v>37</v>
      </c>
      <c r="C20" s="10"/>
      <c r="D20" s="7" t="s">
        <v>38</v>
      </c>
      <c r="E20" s="8" t="s">
        <v>17</v>
      </c>
      <c r="F20" s="9" t="s">
        <v>39</v>
      </c>
      <c r="G20" s="12"/>
    </row>
    <row r="21" spans="1:7" ht="88.75" x14ac:dyDescent="0.4">
      <c r="A21" s="12"/>
      <c r="B21" s="5" t="s">
        <v>40</v>
      </c>
      <c r="C21" s="6"/>
      <c r="D21" s="14" t="s">
        <v>41</v>
      </c>
      <c r="E21" s="8" t="s">
        <v>42</v>
      </c>
      <c r="F21" s="28" t="s">
        <v>129</v>
      </c>
      <c r="G21" s="12"/>
    </row>
    <row r="22" spans="1:7" ht="49.75" x14ac:dyDescent="0.4">
      <c r="A22" s="12"/>
      <c r="B22" s="13" t="s">
        <v>44</v>
      </c>
      <c r="C22" s="15" t="s">
        <v>130</v>
      </c>
      <c r="D22" s="7" t="s">
        <v>46</v>
      </c>
      <c r="E22" s="8" t="s">
        <v>47</v>
      </c>
      <c r="F22" s="9" t="s">
        <v>48</v>
      </c>
      <c r="G22" s="12"/>
    </row>
    <row r="23" spans="1:7" ht="186.45" x14ac:dyDescent="0.4">
      <c r="A23" s="12"/>
      <c r="B23" s="5" t="s">
        <v>49</v>
      </c>
      <c r="C23" s="10"/>
      <c r="D23" s="7" t="s">
        <v>50</v>
      </c>
      <c r="E23" s="8" t="s">
        <v>47</v>
      </c>
      <c r="F23" s="22" t="s">
        <v>131</v>
      </c>
      <c r="G23" s="12"/>
    </row>
    <row r="24" spans="1:7" ht="163.5" customHeight="1" x14ac:dyDescent="0.4">
      <c r="A24" s="12"/>
      <c r="B24" s="13" t="s">
        <v>52</v>
      </c>
      <c r="C24" s="16"/>
      <c r="D24" s="57" t="s">
        <v>53</v>
      </c>
      <c r="E24" s="8" t="s">
        <v>54</v>
      </c>
      <c r="F24" s="28" t="s">
        <v>132</v>
      </c>
      <c r="G24" s="12"/>
    </row>
    <row r="25" spans="1:7" x14ac:dyDescent="0.4">
      <c r="A25" s="12"/>
      <c r="B25" s="5" t="s">
        <v>56</v>
      </c>
      <c r="C25" s="6"/>
      <c r="D25" s="7" t="s">
        <v>57</v>
      </c>
      <c r="E25" s="18" t="s">
        <v>58</v>
      </c>
      <c r="F25" s="17" t="s">
        <v>59</v>
      </c>
      <c r="G25" s="12"/>
    </row>
    <row r="26" spans="1:7" ht="24.9" x14ac:dyDescent="0.4">
      <c r="A26" s="12"/>
      <c r="B26" s="13" t="s">
        <v>60</v>
      </c>
      <c r="C26" s="6"/>
      <c r="D26" s="7" t="s">
        <v>61</v>
      </c>
      <c r="E26" s="8" t="s">
        <v>58</v>
      </c>
      <c r="F26" s="17" t="s">
        <v>62</v>
      </c>
      <c r="G26" s="12"/>
    </row>
    <row r="27" spans="1:7" ht="24.9" x14ac:dyDescent="0.4">
      <c r="A27" s="12"/>
      <c r="B27" s="5" t="s">
        <v>63</v>
      </c>
      <c r="C27" s="19"/>
      <c r="D27" s="7" t="s">
        <v>64</v>
      </c>
      <c r="E27" s="8" t="s">
        <v>65</v>
      </c>
      <c r="F27" s="17" t="s">
        <v>133</v>
      </c>
      <c r="G27" s="12"/>
    </row>
    <row r="28" spans="1:7" ht="24.9" x14ac:dyDescent="0.4">
      <c r="A28" s="12"/>
      <c r="B28" s="5" t="s">
        <v>67</v>
      </c>
      <c r="C28" s="19"/>
      <c r="D28" s="7" t="s">
        <v>68</v>
      </c>
      <c r="E28" s="8" t="s">
        <v>42</v>
      </c>
      <c r="F28" s="17" t="s">
        <v>69</v>
      </c>
      <c r="G28" s="12"/>
    </row>
    <row r="29" spans="1:7" ht="37.299999999999997" x14ac:dyDescent="0.4">
      <c r="A29" s="12"/>
      <c r="B29" s="101" t="s">
        <v>70</v>
      </c>
      <c r="C29" s="102"/>
      <c r="D29" s="91" t="s">
        <v>71</v>
      </c>
      <c r="E29" s="103" t="s">
        <v>54</v>
      </c>
      <c r="F29" s="104" t="s">
        <v>72</v>
      </c>
      <c r="G29" s="12"/>
    </row>
    <row r="30" spans="1:7" ht="37.75" thickBot="1" x14ac:dyDescent="0.45">
      <c r="A30" s="12"/>
      <c r="B30" s="90" t="s">
        <v>73</v>
      </c>
      <c r="C30" s="105"/>
      <c r="D30" s="95" t="s">
        <v>74</v>
      </c>
      <c r="E30" s="92" t="s">
        <v>17</v>
      </c>
      <c r="F30" s="106" t="s">
        <v>75</v>
      </c>
      <c r="G30" s="12"/>
    </row>
    <row r="31" spans="1:7" x14ac:dyDescent="0.4">
      <c r="A31" s="12"/>
      <c r="B31" s="12"/>
      <c r="C31" s="12"/>
      <c r="D31" s="12"/>
      <c r="E31" s="12"/>
      <c r="F31" s="12"/>
      <c r="G31" s="12"/>
    </row>
    <row r="32" spans="1:7" ht="31" customHeight="1" x14ac:dyDescent="0.4">
      <c r="A32" s="12"/>
      <c r="B32" s="128" t="s">
        <v>79</v>
      </c>
      <c r="C32" s="128"/>
      <c r="D32" s="128"/>
      <c r="E32" s="128"/>
      <c r="F32" s="128"/>
      <c r="G32" s="12"/>
    </row>
    <row r="33" spans="1:7" ht="6" customHeight="1" x14ac:dyDescent="0.4">
      <c r="A33" s="12"/>
      <c r="B33" s="71"/>
      <c r="C33" s="71"/>
      <c r="D33" s="71"/>
      <c r="E33" s="71"/>
      <c r="F33" s="71"/>
      <c r="G33" s="12"/>
    </row>
    <row r="34" spans="1:7" ht="6" customHeight="1" x14ac:dyDescent="0.4">
      <c r="A34" s="12"/>
      <c r="B34" s="71"/>
      <c r="C34" s="71"/>
      <c r="D34" s="71"/>
      <c r="E34" s="71"/>
      <c r="F34" s="71"/>
      <c r="G34" s="12"/>
    </row>
    <row r="35" spans="1:7" ht="6" customHeight="1" x14ac:dyDescent="0.4">
      <c r="A35" s="12"/>
      <c r="B35" s="29"/>
      <c r="C35" s="29"/>
      <c r="D35" s="29"/>
      <c r="E35" s="29"/>
      <c r="F35" s="29"/>
      <c r="G35" s="12"/>
    </row>
    <row r="36" spans="1:7" ht="31" customHeight="1" x14ac:dyDescent="0.4">
      <c r="A36" s="12"/>
      <c r="B36" s="133" t="s">
        <v>134</v>
      </c>
      <c r="C36" s="133"/>
      <c r="D36" s="133"/>
      <c r="E36" s="133"/>
      <c r="F36" s="133"/>
      <c r="G36" s="12"/>
    </row>
    <row r="37" spans="1:7" ht="6.75" customHeight="1" thickBot="1" x14ac:dyDescent="0.45">
      <c r="A37" s="12"/>
      <c r="B37" s="48"/>
      <c r="C37" s="48"/>
      <c r="D37" s="48"/>
      <c r="E37" s="48"/>
      <c r="F37" s="48"/>
      <c r="G37" s="12"/>
    </row>
    <row r="38" spans="1:7" ht="31" customHeight="1" x14ac:dyDescent="0.4">
      <c r="A38" s="12"/>
      <c r="B38" s="37" t="s">
        <v>2</v>
      </c>
      <c r="C38" s="45" t="s">
        <v>121</v>
      </c>
      <c r="D38" s="38" t="s">
        <v>4</v>
      </c>
      <c r="E38" s="39" t="s">
        <v>5</v>
      </c>
      <c r="F38" s="40" t="s">
        <v>6</v>
      </c>
      <c r="G38" s="12"/>
    </row>
    <row r="39" spans="1:7" ht="91.5" customHeight="1" x14ac:dyDescent="0.4">
      <c r="A39" s="12"/>
      <c r="B39" s="41" t="s">
        <v>40</v>
      </c>
      <c r="C39" s="46"/>
      <c r="D39" s="44" t="s">
        <v>41</v>
      </c>
      <c r="E39" s="42" t="s">
        <v>42</v>
      </c>
      <c r="F39" s="43" t="s">
        <v>135</v>
      </c>
      <c r="G39" s="12"/>
    </row>
    <row r="40" spans="1:7" ht="29.25" customHeight="1" x14ac:dyDescent="0.4">
      <c r="A40" s="12"/>
      <c r="B40" s="118" t="s">
        <v>86</v>
      </c>
      <c r="C40" s="114"/>
      <c r="D40" s="119" t="s">
        <v>87</v>
      </c>
      <c r="E40" s="120" t="s">
        <v>88</v>
      </c>
      <c r="F40" s="28" t="s">
        <v>89</v>
      </c>
      <c r="G40" s="12"/>
    </row>
    <row r="41" spans="1:7" ht="28.5" customHeight="1" thickBot="1" x14ac:dyDescent="0.45">
      <c r="A41" s="12"/>
      <c r="B41" s="121" t="s">
        <v>90</v>
      </c>
      <c r="C41" s="122"/>
      <c r="D41" s="123" t="s">
        <v>91</v>
      </c>
      <c r="E41" s="124" t="s">
        <v>88</v>
      </c>
      <c r="F41" s="28" t="s">
        <v>92</v>
      </c>
      <c r="G41" s="12"/>
    </row>
    <row r="42" spans="1:7" ht="10.5" customHeight="1" x14ac:dyDescent="0.4">
      <c r="A42" s="12"/>
      <c r="B42" s="29"/>
      <c r="C42" s="29"/>
      <c r="D42" s="29"/>
      <c r="E42" s="29"/>
      <c r="F42" s="29"/>
      <c r="G42" s="12"/>
    </row>
  </sheetData>
  <mergeCells count="3">
    <mergeCell ref="B8:F8"/>
    <mergeCell ref="B32:F32"/>
    <mergeCell ref="B36:F36"/>
  </mergeCells>
  <dataValidations count="7">
    <dataValidation type="list" allowBlank="1" showInputMessage="1" showErrorMessage="1" sqref="C23" xr:uid="{A6E9B6EA-1DC8-4FBD-8E8E-FF37B6A61D7E}">
      <formula1>"ALOL, CONL, CMRT, CCRR, LEAS, RMRT, MIXD, SMEL, NSML, OTHR"</formula1>
    </dataValidation>
    <dataValidation type="list" allowBlank="1" showInputMessage="1" showErrorMessage="1" sqref="C22" xr:uid="{409B1C35-704E-453C-AA01-D9F33B297E59}">
      <formula1>"Non-ABCP securitisation, ABCP transaction, ABCP programme"</formula1>
    </dataValidation>
    <dataValidation type="list" allowBlank="1" showInputMessage="1" showErrorMessage="1" sqref="C16 C19:C20" xr:uid="{F652BACC-869A-44B9-8F77-2915C7EC3615}">
      <formula1>"Y, N"</formula1>
    </dataValidation>
    <dataValidation type="list" allowBlank="1" showInputMessage="1" showErrorMessage="1" sqref="C13" xr:uid="{E926E44F-64AA-4CEF-86C5-E0B3EEA1D50A}">
      <formula1>"Y,N"</formula1>
    </dataValidation>
    <dataValidation type="decimal" operator="greaterThan" allowBlank="1" showInputMessage="1" showErrorMessage="1" sqref="C24" xr:uid="{1AAD6EE2-ACF9-4144-B3B2-3B1C1550B7FF}">
      <formula1>0</formula1>
    </dataValidation>
    <dataValidation type="date" operator="greaterThanOrEqual" allowBlank="1" showInputMessage="1" showErrorMessage="1" sqref="C27" xr:uid="{33593C8E-8177-46AB-A3F9-FDB2EEDAE3C6}">
      <formula1>43101</formula1>
    </dataValidation>
    <dataValidation type="textLength" allowBlank="1" showInputMessage="1" showErrorMessage="1" sqref="C25:C26" xr:uid="{BC1C1B0E-FFE5-4C9A-B4DF-695725E02FF1}">
      <formula1>0</formula1>
      <formula2>3</formula2>
    </dataValidation>
  </dataValidations>
  <pageMargins left="0.7" right="0.7" top="0.75" bottom="0.75" header="0.3" footer="0.3"/>
  <drawing r:id="rId1"/>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H53"/>
  <sheetViews>
    <sheetView zoomScaleNormal="100" workbookViewId="0"/>
  </sheetViews>
  <sheetFormatPr defaultColWidth="8.69140625" defaultRowHeight="14.6" x14ac:dyDescent="0.4"/>
  <cols>
    <col min="1" max="1" width="3" style="26" customWidth="1"/>
    <col min="2" max="2" width="13.3046875" style="26" customWidth="1"/>
    <col min="3" max="3" width="36.53515625" style="26" customWidth="1"/>
    <col min="4" max="4" width="29.53515625" style="26" customWidth="1"/>
    <col min="5" max="5" width="22.69140625" style="26" customWidth="1"/>
    <col min="6" max="6" width="62.15234375" style="26" customWidth="1"/>
    <col min="7" max="7" width="2.84375" style="26" customWidth="1"/>
    <col min="8" max="8" width="27.69140625" style="26" customWidth="1"/>
    <col min="9" max="16384" width="8.69140625" style="26"/>
  </cols>
  <sheetData>
    <row r="1" spans="1:7" x14ac:dyDescent="0.4">
      <c r="A1" s="12"/>
      <c r="B1" s="12"/>
      <c r="C1" s="12"/>
      <c r="D1" s="12"/>
      <c r="E1" s="12"/>
      <c r="F1" s="12"/>
      <c r="G1" s="12"/>
    </row>
    <row r="2" spans="1:7" x14ac:dyDescent="0.4">
      <c r="A2" s="12"/>
      <c r="B2" s="12"/>
      <c r="C2" s="12"/>
      <c r="D2" s="12"/>
      <c r="E2" s="12"/>
      <c r="F2" s="12"/>
      <c r="G2" s="12"/>
    </row>
    <row r="3" spans="1:7" x14ac:dyDescent="0.4">
      <c r="A3" s="12"/>
      <c r="B3" s="12"/>
      <c r="C3" s="12"/>
      <c r="D3" s="12"/>
      <c r="E3" s="12"/>
      <c r="F3" s="12"/>
      <c r="G3" s="12"/>
    </row>
    <row r="4" spans="1:7" x14ac:dyDescent="0.4">
      <c r="A4" s="12"/>
      <c r="B4" s="12"/>
      <c r="C4" s="12"/>
      <c r="D4" s="12"/>
      <c r="E4" s="12"/>
      <c r="F4" s="12"/>
      <c r="G4" s="12"/>
    </row>
    <row r="5" spans="1:7" x14ac:dyDescent="0.4">
      <c r="A5" s="12"/>
      <c r="B5" s="12"/>
      <c r="C5" s="12"/>
      <c r="D5" s="12"/>
      <c r="E5" s="12"/>
      <c r="F5" s="12"/>
      <c r="G5" s="12"/>
    </row>
    <row r="6" spans="1:7" ht="15.45" x14ac:dyDescent="0.4">
      <c r="A6" s="12"/>
      <c r="B6" s="23" t="s">
        <v>0</v>
      </c>
      <c r="C6" s="12"/>
      <c r="D6" s="12"/>
      <c r="E6" s="12"/>
      <c r="F6" s="58">
        <v>46069</v>
      </c>
      <c r="G6" s="12"/>
    </row>
    <row r="7" spans="1:7" ht="15.45" x14ac:dyDescent="0.4">
      <c r="A7" s="12"/>
      <c r="B7" s="24"/>
      <c r="C7" s="12"/>
      <c r="D7" s="12"/>
      <c r="E7" s="12"/>
      <c r="F7" s="25"/>
      <c r="G7" s="12"/>
    </row>
    <row r="8" spans="1:7" x14ac:dyDescent="0.4">
      <c r="A8" s="12"/>
      <c r="B8" s="126" t="s">
        <v>136</v>
      </c>
      <c r="C8" s="127"/>
      <c r="D8" s="127"/>
      <c r="E8" s="127"/>
      <c r="F8" s="127"/>
      <c r="G8" s="12"/>
    </row>
    <row r="9" spans="1:7" ht="15" thickBot="1" x14ac:dyDescent="0.45">
      <c r="A9" s="12"/>
      <c r="B9" s="12"/>
      <c r="C9" s="12"/>
      <c r="D9" s="12"/>
      <c r="E9" s="12"/>
      <c r="F9" s="12"/>
      <c r="G9" s="12"/>
    </row>
    <row r="10" spans="1:7" ht="37.299999999999997" x14ac:dyDescent="0.4">
      <c r="A10" s="12"/>
      <c r="B10" s="1" t="s">
        <v>2</v>
      </c>
      <c r="C10" s="2" t="s">
        <v>3</v>
      </c>
      <c r="D10" s="3" t="s">
        <v>4</v>
      </c>
      <c r="E10" s="4" t="s">
        <v>5</v>
      </c>
      <c r="F10" s="21" t="s">
        <v>6</v>
      </c>
      <c r="G10" s="12"/>
    </row>
    <row r="11" spans="1:7" ht="62.15" x14ac:dyDescent="0.4">
      <c r="A11" s="12"/>
      <c r="B11" s="5" t="s">
        <v>7</v>
      </c>
      <c r="C11" s="6"/>
      <c r="D11" s="7" t="s">
        <v>8</v>
      </c>
      <c r="E11" s="8" t="s">
        <v>9</v>
      </c>
      <c r="F11" s="9" t="s">
        <v>10</v>
      </c>
      <c r="G11" s="12"/>
    </row>
    <row r="12" spans="1:7" ht="49.75" x14ac:dyDescent="0.4">
      <c r="A12" s="12"/>
      <c r="B12" s="5" t="s">
        <v>11</v>
      </c>
      <c r="C12" s="10"/>
      <c r="D12" s="7" t="s">
        <v>12</v>
      </c>
      <c r="E12" s="11" t="s">
        <v>13</v>
      </c>
      <c r="F12" s="9" t="s">
        <v>14</v>
      </c>
      <c r="G12" s="12"/>
    </row>
    <row r="13" spans="1:7" ht="37.299999999999997" x14ac:dyDescent="0.4">
      <c r="A13" s="12"/>
      <c r="B13" s="5" t="s">
        <v>15</v>
      </c>
      <c r="C13" s="10"/>
      <c r="D13" s="7" t="s">
        <v>16</v>
      </c>
      <c r="E13" s="8" t="s">
        <v>17</v>
      </c>
      <c r="F13" s="9" t="s">
        <v>137</v>
      </c>
      <c r="G13" s="12"/>
    </row>
    <row r="14" spans="1:7" ht="62.15" x14ac:dyDescent="0.4">
      <c r="A14" s="12"/>
      <c r="B14" s="5" t="s">
        <v>19</v>
      </c>
      <c r="C14" s="6"/>
      <c r="D14" s="7" t="s">
        <v>20</v>
      </c>
      <c r="E14" s="8" t="s">
        <v>9</v>
      </c>
      <c r="F14" s="9" t="s">
        <v>21</v>
      </c>
      <c r="G14" s="12"/>
    </row>
    <row r="15" spans="1:7" ht="49.75" x14ac:dyDescent="0.4">
      <c r="A15" s="12"/>
      <c r="B15" s="5" t="s">
        <v>22</v>
      </c>
      <c r="C15" s="10"/>
      <c r="D15" s="7" t="s">
        <v>23</v>
      </c>
      <c r="E15" s="11" t="s">
        <v>13</v>
      </c>
      <c r="F15" s="9" t="s">
        <v>24</v>
      </c>
      <c r="G15" s="12"/>
    </row>
    <row r="16" spans="1:7" ht="37.299999999999997" x14ac:dyDescent="0.4">
      <c r="A16" s="12"/>
      <c r="B16" s="5" t="s">
        <v>25</v>
      </c>
      <c r="C16" s="10"/>
      <c r="D16" s="7" t="s">
        <v>26</v>
      </c>
      <c r="E16" s="8" t="s">
        <v>17</v>
      </c>
      <c r="F16" s="9" t="s">
        <v>138</v>
      </c>
      <c r="G16" s="12"/>
    </row>
    <row r="17" spans="1:8" ht="62.15" x14ac:dyDescent="0.4">
      <c r="A17" s="12"/>
      <c r="B17" s="5" t="s">
        <v>28</v>
      </c>
      <c r="C17" s="6"/>
      <c r="D17" s="7" t="s">
        <v>29</v>
      </c>
      <c r="E17" s="8" t="s">
        <v>9</v>
      </c>
      <c r="F17" s="9" t="s">
        <v>30</v>
      </c>
      <c r="G17" s="12"/>
    </row>
    <row r="18" spans="1:8" ht="37.299999999999997" x14ac:dyDescent="0.4">
      <c r="A18" s="12"/>
      <c r="B18" s="5" t="s">
        <v>31</v>
      </c>
      <c r="C18" s="10"/>
      <c r="D18" s="7" t="s">
        <v>32</v>
      </c>
      <c r="E18" s="11" t="s">
        <v>13</v>
      </c>
      <c r="F18" s="9" t="s">
        <v>33</v>
      </c>
      <c r="G18" s="12"/>
    </row>
    <row r="19" spans="1:8" ht="37.299999999999997" x14ac:dyDescent="0.4">
      <c r="A19" s="12"/>
      <c r="B19" s="5" t="s">
        <v>34</v>
      </c>
      <c r="C19" s="10"/>
      <c r="D19" s="7" t="s">
        <v>35</v>
      </c>
      <c r="E19" s="8" t="s">
        <v>17</v>
      </c>
      <c r="F19" s="9" t="s">
        <v>139</v>
      </c>
      <c r="G19" s="12"/>
    </row>
    <row r="20" spans="1:8" ht="24.9" x14ac:dyDescent="0.4">
      <c r="A20" s="12"/>
      <c r="B20" s="13" t="s">
        <v>37</v>
      </c>
      <c r="C20" s="10"/>
      <c r="D20" s="7" t="s">
        <v>38</v>
      </c>
      <c r="E20" s="8" t="s">
        <v>17</v>
      </c>
      <c r="F20" s="9" t="s">
        <v>39</v>
      </c>
      <c r="G20" s="12"/>
    </row>
    <row r="21" spans="1:8" ht="88.75" x14ac:dyDescent="0.4">
      <c r="A21" s="12"/>
      <c r="B21" s="5" t="s">
        <v>40</v>
      </c>
      <c r="C21" s="10"/>
      <c r="D21" s="14" t="s">
        <v>41</v>
      </c>
      <c r="E21" s="8" t="s">
        <v>42</v>
      </c>
      <c r="F21" s="28" t="s">
        <v>43</v>
      </c>
      <c r="G21" s="12"/>
    </row>
    <row r="22" spans="1:8" ht="49.75" x14ac:dyDescent="0.4">
      <c r="A22" s="12"/>
      <c r="B22" s="13" t="s">
        <v>44</v>
      </c>
      <c r="C22" s="15" t="s">
        <v>45</v>
      </c>
      <c r="D22" s="7" t="s">
        <v>46</v>
      </c>
      <c r="E22" s="8" t="s">
        <v>47</v>
      </c>
      <c r="F22" s="9" t="s">
        <v>48</v>
      </c>
      <c r="G22" s="12"/>
    </row>
    <row r="23" spans="1:8" ht="213" x14ac:dyDescent="0.4">
      <c r="A23" s="12"/>
      <c r="B23" s="5" t="s">
        <v>49</v>
      </c>
      <c r="C23" s="10"/>
      <c r="D23" s="7" t="s">
        <v>50</v>
      </c>
      <c r="E23" s="8" t="s">
        <v>47</v>
      </c>
      <c r="F23" s="22" t="s">
        <v>140</v>
      </c>
      <c r="G23" s="12"/>
    </row>
    <row r="24" spans="1:8" ht="157.5" customHeight="1" x14ac:dyDescent="0.4">
      <c r="A24" s="12"/>
      <c r="B24" s="13" t="s">
        <v>52</v>
      </c>
      <c r="C24" s="16"/>
      <c r="D24" s="57" t="s">
        <v>53</v>
      </c>
      <c r="E24" s="8" t="s">
        <v>54</v>
      </c>
      <c r="F24" s="9" t="s">
        <v>141</v>
      </c>
      <c r="G24" s="12"/>
      <c r="H24" s="55"/>
    </row>
    <row r="25" spans="1:8" x14ac:dyDescent="0.4">
      <c r="A25" s="12"/>
      <c r="B25" s="5" t="s">
        <v>56</v>
      </c>
      <c r="C25" s="6"/>
      <c r="D25" s="7" t="s">
        <v>57</v>
      </c>
      <c r="E25" s="18" t="s">
        <v>58</v>
      </c>
      <c r="F25" s="17" t="s">
        <v>59</v>
      </c>
      <c r="G25" s="12"/>
    </row>
    <row r="26" spans="1:8" ht="24.9" x14ac:dyDescent="0.4">
      <c r="A26" s="12"/>
      <c r="B26" s="13" t="s">
        <v>60</v>
      </c>
      <c r="C26" s="6"/>
      <c r="D26" s="7" t="s">
        <v>61</v>
      </c>
      <c r="E26" s="8" t="s">
        <v>58</v>
      </c>
      <c r="F26" s="17" t="s">
        <v>62</v>
      </c>
      <c r="G26" s="12"/>
    </row>
    <row r="27" spans="1:8" ht="24.9" x14ac:dyDescent="0.4">
      <c r="A27" s="12"/>
      <c r="B27" s="5" t="s">
        <v>63</v>
      </c>
      <c r="C27" s="19"/>
      <c r="D27" s="7" t="s">
        <v>64</v>
      </c>
      <c r="E27" s="8" t="s">
        <v>65</v>
      </c>
      <c r="F27" s="17" t="s">
        <v>66</v>
      </c>
      <c r="G27" s="12"/>
    </row>
    <row r="28" spans="1:8" ht="24.9" x14ac:dyDescent="0.4">
      <c r="A28" s="12"/>
      <c r="B28" s="5" t="s">
        <v>67</v>
      </c>
      <c r="C28" s="19"/>
      <c r="D28" s="7" t="s">
        <v>68</v>
      </c>
      <c r="E28" s="8" t="s">
        <v>42</v>
      </c>
      <c r="F28" s="17" t="s">
        <v>69</v>
      </c>
      <c r="G28" s="12"/>
    </row>
    <row r="29" spans="1:8" ht="37.299999999999997" x14ac:dyDescent="0.4">
      <c r="A29" s="12"/>
      <c r="B29" s="72" t="s">
        <v>70</v>
      </c>
      <c r="C29" s="59"/>
      <c r="D29" s="73" t="s">
        <v>71</v>
      </c>
      <c r="E29" s="74" t="s">
        <v>54</v>
      </c>
      <c r="F29" s="75" t="s">
        <v>72</v>
      </c>
      <c r="G29" s="12"/>
    </row>
    <row r="30" spans="1:8" ht="37.75" thickBot="1" x14ac:dyDescent="0.45">
      <c r="A30" s="12"/>
      <c r="B30" s="68" t="s">
        <v>73</v>
      </c>
      <c r="C30" s="59"/>
      <c r="D30" s="65" t="s">
        <v>74</v>
      </c>
      <c r="E30" s="76" t="s">
        <v>17</v>
      </c>
      <c r="F30" s="70" t="s">
        <v>75</v>
      </c>
      <c r="G30" s="12"/>
    </row>
    <row r="31" spans="1:8" ht="67.5" customHeight="1" thickBot="1" x14ac:dyDescent="0.45">
      <c r="A31" s="12"/>
      <c r="B31" s="68" t="s">
        <v>76</v>
      </c>
      <c r="C31" s="60"/>
      <c r="D31" s="77" t="s">
        <v>77</v>
      </c>
      <c r="E31" s="76" t="s">
        <v>17</v>
      </c>
      <c r="F31" s="69" t="s">
        <v>78</v>
      </c>
      <c r="G31" s="12"/>
    </row>
    <row r="32" spans="1:8" x14ac:dyDescent="0.4">
      <c r="A32" s="12"/>
      <c r="B32" s="12"/>
      <c r="C32" s="12"/>
      <c r="D32" s="12"/>
      <c r="E32" s="12"/>
      <c r="F32" s="12"/>
      <c r="G32" s="12"/>
    </row>
    <row r="33" spans="1:7" ht="33" customHeight="1" x14ac:dyDescent="0.4">
      <c r="A33" s="12"/>
      <c r="B33" s="134" t="s">
        <v>142</v>
      </c>
      <c r="C33" s="135"/>
      <c r="D33" s="135"/>
      <c r="E33" s="135"/>
      <c r="F33" s="135"/>
      <c r="G33" s="12"/>
    </row>
    <row r="34" spans="1:7" ht="37.5" customHeight="1" x14ac:dyDescent="0.4">
      <c r="A34" s="12"/>
      <c r="B34" s="134" t="s">
        <v>143</v>
      </c>
      <c r="C34" s="135"/>
      <c r="D34" s="135"/>
      <c r="E34" s="135"/>
      <c r="F34" s="135"/>
      <c r="G34" s="12"/>
    </row>
    <row r="35" spans="1:7" ht="9" customHeight="1" x14ac:dyDescent="0.4">
      <c r="A35" s="12"/>
      <c r="B35" s="29"/>
      <c r="C35" s="30"/>
      <c r="D35" s="30"/>
      <c r="E35" s="30"/>
      <c r="F35" s="30"/>
      <c r="G35" s="12"/>
    </row>
    <row r="36" spans="1:7" ht="35.25" customHeight="1" x14ac:dyDescent="0.4">
      <c r="A36" s="32"/>
      <c r="B36" s="126" t="s">
        <v>144</v>
      </c>
      <c r="C36" s="127"/>
      <c r="D36" s="127"/>
      <c r="E36" s="127"/>
      <c r="F36" s="127"/>
      <c r="G36" s="12"/>
    </row>
    <row r="37" spans="1:7" ht="7.5" customHeight="1" thickBot="1" x14ac:dyDescent="0.45">
      <c r="A37" s="32"/>
      <c r="B37" s="32"/>
      <c r="C37" s="32"/>
      <c r="D37" s="32"/>
      <c r="E37" s="32"/>
      <c r="F37" s="32"/>
      <c r="G37" s="12"/>
    </row>
    <row r="38" spans="1:7" ht="39" customHeight="1" x14ac:dyDescent="0.4">
      <c r="A38" s="31"/>
      <c r="B38" s="33" t="s">
        <v>82</v>
      </c>
      <c r="C38" s="34" t="s">
        <v>83</v>
      </c>
      <c r="D38" s="35" t="s">
        <v>4</v>
      </c>
      <c r="E38" s="35" t="s">
        <v>5</v>
      </c>
      <c r="F38" s="36" t="s">
        <v>84</v>
      </c>
      <c r="G38" s="12"/>
    </row>
    <row r="39" spans="1:7" ht="90.75" customHeight="1" x14ac:dyDescent="0.4">
      <c r="A39" s="12"/>
      <c r="B39" s="5" t="s">
        <v>40</v>
      </c>
      <c r="C39" s="19" t="s">
        <v>85</v>
      </c>
      <c r="D39" s="7" t="s">
        <v>41</v>
      </c>
      <c r="E39" s="8" t="s">
        <v>42</v>
      </c>
      <c r="F39" s="17" t="s">
        <v>145</v>
      </c>
      <c r="G39" s="12"/>
    </row>
    <row r="40" spans="1:7" ht="28.5" customHeight="1" x14ac:dyDescent="0.4">
      <c r="A40" s="12"/>
      <c r="B40" s="5" t="s">
        <v>86</v>
      </c>
      <c r="C40" s="19" t="s">
        <v>85</v>
      </c>
      <c r="D40" s="7" t="s">
        <v>87</v>
      </c>
      <c r="E40" s="8" t="s">
        <v>88</v>
      </c>
      <c r="F40" s="9" t="s">
        <v>146</v>
      </c>
      <c r="G40" s="12"/>
    </row>
    <row r="41" spans="1:7" ht="18" customHeight="1" x14ac:dyDescent="0.4">
      <c r="A41" s="12"/>
      <c r="B41" s="5" t="s">
        <v>90</v>
      </c>
      <c r="C41" s="19" t="s">
        <v>85</v>
      </c>
      <c r="D41" s="7" t="s">
        <v>91</v>
      </c>
      <c r="E41" s="8" t="s">
        <v>88</v>
      </c>
      <c r="F41" s="9" t="s">
        <v>147</v>
      </c>
      <c r="G41" s="12"/>
    </row>
    <row r="42" spans="1:7" ht="14.25" customHeight="1" x14ac:dyDescent="0.4">
      <c r="A42" s="31"/>
      <c r="B42" s="32"/>
      <c r="C42" s="32"/>
      <c r="D42" s="32"/>
      <c r="E42" s="32"/>
      <c r="F42" s="32"/>
      <c r="G42" s="12"/>
    </row>
    <row r="43" spans="1:7" ht="15.75" customHeight="1" x14ac:dyDescent="0.4"/>
    <row r="44" spans="1:7" ht="15.75" customHeight="1" x14ac:dyDescent="0.4"/>
    <row r="45" spans="1:7" ht="15.75" customHeight="1" x14ac:dyDescent="0.4"/>
    <row r="46" spans="1:7" ht="15.75" customHeight="1" x14ac:dyDescent="0.4"/>
    <row r="47" spans="1:7" ht="15.75" customHeight="1" x14ac:dyDescent="0.4"/>
    <row r="48" spans="1:7" ht="15.75" customHeight="1" x14ac:dyDescent="0.4"/>
    <row r="49" ht="15.75" customHeight="1" x14ac:dyDescent="0.4"/>
    <row r="50" ht="15.75" customHeight="1" x14ac:dyDescent="0.4"/>
    <row r="51" ht="15.75" customHeight="1" x14ac:dyDescent="0.4"/>
    <row r="52" ht="15.75" customHeight="1" x14ac:dyDescent="0.4"/>
    <row r="53" ht="15.75" customHeight="1" x14ac:dyDescent="0.4"/>
  </sheetData>
  <mergeCells count="4">
    <mergeCell ref="B8:F8"/>
    <mergeCell ref="B33:F33"/>
    <mergeCell ref="B36:F36"/>
    <mergeCell ref="B34:F34"/>
  </mergeCells>
  <dataValidations count="7">
    <dataValidation type="textLength" allowBlank="1" showInputMessage="1" showErrorMessage="1" sqref="C25:C26" xr:uid="{048CB71E-67AD-42C4-AB2D-10CF6A8B0E33}">
      <formula1>0</formula1>
      <formula2>3</formula2>
    </dataValidation>
    <dataValidation type="date" operator="greaterThanOrEqual" allowBlank="1" showInputMessage="1" showErrorMessage="1" sqref="C27" xr:uid="{02E65126-39F8-4959-8A50-1CE0C93824FC}">
      <formula1>43101</formula1>
    </dataValidation>
    <dataValidation type="decimal" operator="greaterThan" allowBlank="1" showInputMessage="1" showErrorMessage="1" sqref="C24" xr:uid="{86827285-0ECC-4E93-A7D7-65AB36F769B9}">
      <formula1>0</formula1>
    </dataValidation>
    <dataValidation type="list" allowBlank="1" showInputMessage="1" showErrorMessage="1" sqref="C23" xr:uid="{84264C0F-0267-47B5-8F5F-CF56A197D80D}">
      <formula1>"ALOL, CCLO, CONL, CMRT, CCRR, LEAS, RMRT, MIXD, SMEL, NSML, OTHR"</formula1>
    </dataValidation>
    <dataValidation type="list" allowBlank="1" showInputMessage="1" showErrorMessage="1" sqref="C22" xr:uid="{A4176FCE-E715-43AB-B812-C7658D459BC0}">
      <formula1>"Non-ABCP securitisation, ABCP transaction, ABCP programme"</formula1>
    </dataValidation>
    <dataValidation type="list" allowBlank="1" showInputMessage="1" showErrorMessage="1" sqref="C16 C19" xr:uid="{9C2CEBDC-13EC-4686-BFA5-E8BC3C8508A1}">
      <formula1>"Y, N"</formula1>
    </dataValidation>
    <dataValidation type="list" allowBlank="1" showInputMessage="1" showErrorMessage="1" sqref="C13 C20 C31" xr:uid="{BB44B0CB-407A-48B5-8838-04F9CC90B1DD}">
      <formula1>"Y,N"</formula1>
    </dataValidation>
  </dataValidations>
  <pageMargins left="0.7" right="0.7" top="0.75" bottom="0.75" header="0.3" footer="0.3"/>
  <pageSetup paperSize="9" orientation="portrait" r:id="rId1"/>
  <headerFooter>
    <oddHeader>&amp;L&amp;"Calibri"&amp;10&amp;K000000 FCA Official&amp;1#_x000D_</oddHeader>
  </headerFooter>
  <drawing r:id="rId2"/>
  <legacyDrawing r:id="rId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D8707A1-1E97-44B0-91C6-E724578C3B5B}">
  <dimension ref="A1:H42"/>
  <sheetViews>
    <sheetView zoomScaleNormal="100" workbookViewId="0"/>
  </sheetViews>
  <sheetFormatPr defaultColWidth="8.69140625" defaultRowHeight="14.6" x14ac:dyDescent="0.4"/>
  <cols>
    <col min="1" max="1" width="2.3828125" style="26" customWidth="1"/>
    <col min="2" max="2" width="13.84375" style="26" customWidth="1"/>
    <col min="3" max="3" width="34.3828125" style="26" customWidth="1"/>
    <col min="4" max="4" width="32.15234375" style="26" customWidth="1"/>
    <col min="5" max="5" width="26.69140625" style="26" customWidth="1"/>
    <col min="6" max="6" width="60.84375" style="26" customWidth="1"/>
    <col min="7" max="7" width="2.84375" style="26" customWidth="1"/>
    <col min="8" max="8" width="42.15234375" style="26" customWidth="1"/>
    <col min="9" max="12" width="8.69140625" style="26"/>
    <col min="13" max="13" width="9.3046875" style="26" customWidth="1"/>
    <col min="14" max="16384" width="8.69140625" style="26"/>
  </cols>
  <sheetData>
    <row r="1" spans="1:7" x14ac:dyDescent="0.4">
      <c r="A1" s="12"/>
      <c r="B1" s="12"/>
      <c r="C1" s="12"/>
      <c r="D1" s="12"/>
      <c r="E1" s="12"/>
      <c r="F1" s="12"/>
      <c r="G1" s="12"/>
    </row>
    <row r="2" spans="1:7" x14ac:dyDescent="0.4">
      <c r="A2" s="12"/>
      <c r="B2" s="12"/>
      <c r="C2" s="12"/>
      <c r="D2" s="12"/>
      <c r="E2" s="12"/>
      <c r="F2" s="12"/>
      <c r="G2" s="12"/>
    </row>
    <row r="3" spans="1:7" x14ac:dyDescent="0.4">
      <c r="A3" s="12"/>
      <c r="B3" s="12"/>
      <c r="C3" s="12"/>
      <c r="D3" s="12"/>
      <c r="E3" s="12"/>
      <c r="F3" s="12"/>
      <c r="G3" s="12"/>
    </row>
    <row r="4" spans="1:7" x14ac:dyDescent="0.4">
      <c r="A4" s="12"/>
      <c r="B4" s="12"/>
      <c r="C4" s="12"/>
      <c r="D4" s="12"/>
      <c r="E4" s="12"/>
      <c r="F4" s="12"/>
      <c r="G4" s="12"/>
    </row>
    <row r="5" spans="1:7" x14ac:dyDescent="0.4">
      <c r="A5" s="12"/>
      <c r="B5" s="12"/>
      <c r="C5" s="12"/>
      <c r="D5" s="12"/>
      <c r="E5" s="12"/>
      <c r="F5" s="12"/>
      <c r="G5" s="12"/>
    </row>
    <row r="6" spans="1:7" ht="15.45" x14ac:dyDescent="0.4">
      <c r="A6" s="12"/>
      <c r="B6" s="27" t="s">
        <v>0</v>
      </c>
      <c r="C6" s="12"/>
      <c r="D6" s="12"/>
      <c r="E6" s="12"/>
      <c r="F6" s="58">
        <v>46069</v>
      </c>
      <c r="G6" s="12"/>
    </row>
    <row r="7" spans="1:7" ht="15.45" x14ac:dyDescent="0.4">
      <c r="A7" s="12"/>
      <c r="B7" s="24"/>
      <c r="C7" s="12"/>
      <c r="D7" s="12"/>
      <c r="E7" s="12"/>
      <c r="F7" s="25"/>
      <c r="G7" s="12"/>
    </row>
    <row r="8" spans="1:7" ht="15.45" x14ac:dyDescent="0.4">
      <c r="A8" s="12"/>
      <c r="B8" s="132" t="s">
        <v>148</v>
      </c>
      <c r="C8" s="132"/>
      <c r="D8" s="132"/>
      <c r="E8" s="132"/>
      <c r="F8" s="132"/>
      <c r="G8" s="12"/>
    </row>
    <row r="9" spans="1:7" ht="15" thickBot="1" x14ac:dyDescent="0.45">
      <c r="A9" s="12"/>
      <c r="B9" s="12"/>
      <c r="C9" s="12"/>
      <c r="D9" s="12"/>
      <c r="E9" s="12"/>
      <c r="F9" s="12"/>
      <c r="G9" s="12"/>
    </row>
    <row r="10" spans="1:7" ht="43" customHeight="1" x14ac:dyDescent="0.4">
      <c r="A10" s="12"/>
      <c r="B10" s="1" t="s">
        <v>2</v>
      </c>
      <c r="C10" s="2" t="s">
        <v>94</v>
      </c>
      <c r="D10" s="3" t="s">
        <v>4</v>
      </c>
      <c r="E10" s="4" t="s">
        <v>5</v>
      </c>
      <c r="F10" s="21" t="s">
        <v>6</v>
      </c>
      <c r="G10" s="12"/>
    </row>
    <row r="11" spans="1:7" ht="49.75" x14ac:dyDescent="0.4">
      <c r="A11" s="12"/>
      <c r="B11" s="5" t="s">
        <v>7</v>
      </c>
      <c r="C11" s="6"/>
      <c r="D11" s="7" t="s">
        <v>95</v>
      </c>
      <c r="E11" s="8" t="s">
        <v>96</v>
      </c>
      <c r="F11" s="9" t="s">
        <v>149</v>
      </c>
      <c r="G11" s="12"/>
    </row>
    <row r="12" spans="1:7" ht="37.299999999999997" x14ac:dyDescent="0.4">
      <c r="A12" s="12"/>
      <c r="B12" s="5" t="s">
        <v>11</v>
      </c>
      <c r="C12" s="10"/>
      <c r="D12" s="7" t="s">
        <v>98</v>
      </c>
      <c r="E12" s="11" t="s">
        <v>13</v>
      </c>
      <c r="F12" s="9" t="s">
        <v>99</v>
      </c>
      <c r="G12" s="12"/>
    </row>
    <row r="13" spans="1:7" ht="49.75" x14ac:dyDescent="0.4">
      <c r="A13" s="12"/>
      <c r="B13" s="5" t="s">
        <v>15</v>
      </c>
      <c r="C13" s="10"/>
      <c r="D13" s="7" t="s">
        <v>16</v>
      </c>
      <c r="E13" s="8" t="s">
        <v>17</v>
      </c>
      <c r="F13" s="9" t="s">
        <v>150</v>
      </c>
      <c r="G13" s="12"/>
    </row>
    <row r="14" spans="1:7" ht="74.599999999999994" x14ac:dyDescent="0.4">
      <c r="A14" s="12"/>
      <c r="B14" s="5" t="s">
        <v>19</v>
      </c>
      <c r="C14" s="6"/>
      <c r="D14" s="7" t="s">
        <v>101</v>
      </c>
      <c r="E14" s="8" t="s">
        <v>9</v>
      </c>
      <c r="F14" s="9" t="s">
        <v>102</v>
      </c>
      <c r="G14" s="12"/>
    </row>
    <row r="15" spans="1:7" ht="49.75" x14ac:dyDescent="0.4">
      <c r="A15" s="12"/>
      <c r="B15" s="5" t="s">
        <v>22</v>
      </c>
      <c r="C15" s="10"/>
      <c r="D15" s="7" t="s">
        <v>23</v>
      </c>
      <c r="E15" s="11" t="s">
        <v>13</v>
      </c>
      <c r="F15" s="9" t="s">
        <v>103</v>
      </c>
      <c r="G15" s="12"/>
    </row>
    <row r="16" spans="1:7" ht="37.299999999999997" x14ac:dyDescent="0.4">
      <c r="A16" s="12"/>
      <c r="B16" s="5" t="s">
        <v>25</v>
      </c>
      <c r="C16" s="10"/>
      <c r="D16" s="7" t="s">
        <v>26</v>
      </c>
      <c r="E16" s="8" t="s">
        <v>17</v>
      </c>
      <c r="F16" s="9" t="s">
        <v>151</v>
      </c>
      <c r="G16" s="12"/>
    </row>
    <row r="17" spans="1:8" ht="99.45" x14ac:dyDescent="0.4">
      <c r="A17" s="12"/>
      <c r="B17" s="5" t="s">
        <v>104</v>
      </c>
      <c r="C17" s="6"/>
      <c r="D17" s="7" t="s">
        <v>105</v>
      </c>
      <c r="E17" s="8" t="s">
        <v>9</v>
      </c>
      <c r="F17" s="9" t="s">
        <v>152</v>
      </c>
      <c r="G17" s="12"/>
    </row>
    <row r="18" spans="1:8" ht="49.75" x14ac:dyDescent="0.4">
      <c r="A18" s="12"/>
      <c r="B18" s="5" t="s">
        <v>107</v>
      </c>
      <c r="C18" s="10"/>
      <c r="D18" s="7" t="s">
        <v>108</v>
      </c>
      <c r="E18" s="8" t="s">
        <v>13</v>
      </c>
      <c r="F18" s="9" t="s">
        <v>109</v>
      </c>
      <c r="G18" s="12"/>
    </row>
    <row r="19" spans="1:8" ht="62.15" x14ac:dyDescent="0.4">
      <c r="A19" s="12"/>
      <c r="B19" s="5" t="s">
        <v>28</v>
      </c>
      <c r="C19" s="6"/>
      <c r="D19" s="7" t="s">
        <v>29</v>
      </c>
      <c r="E19" s="8" t="s">
        <v>9</v>
      </c>
      <c r="F19" s="9" t="s">
        <v>110</v>
      </c>
      <c r="G19" s="12"/>
    </row>
    <row r="20" spans="1:8" ht="49.75" x14ac:dyDescent="0.4">
      <c r="A20" s="12"/>
      <c r="B20" s="5" t="s">
        <v>31</v>
      </c>
      <c r="C20" s="10"/>
      <c r="D20" s="7" t="s">
        <v>32</v>
      </c>
      <c r="E20" s="11" t="s">
        <v>13</v>
      </c>
      <c r="F20" s="9" t="s">
        <v>111</v>
      </c>
      <c r="G20" s="12"/>
    </row>
    <row r="21" spans="1:8" ht="37.299999999999997" x14ac:dyDescent="0.4">
      <c r="A21" s="12"/>
      <c r="B21" s="5" t="s">
        <v>34</v>
      </c>
      <c r="C21" s="10"/>
      <c r="D21" s="7" t="s">
        <v>35</v>
      </c>
      <c r="E21" s="8" t="s">
        <v>17</v>
      </c>
      <c r="F21" s="9" t="s">
        <v>153</v>
      </c>
      <c r="G21" s="12"/>
    </row>
    <row r="22" spans="1:8" ht="24.9" x14ac:dyDescent="0.4">
      <c r="A22" s="12"/>
      <c r="B22" s="13" t="s">
        <v>37</v>
      </c>
      <c r="C22" s="10"/>
      <c r="D22" s="7" t="s">
        <v>38</v>
      </c>
      <c r="E22" s="8" t="s">
        <v>17</v>
      </c>
      <c r="F22" s="9" t="s">
        <v>112</v>
      </c>
      <c r="G22" s="12"/>
    </row>
    <row r="23" spans="1:8" ht="88.75" x14ac:dyDescent="0.4">
      <c r="A23" s="12"/>
      <c r="B23" s="5" t="s">
        <v>40</v>
      </c>
      <c r="C23" s="6"/>
      <c r="D23" s="14" t="s">
        <v>41</v>
      </c>
      <c r="E23" s="8" t="s">
        <v>42</v>
      </c>
      <c r="F23" s="28" t="s">
        <v>113</v>
      </c>
      <c r="G23" s="12"/>
    </row>
    <row r="24" spans="1:8" ht="49.75" x14ac:dyDescent="0.4">
      <c r="A24" s="12"/>
      <c r="B24" s="5" t="s">
        <v>44</v>
      </c>
      <c r="C24" s="15" t="s">
        <v>114</v>
      </c>
      <c r="D24" s="7" t="s">
        <v>46</v>
      </c>
      <c r="E24" s="8" t="s">
        <v>47</v>
      </c>
      <c r="F24" s="9" t="s">
        <v>48</v>
      </c>
      <c r="G24" s="12"/>
    </row>
    <row r="25" spans="1:8" ht="211.3" x14ac:dyDescent="0.4">
      <c r="A25" s="12"/>
      <c r="B25" s="5" t="s">
        <v>49</v>
      </c>
      <c r="C25" s="10"/>
      <c r="D25" s="7" t="s">
        <v>50</v>
      </c>
      <c r="E25" s="8" t="s">
        <v>47</v>
      </c>
      <c r="F25" s="9" t="s">
        <v>115</v>
      </c>
      <c r="G25" s="12"/>
    </row>
    <row r="26" spans="1:8" ht="138" customHeight="1" x14ac:dyDescent="0.4">
      <c r="A26" s="12"/>
      <c r="B26" s="5" t="s">
        <v>52</v>
      </c>
      <c r="C26" s="16"/>
      <c r="D26" s="57" t="s">
        <v>53</v>
      </c>
      <c r="E26" s="8" t="s">
        <v>54</v>
      </c>
      <c r="F26" s="62" t="s">
        <v>154</v>
      </c>
      <c r="G26" s="12"/>
      <c r="H26" s="55"/>
    </row>
    <row r="27" spans="1:8" x14ac:dyDescent="0.4">
      <c r="A27" s="12"/>
      <c r="B27" s="5" t="s">
        <v>56</v>
      </c>
      <c r="C27" s="6"/>
      <c r="D27" s="7" t="s">
        <v>57</v>
      </c>
      <c r="E27" s="20" t="s">
        <v>58</v>
      </c>
      <c r="F27" s="17" t="s">
        <v>59</v>
      </c>
      <c r="G27" s="12"/>
    </row>
    <row r="28" spans="1:8" ht="24.9" x14ac:dyDescent="0.4">
      <c r="A28" s="12"/>
      <c r="B28" s="5" t="s">
        <v>60</v>
      </c>
      <c r="C28" s="6"/>
      <c r="D28" s="7" t="s">
        <v>61</v>
      </c>
      <c r="E28" s="8" t="s">
        <v>58</v>
      </c>
      <c r="F28" s="17" t="s">
        <v>62</v>
      </c>
      <c r="G28" s="12"/>
    </row>
    <row r="29" spans="1:8" x14ac:dyDescent="0.4">
      <c r="A29" s="12"/>
      <c r="B29" s="5" t="s">
        <v>63</v>
      </c>
      <c r="C29" s="19"/>
      <c r="D29" s="7" t="s">
        <v>64</v>
      </c>
      <c r="E29" s="8" t="s">
        <v>65</v>
      </c>
      <c r="F29" s="17" t="s">
        <v>117</v>
      </c>
      <c r="G29" s="12"/>
    </row>
    <row r="30" spans="1:8" ht="37.299999999999997" x14ac:dyDescent="0.4">
      <c r="A30" s="12"/>
      <c r="B30" s="5" t="s">
        <v>67</v>
      </c>
      <c r="C30" s="19"/>
      <c r="D30" s="7" t="s">
        <v>68</v>
      </c>
      <c r="E30" s="8" t="s">
        <v>42</v>
      </c>
      <c r="F30" s="17" t="s">
        <v>118</v>
      </c>
      <c r="G30" s="12"/>
    </row>
    <row r="31" spans="1:8" ht="37.299999999999997" x14ac:dyDescent="0.4">
      <c r="A31" s="12"/>
      <c r="B31" s="63" t="s">
        <v>70</v>
      </c>
      <c r="C31" s="64"/>
      <c r="D31" s="65" t="s">
        <v>71</v>
      </c>
      <c r="E31" s="66" t="s">
        <v>54</v>
      </c>
      <c r="F31" s="67" t="s">
        <v>72</v>
      </c>
      <c r="G31" s="12"/>
    </row>
    <row r="32" spans="1:8" ht="37.75" thickBot="1" x14ac:dyDescent="0.45">
      <c r="A32" s="12"/>
      <c r="B32" s="68" t="s">
        <v>73</v>
      </c>
      <c r="C32" s="61"/>
      <c r="D32" s="77" t="s">
        <v>74</v>
      </c>
      <c r="E32" s="76" t="s">
        <v>17</v>
      </c>
      <c r="F32" s="78" t="s">
        <v>75</v>
      </c>
      <c r="G32" s="12"/>
    </row>
    <row r="33" spans="1:7" ht="15" customHeight="1" x14ac:dyDescent="0.4">
      <c r="A33" s="12"/>
      <c r="B33" s="12"/>
      <c r="C33" s="12"/>
      <c r="D33" s="12"/>
      <c r="E33" s="12"/>
      <c r="F33" s="12"/>
      <c r="G33" s="12"/>
    </row>
    <row r="34" spans="1:7" ht="31" customHeight="1" x14ac:dyDescent="0.4">
      <c r="A34" s="12"/>
      <c r="B34" s="134" t="s">
        <v>155</v>
      </c>
      <c r="C34" s="135"/>
      <c r="D34" s="135"/>
      <c r="E34" s="135"/>
      <c r="F34" s="135"/>
      <c r="G34" s="12"/>
    </row>
    <row r="35" spans="1:7" ht="14.25" customHeight="1" x14ac:dyDescent="0.4">
      <c r="A35" s="12"/>
      <c r="B35" s="29"/>
      <c r="C35" s="29"/>
      <c r="D35" s="29"/>
      <c r="E35" s="29"/>
      <c r="F35" s="29"/>
      <c r="G35" s="12"/>
    </row>
    <row r="36" spans="1:7" ht="33.75" customHeight="1" x14ac:dyDescent="0.4">
      <c r="A36" s="12"/>
      <c r="B36" s="136" t="s">
        <v>156</v>
      </c>
      <c r="C36" s="136"/>
      <c r="D36" s="136"/>
      <c r="E36" s="136"/>
      <c r="F36" s="136"/>
      <c r="G36" s="12"/>
    </row>
    <row r="37" spans="1:7" ht="6.75" customHeight="1" thickBot="1" x14ac:dyDescent="0.45">
      <c r="A37" s="12"/>
      <c r="B37" s="48"/>
      <c r="C37" s="48"/>
      <c r="D37" s="48"/>
      <c r="E37" s="48"/>
      <c r="F37" s="48"/>
      <c r="G37" s="12"/>
    </row>
    <row r="38" spans="1:7" ht="31" customHeight="1" x14ac:dyDescent="0.4">
      <c r="A38" s="12"/>
      <c r="B38" s="37" t="s">
        <v>2</v>
      </c>
      <c r="C38" s="45" t="s">
        <v>94</v>
      </c>
      <c r="D38" s="38" t="s">
        <v>4</v>
      </c>
      <c r="E38" s="39" t="s">
        <v>5</v>
      </c>
      <c r="F38" s="40" t="s">
        <v>6</v>
      </c>
      <c r="G38" s="12"/>
    </row>
    <row r="39" spans="1:7" ht="91.5" customHeight="1" x14ac:dyDescent="0.4">
      <c r="A39" s="12"/>
      <c r="B39" s="41" t="s">
        <v>40</v>
      </c>
      <c r="C39" s="46"/>
      <c r="D39" s="44" t="s">
        <v>41</v>
      </c>
      <c r="E39" s="42" t="s">
        <v>42</v>
      </c>
      <c r="F39" s="43" t="s">
        <v>157</v>
      </c>
      <c r="G39" s="12"/>
    </row>
    <row r="40" spans="1:7" ht="26.25" customHeight="1" x14ac:dyDescent="0.4">
      <c r="A40" s="12"/>
      <c r="B40" s="51" t="s">
        <v>158</v>
      </c>
      <c r="C40" s="46"/>
      <c r="D40" s="53" t="s">
        <v>87</v>
      </c>
      <c r="E40" s="49" t="s">
        <v>88</v>
      </c>
      <c r="F40" s="9" t="s">
        <v>146</v>
      </c>
      <c r="G40" s="12"/>
    </row>
    <row r="41" spans="1:7" ht="29.25" customHeight="1" thickBot="1" x14ac:dyDescent="0.45">
      <c r="A41" s="12"/>
      <c r="B41" s="52" t="s">
        <v>159</v>
      </c>
      <c r="C41" s="47"/>
      <c r="D41" s="54" t="s">
        <v>91</v>
      </c>
      <c r="E41" s="50" t="s">
        <v>88</v>
      </c>
      <c r="F41" s="9" t="s">
        <v>147</v>
      </c>
      <c r="G41" s="12"/>
    </row>
    <row r="42" spans="1:7" ht="14.25" customHeight="1" x14ac:dyDescent="0.4">
      <c r="A42" s="12"/>
      <c r="B42" s="29"/>
      <c r="C42" s="29"/>
      <c r="D42" s="29"/>
      <c r="E42" s="29"/>
      <c r="F42" s="29"/>
      <c r="G42" s="12"/>
    </row>
  </sheetData>
  <mergeCells count="3">
    <mergeCell ref="B8:F8"/>
    <mergeCell ref="B34:F34"/>
    <mergeCell ref="B36:F36"/>
  </mergeCells>
  <dataValidations count="7">
    <dataValidation type="textLength" allowBlank="1" showInputMessage="1" showErrorMessage="1" sqref="C27:C28" xr:uid="{52EFC5F9-3FF5-4A23-BDCC-873280111DCF}">
      <formula1>0</formula1>
      <formula2>3</formula2>
    </dataValidation>
    <dataValidation type="date" operator="greaterThanOrEqual" allowBlank="1" showInputMessage="1" showErrorMessage="1" sqref="C29" xr:uid="{14E420BB-1FEF-42E3-BFCF-C711028DF27E}">
      <formula1>43101</formula1>
    </dataValidation>
    <dataValidation type="decimal" operator="greaterThan" allowBlank="1" showInputMessage="1" showErrorMessage="1" sqref="C26" xr:uid="{1DD0D05E-3E16-4402-B662-7075576DE5FA}">
      <formula1>0</formula1>
    </dataValidation>
    <dataValidation type="list" allowBlank="1" showInputMessage="1" showErrorMessage="1" sqref="C13" xr:uid="{92B5C93C-FC86-416F-95AD-541E5AAE9EEE}">
      <formula1>"Y,N"</formula1>
    </dataValidation>
    <dataValidation type="list" allowBlank="1" showInputMessage="1" showErrorMessage="1" sqref="C21:C22 C16" xr:uid="{31486BBB-89C0-4C22-A940-018425D1FE52}">
      <formula1>"Y, N"</formula1>
    </dataValidation>
    <dataValidation type="list" allowBlank="1" showInputMessage="1" showErrorMessage="1" sqref="C24" xr:uid="{421E6BFA-AA17-41AB-BF3E-E64E7DDCC633}">
      <formula1>"Non-ABCP securitisation, ABCP transaction, ABCP programme"</formula1>
    </dataValidation>
    <dataValidation type="list" allowBlank="1" showInputMessage="1" showErrorMessage="1" sqref="C25" xr:uid="{F29151A4-887E-44BE-A689-A53113AF70B5}">
      <formula1>"ALOL, CONL, CMRT, CCRR, LEAS, RMRT, MIXD, SMEL, NSML, OTHR"</formula1>
    </dataValidation>
  </dataValidations>
  <pageMargins left="0.7" right="0.7" top="0.75" bottom="0.75" header="0.3" footer="0.3"/>
  <drawing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D3AE9C2-3A77-4827-9246-B9B638586121}">
  <dimension ref="A1:H42"/>
  <sheetViews>
    <sheetView zoomScaleNormal="100" workbookViewId="0"/>
  </sheetViews>
  <sheetFormatPr defaultColWidth="8.69140625" defaultRowHeight="14.6" x14ac:dyDescent="0.4"/>
  <cols>
    <col min="1" max="1" width="2.84375" style="26" customWidth="1"/>
    <col min="2" max="2" width="13.15234375" style="26" customWidth="1"/>
    <col min="3" max="3" width="32" style="26" customWidth="1"/>
    <col min="4" max="4" width="34.3828125" style="26" customWidth="1"/>
    <col min="5" max="5" width="26.84375" style="26" customWidth="1"/>
    <col min="6" max="6" width="63.3046875" style="26" customWidth="1"/>
    <col min="7" max="7" width="2.84375" style="26" customWidth="1"/>
    <col min="8" max="8" width="38.3046875" style="55" customWidth="1"/>
    <col min="9" max="16384" width="8.69140625" style="26"/>
  </cols>
  <sheetData>
    <row r="1" spans="1:8" x14ac:dyDescent="0.4">
      <c r="A1" s="12"/>
      <c r="B1" s="12"/>
      <c r="C1" s="12"/>
      <c r="D1" s="12"/>
      <c r="E1" s="12"/>
      <c r="F1" s="12"/>
      <c r="G1" s="12"/>
    </row>
    <row r="2" spans="1:8" x14ac:dyDescent="0.4">
      <c r="A2" s="12"/>
      <c r="B2" s="12"/>
      <c r="C2" s="12"/>
      <c r="D2" s="12"/>
      <c r="E2" s="12"/>
      <c r="F2" s="12"/>
      <c r="G2" s="12"/>
    </row>
    <row r="3" spans="1:8" x14ac:dyDescent="0.4">
      <c r="A3" s="12"/>
      <c r="B3" s="12"/>
      <c r="C3" s="12"/>
      <c r="D3" s="12"/>
      <c r="E3" s="12"/>
      <c r="F3" s="12"/>
      <c r="G3" s="12"/>
    </row>
    <row r="4" spans="1:8" x14ac:dyDescent="0.4">
      <c r="A4" s="12"/>
      <c r="B4" s="12"/>
      <c r="C4" s="12"/>
      <c r="D4" s="12"/>
      <c r="E4" s="12"/>
      <c r="F4" s="12"/>
      <c r="G4" s="12"/>
    </row>
    <row r="5" spans="1:8" x14ac:dyDescent="0.4">
      <c r="A5" s="12"/>
      <c r="B5" s="12"/>
      <c r="C5" s="12"/>
      <c r="D5" s="12"/>
      <c r="E5" s="12"/>
      <c r="F5" s="12"/>
      <c r="G5" s="12"/>
    </row>
    <row r="6" spans="1:8" ht="15.45" x14ac:dyDescent="0.4">
      <c r="A6" s="12"/>
      <c r="B6" s="27" t="s">
        <v>0</v>
      </c>
      <c r="C6" s="12"/>
      <c r="D6" s="12"/>
      <c r="E6" s="12"/>
      <c r="F6" s="58">
        <v>46069</v>
      </c>
      <c r="G6" s="12"/>
    </row>
    <row r="7" spans="1:8" ht="15.45" x14ac:dyDescent="0.4">
      <c r="A7" s="12"/>
      <c r="B7" s="24"/>
      <c r="C7" s="12"/>
      <c r="D7" s="12"/>
      <c r="E7" s="12"/>
      <c r="F7" s="25"/>
      <c r="G7" s="12"/>
    </row>
    <row r="8" spans="1:8" ht="33.65" customHeight="1" x14ac:dyDescent="0.4">
      <c r="A8" s="12"/>
      <c r="B8" s="132" t="s">
        <v>160</v>
      </c>
      <c r="C8" s="132"/>
      <c r="D8" s="132"/>
      <c r="E8" s="132"/>
      <c r="F8" s="132"/>
      <c r="G8" s="12"/>
    </row>
    <row r="9" spans="1:8" ht="15" thickBot="1" x14ac:dyDescent="0.45">
      <c r="A9" s="12"/>
      <c r="B9" s="12"/>
      <c r="C9" s="12"/>
      <c r="D9" s="12"/>
      <c r="E9" s="12"/>
      <c r="F9" s="12"/>
      <c r="G9" s="12"/>
    </row>
    <row r="10" spans="1:8" ht="37.299999999999997" x14ac:dyDescent="0.4">
      <c r="A10" s="12"/>
      <c r="B10" s="1" t="s">
        <v>2</v>
      </c>
      <c r="C10" s="2" t="s">
        <v>121</v>
      </c>
      <c r="D10" s="3" t="s">
        <v>4</v>
      </c>
      <c r="E10" s="4" t="s">
        <v>5</v>
      </c>
      <c r="F10" s="21" t="s">
        <v>6</v>
      </c>
      <c r="G10" s="12"/>
      <c r="H10" s="56"/>
    </row>
    <row r="11" spans="1:8" ht="62.15" x14ac:dyDescent="0.4">
      <c r="A11" s="12"/>
      <c r="B11" s="5" t="s">
        <v>7</v>
      </c>
      <c r="C11" s="6"/>
      <c r="D11" s="7" t="s">
        <v>8</v>
      </c>
      <c r="E11" s="8" t="s">
        <v>9</v>
      </c>
      <c r="F11" s="9" t="s">
        <v>122</v>
      </c>
      <c r="G11" s="12"/>
    </row>
    <row r="12" spans="1:8" ht="49.75" x14ac:dyDescent="0.4">
      <c r="A12" s="12"/>
      <c r="B12" s="5" t="s">
        <v>11</v>
      </c>
      <c r="C12" s="10"/>
      <c r="D12" s="7" t="s">
        <v>12</v>
      </c>
      <c r="E12" s="11" t="s">
        <v>13</v>
      </c>
      <c r="F12" s="9" t="s">
        <v>123</v>
      </c>
      <c r="G12" s="12"/>
    </row>
    <row r="13" spans="1:8" ht="37.299999999999997" x14ac:dyDescent="0.4">
      <c r="A13" s="12"/>
      <c r="B13" s="5" t="s">
        <v>15</v>
      </c>
      <c r="C13" s="10"/>
      <c r="D13" s="7" t="s">
        <v>16</v>
      </c>
      <c r="E13" s="8" t="s">
        <v>17</v>
      </c>
      <c r="F13" s="125" t="s">
        <v>161</v>
      </c>
      <c r="G13" s="12"/>
    </row>
    <row r="14" spans="1:8" ht="74.599999999999994" x14ac:dyDescent="0.4">
      <c r="A14" s="12"/>
      <c r="B14" s="5" t="s">
        <v>19</v>
      </c>
      <c r="C14" s="6"/>
      <c r="D14" s="7" t="s">
        <v>20</v>
      </c>
      <c r="E14" s="8" t="s">
        <v>9</v>
      </c>
      <c r="F14" s="9" t="s">
        <v>124</v>
      </c>
      <c r="G14" s="12"/>
    </row>
    <row r="15" spans="1:8" ht="49.75" x14ac:dyDescent="0.4">
      <c r="A15" s="12"/>
      <c r="B15" s="5" t="s">
        <v>22</v>
      </c>
      <c r="C15" s="10"/>
      <c r="D15" s="7" t="s">
        <v>23</v>
      </c>
      <c r="E15" s="11" t="s">
        <v>13</v>
      </c>
      <c r="F15" s="9" t="s">
        <v>125</v>
      </c>
      <c r="G15" s="12"/>
    </row>
    <row r="16" spans="1:8" ht="37.299999999999997" x14ac:dyDescent="0.4">
      <c r="A16" s="12"/>
      <c r="B16" s="5" t="s">
        <v>25</v>
      </c>
      <c r="C16" s="10"/>
      <c r="D16" s="7" t="s">
        <v>26</v>
      </c>
      <c r="E16" s="8" t="s">
        <v>17</v>
      </c>
      <c r="F16" s="9" t="s">
        <v>162</v>
      </c>
      <c r="G16" s="12"/>
    </row>
    <row r="17" spans="1:7" ht="62.15" x14ac:dyDescent="0.4">
      <c r="A17" s="12"/>
      <c r="B17" s="5" t="s">
        <v>28</v>
      </c>
      <c r="C17" s="6"/>
      <c r="D17" s="7" t="s">
        <v>126</v>
      </c>
      <c r="E17" s="8" t="s">
        <v>9</v>
      </c>
      <c r="F17" s="9" t="s">
        <v>127</v>
      </c>
      <c r="G17" s="12"/>
    </row>
    <row r="18" spans="1:7" ht="49.75" x14ac:dyDescent="0.4">
      <c r="A18" s="12"/>
      <c r="B18" s="5" t="s">
        <v>31</v>
      </c>
      <c r="C18" s="10"/>
      <c r="D18" s="7" t="s">
        <v>32</v>
      </c>
      <c r="E18" s="11" t="s">
        <v>13</v>
      </c>
      <c r="F18" s="9" t="s">
        <v>128</v>
      </c>
      <c r="G18" s="12"/>
    </row>
    <row r="19" spans="1:7" ht="37.299999999999997" x14ac:dyDescent="0.4">
      <c r="A19" s="12"/>
      <c r="B19" s="5" t="s">
        <v>34</v>
      </c>
      <c r="C19" s="10"/>
      <c r="D19" s="7" t="s">
        <v>35</v>
      </c>
      <c r="E19" s="8" t="s">
        <v>17</v>
      </c>
      <c r="F19" s="9" t="s">
        <v>163</v>
      </c>
      <c r="G19" s="12"/>
    </row>
    <row r="20" spans="1:7" ht="24.9" x14ac:dyDescent="0.4">
      <c r="A20" s="12"/>
      <c r="B20" s="13" t="s">
        <v>37</v>
      </c>
      <c r="C20" s="10"/>
      <c r="D20" s="7" t="s">
        <v>38</v>
      </c>
      <c r="E20" s="8" t="s">
        <v>17</v>
      </c>
      <c r="F20" s="9" t="s">
        <v>39</v>
      </c>
      <c r="G20" s="12"/>
    </row>
    <row r="21" spans="1:7" ht="88.75" x14ac:dyDescent="0.4">
      <c r="A21" s="12"/>
      <c r="B21" s="5" t="s">
        <v>40</v>
      </c>
      <c r="C21" s="6"/>
      <c r="D21" s="14" t="s">
        <v>41</v>
      </c>
      <c r="E21" s="8" t="s">
        <v>42</v>
      </c>
      <c r="F21" s="28" t="s">
        <v>129</v>
      </c>
      <c r="G21" s="12"/>
    </row>
    <row r="22" spans="1:7" ht="49.75" x14ac:dyDescent="0.4">
      <c r="A22" s="12"/>
      <c r="B22" s="13" t="s">
        <v>44</v>
      </c>
      <c r="C22" s="15" t="s">
        <v>130</v>
      </c>
      <c r="D22" s="7" t="s">
        <v>46</v>
      </c>
      <c r="E22" s="8" t="s">
        <v>47</v>
      </c>
      <c r="F22" s="9" t="s">
        <v>48</v>
      </c>
      <c r="G22" s="12"/>
    </row>
    <row r="23" spans="1:7" ht="186.45" x14ac:dyDescent="0.4">
      <c r="A23" s="12"/>
      <c r="B23" s="5" t="s">
        <v>49</v>
      </c>
      <c r="C23" s="10"/>
      <c r="D23" s="7" t="s">
        <v>50</v>
      </c>
      <c r="E23" s="8" t="s">
        <v>47</v>
      </c>
      <c r="F23" s="22" t="s">
        <v>131</v>
      </c>
      <c r="G23" s="12"/>
    </row>
    <row r="24" spans="1:7" ht="163.5" customHeight="1" x14ac:dyDescent="0.4">
      <c r="A24" s="12"/>
      <c r="B24" s="13" t="s">
        <v>52</v>
      </c>
      <c r="C24" s="16"/>
      <c r="D24" s="57" t="s">
        <v>53</v>
      </c>
      <c r="E24" s="8" t="s">
        <v>54</v>
      </c>
      <c r="F24" s="9" t="s">
        <v>164</v>
      </c>
      <c r="G24" s="12"/>
    </row>
    <row r="25" spans="1:7" x14ac:dyDescent="0.4">
      <c r="A25" s="12"/>
      <c r="B25" s="5" t="s">
        <v>56</v>
      </c>
      <c r="C25" s="6"/>
      <c r="D25" s="7" t="s">
        <v>57</v>
      </c>
      <c r="E25" s="18" t="s">
        <v>58</v>
      </c>
      <c r="F25" s="17" t="s">
        <v>59</v>
      </c>
      <c r="G25" s="12"/>
    </row>
    <row r="26" spans="1:7" ht="24.9" x14ac:dyDescent="0.4">
      <c r="A26" s="12"/>
      <c r="B26" s="13" t="s">
        <v>60</v>
      </c>
      <c r="C26" s="6"/>
      <c r="D26" s="7" t="s">
        <v>61</v>
      </c>
      <c r="E26" s="8" t="s">
        <v>58</v>
      </c>
      <c r="F26" s="17" t="s">
        <v>62</v>
      </c>
      <c r="G26" s="12"/>
    </row>
    <row r="27" spans="1:7" ht="24.9" x14ac:dyDescent="0.4">
      <c r="A27" s="12"/>
      <c r="B27" s="5" t="s">
        <v>63</v>
      </c>
      <c r="C27" s="19"/>
      <c r="D27" s="7" t="s">
        <v>64</v>
      </c>
      <c r="E27" s="8" t="s">
        <v>65</v>
      </c>
      <c r="F27" s="17" t="s">
        <v>133</v>
      </c>
      <c r="G27" s="12"/>
    </row>
    <row r="28" spans="1:7" ht="24.9" x14ac:dyDescent="0.4">
      <c r="A28" s="12"/>
      <c r="B28" s="5" t="s">
        <v>67</v>
      </c>
      <c r="C28" s="19"/>
      <c r="D28" s="7" t="s">
        <v>68</v>
      </c>
      <c r="E28" s="8" t="s">
        <v>42</v>
      </c>
      <c r="F28" s="17" t="s">
        <v>69</v>
      </c>
      <c r="G28" s="12"/>
    </row>
    <row r="29" spans="1:7" ht="37.299999999999997" x14ac:dyDescent="0.4">
      <c r="A29" s="12"/>
      <c r="B29" s="63" t="s">
        <v>70</v>
      </c>
      <c r="C29" s="64"/>
      <c r="D29" s="65" t="s">
        <v>71</v>
      </c>
      <c r="E29" s="66" t="s">
        <v>54</v>
      </c>
      <c r="F29" s="67" t="s">
        <v>72</v>
      </c>
      <c r="G29" s="12"/>
    </row>
    <row r="30" spans="1:7" ht="37.75" thickBot="1" x14ac:dyDescent="0.45">
      <c r="A30" s="12"/>
      <c r="B30" s="68" t="s">
        <v>73</v>
      </c>
      <c r="C30" s="61"/>
      <c r="D30" s="77" t="s">
        <v>74</v>
      </c>
      <c r="E30" s="76" t="s">
        <v>17</v>
      </c>
      <c r="F30" s="78" t="s">
        <v>75</v>
      </c>
      <c r="G30" s="12"/>
    </row>
    <row r="31" spans="1:7" x14ac:dyDescent="0.4">
      <c r="A31" s="12"/>
      <c r="B31" s="12"/>
      <c r="C31" s="12"/>
      <c r="D31" s="12"/>
      <c r="E31" s="12"/>
      <c r="F31" s="12"/>
      <c r="G31" s="12"/>
    </row>
    <row r="32" spans="1:7" ht="31" customHeight="1" x14ac:dyDescent="0.4">
      <c r="A32" s="12"/>
      <c r="B32" s="134" t="s">
        <v>155</v>
      </c>
      <c r="C32" s="134"/>
      <c r="D32" s="134"/>
      <c r="E32" s="134"/>
      <c r="F32" s="134"/>
      <c r="G32" s="12"/>
    </row>
    <row r="33" spans="1:7" ht="6" customHeight="1" x14ac:dyDescent="0.4">
      <c r="A33" s="12"/>
      <c r="B33" s="71"/>
      <c r="C33" s="71"/>
      <c r="D33" s="71"/>
      <c r="E33" s="71"/>
      <c r="F33" s="71"/>
      <c r="G33" s="12"/>
    </row>
    <row r="34" spans="1:7" ht="6" customHeight="1" x14ac:dyDescent="0.4">
      <c r="A34" s="12"/>
      <c r="B34" s="71"/>
      <c r="C34" s="71"/>
      <c r="D34" s="71"/>
      <c r="E34" s="71"/>
      <c r="F34" s="71"/>
      <c r="G34" s="12"/>
    </row>
    <row r="35" spans="1:7" ht="6" customHeight="1" x14ac:dyDescent="0.4">
      <c r="A35" s="12"/>
      <c r="B35" s="29"/>
      <c r="C35" s="29"/>
      <c r="D35" s="29"/>
      <c r="E35" s="29"/>
      <c r="F35" s="29"/>
      <c r="G35" s="12"/>
    </row>
    <row r="36" spans="1:7" ht="31" customHeight="1" x14ac:dyDescent="0.4">
      <c r="A36" s="12"/>
      <c r="B36" s="136" t="s">
        <v>165</v>
      </c>
      <c r="C36" s="136"/>
      <c r="D36" s="136"/>
      <c r="E36" s="136"/>
      <c r="F36" s="136"/>
      <c r="G36" s="12"/>
    </row>
    <row r="37" spans="1:7" ht="6.75" customHeight="1" thickBot="1" x14ac:dyDescent="0.45">
      <c r="A37" s="12"/>
      <c r="B37" s="48"/>
      <c r="C37" s="48"/>
      <c r="D37" s="48"/>
      <c r="E37" s="48"/>
      <c r="F37" s="48"/>
      <c r="G37" s="12"/>
    </row>
    <row r="38" spans="1:7" ht="31" customHeight="1" x14ac:dyDescent="0.4">
      <c r="A38" s="12"/>
      <c r="B38" s="37" t="s">
        <v>2</v>
      </c>
      <c r="C38" s="45" t="s">
        <v>121</v>
      </c>
      <c r="D38" s="38" t="s">
        <v>4</v>
      </c>
      <c r="E38" s="39" t="s">
        <v>5</v>
      </c>
      <c r="F38" s="40" t="s">
        <v>6</v>
      </c>
      <c r="G38" s="12"/>
    </row>
    <row r="39" spans="1:7" ht="91.5" customHeight="1" x14ac:dyDescent="0.4">
      <c r="A39" s="12"/>
      <c r="B39" s="41" t="s">
        <v>40</v>
      </c>
      <c r="C39" s="46"/>
      <c r="D39" s="44" t="s">
        <v>41</v>
      </c>
      <c r="E39" s="42" t="s">
        <v>42</v>
      </c>
      <c r="F39" s="43" t="s">
        <v>135</v>
      </c>
      <c r="G39" s="12"/>
    </row>
    <row r="40" spans="1:7" ht="29.25" customHeight="1" x14ac:dyDescent="0.4">
      <c r="A40" s="12"/>
      <c r="B40" s="51" t="s">
        <v>158</v>
      </c>
      <c r="C40" s="46"/>
      <c r="D40" s="53" t="s">
        <v>87</v>
      </c>
      <c r="E40" s="49" t="s">
        <v>88</v>
      </c>
      <c r="F40" s="9" t="s">
        <v>146</v>
      </c>
      <c r="G40" s="12"/>
    </row>
    <row r="41" spans="1:7" ht="28.5" customHeight="1" thickBot="1" x14ac:dyDescent="0.45">
      <c r="A41" s="12"/>
      <c r="B41" s="52" t="s">
        <v>159</v>
      </c>
      <c r="C41" s="47"/>
      <c r="D41" s="54" t="s">
        <v>91</v>
      </c>
      <c r="E41" s="50" t="s">
        <v>88</v>
      </c>
      <c r="F41" s="9" t="s">
        <v>147</v>
      </c>
      <c r="G41" s="12"/>
    </row>
    <row r="42" spans="1:7" ht="10.5" customHeight="1" x14ac:dyDescent="0.4">
      <c r="A42" s="12"/>
      <c r="B42" s="29"/>
      <c r="C42" s="29"/>
      <c r="D42" s="29"/>
      <c r="E42" s="29"/>
      <c r="F42" s="29"/>
      <c r="G42" s="12"/>
    </row>
  </sheetData>
  <mergeCells count="3">
    <mergeCell ref="B8:F8"/>
    <mergeCell ref="B32:F32"/>
    <mergeCell ref="B36:F36"/>
  </mergeCells>
  <dataValidations count="7">
    <dataValidation type="textLength" allowBlank="1" showInputMessage="1" showErrorMessage="1" sqref="C25:C26" xr:uid="{99633A51-2B6D-448C-B478-F8F5BC3592B8}">
      <formula1>0</formula1>
      <formula2>3</formula2>
    </dataValidation>
    <dataValidation type="date" operator="greaterThanOrEqual" allowBlank="1" showInputMessage="1" showErrorMessage="1" sqref="C27" xr:uid="{C74D4133-1065-4F2D-928B-772A4C556F1E}">
      <formula1>43101</formula1>
    </dataValidation>
    <dataValidation type="decimal" operator="greaterThan" allowBlank="1" showInputMessage="1" showErrorMessage="1" sqref="C24" xr:uid="{2247817E-BF8A-49D1-847C-4E0B96D36D4A}">
      <formula1>0</formula1>
    </dataValidation>
    <dataValidation type="list" allowBlank="1" showInputMessage="1" showErrorMessage="1" sqref="C13" xr:uid="{94CBC0C4-C988-4A46-97DA-07B435D8C716}">
      <formula1>"Y,N"</formula1>
    </dataValidation>
    <dataValidation type="list" allowBlank="1" showInputMessage="1" showErrorMessage="1" sqref="C16 C19:C20" xr:uid="{AD2FCA06-45A4-4EF8-81F4-5258D6067236}">
      <formula1>"Y, N"</formula1>
    </dataValidation>
    <dataValidation type="list" allowBlank="1" showInputMessage="1" showErrorMessage="1" sqref="C22" xr:uid="{47A46629-61F0-4E8B-9DA4-1CDF82FB15EA}">
      <formula1>"Non-ABCP securitisation, ABCP transaction, ABCP programme"</formula1>
    </dataValidation>
    <dataValidation type="list" allowBlank="1" showInputMessage="1" showErrorMessage="1" sqref="C23" xr:uid="{B458C4E0-D3E2-4713-89ED-58C766DB24AD}">
      <formula1>"ALOL, CONL, CMRT, CCRR, LEAS, RMRT, MIXD, SMEL, NSML, OTHR"</formula1>
    </dataValidation>
  </dataValidations>
  <pageMargins left="0.7" right="0.7" top="0.75" bottom="0.75" header="0.3" footer="0.3"/>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Is_FirstChKInDone xmlns="http://schemas.microsoft.com/sharepoint/v3">Yes</Is_FirstChKInDone>
    <fca_mig_date xmlns="http://schemas.microsoft.com/sharepoint/v3" xsi:nil="true"/>
    <i7382953a7c14d49b483126af46f0dd6 xmlns="964f0a7c-bcf0-4337-b577-3747e0a5c4bc">
      <Terms xmlns="http://schemas.microsoft.com/office/infopath/2007/PartnerControls">
        <TermInfo xmlns="http://schemas.microsoft.com/office/infopath/2007/PartnerControls">
          <TermName xmlns="http://schemas.microsoft.com/office/infopath/2007/PartnerControls">Policy Development</TermName>
          <TermId xmlns="http://schemas.microsoft.com/office/infopath/2007/PartnerControls">845b5560-9b6f-4a1e-a867-32755fd1e2ef</TermId>
        </TermInfo>
      </Terms>
    </i7382953a7c14d49b483126af46f0dd6>
    <fca_livelink_local_metadata xmlns="964f0a7c-bcf0-4337-b577-3747e0a5c4bc" xsi:nil="true"/>
    <fca_livelink_obj_id xmlns="http://schemas.microsoft.com/sharepoint/v3" xsi:nil="true"/>
    <fca_livelink_accessed_date xmlns="http://schemas.microsoft.com/sharepoint/v3" xsi:nil="true"/>
    <fca_mig_stage xmlns="964f0a7c-bcf0-4337-b577-3747e0a5c4bc">0</fca_mig_stage>
    <j863df97efa040da9c8165feb4e31e75 xmlns="964f0a7c-bcf0-4337-b577-3747e0a5c4bc">
      <Terms xmlns="http://schemas.microsoft.com/office/infopath/2007/PartnerControls">
        <TermInfo xmlns="http://schemas.microsoft.com/office/infopath/2007/PartnerControls">
          <TermName xmlns="http://schemas.microsoft.com/office/infopath/2007/PartnerControls">FCA Official</TermName>
          <TermId xmlns="http://schemas.microsoft.com/office/infopath/2007/PartnerControls">d07129ec-4894-4cda-af0c-a925cb68d6e3</TermId>
        </TermInfo>
      </Terms>
    </j863df97efa040da9c8165feb4e31e75>
    <fca_mig_source xmlns="http://schemas.microsoft.com/sharepoint/v3" xsi:nil="true"/>
    <fca_livelink_description xmlns="http://schemas.microsoft.com/sharepoint/v3" xsi:nil="true"/>
    <fca_mig_full_path xmlns="http://schemas.microsoft.com/sharepoint/v3" xsi:nil="true"/>
    <TaxCatchAll xmlns="964f0a7c-bcf0-4337-b577-3747e0a5c4bc">
      <Value>1</Value>
      <Value>3</Value>
    </TaxCatchAll>
    <fca_mig_stage_2 xmlns="964f0a7c-bcf0-4337-b577-3747e0a5c4bc" xsi:nil="true"/>
    <fca_prop_ret_label xmlns="http://schemas.microsoft.com/sharepoint/v3" xsi:nil="true"/>
    <fca_livelink_recstatus xmlns="http://schemas.microsoft.com/sharepoint/v3" xsi:nil="true"/>
    <fca_retention_trg_date xmlns="http://schemas.microsoft.com/sharepoint/v3" xsi:nil="true"/>
    <fca_livelink_recstatus_date xmlns="http://schemas.microsoft.com/sharepoint/v3" xsi:nil="true"/>
    <fca_mig_partial_path xmlns="http://schemas.microsoft.com/sharepoint/v3" xsi:nil="true"/>
    <_dlc_DocId xmlns="964f0a7c-bcf0-4337-b577-3747e0a5c4bc">EP5SKQDHVTUX-1131589408-209</_dlc_DocId>
    <_dlc_DocIdPersistId xmlns="964f0a7c-bcf0-4337-b577-3747e0a5c4bc">true</_dlc_DocIdPersistId>
    <_dlc_DocIdUrl xmlns="964f0a7c-bcf0-4337-b577-3747e0a5c4bc">
      <Url>https://thefca.sharepoint.com/sites/Sec/_layouts/15/DocIdRedir.aspx?ID=EP5SKQDHVTUX-1131589408-209</Url>
      <Description>EP5SKQDHVTUX-1131589408-209</Description>
    </_dlc_DocIdUrl>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SharedContentType xmlns="Microsoft.SharePoint.Taxonomy.ContentTypeSync" SourceId="141bad0b-5ec6-4ecd-811e-f9d8ff358b9c" ContentTypeId="0x0101005A9549D9A06FAF49B2796176C16A6E1108" PreviousValue="false"/>
</file>

<file path=customXml/item5.xml><?xml version="1.0" encoding="utf-8"?>
<ct:contentTypeSchema xmlns:ct="http://schemas.microsoft.com/office/2006/metadata/contentType" xmlns:ma="http://schemas.microsoft.com/office/2006/metadata/properties/metaAttributes" ct:_="" ma:_="" ma:contentTypeName="Policy Document" ma:contentTypeID="0x0101005A9549D9A06FAF49B2796176C16A6E1108003A65CE38B30C944599CEA01F6A735DE0" ma:contentTypeVersion="44" ma:contentTypeDescription="Policy Document" ma:contentTypeScope="" ma:versionID="4f62e870a7425c5ae623a372e2d94634">
  <xsd:schema xmlns:xsd="http://www.w3.org/2001/XMLSchema" xmlns:xs="http://www.w3.org/2001/XMLSchema" xmlns:p="http://schemas.microsoft.com/office/2006/metadata/properties" xmlns:ns1="http://schemas.microsoft.com/sharepoint/v3" xmlns:ns2="964f0a7c-bcf0-4337-b577-3747e0a5c4bc" targetNamespace="http://schemas.microsoft.com/office/2006/metadata/properties" ma:root="true" ma:fieldsID="651a9fbc8a5e0acaefa7b2779d0e2a16" ns1:_="" ns2:_="">
    <xsd:import namespace="http://schemas.microsoft.com/sharepoint/v3"/>
    <xsd:import namespace="964f0a7c-bcf0-4337-b577-3747e0a5c4bc"/>
    <xsd:element name="properties">
      <xsd:complexType>
        <xsd:sequence>
          <xsd:element name="documentManagement">
            <xsd:complexType>
              <xsd:all>
                <xsd:element ref="ns2:TaxCatchAll" minOccurs="0"/>
                <xsd:element ref="ns2:TaxCatchAllLabel" minOccurs="0"/>
                <xsd:element ref="ns2:j863df97efa040da9c8165feb4e31e75" minOccurs="0"/>
                <xsd:element ref="ns2:i7382953a7c14d49b483126af46f0dd6" minOccurs="0"/>
                <xsd:element ref="ns2:_dlc_DocId" minOccurs="0"/>
                <xsd:element ref="ns2:_dlc_DocIdUrl" minOccurs="0"/>
                <xsd:element ref="ns2:_dlc_DocIdPersistId" minOccurs="0"/>
                <xsd:element ref="ns1:fca_mig_source" minOccurs="0"/>
                <xsd:element ref="ns1:fca_mig_full_path" minOccurs="0"/>
                <xsd:element ref="ns1:fca_mig_partial_path" minOccurs="0"/>
                <xsd:element ref="ns1:fca_livelink_obj_id" minOccurs="0"/>
                <xsd:element ref="ns1:fca_mig_date" minOccurs="0"/>
                <xsd:element ref="ns1:fca_retention_trg_date" minOccurs="0"/>
                <xsd:element ref="ns1:fca_livelink_description" minOccurs="0"/>
                <xsd:element ref="ns1:fca_livelink_recstatus" minOccurs="0"/>
                <xsd:element ref="ns1:fca_livelink_recstatus_date" minOccurs="0"/>
                <xsd:element ref="ns1:Is_FirstChKInDone" minOccurs="0"/>
                <xsd:element ref="ns2:fca_mig_stage_2" minOccurs="0"/>
                <xsd:element ref="ns1:fca_prop_ret_label" minOccurs="0"/>
                <xsd:element ref="ns2:fca_livelink_local_metadata" minOccurs="0"/>
                <xsd:element ref="ns1:fca_livelink_accessed_date" minOccurs="0"/>
                <xsd:element ref="ns2:fca_mig_stag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fca_mig_source" ma:index="17" nillable="true" ma:displayName="Source" ma:internalName="fca_mig_source">
      <xsd:simpleType>
        <xsd:restriction base="dms:Text"/>
      </xsd:simpleType>
    </xsd:element>
    <xsd:element name="fca_mig_full_path" ma:index="18" nillable="true" ma:displayName="Full Source Path" ma:internalName="fca_mig_full_path">
      <xsd:simpleType>
        <xsd:restriction base="dms:Note">
          <xsd:maxLength value="255"/>
        </xsd:restriction>
      </xsd:simpleType>
    </xsd:element>
    <xsd:element name="fca_mig_partial_path" ma:index="19" nillable="true" ma:displayName="Partial Source Path" ma:internalName="fca_mig_partial_path">
      <xsd:simpleType>
        <xsd:restriction base="dms:Note">
          <xsd:maxLength value="255"/>
        </xsd:restriction>
      </xsd:simpleType>
    </xsd:element>
    <xsd:element name="fca_livelink_obj_id" ma:index="20" nillable="true" ma:displayName="Livelink Object Id" ma:internalName="fca_livelink_obj_id">
      <xsd:simpleType>
        <xsd:restriction base="dms:Text"/>
      </xsd:simpleType>
    </xsd:element>
    <xsd:element name="fca_mig_date" ma:index="21" nillable="true" ma:displayName="Source Migration Date" ma:format="DateOnly" ma:internalName="fca_mig_date">
      <xsd:simpleType>
        <xsd:restriction base="dms:DateTime"/>
      </xsd:simpleType>
    </xsd:element>
    <xsd:element name="fca_retention_trg_date" ma:index="22" nillable="true" ma:displayName="Retention Date" ma:format="DateOnly" ma:internalName="fca_retention_trg_date">
      <xsd:simpleType>
        <xsd:restriction base="dms:DateTime"/>
      </xsd:simpleType>
    </xsd:element>
    <xsd:element name="fca_livelink_description" ma:index="23" nillable="true" ma:displayName="Description(Livelink)" ma:internalName="fca_livelink_description">
      <xsd:simpleType>
        <xsd:restriction base="dms:Note">
          <xsd:maxLength value="255"/>
        </xsd:restriction>
      </xsd:simpleType>
    </xsd:element>
    <xsd:element name="fca_livelink_recstatus" ma:index="24" nillable="true" ma:displayName="Records Status" ma:internalName="fca_livelink_recstatus">
      <xsd:simpleType>
        <xsd:restriction base="dms:Text"/>
      </xsd:simpleType>
    </xsd:element>
    <xsd:element name="fca_livelink_recstatus_date" ma:index="25" nillable="true" ma:displayName="Records Status Date" ma:format="DateOnly" ma:internalName="fca_livelink_recstatus_date">
      <xsd:simpleType>
        <xsd:restriction base="dms:DateTime"/>
      </xsd:simpleType>
    </xsd:element>
    <xsd:element name="Is_FirstChKInDone" ma:index="26" nillable="true" ma:displayName="IsFCDone" ma:default="No" ma:internalName="Is_FirstChKInDone" ma:readOnly="false">
      <xsd:simpleType>
        <xsd:restriction base="dms:Choice">
          <xsd:enumeration value="Yes"/>
          <xsd:enumeration value="No"/>
        </xsd:restriction>
      </xsd:simpleType>
    </xsd:element>
    <xsd:element name="fca_prop_ret_label" ma:index="28" nillable="true" ma:displayName="Proposed Retention Label" ma:internalName="fca_prop_ret_label" ma:readOnly="false">
      <xsd:simpleType>
        <xsd:restriction base="dms:Text"/>
      </xsd:simpleType>
    </xsd:element>
    <xsd:element name="fca_livelink_accessed_date" ma:index="30" nillable="true" ma:displayName="Last Accessed Date" ma:format="DateOnly" ma:internalName="fca_livelink_accessed_dat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964f0a7c-bcf0-4337-b577-3747e0a5c4bc" elementFormDefault="qualified">
    <xsd:import namespace="http://schemas.microsoft.com/office/2006/documentManagement/types"/>
    <xsd:import namespace="http://schemas.microsoft.com/office/infopath/2007/PartnerControls"/>
    <xsd:element name="TaxCatchAll" ma:index="8" nillable="true" ma:displayName="Taxonomy Catch All Column" ma:hidden="true" ma:list="{f0465bd6-fb19-4d14-80bb-cd8551695d2c}" ma:internalName="TaxCatchAll" ma:showField="CatchAllData" ma:web="87498a15-87fe-4c52-bbd0-a20f640c062b">
      <xsd:complexType>
        <xsd:complexContent>
          <xsd:extension base="dms:MultiChoiceLookup">
            <xsd:sequence>
              <xsd:element name="Value" type="dms:Lookup" maxOccurs="unbounded" minOccurs="0" nillable="true"/>
            </xsd:sequence>
          </xsd:extension>
        </xsd:complexContent>
      </xsd:complexType>
    </xsd:element>
    <xsd:element name="TaxCatchAllLabel" ma:index="9" nillable="true" ma:displayName="Taxonomy Catch All Column1" ma:hidden="true" ma:list="{f0465bd6-fb19-4d14-80bb-cd8551695d2c}" ma:internalName="TaxCatchAllLabel" ma:readOnly="true" ma:showField="CatchAllDataLabel" ma:web="87498a15-87fe-4c52-bbd0-a20f640c062b">
      <xsd:complexType>
        <xsd:complexContent>
          <xsd:extension base="dms:MultiChoiceLookup">
            <xsd:sequence>
              <xsd:element name="Value" type="dms:Lookup" maxOccurs="unbounded" minOccurs="0" nillable="true"/>
            </xsd:sequence>
          </xsd:extension>
        </xsd:complexContent>
      </xsd:complexType>
    </xsd:element>
    <xsd:element name="j863df97efa040da9c8165feb4e31e75" ma:index="10" ma:taxonomy="true" ma:internalName="j863df97efa040da9c8165feb4e31e75" ma:taxonomyFieldName="fca_information_classification" ma:displayName="Sensitivity." ma:default="1;#FCA Official|d07129ec-4894-4cda-af0c-a925cb68d6e3" ma:fieldId="{3863df97-efa0-40da-9c81-65feb4e31e75}" ma:sspId="141bad0b-5ec6-4ecd-811e-f9d8ff358b9c" ma:termSetId="1f854455-1460-4e20-9f4d-cbd019a1a236" ma:anchorId="00000000-0000-0000-0000-000000000000" ma:open="false" ma:isKeyword="false">
      <xsd:complexType>
        <xsd:sequence>
          <xsd:element ref="pc:Terms" minOccurs="0" maxOccurs="1"/>
        </xsd:sequence>
      </xsd:complexType>
    </xsd:element>
    <xsd:element name="i7382953a7c14d49b483126af46f0dd6" ma:index="12" nillable="true" ma:taxonomy="true" ma:internalName="i7382953a7c14d49b483126af46f0dd6" ma:taxonomyFieldName="fca_document_purpose" ma:displayName="Document Purpose" ma:readOnly="false" ma:fieldId="{27382953-a7c1-4d49-b483-126af46f0dd6}" ma:taxonomyMulti="true" ma:sspId="141bad0b-5ec6-4ecd-811e-f9d8ff358b9c" ma:termSetId="8643fc3f-c8a3-4ea7-8c0a-a86eca4242b7" ma:anchorId="00000000-0000-0000-0000-000000000000" ma:open="false" ma:isKeyword="false">
      <xsd:complexType>
        <xsd:sequence>
          <xsd:element ref="pc:Terms" minOccurs="0" maxOccurs="1"/>
        </xsd:sequence>
      </xsd:complexType>
    </xsd:element>
    <xsd:element name="_dlc_DocId" ma:index="14" nillable="true" ma:displayName="Document ID Value" ma:description="The value of the document ID assigned to this item." ma:internalName="_dlc_DocId" ma:readOnly="true">
      <xsd:simpleType>
        <xsd:restriction base="dms:Text"/>
      </xsd:simpleType>
    </xsd:element>
    <xsd:element name="_dlc_DocIdUrl" ma:index="1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6" nillable="true" ma:displayName="Persist ID" ma:default="1" ma:description="Keep ID on add." ma:hidden="true" ma:internalName="_dlc_DocIdPersistId" ma:readOnly="true">
      <xsd:simpleType>
        <xsd:restriction base="dms:Boolean"/>
      </xsd:simpleType>
    </xsd:element>
    <xsd:element name="fca_mig_stage_2" ma:index="27" nillable="true" ma:displayName="Migration Stage 2" ma:indexed="true" ma:internalName="fca_mig_stage_2" ma:readOnly="false">
      <xsd:simpleType>
        <xsd:restriction base="dms:Number"/>
      </xsd:simpleType>
    </xsd:element>
    <xsd:element name="fca_livelink_local_metadata" ma:index="29" nillable="true" ma:displayName="Local Livelink Metadata" ma:internalName="fca_livelink_local_metadata">
      <xsd:simpleType>
        <xsd:restriction base="dms:Note">
          <xsd:maxLength value="255"/>
        </xsd:restriction>
      </xsd:simpleType>
    </xsd:element>
    <xsd:element name="fca_mig_stage" ma:index="31" nillable="true" ma:displayName="Migration Stage" ma:default="0" ma:internalName="fca_mig_stage" ma:percentage="FALSE">
      <xsd:simpleType>
        <xsd:restriction base="dms:Number"/>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4533D8A-CC56-43BE-A8AF-2D924125D4C1}">
  <ds:schemaRefs>
    <ds:schemaRef ds:uri="http://schemas.microsoft.com/office/2006/documentManagement/types"/>
    <ds:schemaRef ds:uri="http://purl.org/dc/elements/1.1/"/>
    <ds:schemaRef ds:uri="http://schemas.microsoft.com/office/2006/metadata/properties"/>
    <ds:schemaRef ds:uri="http://schemas.microsoft.com/sharepoint/v3"/>
    <ds:schemaRef ds:uri="http://purl.org/dc/terms/"/>
    <ds:schemaRef ds:uri="http://schemas.microsoft.com/office/infopath/2007/PartnerControls"/>
    <ds:schemaRef ds:uri="http://purl.org/dc/dcmitype/"/>
    <ds:schemaRef ds:uri="http://schemas.openxmlformats.org/package/2006/metadata/core-properties"/>
    <ds:schemaRef ds:uri="964f0a7c-bcf0-4337-b577-3747e0a5c4bc"/>
    <ds:schemaRef ds:uri="http://www.w3.org/XML/1998/namespace"/>
  </ds:schemaRefs>
</ds:datastoreItem>
</file>

<file path=customXml/itemProps2.xml><?xml version="1.0" encoding="utf-8"?>
<ds:datastoreItem xmlns:ds="http://schemas.openxmlformats.org/officeDocument/2006/customXml" ds:itemID="{20F79B57-18BF-4AF9-AEF7-59E47CD544A1}">
  <ds:schemaRefs>
    <ds:schemaRef ds:uri="http://schemas.microsoft.com/sharepoint/v3/contenttype/forms"/>
  </ds:schemaRefs>
</ds:datastoreItem>
</file>

<file path=customXml/itemProps3.xml><?xml version="1.0" encoding="utf-8"?>
<ds:datastoreItem xmlns:ds="http://schemas.openxmlformats.org/officeDocument/2006/customXml" ds:itemID="{CD221075-A81F-487A-8505-57AABC2F2E49}">
  <ds:schemaRefs>
    <ds:schemaRef ds:uri="http://schemas.microsoft.com/sharepoint/events"/>
  </ds:schemaRefs>
</ds:datastoreItem>
</file>

<file path=customXml/itemProps4.xml><?xml version="1.0" encoding="utf-8"?>
<ds:datastoreItem xmlns:ds="http://schemas.openxmlformats.org/officeDocument/2006/customXml" ds:itemID="{06FB3DB2-960F-41C7-B131-AA901315A23A}">
  <ds:schemaRefs>
    <ds:schemaRef ds:uri="Microsoft.SharePoint.Taxonomy.ContentTypeSync"/>
  </ds:schemaRefs>
</ds:datastoreItem>
</file>

<file path=customXml/itemProps5.xml><?xml version="1.0" encoding="utf-8"?>
<ds:datastoreItem xmlns:ds="http://schemas.openxmlformats.org/officeDocument/2006/customXml" ds:itemID="{14D6841D-373C-4259-947A-1001A3B5BB0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64f0a7c-bcf0-4337-b577-3747e0a5c4b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6</vt:i4>
      </vt:variant>
    </vt:vector>
  </HeadingPairs>
  <TitlesOfParts>
    <vt:vector size="6" baseType="lpstr">
      <vt:lpstr>Annex 1 (Non-ABCP) C</vt:lpstr>
      <vt:lpstr>Annex 2 (ABCP Programme) C</vt:lpstr>
      <vt:lpstr>Annex 3 (ABCP Transaction C</vt:lpstr>
      <vt:lpstr>Annex 1 (Non-ABCP) M</vt:lpstr>
      <vt:lpstr>Annex 2 (ABCP Programme) M</vt:lpstr>
      <vt:lpstr>Annex 3 (ABCP Transaction) M</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Joanne Cleary</dc:creator>
  <cp:keywords/>
  <dc:description/>
  <cp:lastModifiedBy>Andrew Johnson</cp:lastModifiedBy>
  <cp:revision/>
  <dcterms:created xsi:type="dcterms:W3CDTF">2015-06-05T18:17:20Z</dcterms:created>
  <dcterms:modified xsi:type="dcterms:W3CDTF">2026-02-16T15:31:22Z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c5709d-e239-496d-88c9-7dae94c5106e_Enabled">
    <vt:lpwstr>true</vt:lpwstr>
  </property>
  <property fmtid="{D5CDD505-2E9C-101B-9397-08002B2CF9AE}" pid="3" name="MSIP_Label_dec5709d-e239-496d-88c9-7dae94c5106e_SetDate">
    <vt:lpwstr>2025-06-25T15:21:38Z</vt:lpwstr>
  </property>
  <property fmtid="{D5CDD505-2E9C-101B-9397-08002B2CF9AE}" pid="4" name="MSIP_Label_dec5709d-e239-496d-88c9-7dae94c5106e_Method">
    <vt:lpwstr>Privileged</vt:lpwstr>
  </property>
  <property fmtid="{D5CDD505-2E9C-101B-9397-08002B2CF9AE}" pid="5" name="MSIP_Label_dec5709d-e239-496d-88c9-7dae94c5106e_Name">
    <vt:lpwstr>FCA Official</vt:lpwstr>
  </property>
  <property fmtid="{D5CDD505-2E9C-101B-9397-08002B2CF9AE}" pid="6" name="MSIP_Label_dec5709d-e239-496d-88c9-7dae94c5106e_SiteId">
    <vt:lpwstr>551f9db3-821c-4457-8551-b43423dce661</vt:lpwstr>
  </property>
  <property fmtid="{D5CDD505-2E9C-101B-9397-08002B2CF9AE}" pid="7" name="MSIP_Label_dec5709d-e239-496d-88c9-7dae94c5106e_ActionId">
    <vt:lpwstr>08c07a55-6e1b-48c8-9b79-c70de02131be</vt:lpwstr>
  </property>
  <property fmtid="{D5CDD505-2E9C-101B-9397-08002B2CF9AE}" pid="8" name="MSIP_Label_dec5709d-e239-496d-88c9-7dae94c5106e_ContentBits">
    <vt:lpwstr>1</vt:lpwstr>
  </property>
  <property fmtid="{D5CDD505-2E9C-101B-9397-08002B2CF9AE}" pid="9" name="MSIP_Label_dec5709d-e239-496d-88c9-7dae94c5106e_Tag">
    <vt:lpwstr>10, 0, 1, 1</vt:lpwstr>
  </property>
  <property fmtid="{D5CDD505-2E9C-101B-9397-08002B2CF9AE}" pid="10" name="ContentTypeId">
    <vt:lpwstr>0x0101005A9549D9A06FAF49B2796176C16A6E1108003A65CE38B30C944599CEA01F6A735DE0</vt:lpwstr>
  </property>
  <property fmtid="{D5CDD505-2E9C-101B-9397-08002B2CF9AE}" pid="11" name="_dlc_DocIdItemGuid">
    <vt:lpwstr>a10077c1-c42f-419b-be20-b89ba55306aa</vt:lpwstr>
  </property>
  <property fmtid="{D5CDD505-2E9C-101B-9397-08002B2CF9AE}" pid="12" name="fca_information_classification">
    <vt:lpwstr>1;#FCA Official|d07129ec-4894-4cda-af0c-a925cb68d6e3</vt:lpwstr>
  </property>
  <property fmtid="{D5CDD505-2E9C-101B-9397-08002B2CF9AE}" pid="13" name="fca_document_purpose">
    <vt:lpwstr>3;#Policy Development|845b5560-9b6f-4a1e-a867-32755fd1e2ef</vt:lpwstr>
  </property>
</Properties>
</file>