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30" r:id="rId2"/>
    <p:sldId id="334" r:id="rId3"/>
    <p:sldId id="333" r:id="rId4"/>
    <p:sldId id="332" r:id="rId5"/>
    <p:sldId id="331" r:id="rId6"/>
    <p:sldId id="335" r:id="rId7"/>
    <p:sldId id="336" r:id="rId8"/>
    <p:sldId id="337" r:id="rId9"/>
    <p:sldId id="338" r:id="rId10"/>
    <p:sldId id="340" r:id="rId11"/>
    <p:sldId id="350" r:id="rId12"/>
    <p:sldId id="341" r:id="rId13"/>
    <p:sldId id="351" r:id="rId14"/>
    <p:sldId id="342" r:id="rId15"/>
    <p:sldId id="343" r:id="rId16"/>
    <p:sldId id="344" r:id="rId17"/>
    <p:sldId id="345" r:id="rId18"/>
    <p:sldId id="352" r:id="rId19"/>
    <p:sldId id="346" r:id="rId20"/>
    <p:sldId id="347" r:id="rId21"/>
    <p:sldId id="348" r:id="rId22"/>
    <p:sldId id="349" r:id="rId23"/>
  </p:sldIdLst>
  <p:sldSz cx="9144000" cy="6858000" type="screen4x3"/>
  <p:notesSz cx="6858000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1537"/>
    <a:srgbClr val="C20430"/>
    <a:srgbClr val="E17D00"/>
    <a:srgbClr val="8F489A"/>
    <a:srgbClr val="7BAED4"/>
    <a:srgbClr val="21345C"/>
    <a:srgbClr val="007481"/>
    <a:srgbClr val="767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11" autoAdjust="0"/>
  </p:normalViewPr>
  <p:slideViewPr>
    <p:cSldViewPr showGuides="1">
      <p:cViewPr>
        <p:scale>
          <a:sx n="107" d="100"/>
          <a:sy n="107" d="100"/>
        </p:scale>
        <p:origin x="-72" y="546"/>
      </p:cViewPr>
      <p:guideLst>
        <p:guide orient="horz" pos="910"/>
        <p:guide orient="horz" pos="2159"/>
        <p:guide orient="horz" pos="3702"/>
        <p:guide orient="horz" pos="1029"/>
        <p:guide pos="453"/>
        <p:guide pos="2880"/>
        <p:guide pos="530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2142" y="-102"/>
      </p:cViewPr>
      <p:guideLst>
        <p:guide orient="horz" pos="3109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26165-A466-487B-B74E-464A41FFE287}" type="datetimeFigureOut">
              <a:rPr lang="en-GB" smtClean="0"/>
              <a:t>11/04/2013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718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377363"/>
            <a:ext cx="29718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D6264-89E6-4990-960A-0490D21E0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123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B7078-DA43-49AB-8887-CEE3F22A09B5}" type="datetimeFigureOut">
              <a:rPr lang="en-GB" smtClean="0"/>
              <a:pPr/>
              <a:t>11/04/2013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89515"/>
            <a:ext cx="548640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377316"/>
            <a:ext cx="2971800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60CF1-DE7D-4267-9403-624E8C1054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003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60CF1-DE7D-4267-9403-624E8C10545F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269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69"/>
            <a:ext cx="9144000" cy="169164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719137" y="5589240"/>
            <a:ext cx="7708901" cy="287685"/>
          </a:xfr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 smtClean="0"/>
              <a:t>Location – DD/MM/YYYY</a:t>
            </a:r>
          </a:p>
        </p:txBody>
      </p:sp>
      <p:sp>
        <p:nvSpPr>
          <p:cNvPr id="9" name="Rectangle 8"/>
          <p:cNvSpPr>
            <a:spLocks noChangeAspect="1"/>
          </p:cNvSpPr>
          <p:nvPr userDrawn="1"/>
        </p:nvSpPr>
        <p:spPr>
          <a:xfrm>
            <a:off x="0" y="1700213"/>
            <a:ext cx="9144000" cy="153939"/>
          </a:xfrm>
          <a:custGeom>
            <a:avLst/>
            <a:gdLst/>
            <a:ahLst/>
            <a:cxnLst/>
            <a:rect l="l" t="t" r="r" b="b"/>
            <a:pathLst>
              <a:path w="9144000" h="153939">
                <a:moveTo>
                  <a:pt x="8425881" y="0"/>
                </a:moveTo>
                <a:lnTo>
                  <a:pt x="9144000" y="0"/>
                </a:lnTo>
                <a:lnTo>
                  <a:pt x="9144000" y="153939"/>
                </a:lnTo>
                <a:lnTo>
                  <a:pt x="8366789" y="153939"/>
                </a:lnTo>
                <a:close/>
                <a:moveTo>
                  <a:pt x="0" y="0"/>
                </a:moveTo>
                <a:lnTo>
                  <a:pt x="4571093" y="0"/>
                </a:lnTo>
                <a:lnTo>
                  <a:pt x="4512001" y="153939"/>
                </a:lnTo>
                <a:lnTo>
                  <a:pt x="0" y="1539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19138" y="2349755"/>
            <a:ext cx="7704000" cy="3167063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400" b="1">
                <a:solidFill>
                  <a:srgbClr val="8E1537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spcAft>
                <a:spcPts val="0"/>
              </a:spcAft>
              <a:buNone/>
              <a:defRPr sz="2800">
                <a:solidFill>
                  <a:srgbClr val="8E1537"/>
                </a:solidFill>
                <a:latin typeface="+mj-lt"/>
              </a:defRPr>
            </a:lvl2pPr>
            <a:lvl3pPr marL="0" indent="0">
              <a:spcBef>
                <a:spcPts val="4000"/>
              </a:spcBef>
              <a:buNone/>
              <a:defRPr sz="1600"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241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ullet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342900" indent="-342900">
              <a:buClr>
                <a:srgbClr val="8E1537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2pPr>
            <a:lvl3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3pPr>
            <a:lvl4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4pPr>
            <a:lvl5pPr>
              <a:buClr>
                <a:srgbClr val="8E1537"/>
              </a:buClr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645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mber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514350" indent="-51435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1pPr>
            <a:lvl2pPr marL="9144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2pPr>
            <a:lvl3pPr marL="13716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3pPr>
            <a:lvl4pPr marL="1714500" indent="-3429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4pPr>
            <a:lvl5pPr marL="2171700" indent="-342900">
              <a:buClr>
                <a:srgbClr val="8E1537"/>
              </a:buClr>
              <a:buFont typeface="+mj-lt"/>
              <a:buAutoNum type="arabicPeriod"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7430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with explan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idx="14"/>
          </p:nvPr>
        </p:nvSpPr>
        <p:spPr>
          <a:xfrm>
            <a:off x="720000" y="1633538"/>
            <a:ext cx="7704000" cy="3096468"/>
          </a:xfr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720000" y="4796925"/>
            <a:ext cx="7704000" cy="1080000"/>
          </a:xfrm>
        </p:spPr>
        <p:txBody>
          <a:bodyPr>
            <a:normAutofit/>
          </a:bodyPr>
          <a:lstStyle>
            <a:lvl1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2pPr>
            <a:lvl3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3pPr>
            <a:lvl4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4pPr>
            <a:lvl5pPr marL="0" indent="0">
              <a:buNone/>
              <a:defRPr lang="en-GB" sz="1000" kern="1200" baseline="0" dirty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A_Charts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0"/>
          </p:nvPr>
        </p:nvSpPr>
        <p:spPr>
          <a:xfrm>
            <a:off x="719999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B_Chart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9"/>
          </p:nvPr>
        </p:nvSpPr>
        <p:spPr>
          <a:xfrm>
            <a:off x="719999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90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A_Tables_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4"/>
          </p:nvPr>
        </p:nvSpPr>
        <p:spPr>
          <a:xfrm>
            <a:off x="720000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6881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B_Table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720000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395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138" y="1633539"/>
            <a:ext cx="7708900" cy="42433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296400"/>
            <a:ext cx="72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1000" kern="120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2" r:id="rId2"/>
    <p:sldLayoutId id="2147483669" r:id="rId3"/>
    <p:sldLayoutId id="2147483668" r:id="rId4"/>
    <p:sldLayoutId id="2147483661" r:id="rId5"/>
    <p:sldLayoutId id="2147483664" r:id="rId6"/>
    <p:sldLayoutId id="2147483673" r:id="rId7"/>
    <p:sldLayoutId id="2147483671" r:id="rId8"/>
    <p:sldLayoutId id="2147483672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rgbClr val="8E153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Char char="–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Char char="–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Char char="–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Char char="–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ca.org.uk/firms/markets/international-markets/emir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052736"/>
            <a:ext cx="7888350" cy="2736304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/>
              <a:t>New EU Rules on </a:t>
            </a:r>
            <a:r>
              <a:rPr lang="en-GB" sz="3200" b="1" dirty="0" smtClean="0"/>
              <a:t>Derivatives Trading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/>
              <a:t/>
            </a:r>
            <a:br>
              <a:rPr lang="en-GB" sz="3600" b="1" dirty="0"/>
            </a:br>
            <a:r>
              <a:rPr lang="en-GB" sz="4000" b="1" i="1" dirty="0" smtClean="0"/>
              <a:t>The </a:t>
            </a:r>
            <a:r>
              <a:rPr lang="en-GB" sz="4000" b="1" i="1" dirty="0"/>
              <a:t>EMIR  </a:t>
            </a:r>
            <a:r>
              <a:rPr lang="en-GB" sz="4000" b="1" i="1" dirty="0" smtClean="0"/>
              <a:t>Reporting Technical Standards</a:t>
            </a:r>
            <a:endParaRPr lang="en-GB" sz="4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83568" y="4077072"/>
            <a:ext cx="7704000" cy="1368152"/>
          </a:xfrm>
        </p:spPr>
        <p:txBody>
          <a:bodyPr>
            <a:normAutofit/>
          </a:bodyPr>
          <a:lstStyle/>
          <a:p>
            <a:pPr algn="ctr" defTabSz="762000">
              <a:spcBef>
                <a:spcPct val="0"/>
              </a:spcBef>
            </a:pPr>
            <a:endParaRPr lang="en-GB" sz="2000" dirty="0" smtClean="0"/>
          </a:p>
          <a:p>
            <a:pPr algn="ctr" defTabSz="762000">
              <a:spcBef>
                <a:spcPct val="0"/>
              </a:spcBef>
            </a:pPr>
            <a:r>
              <a:rPr lang="en-GB" sz="2000" dirty="0" smtClean="0"/>
              <a:t>Victoria </a:t>
            </a:r>
            <a:r>
              <a:rPr lang="en-GB" sz="2000" dirty="0"/>
              <a:t>Cooley</a:t>
            </a:r>
          </a:p>
          <a:p>
            <a:pPr algn="ctr" defTabSz="762000">
              <a:spcBef>
                <a:spcPct val="0"/>
              </a:spcBef>
            </a:pPr>
            <a:r>
              <a:rPr lang="en-GB" sz="2000" dirty="0"/>
              <a:t>OTC Derivatives &amp; Post Trade Policy</a:t>
            </a:r>
            <a:br>
              <a:rPr lang="en-GB" sz="2000" dirty="0"/>
            </a:br>
            <a:r>
              <a:rPr lang="en-GB" sz="2000" dirty="0"/>
              <a:t>Financial </a:t>
            </a:r>
            <a:r>
              <a:rPr lang="en-GB" sz="2000" dirty="0" smtClean="0"/>
              <a:t>Conduct Authority</a:t>
            </a:r>
            <a:endParaRPr lang="en-GB" sz="2000" dirty="0"/>
          </a:p>
          <a:p>
            <a:pPr algn="ctr"/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4157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Frequently asked questions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There is a need to ensure harmonisation of reporting across EU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ESMA published 1</a:t>
            </a:r>
            <a:r>
              <a:rPr lang="en-GB" sz="2400" baseline="30000" dirty="0" smtClean="0"/>
              <a:t>st</a:t>
            </a:r>
            <a:r>
              <a:rPr lang="en-GB" sz="2400" dirty="0" smtClean="0"/>
              <a:t> set of Q&amp;As in March 2013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Expected to be an iterative process 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Need for immediate Q&amp;As for trading scenarios, give up trades, block/allocation trades</a:t>
            </a:r>
          </a:p>
          <a:p>
            <a:endParaRPr lang="en-GB" sz="2800" dirty="0" smtClean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921824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Frequently asked questions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55576" y="1556792"/>
            <a:ext cx="7704000" cy="4248000"/>
          </a:xfrm>
        </p:spPr>
        <p:txBody>
          <a:bodyPr>
            <a:no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Still some uncertainty around interpretation</a:t>
            </a:r>
          </a:p>
          <a:p>
            <a:endParaRPr lang="en-GB" sz="2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Work is </a:t>
            </a:r>
            <a:r>
              <a:rPr lang="en-GB" sz="2600" dirty="0" err="1" smtClean="0"/>
              <a:t>ongoing</a:t>
            </a:r>
            <a:r>
              <a:rPr lang="en-GB" sz="2600" dirty="0" smtClean="0"/>
              <a:t> to establish how EMIR applies in some situations</a:t>
            </a:r>
          </a:p>
          <a:p>
            <a:endParaRPr lang="en-GB" sz="2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Rest of the presentation </a:t>
            </a:r>
            <a:r>
              <a:rPr lang="en-GB" sz="2600" dirty="0"/>
              <a:t>represents </a:t>
            </a:r>
            <a:r>
              <a:rPr lang="en-GB" sz="2600" dirty="0" smtClean="0"/>
              <a:t>current FCA views and </a:t>
            </a:r>
            <a:r>
              <a:rPr lang="en-GB" sz="2600" dirty="0"/>
              <a:t>may be subject to further clarification by either the European Commission </a:t>
            </a:r>
            <a:r>
              <a:rPr lang="en-GB" sz="2600" dirty="0" smtClean="0"/>
              <a:t>or ESMA</a:t>
            </a:r>
            <a:endParaRPr lang="en-GB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6970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Clearing models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type="body" sz="quarter" idx="14"/>
          </p:nvPr>
        </p:nvSpPr>
        <p:spPr>
          <a:xfrm>
            <a:off x="755576" y="1412776"/>
            <a:ext cx="7704000" cy="42480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en-GB" dirty="0" smtClean="0"/>
              <a:t>If </a:t>
            </a:r>
            <a:r>
              <a:rPr lang="en-GB" dirty="0"/>
              <a:t>the process involves creation of a bilateral trade followed by novation, separate reports likely to be required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endParaRPr lang="en-GB" dirty="0"/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GB" dirty="0"/>
              <a:t>If clearing is instantaneous and no bilateral trade exists, only the cleared trade should need to be reported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endParaRPr lang="en-GB" dirty="0"/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GB" dirty="0"/>
              <a:t>Correct approach where novation occurs very quickly after bilateral execution still subject to discussion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n-GB" dirty="0" smtClean="0"/>
          </a:p>
          <a:p>
            <a:pPr marL="642937" indent="-457200">
              <a:buFont typeface="Arial" pitchFamily="34" charset="0"/>
              <a:buChar char="•"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78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Who has reporting obligation</a:t>
            </a: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83568" y="1700808"/>
            <a:ext cx="7704000" cy="4248000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Brokers and dealers do not have a reporting obligation when they act purely in an agency capacity</a:t>
            </a:r>
          </a:p>
          <a:p>
            <a:endParaRPr lang="en-GB" sz="2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Still some uncertainty over how to report transactions where a broker, dealer or clearing member clears or facilitates a transaction for a client on a principle basis</a:t>
            </a:r>
            <a:endParaRPr lang="en-GB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7624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Give up trades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type="body" sz="quarter" idx="14"/>
          </p:nvPr>
        </p:nvSpPr>
        <p:spPr>
          <a:xfrm>
            <a:off x="755576" y="1556792"/>
            <a:ext cx="7704000" cy="4248000"/>
          </a:xfrm>
        </p:spPr>
        <p:txBody>
          <a:bodyPr/>
          <a:lstStyle/>
          <a:p>
            <a:endParaRPr lang="en-GB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800" dirty="0" smtClean="0"/>
              <a:t>Only counterparties to the contract have reporting obligation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800" dirty="0" smtClean="0"/>
              <a:t>Typically, counterparty and CCP would report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dirty="0"/>
              <a:t>Approach still to be agreed at EU level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028775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Reporting of block/allocation trades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type="body" sz="quarter" idx="14"/>
          </p:nvPr>
        </p:nvSpPr>
        <p:spPr>
          <a:xfrm>
            <a:off x="755576" y="1484784"/>
            <a:ext cx="7704000" cy="4248000"/>
          </a:xfrm>
        </p:spPr>
        <p:txBody>
          <a:bodyPr/>
          <a:lstStyle/>
          <a:p>
            <a:endParaRPr lang="en-GB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No exemptions – reporting obligation applies to all derivative transactions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If block trade gives rise to multiple transactions, each of those would have to be reported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Process still to be agreed at EU level however we expect both stages to be reported</a:t>
            </a:r>
          </a:p>
          <a:p>
            <a:pPr marL="457200" indent="-457200">
              <a:buFont typeface="Arial" pitchFamily="34" charset="0"/>
              <a:buChar char="•"/>
            </a:pPr>
            <a:endParaRPr lang="en-GB" dirty="0" smtClean="0"/>
          </a:p>
          <a:p>
            <a:pPr marL="457200" indent="-457200">
              <a:buFont typeface="Arial" pitchFamily="34" charset="0"/>
              <a:buChar char="•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01475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2564904"/>
            <a:ext cx="7708900" cy="1155600"/>
          </a:xfrm>
        </p:spPr>
        <p:txBody>
          <a:bodyPr/>
          <a:lstStyle/>
          <a:p>
            <a:pPr algn="ctr"/>
            <a:r>
              <a:rPr lang="en-GB" sz="3600" b="1" dirty="0" smtClean="0"/>
              <a:t>Reporting to trade repositories</a:t>
            </a:r>
          </a:p>
        </p:txBody>
      </p:sp>
    </p:spTree>
    <p:extLst>
      <p:ext uri="{BB962C8B-B14F-4D97-AF65-F5344CB8AC3E}">
        <p14:creationId xmlns:p14="http://schemas.microsoft.com/office/powerpoint/2010/main" val="261423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How to fulfil reporting obligation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n-GB" sz="2200" dirty="0" smtClean="0"/>
              <a:t>Both counterparties MUST report each trade unless by prior arrangement, one party can report on behalf of both counterparties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n-GB" sz="2200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GB" sz="2200" dirty="0" smtClean="0"/>
              <a:t>Either counterparty may also delegate reporting to a third-party (such as a CCP or trading platform)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n-GB" sz="2200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GB" sz="2200" dirty="0"/>
              <a:t>Likely through contractual obligations with one another which should set out what information is to be reported</a:t>
            </a:r>
            <a:endParaRPr lang="en-GB" sz="2200" i="1" dirty="0"/>
          </a:p>
          <a:p>
            <a:pPr marL="528637" indent="-342900">
              <a:buFont typeface="Arial" pitchFamily="34" charset="0"/>
              <a:buChar char="•"/>
              <a:defRPr/>
            </a:pPr>
            <a:endParaRPr lang="en-GB" sz="2200" i="1" dirty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GB" sz="2200" dirty="0" smtClean="0"/>
              <a:t>Regulatory responsibility remains </a:t>
            </a:r>
            <a:r>
              <a:rPr lang="en-GB" sz="2200" dirty="0"/>
              <a:t>with original counterparties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n-GB" sz="2400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endParaRPr lang="en-GB" sz="2400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149240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Practical preparations</a:t>
            </a: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11560" y="1268760"/>
            <a:ext cx="7812440" cy="4607916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Firms either have to establish delegated reporting arrangements or direct connectivity with a TR</a:t>
            </a:r>
          </a:p>
          <a:p>
            <a:pPr marL="457200" indent="-457200">
              <a:buFont typeface="Arial" pitchFamily="34" charset="0"/>
              <a:buChar char="•"/>
            </a:pPr>
            <a:endParaRPr lang="en-GB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If delegating;</a:t>
            </a:r>
          </a:p>
          <a:p>
            <a:r>
              <a:rPr lang="en-GB" dirty="0" smtClean="0"/>
              <a:t>     - make sure delegate is willing to accept the </a:t>
            </a:r>
          </a:p>
          <a:p>
            <a:r>
              <a:rPr lang="en-GB" dirty="0"/>
              <a:t> </a:t>
            </a:r>
            <a:r>
              <a:rPr lang="en-GB" dirty="0" smtClean="0"/>
              <a:t>      delegation (including for any intragroup trades)</a:t>
            </a:r>
          </a:p>
          <a:p>
            <a:r>
              <a:rPr lang="en-GB" dirty="0"/>
              <a:t> </a:t>
            </a:r>
            <a:r>
              <a:rPr lang="en-GB" dirty="0" smtClean="0"/>
              <a:t>    - have processes in place to ensure that </a:t>
            </a:r>
          </a:p>
          <a:p>
            <a:r>
              <a:rPr lang="en-GB" dirty="0"/>
              <a:t> </a:t>
            </a:r>
            <a:r>
              <a:rPr lang="en-GB" dirty="0" smtClean="0"/>
              <a:t>      reports submitted on your behalf are accurate</a:t>
            </a:r>
          </a:p>
          <a:p>
            <a:endParaRPr lang="en-GB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dirty="0"/>
              <a:t>I</a:t>
            </a:r>
            <a:r>
              <a:rPr lang="en-GB" dirty="0" smtClean="0"/>
              <a:t>f want to connect directly to a TR;</a:t>
            </a:r>
          </a:p>
          <a:p>
            <a:r>
              <a:rPr lang="en-GB" dirty="0" smtClean="0"/>
              <a:t>    - start now</a:t>
            </a:r>
          </a:p>
          <a:p>
            <a:r>
              <a:rPr lang="en-GB" dirty="0"/>
              <a:t> </a:t>
            </a:r>
            <a:r>
              <a:rPr lang="en-GB" dirty="0" smtClean="0"/>
              <a:t>   - consider whether TR(s) will be authorised in time</a:t>
            </a:r>
          </a:p>
          <a:p>
            <a:r>
              <a:rPr lang="en-GB" dirty="0" smtClean="0"/>
              <a:t>    - will TR cover all asset classes for all reporting </a:t>
            </a:r>
          </a:p>
          <a:p>
            <a:r>
              <a:rPr lang="en-GB" dirty="0"/>
              <a:t> </a:t>
            </a:r>
            <a:r>
              <a:rPr lang="en-GB" dirty="0" smtClean="0"/>
              <a:t>     obligations</a:t>
            </a:r>
          </a:p>
          <a:p>
            <a:pPr marL="457200" indent="-457200">
              <a:buFont typeface="Arial" pitchFamily="34" charset="0"/>
              <a:buChar char="•"/>
            </a:pPr>
            <a:endParaRPr lang="en-GB" dirty="0" smtClean="0"/>
          </a:p>
          <a:p>
            <a:pPr marL="457200" indent="-457200">
              <a:buFont typeface="Arial" pitchFamily="34" charset="0"/>
              <a:buChar char="•"/>
            </a:pPr>
            <a:endParaRPr lang="en-GB" dirty="0" smtClean="0"/>
          </a:p>
          <a:p>
            <a:pPr marL="457200" indent="-457200"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5677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46894" y="1628676"/>
            <a:ext cx="7704000" cy="4248000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en-GB" dirty="0"/>
              <a:t>Legal entity identifiers (LEI)</a:t>
            </a:r>
          </a:p>
          <a:p>
            <a:pPr marL="185737">
              <a:defRPr/>
            </a:pPr>
            <a:endParaRPr lang="en-GB" dirty="0"/>
          </a:p>
          <a:p>
            <a:pPr lvl="1">
              <a:defRPr/>
            </a:pPr>
            <a:r>
              <a:rPr lang="en-GB" dirty="0" smtClean="0"/>
              <a:t>      - ROC </a:t>
            </a:r>
            <a:r>
              <a:rPr lang="en-GB" dirty="0"/>
              <a:t>established January</a:t>
            </a:r>
          </a:p>
          <a:p>
            <a:pPr lvl="1">
              <a:defRPr/>
            </a:pPr>
            <a:r>
              <a:rPr lang="en-GB" dirty="0" smtClean="0"/>
              <a:t>      - Expect </a:t>
            </a:r>
            <a:r>
              <a:rPr lang="en-GB" dirty="0"/>
              <a:t>Central Operating Unit to be formed </a:t>
            </a:r>
            <a:r>
              <a:rPr lang="en-GB" dirty="0" smtClean="0"/>
              <a:t>    </a:t>
            </a:r>
          </a:p>
          <a:p>
            <a:pPr lvl="1">
              <a:defRPr/>
            </a:pPr>
            <a:r>
              <a:rPr lang="en-GB" dirty="0"/>
              <a:t> </a:t>
            </a:r>
            <a:r>
              <a:rPr lang="en-GB" dirty="0" smtClean="0"/>
              <a:t>        in April/May</a:t>
            </a:r>
          </a:p>
          <a:p>
            <a:pPr lvl="1">
              <a:defRPr/>
            </a:pPr>
            <a:r>
              <a:rPr lang="en-GB" dirty="0"/>
              <a:t> </a:t>
            </a:r>
            <a:r>
              <a:rPr lang="en-GB" dirty="0" smtClean="0"/>
              <a:t>     - Interim </a:t>
            </a:r>
            <a:r>
              <a:rPr lang="en-GB" dirty="0"/>
              <a:t>phase – Local Operating Units</a:t>
            </a:r>
          </a:p>
          <a:p>
            <a:pPr lvl="1">
              <a:defRPr/>
            </a:pPr>
            <a:r>
              <a:rPr lang="en-GB" dirty="0" smtClean="0"/>
              <a:t>      - Expect </a:t>
            </a:r>
            <a:r>
              <a:rPr lang="en-GB" dirty="0"/>
              <a:t>pre-LEIs code to be mutually </a:t>
            </a:r>
            <a:endParaRPr lang="en-GB" dirty="0" smtClean="0"/>
          </a:p>
          <a:p>
            <a:pPr lvl="1">
              <a:defRPr/>
            </a:pPr>
            <a:r>
              <a:rPr lang="en-GB" dirty="0"/>
              <a:t> </a:t>
            </a:r>
            <a:r>
              <a:rPr lang="en-GB" dirty="0" smtClean="0"/>
              <a:t>       recognised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Identifiers</a:t>
            </a:r>
          </a:p>
        </p:txBody>
      </p:sp>
    </p:spTree>
    <p:extLst>
      <p:ext uri="{BB962C8B-B14F-4D97-AF65-F5344CB8AC3E}">
        <p14:creationId xmlns:p14="http://schemas.microsoft.com/office/powerpoint/2010/main" val="485439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Agenda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sz="quarter" idx="14"/>
          </p:nvPr>
        </p:nvSpPr>
        <p:spPr/>
        <p:txBody>
          <a:bodyPr/>
          <a:lstStyle/>
          <a:p>
            <a:pPr marL="757238" indent="-571500">
              <a:buFontTx/>
              <a:buAutoNum type="arabicPeriod"/>
            </a:pPr>
            <a:r>
              <a:rPr lang="en-GB" sz="2800" dirty="0" smtClean="0"/>
              <a:t>Introduction to EMIR</a:t>
            </a:r>
          </a:p>
          <a:p>
            <a:pPr marL="757238" indent="-571500">
              <a:buFontTx/>
              <a:buAutoNum type="arabicPeriod"/>
            </a:pPr>
            <a:endParaRPr lang="en-GB" sz="2800" dirty="0" smtClean="0"/>
          </a:p>
          <a:p>
            <a:pPr marL="757238" indent="-571500">
              <a:buFontTx/>
              <a:buAutoNum type="arabicPeriod"/>
            </a:pPr>
            <a:r>
              <a:rPr lang="en-GB" sz="2800" dirty="0" smtClean="0"/>
              <a:t>The reporting requirements</a:t>
            </a:r>
          </a:p>
          <a:p>
            <a:pPr marL="757238" indent="-571500">
              <a:buFontTx/>
              <a:buAutoNum type="arabicPeriod"/>
            </a:pPr>
            <a:endParaRPr lang="en-GB" sz="2800" dirty="0" smtClean="0"/>
          </a:p>
          <a:p>
            <a:pPr marL="757238" indent="-571500">
              <a:buFontTx/>
              <a:buAutoNum type="arabicPeriod"/>
            </a:pPr>
            <a:r>
              <a:rPr lang="en-GB" sz="2800" dirty="0" smtClean="0"/>
              <a:t>Frequently asked questions</a:t>
            </a:r>
          </a:p>
          <a:p>
            <a:pPr marL="757238" indent="-571500">
              <a:buFontTx/>
              <a:buAutoNum type="arabicPeriod"/>
            </a:pPr>
            <a:endParaRPr lang="en-GB" sz="2800" dirty="0" smtClean="0"/>
          </a:p>
          <a:p>
            <a:pPr marL="757238" indent="-571500">
              <a:buFontTx/>
              <a:buAutoNum type="arabicPeriod"/>
            </a:pPr>
            <a:r>
              <a:rPr lang="en-GB" sz="2800" dirty="0" smtClean="0"/>
              <a:t>Reporting to trade repositories</a:t>
            </a:r>
          </a:p>
          <a:p>
            <a:pPr marL="757238" indent="-571500">
              <a:buFontTx/>
              <a:buAutoNum type="arabicPeriod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4150428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Identifiers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Unique product identifiers</a:t>
            </a:r>
          </a:p>
          <a:p>
            <a:pPr lvl="1"/>
            <a:r>
              <a:rPr lang="en-GB" sz="2400" dirty="0" smtClean="0"/>
              <a:t>        - No agreed EU UPI</a:t>
            </a:r>
          </a:p>
          <a:p>
            <a:pPr lvl="1"/>
            <a:r>
              <a:rPr lang="en-GB" sz="2400" dirty="0" smtClean="0"/>
              <a:t>        - Existing codes, ESMA taxonomy</a:t>
            </a:r>
          </a:p>
          <a:p>
            <a:pPr lvl="1"/>
            <a:endParaRPr lang="en-GB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Unique trade identifiers</a:t>
            </a:r>
            <a:endParaRPr lang="en-GB" sz="2400" dirty="0" smtClean="0"/>
          </a:p>
          <a:p>
            <a:pPr lvl="1"/>
            <a:r>
              <a:rPr lang="en-GB" sz="2400" dirty="0" smtClean="0"/>
              <a:t>        - No agreed EU UTI</a:t>
            </a:r>
          </a:p>
          <a:p>
            <a:pPr lvl="1"/>
            <a:r>
              <a:rPr lang="en-GB" sz="2400" dirty="0" smtClean="0"/>
              <a:t>        - Counterparty generates and agrees with </a:t>
            </a:r>
            <a:r>
              <a:rPr lang="en-GB" dirty="0"/>
              <a:t> </a:t>
            </a:r>
            <a:r>
              <a:rPr lang="en-GB" dirty="0" smtClean="0"/>
              <a:t>  </a:t>
            </a:r>
          </a:p>
          <a:p>
            <a:pPr lvl="1"/>
            <a:r>
              <a:rPr lang="en-GB" sz="2400" dirty="0"/>
              <a:t> </a:t>
            </a:r>
            <a:r>
              <a:rPr lang="en-GB" sz="2400" dirty="0" smtClean="0"/>
              <a:t>         other counterparty</a:t>
            </a:r>
          </a:p>
          <a:p>
            <a:pPr lvl="1"/>
            <a:r>
              <a:rPr lang="en-GB" sz="2400" dirty="0" smtClean="0"/>
              <a:t>        - Lifecycle events include UTI linked to      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         </a:t>
            </a:r>
            <a:r>
              <a:rPr lang="en-GB" sz="2400" dirty="0" smtClean="0"/>
              <a:t>original UTI</a:t>
            </a:r>
          </a:p>
        </p:txBody>
      </p:sp>
    </p:spTree>
    <p:extLst>
      <p:ext uri="{BB962C8B-B14F-4D97-AF65-F5344CB8AC3E}">
        <p14:creationId xmlns:p14="http://schemas.microsoft.com/office/powerpoint/2010/main" val="35515988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 smtClean="0"/>
              <a:t>Further information – visit our website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GB" dirty="0" smtClean="0">
                <a:hlinkClick r:id="rId2"/>
              </a:rPr>
              <a:t>www.fca.org.uk/firms/markets/international-markets/emir</a:t>
            </a:r>
            <a:endParaRPr lang="en-GB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Links to Commission and ESMA publications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Link to ESMA Q&amp;A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Link to FCA consultations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dirty="0" smtClean="0"/>
              <a:t>EMIR mailing list</a:t>
            </a:r>
          </a:p>
          <a:p>
            <a:endParaRPr lang="en-GB" b="0" dirty="0" smtClean="0"/>
          </a:p>
        </p:txBody>
      </p:sp>
    </p:spTree>
    <p:extLst>
      <p:ext uri="{BB962C8B-B14F-4D97-AF65-F5344CB8AC3E}">
        <p14:creationId xmlns:p14="http://schemas.microsoft.com/office/powerpoint/2010/main" val="6514088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755576" y="2446618"/>
            <a:ext cx="77724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rgbClr val="8E1537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 smtClean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80809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Introduction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2800" dirty="0" smtClean="0"/>
              <a:t>G20 statement in Pittsburgh: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800" i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 i="1" dirty="0" smtClean="0"/>
              <a:t>All standardised OTC derivative contracts should be traded on exchanges or electronic trading platforms, where appropriate, and cleared through central counterparties by end-2012 at the latest. OTC derivative contracts should be reported to trade repositories. Non-centrally cleared contracts should be subject to higher capital requirements. </a:t>
            </a:r>
          </a:p>
          <a:p>
            <a:pPr>
              <a:lnSpc>
                <a:spcPct val="90000"/>
              </a:lnSpc>
            </a:pPr>
            <a:endParaRPr lang="en-GB" sz="2800" i="1" dirty="0" smtClean="0"/>
          </a:p>
        </p:txBody>
      </p:sp>
    </p:spTree>
    <p:extLst>
      <p:ext uri="{BB962C8B-B14F-4D97-AF65-F5344CB8AC3E}">
        <p14:creationId xmlns:p14="http://schemas.microsoft.com/office/powerpoint/2010/main" val="11498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420888"/>
            <a:ext cx="7708900" cy="1155600"/>
          </a:xfrm>
        </p:spPr>
        <p:txBody>
          <a:bodyPr/>
          <a:lstStyle/>
          <a:p>
            <a:pPr algn="ctr"/>
            <a:r>
              <a:rPr lang="en-GB" sz="3600" b="1" dirty="0" smtClean="0"/>
              <a:t>The reporting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408526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Reporting obligation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sz="quarter" idx="14"/>
          </p:nvPr>
        </p:nvSpPr>
        <p:spPr>
          <a:xfrm>
            <a:off x="611560" y="1124744"/>
            <a:ext cx="7848016" cy="4896544"/>
          </a:xfrm>
        </p:spPr>
        <p:txBody>
          <a:bodyPr>
            <a:normAutofit fontScale="77500" lnSpcReduction="20000"/>
          </a:bodyPr>
          <a:lstStyle/>
          <a:p>
            <a:endParaRPr lang="en-GB" sz="2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Applies to </a:t>
            </a:r>
            <a:r>
              <a:rPr lang="en-GB" sz="2600" u="sng" dirty="0" smtClean="0"/>
              <a:t>all</a:t>
            </a:r>
            <a:r>
              <a:rPr lang="en-GB" sz="2600" dirty="0" smtClean="0"/>
              <a:t> counterparties to all derivative contracts      (OTC and exchange traded)</a:t>
            </a:r>
          </a:p>
          <a:p>
            <a:endParaRPr lang="en-GB" sz="2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Information to be reported to TRs - </a:t>
            </a:r>
            <a:r>
              <a:rPr lang="en-GB" sz="2600" dirty="0"/>
              <a:t>a</a:t>
            </a:r>
            <a:r>
              <a:rPr lang="en-GB" sz="2600" dirty="0" smtClean="0"/>
              <a:t>bout 60 data fields in total!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2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Basic trade information, ‘who, what, when, how many and how much’;</a:t>
            </a:r>
          </a:p>
          <a:p>
            <a:endParaRPr lang="en-GB" sz="2600" dirty="0" smtClean="0"/>
          </a:p>
          <a:p>
            <a:pPr lvl="2"/>
            <a:r>
              <a:rPr lang="en-GB" sz="2000" dirty="0" smtClean="0"/>
              <a:t>         - the parties to the contract (or the beneficiary)</a:t>
            </a:r>
          </a:p>
          <a:p>
            <a:pPr lvl="2"/>
            <a:r>
              <a:rPr lang="en-GB" sz="2000" dirty="0" smtClean="0"/>
              <a:t>         - type of contract </a:t>
            </a:r>
          </a:p>
          <a:p>
            <a:pPr lvl="2"/>
            <a:r>
              <a:rPr lang="en-GB" sz="2000" dirty="0" smtClean="0"/>
              <a:t>         - maturity </a:t>
            </a:r>
            <a:endParaRPr lang="en-GB" dirty="0"/>
          </a:p>
          <a:p>
            <a:pPr lvl="2"/>
            <a:r>
              <a:rPr lang="en-GB" sz="2000" dirty="0" smtClean="0"/>
              <a:t>         - notional value</a:t>
            </a:r>
          </a:p>
          <a:p>
            <a:pPr lvl="2"/>
            <a:r>
              <a:rPr lang="en-GB" sz="2000" dirty="0" smtClean="0"/>
              <a:t>         - price </a:t>
            </a:r>
            <a:endParaRPr lang="en-GB" dirty="0"/>
          </a:p>
          <a:p>
            <a:pPr lvl="2"/>
            <a:r>
              <a:rPr lang="en-GB" sz="2000" dirty="0" smtClean="0"/>
              <a:t>         - settlement date</a:t>
            </a:r>
          </a:p>
          <a:p>
            <a:pPr lvl="2"/>
            <a:r>
              <a:rPr lang="en-GB" dirty="0" smtClean="0"/>
              <a:t>         - unique trade identification</a:t>
            </a:r>
          </a:p>
          <a:p>
            <a:pPr lvl="2"/>
            <a:r>
              <a:rPr lang="en-GB" sz="2000" dirty="0" smtClean="0"/>
              <a:t>         - amendments to trade</a:t>
            </a:r>
          </a:p>
          <a:p>
            <a:pPr lvl="2"/>
            <a:endParaRPr lang="en-GB" dirty="0"/>
          </a:p>
          <a:p>
            <a:pPr lvl="2"/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472711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b="1" dirty="0" smtClean="0"/>
              <a:t>Reporting of exposures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sz="quarter" idx="14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Essential for monitoring systemic risk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2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Only financial and non-financial counterparties (NFC) above the clearing threshold are required to report exposures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26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Information to be reported daily;</a:t>
            </a:r>
          </a:p>
          <a:p>
            <a:pPr lvl="2"/>
            <a:r>
              <a:rPr lang="en-GB" sz="2000" dirty="0" smtClean="0"/>
              <a:t>        -  Mark to market or model valuations</a:t>
            </a:r>
          </a:p>
          <a:p>
            <a:pPr lvl="2"/>
            <a:r>
              <a:rPr lang="en-GB" sz="2000" dirty="0" smtClean="0"/>
              <a:t>        -  Collateral value and basis (transaction or portfolio)</a:t>
            </a:r>
          </a:p>
          <a:p>
            <a:pPr lvl="2"/>
            <a:endParaRPr lang="en-GB" sz="2600" dirty="0" smtClean="0"/>
          </a:p>
          <a:p>
            <a:pPr marL="342900" lvl="2" indent="-342900">
              <a:buFont typeface="Arial" pitchFamily="34" charset="0"/>
              <a:buChar char="•"/>
            </a:pPr>
            <a:r>
              <a:rPr lang="en-GB" sz="2600" dirty="0" smtClean="0"/>
              <a:t>6 month transitional from reporting start dates for reporting exposures information</a:t>
            </a:r>
          </a:p>
        </p:txBody>
      </p:sp>
    </p:spTree>
    <p:extLst>
      <p:ext uri="{BB962C8B-B14F-4D97-AF65-F5344CB8AC3E}">
        <p14:creationId xmlns:p14="http://schemas.microsoft.com/office/powerpoint/2010/main" val="3403602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Timeline for reporting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GB" sz="2600" dirty="0" smtClean="0"/>
              <a:t>Credit and interest rate derivatives;</a:t>
            </a:r>
          </a:p>
          <a:p>
            <a:pPr lvl="1"/>
            <a:r>
              <a:rPr lang="en-GB" sz="2400" dirty="0" smtClean="0"/>
              <a:t>     - If no registered TRs by 1 April – 90 days      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      </a:t>
            </a:r>
            <a:r>
              <a:rPr lang="en-GB" sz="2400" dirty="0" smtClean="0"/>
              <a:t>after registration</a:t>
            </a:r>
          </a:p>
          <a:p>
            <a:pPr lvl="1"/>
            <a:r>
              <a:rPr lang="en-GB" dirty="0" smtClean="0"/>
              <a:t>     - </a:t>
            </a:r>
            <a:r>
              <a:rPr lang="en-GB" sz="2400" u="sng" dirty="0" smtClean="0"/>
              <a:t>E</a:t>
            </a:r>
            <a:r>
              <a:rPr lang="en-GB" u="sng" dirty="0" smtClean="0"/>
              <a:t>xpected mid-September 2013</a:t>
            </a:r>
            <a:endParaRPr lang="en-GB" sz="2400" u="sng" dirty="0" smtClean="0"/>
          </a:p>
          <a:p>
            <a:pPr>
              <a:lnSpc>
                <a:spcPct val="80000"/>
              </a:lnSpc>
            </a:pPr>
            <a:endParaRPr lang="en-GB" sz="2600" b="0" dirty="0" smtClean="0"/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GB" sz="2600" dirty="0" smtClean="0"/>
              <a:t>For all other derivatives;</a:t>
            </a:r>
          </a:p>
          <a:p>
            <a:pPr lvl="1"/>
            <a:r>
              <a:rPr lang="en-GB" sz="2400" dirty="0" smtClean="0"/>
              <a:t>     - If TR is registered by 1 October - reporting  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      </a:t>
            </a:r>
            <a:r>
              <a:rPr lang="en-GB" sz="2400" dirty="0" smtClean="0"/>
              <a:t>begins 1 January 2014</a:t>
            </a:r>
          </a:p>
          <a:p>
            <a:pPr lvl="1"/>
            <a:r>
              <a:rPr lang="en-GB" sz="2400" dirty="0" smtClean="0"/>
              <a:t>     - If no registered TRs by 1 October – 90 days      </a:t>
            </a:r>
          </a:p>
          <a:p>
            <a:pPr lvl="1"/>
            <a:r>
              <a:rPr lang="en-GB" dirty="0" smtClean="0"/>
              <a:t>       </a:t>
            </a:r>
            <a:r>
              <a:rPr lang="en-GB" sz="2400" dirty="0" smtClean="0"/>
              <a:t>after registration</a:t>
            </a:r>
          </a:p>
          <a:p>
            <a:pPr>
              <a:lnSpc>
                <a:spcPct val="80000"/>
              </a:lnSpc>
            </a:pPr>
            <a:endParaRPr lang="en-GB" sz="2600" b="0" u="sng" dirty="0" smtClean="0"/>
          </a:p>
        </p:txBody>
      </p:sp>
    </p:spTree>
    <p:extLst>
      <p:ext uri="{BB962C8B-B14F-4D97-AF65-F5344CB8AC3E}">
        <p14:creationId xmlns:p14="http://schemas.microsoft.com/office/powerpoint/2010/main" val="4153231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332656"/>
            <a:ext cx="7708900" cy="1155600"/>
          </a:xfrm>
        </p:spPr>
        <p:txBody>
          <a:bodyPr/>
          <a:lstStyle/>
          <a:p>
            <a:r>
              <a:rPr lang="en-GB" b="1" dirty="0" smtClean="0"/>
              <a:t>Timeline for reporting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800" dirty="0" err="1" smtClean="0"/>
              <a:t>Backloading</a:t>
            </a:r>
            <a:r>
              <a:rPr lang="en-GB" sz="2800" dirty="0" smtClean="0"/>
              <a:t> of existing trades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If outstanding at time of reporting date;</a:t>
            </a:r>
          </a:p>
          <a:p>
            <a:r>
              <a:rPr lang="en-GB" sz="2600" dirty="0"/>
              <a:t> </a:t>
            </a:r>
            <a:r>
              <a:rPr lang="en-GB" sz="2600" dirty="0" smtClean="0"/>
              <a:t>    </a:t>
            </a:r>
            <a:r>
              <a:rPr lang="en-GB" dirty="0" smtClean="0"/>
              <a:t>  - </a:t>
            </a:r>
            <a:r>
              <a:rPr lang="en-GB" sz="2400" dirty="0" smtClean="0"/>
              <a:t>90 days to report to TR</a:t>
            </a:r>
          </a:p>
          <a:p>
            <a:r>
              <a:rPr lang="en-GB" sz="2400" dirty="0" smtClean="0"/>
              <a:t>        - report in current position </a:t>
            </a:r>
          </a:p>
          <a:p>
            <a:endParaRPr lang="en-GB" sz="2400" b="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If not outstanding, but remained outstanding on 16 August 2012;</a:t>
            </a:r>
          </a:p>
          <a:p>
            <a:pPr lvl="1"/>
            <a:r>
              <a:rPr lang="en-GB" dirty="0" smtClean="0"/>
              <a:t>       - </a:t>
            </a:r>
            <a:r>
              <a:rPr lang="en-GB" sz="2400" dirty="0" smtClean="0"/>
              <a:t>3 years to report to TR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      - report final position</a:t>
            </a:r>
          </a:p>
        </p:txBody>
      </p:sp>
    </p:spTree>
    <p:extLst>
      <p:ext uri="{BB962C8B-B14F-4D97-AF65-F5344CB8AC3E}">
        <p14:creationId xmlns:p14="http://schemas.microsoft.com/office/powerpoint/2010/main" val="4255574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7708900" cy="1155600"/>
          </a:xfrm>
        </p:spPr>
        <p:txBody>
          <a:bodyPr/>
          <a:lstStyle/>
          <a:p>
            <a:pPr algn="ctr"/>
            <a:r>
              <a:rPr lang="en-GB" b="1" dirty="0" smtClean="0"/>
              <a:t>Frequently </a:t>
            </a:r>
            <a:r>
              <a:rPr lang="en-GB" b="1" dirty="0"/>
              <a:t>a</a:t>
            </a:r>
            <a:r>
              <a:rPr lang="en-GB" b="1" dirty="0" smtClean="0"/>
              <a:t>sked questions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0489171"/>
      </p:ext>
    </p:extLst>
  </p:cSld>
  <p:clrMapOvr>
    <a:masterClrMapping/>
  </p:clrMapOvr>
</p:sld>
</file>

<file path=ppt/theme/theme1.xml><?xml version="1.0" encoding="utf-8"?>
<a:theme xmlns:a="http://schemas.openxmlformats.org/drawingml/2006/main" name="FCA PowerPoint template">
  <a:themeElements>
    <a:clrScheme name="FCA Theme">
      <a:dk1>
        <a:sysClr val="windowText" lastClr="000000"/>
      </a:dk1>
      <a:lt1>
        <a:sysClr val="window" lastClr="FFFFFF"/>
      </a:lt1>
      <a:dk2>
        <a:srgbClr val="8E1537"/>
      </a:dk2>
      <a:lt2>
        <a:srgbClr val="FFFFFF"/>
      </a:lt2>
      <a:accent1>
        <a:srgbClr val="8E1537"/>
      </a:accent1>
      <a:accent2>
        <a:srgbClr val="E17D00"/>
      </a:accent2>
      <a:accent3>
        <a:srgbClr val="8F489A"/>
      </a:accent3>
      <a:accent4>
        <a:srgbClr val="C20430"/>
      </a:accent4>
      <a:accent5>
        <a:srgbClr val="7BAED4"/>
      </a:accent5>
      <a:accent6>
        <a:srgbClr val="21345C"/>
      </a:accent6>
      <a:hlink>
        <a:srgbClr val="7BAED4"/>
      </a:hlink>
      <a:folHlink>
        <a:srgbClr val="76777B"/>
      </a:folHlink>
    </a:clrScheme>
    <a:fontScheme name="FCA FONTS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FCA PowerPoint template</Template>
  <TotalTime>180</TotalTime>
  <Words>919</Words>
  <Application>Microsoft Office PowerPoint</Application>
  <PresentationFormat>On-screen Show (4:3)</PresentationFormat>
  <Paragraphs>178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FCA PowerPoint template</vt:lpstr>
      <vt:lpstr>New EU Rules on Derivatives Trading  The EMIR  Reporting Technical Standards</vt:lpstr>
      <vt:lpstr>Agenda</vt:lpstr>
      <vt:lpstr>Introduction</vt:lpstr>
      <vt:lpstr>The reporting requirements</vt:lpstr>
      <vt:lpstr>Reporting obligation</vt:lpstr>
      <vt:lpstr>Reporting of exposures</vt:lpstr>
      <vt:lpstr>Timeline for reporting</vt:lpstr>
      <vt:lpstr>Timeline for reporting</vt:lpstr>
      <vt:lpstr>Frequently asked questions</vt:lpstr>
      <vt:lpstr>Frequently asked questions</vt:lpstr>
      <vt:lpstr>Frequently asked questions</vt:lpstr>
      <vt:lpstr>Clearing models</vt:lpstr>
      <vt:lpstr>Who has reporting obligation</vt:lpstr>
      <vt:lpstr>Give up trades</vt:lpstr>
      <vt:lpstr>Reporting of block/allocation trades</vt:lpstr>
      <vt:lpstr>Reporting to trade repositories</vt:lpstr>
      <vt:lpstr>How to fulfil reporting obligation</vt:lpstr>
      <vt:lpstr>Practical preparations</vt:lpstr>
      <vt:lpstr>Identifiers</vt:lpstr>
      <vt:lpstr>Identifiers</vt:lpstr>
      <vt:lpstr>Further information – visit our website</vt:lpstr>
      <vt:lpstr>PowerPoint Presentation</vt:lpstr>
    </vt:vector>
  </TitlesOfParts>
  <Company>Financial Services Authority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Cooley</dc:creator>
  <cp:lastModifiedBy>Dean Scott</cp:lastModifiedBy>
  <cp:revision>40</cp:revision>
  <cp:lastPrinted>2013-01-08T11:13:31Z</cp:lastPrinted>
  <dcterms:created xsi:type="dcterms:W3CDTF">2013-04-04T12:32:27Z</dcterms:created>
  <dcterms:modified xsi:type="dcterms:W3CDTF">2013-04-11T11:20:53Z</dcterms:modified>
</cp:coreProperties>
</file>