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E42557" w14:textId="4E54FBA5" w:rsidR="003E30E1" w:rsidRDefault="003E30E1" w:rsidP="000F2948">
      <w:pPr>
        <w:pStyle w:val="Text"/>
        <w:rPr>
          <w:rFonts w:ascii="Book Antiqua" w:hAnsi="Book Antiqua" w:cs="Arial"/>
          <w:b/>
          <w:sz w:val="32"/>
          <w:szCs w:val="32"/>
        </w:rPr>
      </w:pPr>
      <w:r>
        <w:rPr>
          <w:rFonts w:ascii="Book Antiqua" w:hAnsi="Book Antiqua" w:cs="Arial"/>
          <w:b/>
          <w:noProof/>
          <w:sz w:val="32"/>
          <w:szCs w:val="32"/>
        </w:rPr>
        <w:drawing>
          <wp:anchor distT="0" distB="0" distL="114300" distR="114300" simplePos="0" relativeHeight="251658241" behindDoc="0" locked="0" layoutInCell="1" allowOverlap="1" wp14:anchorId="300F818E" wp14:editId="1F18A384">
            <wp:simplePos x="0" y="0"/>
            <wp:positionH relativeFrom="margin">
              <wp:posOffset>1595700</wp:posOffset>
            </wp:positionH>
            <wp:positionV relativeFrom="paragraph">
              <wp:posOffset>-885411</wp:posOffset>
            </wp:positionV>
            <wp:extent cx="3463290" cy="1480185"/>
            <wp:effectExtent l="0" t="0" r="3810" b="571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40796FA5" w14:textId="77777777" w:rsidR="003E30E1" w:rsidRDefault="003E30E1" w:rsidP="00B446DF">
      <w:pPr>
        <w:pStyle w:val="Text"/>
        <w:ind w:left="-2410"/>
        <w:rPr>
          <w:rFonts w:ascii="Book Antiqua" w:hAnsi="Book Antiqua" w:cs="Arial"/>
          <w:b/>
          <w:sz w:val="32"/>
          <w:szCs w:val="32"/>
        </w:rPr>
      </w:pPr>
    </w:p>
    <w:p w14:paraId="215BEA70" w14:textId="77777777" w:rsidR="00CB08E4" w:rsidRDefault="00CB08E4" w:rsidP="00B446DF">
      <w:pPr>
        <w:pStyle w:val="Text"/>
        <w:ind w:left="-2410"/>
        <w:rPr>
          <w:rFonts w:ascii="Verdana" w:hAnsi="Verdana" w:cs="Arial"/>
          <w:b/>
          <w:sz w:val="28"/>
          <w:szCs w:val="28"/>
        </w:rPr>
      </w:pPr>
      <w:r>
        <w:rPr>
          <w:rFonts w:ascii="Verdana" w:hAnsi="Verdana" w:cs="Arial"/>
          <w:b/>
          <w:sz w:val="28"/>
          <w:szCs w:val="28"/>
        </w:rPr>
        <w:t>Application for Authorisation</w:t>
      </w:r>
    </w:p>
    <w:p w14:paraId="5E3D7F36" w14:textId="49DD1125" w:rsidR="00B446DF" w:rsidRPr="003E30E1" w:rsidRDefault="00386D6A" w:rsidP="00B446DF">
      <w:pPr>
        <w:pStyle w:val="Text"/>
        <w:ind w:left="-2410"/>
        <w:rPr>
          <w:rFonts w:ascii="Verdana" w:hAnsi="Verdana"/>
          <w:b/>
          <w:sz w:val="32"/>
          <w:szCs w:val="32"/>
        </w:rPr>
      </w:pPr>
      <w:r>
        <w:rPr>
          <w:rFonts w:ascii="Verdana" w:hAnsi="Verdana" w:cs="Arial"/>
          <w:b/>
          <w:sz w:val="28"/>
          <w:szCs w:val="28"/>
        </w:rPr>
        <w:t>MIFIDPRU Supplement Form</w:t>
      </w:r>
    </w:p>
    <w:p w14:paraId="7846211E" w14:textId="1037AA3D" w:rsidR="00B446DF" w:rsidRPr="003E30E1" w:rsidRDefault="00B764E8" w:rsidP="00B446DF">
      <w:pPr>
        <w:ind w:left="-2410"/>
        <w:jc w:val="both"/>
        <w:rPr>
          <w:rFonts w:ascii="Verdana" w:hAnsi="Verdana"/>
          <w:b/>
          <w:sz w:val="24"/>
          <w:szCs w:val="24"/>
        </w:rPr>
      </w:pPr>
      <w:r w:rsidRPr="003E30E1">
        <w:rPr>
          <w:rFonts w:ascii="Verdana" w:hAnsi="Verdana"/>
          <w:b/>
          <w:sz w:val="24"/>
          <w:szCs w:val="24"/>
        </w:rPr>
        <w:t xml:space="preserve">Legal </w:t>
      </w:r>
      <w:r w:rsidR="00B446DF" w:rsidRPr="003E30E1">
        <w:rPr>
          <w:rFonts w:ascii="Verdana" w:hAnsi="Verdana"/>
          <w:b/>
          <w:sz w:val="24"/>
          <w:szCs w:val="24"/>
        </w:rPr>
        <w:t>name of applicant firm</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389"/>
      </w:tblGrid>
      <w:tr w:rsidR="00CF08A0" w:rsidRPr="003E30E1" w14:paraId="5ABBE555" w14:textId="77777777" w:rsidTr="0099685F">
        <w:trPr>
          <w:trHeight w:val="463"/>
        </w:trPr>
        <w:tc>
          <w:tcPr>
            <w:tcW w:w="10491" w:type="dxa"/>
          </w:tcPr>
          <w:p w14:paraId="35716852" w14:textId="6DD753B0" w:rsidR="00B446DF" w:rsidRPr="003E30E1" w:rsidRDefault="00256793" w:rsidP="003E30E1">
            <w:pPr>
              <w:ind w:left="176"/>
              <w:rPr>
                <w:rFonts w:ascii="Verdana" w:hAnsi="Verdana"/>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Pr>
                <w:rFonts w:ascii="Verdana" w:hAnsi="Verdana"/>
              </w:rPr>
              <w:t> </w:t>
            </w:r>
            <w:r>
              <w:rPr>
                <w:rFonts w:ascii="Verdana" w:hAnsi="Verdana"/>
              </w:rPr>
              <w:t> </w:t>
            </w:r>
            <w:r>
              <w:rPr>
                <w:rFonts w:ascii="Verdana" w:hAnsi="Verdana"/>
              </w:rPr>
              <w:t> </w:t>
            </w:r>
            <w:r>
              <w:rPr>
                <w:rFonts w:ascii="Verdana" w:hAnsi="Verdana"/>
              </w:rPr>
              <w:t> </w:t>
            </w:r>
            <w:r>
              <w:rPr>
                <w:rFonts w:ascii="Verdana" w:hAnsi="Verdana"/>
              </w:rPr>
              <w:t> </w:t>
            </w:r>
            <w:r w:rsidRPr="00E62E77">
              <w:rPr>
                <w:rFonts w:ascii="Verdana" w:hAnsi="Verdana"/>
              </w:rPr>
              <w:fldChar w:fldCharType="end"/>
            </w:r>
          </w:p>
        </w:tc>
      </w:tr>
    </w:tbl>
    <w:p w14:paraId="7559DC05" w14:textId="77777777" w:rsidR="00F83EAA" w:rsidRPr="00842101" w:rsidRDefault="00F7491E">
      <w:r>
        <w:rPr>
          <w:noProof/>
        </w:rPr>
        <mc:AlternateContent>
          <mc:Choice Requires="wps">
            <w:drawing>
              <wp:anchor distT="0" distB="0" distL="114300" distR="114300" simplePos="0" relativeHeight="251658240" behindDoc="0" locked="0" layoutInCell="1" allowOverlap="1" wp14:anchorId="73B8B9F1" wp14:editId="28ADABAE">
                <wp:simplePos x="0" y="0"/>
                <wp:positionH relativeFrom="page">
                  <wp:posOffset>323385</wp:posOffset>
                </wp:positionH>
                <wp:positionV relativeFrom="margin">
                  <wp:posOffset>1575420</wp:posOffset>
                </wp:positionV>
                <wp:extent cx="7125630" cy="7605131"/>
                <wp:effectExtent l="0" t="0" r="18415" b="15240"/>
                <wp:wrapNone/>
                <wp:docPr id="3" name="Rectangle 1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125630" cy="760513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1430CB2" w14:textId="77777777" w:rsidR="00B26CB6" w:rsidRPr="00F933DC" w:rsidRDefault="00B26CB6"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51D0A254" w14:textId="1773145D" w:rsidR="0059557A" w:rsidRDefault="00C36842" w:rsidP="00A20A8C">
                            <w:pPr>
                              <w:spacing w:after="120"/>
                              <w:ind w:left="142"/>
                              <w:rPr>
                                <w:rFonts w:ascii="Verdana" w:hAnsi="Verdana"/>
                                <w:sz w:val="18"/>
                                <w:szCs w:val="18"/>
                              </w:rPr>
                            </w:pPr>
                            <w:r>
                              <w:rPr>
                                <w:rFonts w:ascii="Verdana" w:hAnsi="Verdana"/>
                                <w:sz w:val="18"/>
                                <w:szCs w:val="18"/>
                              </w:rPr>
                              <w:t>Th</w:t>
                            </w:r>
                            <w:r w:rsidR="000A44F0">
                              <w:rPr>
                                <w:rFonts w:ascii="Verdana" w:hAnsi="Verdana"/>
                                <w:sz w:val="18"/>
                                <w:szCs w:val="18"/>
                              </w:rPr>
                              <w:t>is supplement form must be completed by</w:t>
                            </w:r>
                            <w:r w:rsidR="00B26CB6">
                              <w:rPr>
                                <w:rFonts w:ascii="Verdana" w:hAnsi="Verdana"/>
                                <w:sz w:val="18"/>
                                <w:szCs w:val="18"/>
                              </w:rPr>
                              <w:t xml:space="preserve"> all</w:t>
                            </w:r>
                            <w:r w:rsidR="00416BB2">
                              <w:rPr>
                                <w:rFonts w:ascii="Verdana" w:hAnsi="Verdana"/>
                                <w:sz w:val="18"/>
                                <w:szCs w:val="18"/>
                              </w:rPr>
                              <w:t xml:space="preserve"> </w:t>
                            </w:r>
                            <w:r w:rsidR="008E77E5">
                              <w:rPr>
                                <w:rFonts w:ascii="Verdana" w:hAnsi="Verdana"/>
                                <w:sz w:val="18"/>
                                <w:szCs w:val="18"/>
                              </w:rPr>
                              <w:t>UK MiFID investment firms</w:t>
                            </w:r>
                            <w:r w:rsidR="00B26CB6">
                              <w:rPr>
                                <w:rFonts w:ascii="Verdana" w:hAnsi="Verdana"/>
                                <w:sz w:val="18"/>
                                <w:szCs w:val="18"/>
                              </w:rPr>
                              <w:t xml:space="preserve">. </w:t>
                            </w:r>
                            <w:r w:rsidR="008B6831">
                              <w:rPr>
                                <w:rFonts w:ascii="Verdana" w:hAnsi="Verdana"/>
                                <w:sz w:val="18"/>
                                <w:szCs w:val="18"/>
                              </w:rPr>
                              <w:t xml:space="preserve">It complements </w:t>
                            </w:r>
                            <w:r w:rsidR="00A4499F">
                              <w:rPr>
                                <w:rFonts w:ascii="Verdana" w:hAnsi="Verdana"/>
                                <w:sz w:val="18"/>
                                <w:szCs w:val="18"/>
                              </w:rPr>
                              <w:t>t</w:t>
                            </w:r>
                            <w:r w:rsidR="008B6831">
                              <w:rPr>
                                <w:rFonts w:ascii="Verdana" w:hAnsi="Verdana"/>
                                <w:sz w:val="18"/>
                                <w:szCs w:val="18"/>
                              </w:rPr>
                              <w:t xml:space="preserve">he MiFID </w:t>
                            </w:r>
                            <w:r w:rsidR="001B3286">
                              <w:rPr>
                                <w:rFonts w:ascii="Verdana" w:hAnsi="Verdana"/>
                                <w:sz w:val="18"/>
                                <w:szCs w:val="18"/>
                              </w:rPr>
                              <w:t xml:space="preserve">Authorisation form and MiFID </w:t>
                            </w:r>
                            <w:r w:rsidR="008B6831">
                              <w:rPr>
                                <w:rFonts w:ascii="Verdana" w:hAnsi="Verdana"/>
                                <w:sz w:val="18"/>
                                <w:szCs w:val="18"/>
                              </w:rPr>
                              <w:t>Annex form</w:t>
                            </w:r>
                            <w:r w:rsidR="006036FF">
                              <w:rPr>
                                <w:rFonts w:ascii="Verdana" w:hAnsi="Verdana"/>
                                <w:sz w:val="18"/>
                                <w:szCs w:val="18"/>
                              </w:rPr>
                              <w:t>,</w:t>
                            </w:r>
                            <w:r w:rsidR="008B6831">
                              <w:rPr>
                                <w:rFonts w:ascii="Verdana" w:hAnsi="Verdana"/>
                                <w:sz w:val="18"/>
                                <w:szCs w:val="18"/>
                              </w:rPr>
                              <w:t xml:space="preserve"> </w:t>
                            </w:r>
                            <w:r w:rsidR="00E21750">
                              <w:rPr>
                                <w:rFonts w:ascii="Verdana" w:hAnsi="Verdana"/>
                                <w:sz w:val="18"/>
                                <w:szCs w:val="18"/>
                              </w:rPr>
                              <w:t xml:space="preserve">and allows </w:t>
                            </w:r>
                            <w:r w:rsidR="00281406">
                              <w:rPr>
                                <w:rFonts w:ascii="Verdana" w:hAnsi="Verdana"/>
                                <w:sz w:val="18"/>
                                <w:szCs w:val="18"/>
                              </w:rPr>
                              <w:t>the</w:t>
                            </w:r>
                            <w:r w:rsidR="00C67516">
                              <w:rPr>
                                <w:rFonts w:ascii="Verdana" w:hAnsi="Verdana"/>
                                <w:sz w:val="18"/>
                                <w:szCs w:val="18"/>
                              </w:rPr>
                              <w:t xml:space="preserve"> applicant firm</w:t>
                            </w:r>
                            <w:r w:rsidR="00281406">
                              <w:rPr>
                                <w:rFonts w:ascii="Verdana" w:hAnsi="Verdana"/>
                                <w:sz w:val="18"/>
                                <w:szCs w:val="18"/>
                              </w:rPr>
                              <w:t xml:space="preserve"> </w:t>
                            </w:r>
                            <w:r w:rsidR="00E21750">
                              <w:rPr>
                                <w:rFonts w:ascii="Verdana" w:hAnsi="Verdana"/>
                                <w:sz w:val="18"/>
                                <w:szCs w:val="18"/>
                              </w:rPr>
                              <w:t xml:space="preserve">to </w:t>
                            </w:r>
                            <w:r w:rsidR="00281406">
                              <w:rPr>
                                <w:rFonts w:ascii="Verdana" w:hAnsi="Verdana"/>
                                <w:sz w:val="18"/>
                                <w:szCs w:val="18"/>
                              </w:rPr>
                              <w:t xml:space="preserve">provide </w:t>
                            </w:r>
                            <w:r w:rsidR="002139CA">
                              <w:rPr>
                                <w:rFonts w:ascii="Verdana" w:hAnsi="Verdana"/>
                                <w:sz w:val="18"/>
                                <w:szCs w:val="18"/>
                              </w:rPr>
                              <w:t>financial</w:t>
                            </w:r>
                            <w:r w:rsidR="00801EFC">
                              <w:rPr>
                                <w:rFonts w:ascii="Verdana" w:hAnsi="Verdana"/>
                                <w:sz w:val="18"/>
                                <w:szCs w:val="18"/>
                              </w:rPr>
                              <w:t xml:space="preserve"> information required by the </w:t>
                            </w:r>
                            <w:r w:rsidR="00924EF1">
                              <w:rPr>
                                <w:rFonts w:ascii="Verdana" w:hAnsi="Verdana"/>
                                <w:sz w:val="18"/>
                                <w:szCs w:val="18"/>
                              </w:rPr>
                              <w:t xml:space="preserve">relevant </w:t>
                            </w:r>
                            <w:r w:rsidR="00B71F58">
                              <w:rPr>
                                <w:rFonts w:ascii="Verdana" w:hAnsi="Verdana"/>
                                <w:sz w:val="18"/>
                                <w:szCs w:val="18"/>
                              </w:rPr>
                              <w:t>MiFID II RTS</w:t>
                            </w:r>
                            <w:r w:rsidR="00801EFC">
                              <w:rPr>
                                <w:rFonts w:ascii="Verdana" w:hAnsi="Verdana"/>
                                <w:sz w:val="18"/>
                                <w:szCs w:val="18"/>
                              </w:rPr>
                              <w:t xml:space="preserve"> (as defined below)</w:t>
                            </w:r>
                            <w:r w:rsidR="00AF54DC">
                              <w:rPr>
                                <w:rFonts w:ascii="Verdana" w:hAnsi="Verdana"/>
                                <w:sz w:val="18"/>
                                <w:szCs w:val="18"/>
                              </w:rPr>
                              <w:t xml:space="preserve">.  </w:t>
                            </w:r>
                          </w:p>
                          <w:p w14:paraId="0696A984" w14:textId="2FE3B16C" w:rsidR="00B26CB6" w:rsidRDefault="008E77E5" w:rsidP="00A20A8C">
                            <w:pPr>
                              <w:spacing w:after="120"/>
                              <w:ind w:left="142"/>
                              <w:rPr>
                                <w:rFonts w:ascii="Verdana" w:hAnsi="Verdana"/>
                                <w:sz w:val="18"/>
                                <w:szCs w:val="18"/>
                              </w:rPr>
                            </w:pPr>
                            <w:r>
                              <w:rPr>
                                <w:rFonts w:ascii="Verdana" w:hAnsi="Verdana"/>
                                <w:sz w:val="18"/>
                                <w:szCs w:val="18"/>
                              </w:rPr>
                              <w:t xml:space="preserve">UK MiFID investment firms </w:t>
                            </w:r>
                            <w:r w:rsidR="00266FA6">
                              <w:rPr>
                                <w:rFonts w:ascii="Verdana" w:hAnsi="Verdana"/>
                                <w:sz w:val="18"/>
                                <w:szCs w:val="18"/>
                              </w:rPr>
                              <w:t xml:space="preserve">are subject to a new prudential regime (the </w:t>
                            </w:r>
                            <w:r w:rsidR="00762644">
                              <w:rPr>
                                <w:rFonts w:ascii="Verdana" w:hAnsi="Verdana"/>
                                <w:sz w:val="18"/>
                                <w:szCs w:val="18"/>
                              </w:rPr>
                              <w:t xml:space="preserve">Investment Firm Prudential Regime or IFPR) from 1 January 2022. This regime is primarily contained in the MIFIDPRU </w:t>
                            </w:r>
                            <w:r w:rsidR="00940EF2">
                              <w:rPr>
                                <w:rFonts w:ascii="Verdana" w:hAnsi="Verdana"/>
                                <w:sz w:val="18"/>
                                <w:szCs w:val="18"/>
                              </w:rPr>
                              <w:t>section</w:t>
                            </w:r>
                            <w:r w:rsidR="00762644">
                              <w:rPr>
                                <w:rFonts w:ascii="Verdana" w:hAnsi="Verdana"/>
                                <w:sz w:val="18"/>
                                <w:szCs w:val="18"/>
                              </w:rPr>
                              <w:t xml:space="preserve"> </w:t>
                            </w:r>
                            <w:r w:rsidR="00762EC4">
                              <w:rPr>
                                <w:rFonts w:ascii="Verdana" w:hAnsi="Verdana"/>
                                <w:sz w:val="18"/>
                                <w:szCs w:val="18"/>
                              </w:rPr>
                              <w:t xml:space="preserve">of the FCA Handbook. </w:t>
                            </w:r>
                            <w:r w:rsidR="00B7637B">
                              <w:rPr>
                                <w:rFonts w:ascii="Verdana" w:hAnsi="Verdana"/>
                                <w:sz w:val="18"/>
                                <w:szCs w:val="18"/>
                              </w:rPr>
                              <w:t>This form therefore</w:t>
                            </w:r>
                            <w:r w:rsidR="00762EC4">
                              <w:rPr>
                                <w:rFonts w:ascii="Verdana" w:hAnsi="Verdana"/>
                                <w:sz w:val="18"/>
                                <w:szCs w:val="18"/>
                              </w:rPr>
                              <w:t xml:space="preserve"> </w:t>
                            </w:r>
                            <w:r w:rsidR="00B05D9F">
                              <w:rPr>
                                <w:rFonts w:ascii="Verdana" w:hAnsi="Verdana"/>
                                <w:sz w:val="18"/>
                                <w:szCs w:val="18"/>
                              </w:rPr>
                              <w:t>asks for various information which w</w:t>
                            </w:r>
                            <w:r w:rsidR="00B05D9F" w:rsidRPr="00B05D9F">
                              <w:rPr>
                                <w:rFonts w:ascii="Verdana" w:hAnsi="Verdana"/>
                                <w:sz w:val="18"/>
                                <w:szCs w:val="18"/>
                              </w:rPr>
                              <w:t xml:space="preserve">e need to </w:t>
                            </w:r>
                            <w:r w:rsidR="00456B04" w:rsidRPr="00456B04">
                              <w:rPr>
                                <w:rFonts w:ascii="Verdana" w:hAnsi="Verdana"/>
                                <w:sz w:val="18"/>
                                <w:szCs w:val="18"/>
                              </w:rPr>
                              <w:t xml:space="preserve">assess whether </w:t>
                            </w:r>
                            <w:r w:rsidR="004603EB">
                              <w:rPr>
                                <w:rFonts w:ascii="Verdana" w:hAnsi="Verdana"/>
                                <w:sz w:val="18"/>
                                <w:szCs w:val="18"/>
                              </w:rPr>
                              <w:t xml:space="preserve">the </w:t>
                            </w:r>
                            <w:r w:rsidR="00456B04" w:rsidRPr="00456B04">
                              <w:rPr>
                                <w:rFonts w:ascii="Verdana" w:hAnsi="Verdana"/>
                                <w:sz w:val="18"/>
                                <w:szCs w:val="18"/>
                              </w:rPr>
                              <w:t xml:space="preserve">applicant firm </w:t>
                            </w:r>
                            <w:r w:rsidR="00EA5164">
                              <w:rPr>
                                <w:rFonts w:ascii="Verdana" w:hAnsi="Verdana"/>
                                <w:sz w:val="18"/>
                                <w:szCs w:val="18"/>
                              </w:rPr>
                              <w:t>(</w:t>
                            </w:r>
                            <w:r w:rsidR="00456B04" w:rsidRPr="00456B04">
                              <w:rPr>
                                <w:rFonts w:ascii="Verdana" w:hAnsi="Verdana"/>
                                <w:sz w:val="18"/>
                                <w:szCs w:val="18"/>
                              </w:rPr>
                              <w:t>and</w:t>
                            </w:r>
                            <w:r w:rsidR="009240A7">
                              <w:rPr>
                                <w:rFonts w:ascii="Verdana" w:hAnsi="Verdana"/>
                                <w:sz w:val="18"/>
                                <w:szCs w:val="18"/>
                              </w:rPr>
                              <w:t xml:space="preserve"> </w:t>
                            </w:r>
                            <w:r w:rsidR="00293A86">
                              <w:rPr>
                                <w:rFonts w:ascii="Verdana" w:hAnsi="Verdana"/>
                                <w:sz w:val="18"/>
                                <w:szCs w:val="18"/>
                              </w:rPr>
                              <w:t>its investment firm group</w:t>
                            </w:r>
                            <w:r w:rsidR="00EA5164">
                              <w:rPr>
                                <w:rFonts w:ascii="Verdana" w:hAnsi="Verdana"/>
                                <w:sz w:val="18"/>
                                <w:szCs w:val="18"/>
                              </w:rPr>
                              <w:t xml:space="preserve">, </w:t>
                            </w:r>
                            <w:r w:rsidR="00456B04" w:rsidRPr="00456B04">
                              <w:rPr>
                                <w:rFonts w:ascii="Verdana" w:hAnsi="Verdana"/>
                                <w:sz w:val="18"/>
                                <w:szCs w:val="18"/>
                              </w:rPr>
                              <w:t xml:space="preserve">if </w:t>
                            </w:r>
                            <w:r w:rsidR="003B7B32">
                              <w:rPr>
                                <w:rFonts w:ascii="Verdana" w:hAnsi="Verdana"/>
                                <w:sz w:val="18"/>
                                <w:szCs w:val="18"/>
                              </w:rPr>
                              <w:t>it has one</w:t>
                            </w:r>
                            <w:r w:rsidR="00456B04" w:rsidRPr="00456B04">
                              <w:rPr>
                                <w:rFonts w:ascii="Verdana" w:hAnsi="Verdana"/>
                                <w:sz w:val="18"/>
                                <w:szCs w:val="18"/>
                              </w:rPr>
                              <w:t>) satisf</w:t>
                            </w:r>
                            <w:r w:rsidR="00EA5164">
                              <w:rPr>
                                <w:rFonts w:ascii="Verdana" w:hAnsi="Verdana"/>
                                <w:sz w:val="18"/>
                                <w:szCs w:val="18"/>
                              </w:rPr>
                              <w:t>ies</w:t>
                            </w:r>
                            <w:r w:rsidR="00456B04" w:rsidRPr="00456B04">
                              <w:rPr>
                                <w:rFonts w:ascii="Verdana" w:hAnsi="Verdana"/>
                                <w:sz w:val="18"/>
                                <w:szCs w:val="18"/>
                              </w:rPr>
                              <w:t xml:space="preserve"> the requirements</w:t>
                            </w:r>
                            <w:r w:rsidR="00B05D9F" w:rsidRPr="00B05D9F">
                              <w:rPr>
                                <w:rFonts w:ascii="Verdana" w:hAnsi="Verdana"/>
                                <w:sz w:val="18"/>
                                <w:szCs w:val="18"/>
                              </w:rPr>
                              <w:t xml:space="preserve"> </w:t>
                            </w:r>
                            <w:r w:rsidR="00B7637B">
                              <w:rPr>
                                <w:rFonts w:ascii="Verdana" w:hAnsi="Verdana"/>
                                <w:sz w:val="18"/>
                                <w:szCs w:val="18"/>
                              </w:rPr>
                              <w:t>in MIFIDPRU</w:t>
                            </w:r>
                            <w:r w:rsidR="00EB76B4">
                              <w:rPr>
                                <w:rFonts w:ascii="Verdana" w:hAnsi="Verdana"/>
                                <w:sz w:val="18"/>
                                <w:szCs w:val="18"/>
                              </w:rPr>
                              <w:t xml:space="preserve">, </w:t>
                            </w:r>
                            <w:r w:rsidR="00B05D9F" w:rsidRPr="00B05D9F">
                              <w:rPr>
                                <w:rFonts w:ascii="Verdana" w:hAnsi="Verdana"/>
                                <w:sz w:val="18"/>
                                <w:szCs w:val="18"/>
                              </w:rPr>
                              <w:t xml:space="preserve">and </w:t>
                            </w:r>
                            <w:r w:rsidR="006A6441">
                              <w:rPr>
                                <w:rFonts w:ascii="Verdana" w:hAnsi="Verdana"/>
                                <w:sz w:val="18"/>
                                <w:szCs w:val="18"/>
                              </w:rPr>
                              <w:t xml:space="preserve">to </w:t>
                            </w:r>
                            <w:r w:rsidR="00B05D9F" w:rsidRPr="00B05D9F">
                              <w:rPr>
                                <w:rFonts w:ascii="Verdana" w:hAnsi="Verdana"/>
                                <w:sz w:val="18"/>
                                <w:szCs w:val="18"/>
                              </w:rPr>
                              <w:t xml:space="preserve">prepare for the ongoing supervision </w:t>
                            </w:r>
                            <w:r w:rsidR="006A6441">
                              <w:rPr>
                                <w:rFonts w:ascii="Verdana" w:hAnsi="Verdana"/>
                                <w:sz w:val="18"/>
                                <w:szCs w:val="18"/>
                              </w:rPr>
                              <w:t>of the firm</w:t>
                            </w:r>
                            <w:r w:rsidR="00FC061E">
                              <w:rPr>
                                <w:rFonts w:ascii="Verdana" w:hAnsi="Verdana"/>
                                <w:sz w:val="18"/>
                                <w:szCs w:val="18"/>
                              </w:rPr>
                              <w:t>.</w:t>
                            </w:r>
                            <w:r w:rsidR="00B26CB6">
                              <w:rPr>
                                <w:rFonts w:ascii="Verdana" w:hAnsi="Verdana"/>
                                <w:sz w:val="18"/>
                                <w:szCs w:val="18"/>
                              </w:rPr>
                              <w:t xml:space="preserve"> </w:t>
                            </w:r>
                          </w:p>
                          <w:p w14:paraId="5CF1F243" w14:textId="2DA1FC21" w:rsidR="00B26CB6" w:rsidRDefault="00B26CB6" w:rsidP="00A20A8C">
                            <w:pPr>
                              <w:spacing w:after="120"/>
                              <w:ind w:left="142"/>
                              <w:rPr>
                                <w:rFonts w:ascii="Verdana" w:hAnsi="Verdana"/>
                                <w:sz w:val="18"/>
                                <w:szCs w:val="18"/>
                              </w:rPr>
                            </w:pPr>
                            <w:r>
                              <w:rPr>
                                <w:rFonts w:ascii="Verdana" w:hAnsi="Verdana"/>
                                <w:sz w:val="18"/>
                                <w:szCs w:val="18"/>
                              </w:rPr>
                              <w:t>Where we refer in the supplement form to “MiFID authorisation process/application” we mean the process/application whereby a firm becomes subject to MiFID for the first time. This includes new firm authorisations and variations of permission.</w:t>
                            </w:r>
                          </w:p>
                          <w:p w14:paraId="48E7CEDA" w14:textId="59CEEDA0" w:rsidR="00B26CB6" w:rsidRDefault="00B26CB6" w:rsidP="00A20A8C">
                            <w:pPr>
                              <w:spacing w:after="120"/>
                              <w:ind w:left="142"/>
                              <w:rPr>
                                <w:rFonts w:ascii="Verdana" w:hAnsi="Verdana"/>
                                <w:sz w:val="18"/>
                                <w:szCs w:val="18"/>
                              </w:rPr>
                            </w:pPr>
                            <w:r>
                              <w:rPr>
                                <w:rFonts w:ascii="Verdana" w:hAnsi="Verdana"/>
                                <w:sz w:val="18"/>
                                <w:szCs w:val="18"/>
                              </w:rPr>
                              <w:t xml:space="preserve">We use the term “MIFIDPRU investment firm” </w:t>
                            </w:r>
                            <w:r w:rsidR="00391DF8">
                              <w:rPr>
                                <w:rFonts w:ascii="Verdana" w:hAnsi="Verdana"/>
                                <w:sz w:val="18"/>
                                <w:szCs w:val="18"/>
                              </w:rPr>
                              <w:t xml:space="preserve">in this form </w:t>
                            </w:r>
                            <w:r>
                              <w:rPr>
                                <w:rFonts w:ascii="Verdana" w:hAnsi="Verdana"/>
                                <w:sz w:val="18"/>
                                <w:szCs w:val="18"/>
                              </w:rPr>
                              <w:t>to refer to a firm that is subject to MIFIDPRU</w:t>
                            </w:r>
                            <w:r w:rsidR="00391DF8">
                              <w:rPr>
                                <w:rFonts w:ascii="Verdana" w:hAnsi="Verdana"/>
                                <w:sz w:val="18"/>
                                <w:szCs w:val="18"/>
                              </w:rPr>
                              <w:t>, because this is the term that is used in the MIFIDPRU sourcebook</w:t>
                            </w:r>
                            <w:r>
                              <w:rPr>
                                <w:rFonts w:ascii="Verdana" w:hAnsi="Verdana"/>
                                <w:sz w:val="18"/>
                                <w:szCs w:val="18"/>
                              </w:rPr>
                              <w:t xml:space="preserve">. In other contexts, we use other terms to refer to this population of firms – for example, </w:t>
                            </w:r>
                            <w:r w:rsidR="003B16A7">
                              <w:rPr>
                                <w:rFonts w:ascii="Verdana" w:hAnsi="Verdana"/>
                                <w:sz w:val="18"/>
                                <w:szCs w:val="18"/>
                              </w:rPr>
                              <w:t xml:space="preserve">the MiFID Annex form generally uses “UK MiFID investment firm” and </w:t>
                            </w:r>
                            <w:r>
                              <w:rPr>
                                <w:rFonts w:ascii="Verdana" w:hAnsi="Verdana"/>
                                <w:sz w:val="18"/>
                                <w:szCs w:val="18"/>
                              </w:rPr>
                              <w:t>some parts of the Handbook refer to “MiFID investment firms” instead</w:t>
                            </w:r>
                            <w:r w:rsidR="00D731D3">
                              <w:rPr>
                                <w:rFonts w:ascii="Verdana" w:hAnsi="Verdana"/>
                                <w:sz w:val="18"/>
                                <w:szCs w:val="18"/>
                              </w:rPr>
                              <w:t>.</w:t>
                            </w:r>
                          </w:p>
                          <w:p w14:paraId="51D91E02" w14:textId="38073E7F" w:rsidR="00B26CB6" w:rsidRDefault="00B26CB6" w:rsidP="00A20A8C">
                            <w:pPr>
                              <w:spacing w:after="120"/>
                              <w:ind w:left="142"/>
                              <w:rPr>
                                <w:rFonts w:ascii="Verdana" w:hAnsi="Verdana"/>
                                <w:sz w:val="18"/>
                                <w:szCs w:val="18"/>
                              </w:rPr>
                            </w:pPr>
                            <w:r>
                              <w:rPr>
                                <w:rFonts w:ascii="Verdana" w:hAnsi="Verdana"/>
                                <w:sz w:val="18"/>
                                <w:szCs w:val="18"/>
                              </w:rPr>
                              <w:t>Fund managers that carry on MiFID activities (such as “AIFM investment firms”, “UCITS investment firms” or small AIFMs that also carry on MiFID activities</w:t>
                            </w:r>
                            <w:r w:rsidR="00201B67">
                              <w:rPr>
                                <w:rFonts w:ascii="Verdana" w:hAnsi="Verdana"/>
                                <w:sz w:val="18"/>
                                <w:szCs w:val="18"/>
                              </w:rPr>
                              <w:t xml:space="preserve"> as MiFID investment firms</w:t>
                            </w:r>
                            <w:r>
                              <w:rPr>
                                <w:rFonts w:ascii="Verdana" w:hAnsi="Verdana"/>
                                <w:sz w:val="18"/>
                                <w:szCs w:val="18"/>
                              </w:rPr>
                              <w:t>) should complete this supplement</w:t>
                            </w:r>
                            <w:r w:rsidR="006E5D1D">
                              <w:rPr>
                                <w:rFonts w:ascii="Verdana" w:hAnsi="Verdana"/>
                                <w:sz w:val="18"/>
                                <w:szCs w:val="18"/>
                              </w:rPr>
                              <w:t xml:space="preserve"> as they</w:t>
                            </w:r>
                            <w:r>
                              <w:rPr>
                                <w:rFonts w:ascii="Verdana" w:hAnsi="Verdana"/>
                                <w:sz w:val="18"/>
                                <w:szCs w:val="18"/>
                              </w:rPr>
                              <w:t xml:space="preserve"> will be subject to MIFIDPRU.  </w:t>
                            </w:r>
                          </w:p>
                          <w:p w14:paraId="1161047A" w14:textId="09D8D95A" w:rsidR="00B26CB6" w:rsidRDefault="00B26CB6" w:rsidP="00A20A8C">
                            <w:pPr>
                              <w:spacing w:after="120"/>
                              <w:ind w:left="142"/>
                              <w:rPr>
                                <w:rFonts w:ascii="Verdana" w:hAnsi="Verdana"/>
                                <w:sz w:val="18"/>
                                <w:szCs w:val="18"/>
                              </w:rPr>
                            </w:pPr>
                            <w:r>
                              <w:rPr>
                                <w:rFonts w:ascii="Verdana" w:hAnsi="Verdana"/>
                                <w:sz w:val="18"/>
                                <w:szCs w:val="18"/>
                              </w:rPr>
                              <w:t>The following types of firm are not subject to MIFIDPRU, and should not complete this supplement:</w:t>
                            </w:r>
                          </w:p>
                          <w:p w14:paraId="51F57650" w14:textId="77777777" w:rsidR="00B26CB6" w:rsidRDefault="00B26CB6" w:rsidP="002F0531">
                            <w:pPr>
                              <w:pStyle w:val="ListParagraph"/>
                              <w:numPr>
                                <w:ilvl w:val="0"/>
                                <w:numId w:val="36"/>
                              </w:numPr>
                              <w:spacing w:before="0" w:after="160" w:line="259" w:lineRule="auto"/>
                              <w:contextualSpacing/>
                              <w:rPr>
                                <w:rFonts w:ascii="Verdana" w:hAnsi="Verdana"/>
                                <w:sz w:val="18"/>
                                <w:szCs w:val="18"/>
                              </w:rPr>
                            </w:pPr>
                            <w:r>
                              <w:rPr>
                                <w:rFonts w:ascii="Verdana" w:hAnsi="Verdana"/>
                                <w:sz w:val="18"/>
                                <w:szCs w:val="18"/>
                              </w:rPr>
                              <w:t>Non-UK MiFID investment firms;</w:t>
                            </w:r>
                          </w:p>
                          <w:p w14:paraId="50C8CB87" w14:textId="23093741" w:rsidR="00B26CB6" w:rsidRDefault="00B26CB6" w:rsidP="00C160F0">
                            <w:pPr>
                              <w:pStyle w:val="ListParagraph"/>
                              <w:numPr>
                                <w:ilvl w:val="0"/>
                                <w:numId w:val="36"/>
                              </w:numPr>
                              <w:spacing w:after="120" w:line="259" w:lineRule="auto"/>
                              <w:ind w:left="499" w:hanging="357"/>
                              <w:rPr>
                                <w:rFonts w:ascii="Verdana" w:hAnsi="Verdana"/>
                                <w:sz w:val="18"/>
                                <w:szCs w:val="18"/>
                              </w:rPr>
                            </w:pPr>
                            <w:r>
                              <w:rPr>
                                <w:rFonts w:ascii="Verdana" w:hAnsi="Verdana"/>
                                <w:sz w:val="18"/>
                                <w:szCs w:val="18"/>
                              </w:rPr>
                              <w:t>Article 3 MiFID exempt firms.</w:t>
                            </w:r>
                          </w:p>
                          <w:p w14:paraId="38F94BD8" w14:textId="388E33A7" w:rsidR="00B26CB6" w:rsidRPr="00BC5D98" w:rsidRDefault="00B26CB6" w:rsidP="00813A32">
                            <w:pPr>
                              <w:ind w:left="142"/>
                              <w:rPr>
                                <w:rFonts w:ascii="Verdana" w:hAnsi="Verdana"/>
                                <w:sz w:val="18"/>
                                <w:szCs w:val="18"/>
                              </w:rPr>
                            </w:pPr>
                            <w:r w:rsidRPr="00813A32">
                              <w:rPr>
                                <w:rFonts w:ascii="Verdana" w:hAnsi="Verdana"/>
                                <w:sz w:val="18"/>
                                <w:szCs w:val="18"/>
                              </w:rPr>
                              <w:t xml:space="preserve">The notes that accompany this </w:t>
                            </w:r>
                            <w:r>
                              <w:rPr>
                                <w:rFonts w:ascii="Verdana" w:hAnsi="Verdana"/>
                                <w:sz w:val="18"/>
                                <w:szCs w:val="18"/>
                              </w:rPr>
                              <w:t>Supplement</w:t>
                            </w:r>
                            <w:r w:rsidRPr="00813A32">
                              <w:rPr>
                                <w:rFonts w:ascii="Verdana" w:hAnsi="Verdana"/>
                                <w:sz w:val="18"/>
                                <w:szCs w:val="18"/>
                              </w:rPr>
                              <w:t xml:space="preserve"> will help you complete the questions</w:t>
                            </w:r>
                            <w:r>
                              <w:rPr>
                                <w:rFonts w:ascii="Verdana" w:hAnsi="Verdana"/>
                                <w:sz w:val="18"/>
                                <w:szCs w:val="18"/>
                              </w:rPr>
                              <w:t xml:space="preserve">: </w:t>
                            </w:r>
                            <w:hyperlink r:id="rId14" w:history="1">
                              <w:r w:rsidR="00C16577" w:rsidRPr="00EC78FA">
                                <w:rPr>
                                  <w:rStyle w:val="Hyperlink"/>
                                  <w:rFonts w:ascii="Verdana" w:hAnsi="Verdana"/>
                                  <w:sz w:val="18"/>
                                  <w:szCs w:val="18"/>
                                </w:rPr>
                                <w:t>https://www.fca.org.uk/publication/forms/mifidpru-supplement-notes.docx</w:t>
                              </w:r>
                            </w:hyperlink>
                            <w:r w:rsidRPr="00BC5D98">
                              <w:rPr>
                                <w:rStyle w:val="Hyperlink"/>
                                <w:rFonts w:ascii="Verdana" w:hAnsi="Verdana"/>
                                <w:sz w:val="18"/>
                                <w:szCs w:val="18"/>
                              </w:rPr>
                              <w:t xml:space="preserve"> </w:t>
                            </w:r>
                            <w:r w:rsidR="00C16577">
                              <w:rPr>
                                <w:rStyle w:val="Hyperlink"/>
                                <w:rFonts w:ascii="Verdana" w:hAnsi="Verdana"/>
                                <w:sz w:val="18"/>
                                <w:szCs w:val="18"/>
                              </w:rPr>
                              <w:t xml:space="preserve"> </w:t>
                            </w:r>
                          </w:p>
                          <w:p w14:paraId="07867272" w14:textId="61FC24EA" w:rsidR="00D9497B" w:rsidRDefault="00D9497B" w:rsidP="00D9497B">
                            <w:pPr>
                              <w:spacing w:after="120"/>
                              <w:ind w:left="142"/>
                              <w:rPr>
                                <w:rFonts w:ascii="Verdana" w:hAnsi="Verdana"/>
                                <w:sz w:val="18"/>
                                <w:szCs w:val="18"/>
                              </w:rPr>
                            </w:pPr>
                            <w:r>
                              <w:rPr>
                                <w:rFonts w:ascii="Verdana" w:hAnsi="Verdana"/>
                                <w:sz w:val="18"/>
                                <w:szCs w:val="18"/>
                              </w:rPr>
                              <w:t xml:space="preserve">There is more information about the IFPR and MIFIDPRU on our </w:t>
                            </w:r>
                            <w:hyperlink r:id="rId15" w:history="1">
                              <w:r w:rsidRPr="00133596">
                                <w:rPr>
                                  <w:rStyle w:val="Hyperlink"/>
                                  <w:rFonts w:ascii="Verdana" w:hAnsi="Verdana"/>
                                  <w:sz w:val="18"/>
                                  <w:szCs w:val="18"/>
                                </w:rPr>
                                <w:t>website</w:t>
                              </w:r>
                            </w:hyperlink>
                            <w:r>
                              <w:rPr>
                                <w:rFonts w:ascii="Verdana" w:hAnsi="Verdana"/>
                                <w:sz w:val="18"/>
                                <w:szCs w:val="18"/>
                              </w:rPr>
                              <w:t>.</w:t>
                            </w:r>
                          </w:p>
                          <w:p w14:paraId="21211ED8" w14:textId="77777777" w:rsidR="00C160F0" w:rsidRDefault="00C160F0" w:rsidP="00D9497B">
                            <w:pPr>
                              <w:spacing w:after="120"/>
                              <w:ind w:left="142"/>
                              <w:rPr>
                                <w:rFonts w:ascii="Verdana" w:hAnsi="Verdana"/>
                                <w:sz w:val="18"/>
                                <w:szCs w:val="18"/>
                              </w:rPr>
                            </w:pPr>
                          </w:p>
                          <w:p w14:paraId="7E9ECF38" w14:textId="10AA009C" w:rsidR="00B26CB6" w:rsidRPr="00051DE4" w:rsidRDefault="00B26CB6"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1224893A" w14:textId="77777777" w:rsidR="00B05B31" w:rsidRPr="00425988" w:rsidRDefault="00B05B31" w:rsidP="00B05B31">
                            <w:pPr>
                              <w:ind w:left="142"/>
                              <w:rPr>
                                <w:rFonts w:ascii="Verdana" w:hAnsi="Verdana"/>
                                <w:sz w:val="18"/>
                                <w:szCs w:val="18"/>
                              </w:rPr>
                            </w:pPr>
                            <w:r w:rsidRPr="00425988">
                              <w:rPr>
                                <w:rFonts w:ascii="Verdana" w:hAnsi="Verdana"/>
                                <w:sz w:val="18"/>
                                <w:szCs w:val="18"/>
                              </w:rPr>
                              <w:t>In this application pack we use the following terms:</w:t>
                            </w:r>
                          </w:p>
                          <w:p w14:paraId="1EB11E4F" w14:textId="77777777" w:rsidR="00B05B31" w:rsidRPr="00425988"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'you' refers to the person(s) signing the form on behalf of the applicant firm</w:t>
                            </w:r>
                          </w:p>
                          <w:p w14:paraId="0BE484EF" w14:textId="77777777" w:rsidR="00B05B31" w:rsidRPr="00425988"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'the applicant firm' refers to the firm applying for authorisation</w:t>
                            </w:r>
                          </w:p>
                          <w:p w14:paraId="58CC7C32" w14:textId="77777777" w:rsidR="00B05B31" w:rsidRPr="00885232"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p>
                          <w:p w14:paraId="37C56CEC" w14:textId="070A8EE1" w:rsidR="00B05B31" w:rsidRPr="00885232"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‘PRA’ refers to the Prudential Regulation Authority</w:t>
                            </w:r>
                          </w:p>
                          <w:p w14:paraId="449A1D0B" w14:textId="77777777" w:rsidR="000B57F3" w:rsidRPr="00425988" w:rsidRDefault="000B57F3" w:rsidP="000B57F3">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‘MiFID’ refers to the UK law implementing the Markets in Financial Instruments Directive (Directive 2014/65/EU of the European Parliament and of the Council)</w:t>
                            </w:r>
                          </w:p>
                          <w:p w14:paraId="675906CF" w14:textId="426054ED" w:rsidR="000B57F3" w:rsidRPr="0011741D" w:rsidRDefault="000B57F3" w:rsidP="000B57F3">
                            <w:pPr>
                              <w:numPr>
                                <w:ilvl w:val="0"/>
                                <w:numId w:val="3"/>
                              </w:numPr>
                              <w:tabs>
                                <w:tab w:val="num" w:pos="426"/>
                              </w:tabs>
                              <w:spacing w:before="0" w:line="240" w:lineRule="auto"/>
                              <w:ind w:left="426" w:hanging="284"/>
                              <w:rPr>
                                <w:rStyle w:val="Hyperlink"/>
                                <w:rFonts w:ascii="Verdana" w:hAnsi="Verdana"/>
                                <w:color w:val="auto"/>
                                <w:sz w:val="18"/>
                                <w:szCs w:val="18"/>
                                <w:u w:val="none"/>
                              </w:rPr>
                            </w:pPr>
                            <w:r w:rsidRPr="001E65EE">
                              <w:rPr>
                                <w:rFonts w:ascii="Verdana" w:hAnsi="Verdana"/>
                                <w:sz w:val="18"/>
                                <w:szCs w:val="18"/>
                              </w:rPr>
                              <w:t xml:space="preserve">‘RTS’ refers to </w:t>
                            </w:r>
                            <w:r>
                              <w:rPr>
                                <w:rFonts w:ascii="Verdana" w:hAnsi="Verdana"/>
                                <w:sz w:val="18"/>
                                <w:szCs w:val="18"/>
                              </w:rPr>
                              <w:t xml:space="preserve">the UK version of the </w:t>
                            </w:r>
                            <w:r w:rsidRPr="001E65EE">
                              <w:rPr>
                                <w:rFonts w:ascii="Verdana" w:hAnsi="Verdana"/>
                                <w:sz w:val="18"/>
                                <w:szCs w:val="18"/>
                              </w:rPr>
                              <w:t>Regulatory Technical Standard</w:t>
                            </w:r>
                            <w:r>
                              <w:rPr>
                                <w:rFonts w:ascii="Verdana" w:hAnsi="Verdana"/>
                                <w:sz w:val="18"/>
                                <w:szCs w:val="18"/>
                              </w:rPr>
                              <w:t xml:space="preserve"> </w:t>
                            </w:r>
                            <w:r w:rsidRPr="00CC607F">
                              <w:rPr>
                                <w:rFonts w:ascii="Verdana" w:hAnsi="Verdana"/>
                                <w:sz w:val="18"/>
                                <w:szCs w:val="18"/>
                              </w:rPr>
                              <w:t>(EU) 2017/194</w:t>
                            </w:r>
                            <w:r w:rsidR="00AF621E">
                              <w:rPr>
                                <w:rFonts w:ascii="Verdana" w:hAnsi="Verdana"/>
                                <w:sz w:val="18"/>
                                <w:szCs w:val="18"/>
                              </w:rPr>
                              <w:t>3</w:t>
                            </w:r>
                            <w:r w:rsidRPr="00CC607F">
                              <w:rPr>
                                <w:rFonts w:ascii="Verdana" w:hAnsi="Verdana"/>
                                <w:sz w:val="18"/>
                                <w:szCs w:val="18"/>
                              </w:rPr>
                              <w:t xml:space="preserve"> of 19 June 2017:</w:t>
                            </w:r>
                            <w:r>
                              <w:rPr>
                                <w:rStyle w:val="Hyperlink"/>
                                <w:rFonts w:ascii="Verdana" w:hAnsi="Verdana"/>
                                <w:sz w:val="18"/>
                                <w:szCs w:val="18"/>
                              </w:rPr>
                              <w:t xml:space="preserve"> </w:t>
                            </w:r>
                          </w:p>
                          <w:p w14:paraId="3B1814C5" w14:textId="1C5B1C41" w:rsidR="000B57F3" w:rsidRPr="00885232" w:rsidRDefault="000D16CB" w:rsidP="00C160F0">
                            <w:pPr>
                              <w:tabs>
                                <w:tab w:val="num" w:pos="426"/>
                              </w:tabs>
                              <w:spacing w:before="0" w:line="240" w:lineRule="auto"/>
                              <w:ind w:left="426"/>
                              <w:rPr>
                                <w:rFonts w:ascii="Verdana" w:hAnsi="Verdana"/>
                                <w:sz w:val="18"/>
                                <w:szCs w:val="18"/>
                              </w:rPr>
                            </w:pPr>
                            <w:hyperlink r:id="rId16" w:history="1">
                              <w:r w:rsidRPr="00D77591">
                                <w:rPr>
                                  <w:rStyle w:val="Hyperlink"/>
                                  <w:rFonts w:ascii="Verdana" w:hAnsi="Verdana"/>
                                  <w:sz w:val="18"/>
                                  <w:szCs w:val="18"/>
                                </w:rPr>
                                <w:t>https://www.handbook.fca.org.uk/techstandards/MIFID-MIFIR/2017/reg_del_2017_1943_oj/?view=chapter</w:t>
                              </w:r>
                            </w:hyperlink>
                            <w:r>
                              <w:rPr>
                                <w:rFonts w:ascii="Verdana" w:hAnsi="Verdana"/>
                                <w:sz w:val="18"/>
                                <w:szCs w:val="18"/>
                              </w:rPr>
                              <w:t xml:space="preserve"> </w:t>
                            </w:r>
                          </w:p>
                          <w:p w14:paraId="2BF05CA6" w14:textId="04A6D7FA" w:rsidR="00B05B31"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‘MIFIDPRU’ refers to the</w:t>
                            </w:r>
                            <w:r w:rsidRPr="00293054">
                              <w:rPr>
                                <w:rFonts w:ascii="Verdana" w:hAnsi="Verdana"/>
                                <w:sz w:val="18"/>
                                <w:szCs w:val="18"/>
                              </w:rPr>
                              <w:t xml:space="preserve"> new single prudential sourcebook</w:t>
                            </w:r>
                            <w:r>
                              <w:rPr>
                                <w:rFonts w:ascii="Verdana" w:hAnsi="Verdana"/>
                                <w:sz w:val="18"/>
                                <w:szCs w:val="18"/>
                              </w:rPr>
                              <w:t xml:space="preserve"> for MIFID investment firms </w:t>
                            </w:r>
                          </w:p>
                          <w:p w14:paraId="3F1F07A6" w14:textId="6A838E4F" w:rsidR="00B05B31" w:rsidRPr="00D7478E" w:rsidRDefault="00B05B31" w:rsidP="00B05B31">
                            <w:pPr>
                              <w:numPr>
                                <w:ilvl w:val="0"/>
                                <w:numId w:val="3"/>
                              </w:numPr>
                              <w:tabs>
                                <w:tab w:val="num" w:pos="426"/>
                              </w:tabs>
                              <w:spacing w:before="0" w:line="240" w:lineRule="auto"/>
                              <w:ind w:left="426" w:hanging="284"/>
                              <w:rPr>
                                <w:rFonts w:ascii="Verdana" w:hAnsi="Verdana"/>
                                <w:sz w:val="18"/>
                                <w:szCs w:val="18"/>
                              </w:rPr>
                            </w:pPr>
                            <w:r w:rsidRPr="00D7478E">
                              <w:rPr>
                                <w:rFonts w:ascii="Verdana" w:hAnsi="Verdana"/>
                                <w:sz w:val="18"/>
                                <w:szCs w:val="18"/>
                              </w:rPr>
                              <w:t xml:space="preserve">‘IFPR’ refers to the new Investment Firms Prudential Regime which will be contained primarily in MIFIDPRU  </w:t>
                            </w:r>
                          </w:p>
                          <w:p w14:paraId="24753FC0" w14:textId="77777777" w:rsidR="00B05B31"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‘OTF’ refers to Organised Trading Facility</w:t>
                            </w:r>
                          </w:p>
                          <w:p w14:paraId="411B776D" w14:textId="101D7A53" w:rsidR="00B05B31" w:rsidRPr="00D7478E" w:rsidRDefault="00B05B31" w:rsidP="00B05B31">
                            <w:pPr>
                              <w:numPr>
                                <w:ilvl w:val="0"/>
                                <w:numId w:val="3"/>
                              </w:numPr>
                              <w:tabs>
                                <w:tab w:val="num" w:pos="426"/>
                              </w:tabs>
                              <w:spacing w:before="0" w:line="240" w:lineRule="auto"/>
                              <w:ind w:left="426" w:hanging="284"/>
                              <w:rPr>
                                <w:rFonts w:ascii="Verdana" w:hAnsi="Verdana"/>
                                <w:sz w:val="18"/>
                                <w:szCs w:val="18"/>
                              </w:rPr>
                            </w:pPr>
                            <w:r w:rsidRPr="00D7478E">
                              <w:rPr>
                                <w:rFonts w:ascii="Verdana" w:hAnsi="Verdana"/>
                                <w:sz w:val="18"/>
                                <w:szCs w:val="18"/>
                              </w:rPr>
                              <w:t>‘UK CRR’ means the UK version of the Capital Requirements Regulation (575/2013), which applie</w:t>
                            </w:r>
                            <w:r w:rsidR="00CA3BFE">
                              <w:rPr>
                                <w:rFonts w:ascii="Verdana" w:hAnsi="Verdana"/>
                                <w:sz w:val="18"/>
                                <w:szCs w:val="18"/>
                              </w:rPr>
                              <w:t>d</w:t>
                            </w:r>
                            <w:r w:rsidRPr="00D7478E">
                              <w:rPr>
                                <w:rFonts w:ascii="Verdana" w:hAnsi="Verdana"/>
                                <w:sz w:val="18"/>
                                <w:szCs w:val="18"/>
                              </w:rPr>
                              <w:t xml:space="preserve"> to certain investment firms</w:t>
                            </w:r>
                            <w:r w:rsidR="006F4D05">
                              <w:rPr>
                                <w:rFonts w:ascii="Verdana" w:hAnsi="Verdana"/>
                                <w:sz w:val="18"/>
                                <w:szCs w:val="18"/>
                              </w:rPr>
                              <w:t xml:space="preserve"> prior to 1 January 2022</w:t>
                            </w:r>
                          </w:p>
                          <w:p w14:paraId="46F60D41" w14:textId="357CDC84" w:rsidR="00B26CB6" w:rsidRPr="00386D6A" w:rsidRDefault="00B26CB6" w:rsidP="00B05B31">
                            <w:pPr>
                              <w:ind w:left="142"/>
                              <w:rPr>
                                <w:rFonts w:ascii="Verdana" w:hAnsi="Verdana"/>
                                <w:sz w:val="18"/>
                                <w:szCs w:val="18"/>
                              </w:rPr>
                            </w:pPr>
                          </w:p>
                        </w:txbxContent>
                      </wps:txbx>
                      <wps:bodyPr rot="0" vert="horz" wrap="square" lIns="288000" tIns="0" rIns="18000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3B8B9F1" id="Rectangle 124" o:spid="_x0000_s1026" style="position:absolute;margin-left:25.45pt;margin-top:124.05pt;width:561.05pt;height:598.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giCDAIAAPMDAAAOAAAAZHJzL2Uyb0RvYy54bWysU8Fu2zAMvQ/YPwi6L45TJM2MOEWRrsOA&#10;bh3Q9QNkWbaFyaJGKbGzrx8lJ2mx3Yr5YFAS9fj4+LS5GXvDDgq9BlvyfDbnTFkJtbZtyZ9/3H9Y&#10;c+aDsLUwYFXJj8rzm+37d5vBFWoBHZhaISMQ64vBlbwLwRVZ5mWneuFn4JSlwwawF4GW2GY1ioHQ&#10;e5Mt5vNVNgDWDkEq72n3bjrk24TfNEqGx6bxKjBTcuIW0h/Tv4r/bLsRRYvCdVqeaIg3sOiFtlT0&#10;AnUngmB71P9A9VoieGjCTEKfQdNoqVIP1E0+/6ubp044lXohcby7yOT/H6z8dnhy3zFS9+4B5E/P&#10;LOw6YVt1iwhDp0RN5fIoVDY4X1wuxIWnq6wavkJNoxX7AEmDscE+AlJ3bExSHy9SqzEwSZvX+WK5&#10;uqKJSDq7Xs2X+dVUQxTn6w59+KygZzEoOdIsE7w4PPgQ6YjinBKrWbjXxqR5GsuGkn9cLpbpggej&#10;63iYusS22hlkBxEdkb7UG/X/Oq3XgXxpdF/y9SVJFFGOT7ZOVYLQZoqJibEnfaIk0X2+CGM1UmIM&#10;K6iPpBTC5D96LxR0gL85G8h7Jfe/9gIVZ+aLJbUX61iT3JpWFGAK8sSEs+q8LawkkJIHzqZwFyZr&#10;7x3qtqMaeRLAwi3NptFJtRc+J8bkrCTm6RVE675ep6yXt7r9AwAA//8DAFBLAwQUAAYACAAAACEA&#10;XtyOZOEAAAAMAQAADwAAAGRycy9kb3ducmV2LnhtbEyPQU7DMBBF90jcwRokdtROSSCEOBUgIXWB&#10;KqVwACcZHCuxHWK3DZye6Qp2M5qnP++Xm8WO7IhzMN5JSFYCGLrWd8ZpCR/vrzc5sBCV69ToHUr4&#10;xgCb6vKiVEXnT67G4z5qRiEuFEpCH+NUcB7aHq0KKz+ho9unn62KtM6ad7M6Ubgd+VqIO26VcfSh&#10;VxO+9NgO+4OVsPvKfhq9NfX2Tecmfa4Fb4ZByuur5ekRWMQl/sFw1id1qMip8QfXBTZKyMQDkRLW&#10;aZ4AOwPJ/S21a2hK0ywHXpX8f4nqFwAA//8DAFBLAQItABQABgAIAAAAIQC2gziS/gAAAOEBAAAT&#10;AAAAAAAAAAAAAAAAAAAAAABbQ29udGVudF9UeXBlc10ueG1sUEsBAi0AFAAGAAgAAAAhADj9If/W&#10;AAAAlAEAAAsAAAAAAAAAAAAAAAAALwEAAF9yZWxzLy5yZWxzUEsBAi0AFAAGAAgAAAAhAId6CIIM&#10;AgAA8wMAAA4AAAAAAAAAAAAAAAAALgIAAGRycy9lMm9Eb2MueG1sUEsBAi0AFAAGAAgAAAAhAF7c&#10;jmThAAAADAEAAA8AAAAAAAAAAAAAAAAAZgQAAGRycy9kb3ducmV2LnhtbFBLBQYAAAAABAAEAPMA&#10;AAB0BQAAAAA=&#10;" filled="f">
                <v:textbox inset="8mm,0,5mm,0">
                  <w:txbxContent>
                    <w:p w14:paraId="71430CB2" w14:textId="77777777" w:rsidR="00B26CB6" w:rsidRPr="00F933DC" w:rsidRDefault="00B26CB6"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51D0A254" w14:textId="1773145D" w:rsidR="0059557A" w:rsidRDefault="00C36842" w:rsidP="00A20A8C">
                      <w:pPr>
                        <w:spacing w:after="120"/>
                        <w:ind w:left="142"/>
                        <w:rPr>
                          <w:rFonts w:ascii="Verdana" w:hAnsi="Verdana"/>
                          <w:sz w:val="18"/>
                          <w:szCs w:val="18"/>
                        </w:rPr>
                      </w:pPr>
                      <w:r>
                        <w:rPr>
                          <w:rFonts w:ascii="Verdana" w:hAnsi="Verdana"/>
                          <w:sz w:val="18"/>
                          <w:szCs w:val="18"/>
                        </w:rPr>
                        <w:t>Th</w:t>
                      </w:r>
                      <w:r w:rsidR="000A44F0">
                        <w:rPr>
                          <w:rFonts w:ascii="Verdana" w:hAnsi="Verdana"/>
                          <w:sz w:val="18"/>
                          <w:szCs w:val="18"/>
                        </w:rPr>
                        <w:t>is supplement form must be completed by</w:t>
                      </w:r>
                      <w:r w:rsidR="00B26CB6">
                        <w:rPr>
                          <w:rFonts w:ascii="Verdana" w:hAnsi="Verdana"/>
                          <w:sz w:val="18"/>
                          <w:szCs w:val="18"/>
                        </w:rPr>
                        <w:t xml:space="preserve"> all</w:t>
                      </w:r>
                      <w:r w:rsidR="00416BB2">
                        <w:rPr>
                          <w:rFonts w:ascii="Verdana" w:hAnsi="Verdana"/>
                          <w:sz w:val="18"/>
                          <w:szCs w:val="18"/>
                        </w:rPr>
                        <w:t xml:space="preserve"> </w:t>
                      </w:r>
                      <w:r w:rsidR="008E77E5">
                        <w:rPr>
                          <w:rFonts w:ascii="Verdana" w:hAnsi="Verdana"/>
                          <w:sz w:val="18"/>
                          <w:szCs w:val="18"/>
                        </w:rPr>
                        <w:t>UK MiFID investment firms</w:t>
                      </w:r>
                      <w:r w:rsidR="00B26CB6">
                        <w:rPr>
                          <w:rFonts w:ascii="Verdana" w:hAnsi="Verdana"/>
                          <w:sz w:val="18"/>
                          <w:szCs w:val="18"/>
                        </w:rPr>
                        <w:t xml:space="preserve">. </w:t>
                      </w:r>
                      <w:r w:rsidR="008B6831">
                        <w:rPr>
                          <w:rFonts w:ascii="Verdana" w:hAnsi="Verdana"/>
                          <w:sz w:val="18"/>
                          <w:szCs w:val="18"/>
                        </w:rPr>
                        <w:t xml:space="preserve">It complements </w:t>
                      </w:r>
                      <w:r w:rsidR="00A4499F">
                        <w:rPr>
                          <w:rFonts w:ascii="Verdana" w:hAnsi="Verdana"/>
                          <w:sz w:val="18"/>
                          <w:szCs w:val="18"/>
                        </w:rPr>
                        <w:t>t</w:t>
                      </w:r>
                      <w:r w:rsidR="008B6831">
                        <w:rPr>
                          <w:rFonts w:ascii="Verdana" w:hAnsi="Verdana"/>
                          <w:sz w:val="18"/>
                          <w:szCs w:val="18"/>
                        </w:rPr>
                        <w:t xml:space="preserve">he MiFID </w:t>
                      </w:r>
                      <w:r w:rsidR="001B3286">
                        <w:rPr>
                          <w:rFonts w:ascii="Verdana" w:hAnsi="Verdana"/>
                          <w:sz w:val="18"/>
                          <w:szCs w:val="18"/>
                        </w:rPr>
                        <w:t xml:space="preserve">Authorisation form and MiFID </w:t>
                      </w:r>
                      <w:r w:rsidR="008B6831">
                        <w:rPr>
                          <w:rFonts w:ascii="Verdana" w:hAnsi="Verdana"/>
                          <w:sz w:val="18"/>
                          <w:szCs w:val="18"/>
                        </w:rPr>
                        <w:t>Annex form</w:t>
                      </w:r>
                      <w:r w:rsidR="006036FF">
                        <w:rPr>
                          <w:rFonts w:ascii="Verdana" w:hAnsi="Verdana"/>
                          <w:sz w:val="18"/>
                          <w:szCs w:val="18"/>
                        </w:rPr>
                        <w:t>,</w:t>
                      </w:r>
                      <w:r w:rsidR="008B6831">
                        <w:rPr>
                          <w:rFonts w:ascii="Verdana" w:hAnsi="Verdana"/>
                          <w:sz w:val="18"/>
                          <w:szCs w:val="18"/>
                        </w:rPr>
                        <w:t xml:space="preserve"> </w:t>
                      </w:r>
                      <w:r w:rsidR="00E21750">
                        <w:rPr>
                          <w:rFonts w:ascii="Verdana" w:hAnsi="Verdana"/>
                          <w:sz w:val="18"/>
                          <w:szCs w:val="18"/>
                        </w:rPr>
                        <w:t xml:space="preserve">and allows </w:t>
                      </w:r>
                      <w:r w:rsidR="00281406">
                        <w:rPr>
                          <w:rFonts w:ascii="Verdana" w:hAnsi="Verdana"/>
                          <w:sz w:val="18"/>
                          <w:szCs w:val="18"/>
                        </w:rPr>
                        <w:t>the</w:t>
                      </w:r>
                      <w:r w:rsidR="00C67516">
                        <w:rPr>
                          <w:rFonts w:ascii="Verdana" w:hAnsi="Verdana"/>
                          <w:sz w:val="18"/>
                          <w:szCs w:val="18"/>
                        </w:rPr>
                        <w:t xml:space="preserve"> applicant firm</w:t>
                      </w:r>
                      <w:r w:rsidR="00281406">
                        <w:rPr>
                          <w:rFonts w:ascii="Verdana" w:hAnsi="Verdana"/>
                          <w:sz w:val="18"/>
                          <w:szCs w:val="18"/>
                        </w:rPr>
                        <w:t xml:space="preserve"> </w:t>
                      </w:r>
                      <w:r w:rsidR="00E21750">
                        <w:rPr>
                          <w:rFonts w:ascii="Verdana" w:hAnsi="Verdana"/>
                          <w:sz w:val="18"/>
                          <w:szCs w:val="18"/>
                        </w:rPr>
                        <w:t xml:space="preserve">to </w:t>
                      </w:r>
                      <w:r w:rsidR="00281406">
                        <w:rPr>
                          <w:rFonts w:ascii="Verdana" w:hAnsi="Verdana"/>
                          <w:sz w:val="18"/>
                          <w:szCs w:val="18"/>
                        </w:rPr>
                        <w:t xml:space="preserve">provide </w:t>
                      </w:r>
                      <w:r w:rsidR="002139CA">
                        <w:rPr>
                          <w:rFonts w:ascii="Verdana" w:hAnsi="Verdana"/>
                          <w:sz w:val="18"/>
                          <w:szCs w:val="18"/>
                        </w:rPr>
                        <w:t>financial</w:t>
                      </w:r>
                      <w:r w:rsidR="00801EFC">
                        <w:rPr>
                          <w:rFonts w:ascii="Verdana" w:hAnsi="Verdana"/>
                          <w:sz w:val="18"/>
                          <w:szCs w:val="18"/>
                        </w:rPr>
                        <w:t xml:space="preserve"> information required by the </w:t>
                      </w:r>
                      <w:r w:rsidR="00924EF1">
                        <w:rPr>
                          <w:rFonts w:ascii="Verdana" w:hAnsi="Verdana"/>
                          <w:sz w:val="18"/>
                          <w:szCs w:val="18"/>
                        </w:rPr>
                        <w:t xml:space="preserve">relevant </w:t>
                      </w:r>
                      <w:r w:rsidR="00B71F58">
                        <w:rPr>
                          <w:rFonts w:ascii="Verdana" w:hAnsi="Verdana"/>
                          <w:sz w:val="18"/>
                          <w:szCs w:val="18"/>
                        </w:rPr>
                        <w:t>MiFID II RTS</w:t>
                      </w:r>
                      <w:r w:rsidR="00801EFC">
                        <w:rPr>
                          <w:rFonts w:ascii="Verdana" w:hAnsi="Verdana"/>
                          <w:sz w:val="18"/>
                          <w:szCs w:val="18"/>
                        </w:rPr>
                        <w:t xml:space="preserve"> (as defined below)</w:t>
                      </w:r>
                      <w:r w:rsidR="00AF54DC">
                        <w:rPr>
                          <w:rFonts w:ascii="Verdana" w:hAnsi="Verdana"/>
                          <w:sz w:val="18"/>
                          <w:szCs w:val="18"/>
                        </w:rPr>
                        <w:t xml:space="preserve">.  </w:t>
                      </w:r>
                    </w:p>
                    <w:p w14:paraId="0696A984" w14:textId="2FE3B16C" w:rsidR="00B26CB6" w:rsidRDefault="008E77E5" w:rsidP="00A20A8C">
                      <w:pPr>
                        <w:spacing w:after="120"/>
                        <w:ind w:left="142"/>
                        <w:rPr>
                          <w:rFonts w:ascii="Verdana" w:hAnsi="Verdana"/>
                          <w:sz w:val="18"/>
                          <w:szCs w:val="18"/>
                        </w:rPr>
                      </w:pPr>
                      <w:r>
                        <w:rPr>
                          <w:rFonts w:ascii="Verdana" w:hAnsi="Verdana"/>
                          <w:sz w:val="18"/>
                          <w:szCs w:val="18"/>
                        </w:rPr>
                        <w:t xml:space="preserve">UK MiFID investment firms </w:t>
                      </w:r>
                      <w:r w:rsidR="00266FA6">
                        <w:rPr>
                          <w:rFonts w:ascii="Verdana" w:hAnsi="Verdana"/>
                          <w:sz w:val="18"/>
                          <w:szCs w:val="18"/>
                        </w:rPr>
                        <w:t xml:space="preserve">are subject to a new prudential regime (the </w:t>
                      </w:r>
                      <w:r w:rsidR="00762644">
                        <w:rPr>
                          <w:rFonts w:ascii="Verdana" w:hAnsi="Verdana"/>
                          <w:sz w:val="18"/>
                          <w:szCs w:val="18"/>
                        </w:rPr>
                        <w:t xml:space="preserve">Investment Firm Prudential Regime or IFPR) from 1 January 2022. This regime is primarily contained in the MIFIDPRU </w:t>
                      </w:r>
                      <w:r w:rsidR="00940EF2">
                        <w:rPr>
                          <w:rFonts w:ascii="Verdana" w:hAnsi="Verdana"/>
                          <w:sz w:val="18"/>
                          <w:szCs w:val="18"/>
                        </w:rPr>
                        <w:t>section</w:t>
                      </w:r>
                      <w:r w:rsidR="00762644">
                        <w:rPr>
                          <w:rFonts w:ascii="Verdana" w:hAnsi="Verdana"/>
                          <w:sz w:val="18"/>
                          <w:szCs w:val="18"/>
                        </w:rPr>
                        <w:t xml:space="preserve"> </w:t>
                      </w:r>
                      <w:r w:rsidR="00762EC4">
                        <w:rPr>
                          <w:rFonts w:ascii="Verdana" w:hAnsi="Verdana"/>
                          <w:sz w:val="18"/>
                          <w:szCs w:val="18"/>
                        </w:rPr>
                        <w:t xml:space="preserve">of the FCA Handbook. </w:t>
                      </w:r>
                      <w:r w:rsidR="00B7637B">
                        <w:rPr>
                          <w:rFonts w:ascii="Verdana" w:hAnsi="Verdana"/>
                          <w:sz w:val="18"/>
                          <w:szCs w:val="18"/>
                        </w:rPr>
                        <w:t>This form therefore</w:t>
                      </w:r>
                      <w:r w:rsidR="00762EC4">
                        <w:rPr>
                          <w:rFonts w:ascii="Verdana" w:hAnsi="Verdana"/>
                          <w:sz w:val="18"/>
                          <w:szCs w:val="18"/>
                        </w:rPr>
                        <w:t xml:space="preserve"> </w:t>
                      </w:r>
                      <w:r w:rsidR="00B05D9F">
                        <w:rPr>
                          <w:rFonts w:ascii="Verdana" w:hAnsi="Verdana"/>
                          <w:sz w:val="18"/>
                          <w:szCs w:val="18"/>
                        </w:rPr>
                        <w:t>asks for various information which w</w:t>
                      </w:r>
                      <w:r w:rsidR="00B05D9F" w:rsidRPr="00B05D9F">
                        <w:rPr>
                          <w:rFonts w:ascii="Verdana" w:hAnsi="Verdana"/>
                          <w:sz w:val="18"/>
                          <w:szCs w:val="18"/>
                        </w:rPr>
                        <w:t xml:space="preserve">e need to </w:t>
                      </w:r>
                      <w:r w:rsidR="00456B04" w:rsidRPr="00456B04">
                        <w:rPr>
                          <w:rFonts w:ascii="Verdana" w:hAnsi="Verdana"/>
                          <w:sz w:val="18"/>
                          <w:szCs w:val="18"/>
                        </w:rPr>
                        <w:t xml:space="preserve">assess whether </w:t>
                      </w:r>
                      <w:r w:rsidR="004603EB">
                        <w:rPr>
                          <w:rFonts w:ascii="Verdana" w:hAnsi="Verdana"/>
                          <w:sz w:val="18"/>
                          <w:szCs w:val="18"/>
                        </w:rPr>
                        <w:t xml:space="preserve">the </w:t>
                      </w:r>
                      <w:r w:rsidR="00456B04" w:rsidRPr="00456B04">
                        <w:rPr>
                          <w:rFonts w:ascii="Verdana" w:hAnsi="Verdana"/>
                          <w:sz w:val="18"/>
                          <w:szCs w:val="18"/>
                        </w:rPr>
                        <w:t xml:space="preserve">applicant firm </w:t>
                      </w:r>
                      <w:r w:rsidR="00EA5164">
                        <w:rPr>
                          <w:rFonts w:ascii="Verdana" w:hAnsi="Verdana"/>
                          <w:sz w:val="18"/>
                          <w:szCs w:val="18"/>
                        </w:rPr>
                        <w:t>(</w:t>
                      </w:r>
                      <w:r w:rsidR="00456B04" w:rsidRPr="00456B04">
                        <w:rPr>
                          <w:rFonts w:ascii="Verdana" w:hAnsi="Verdana"/>
                          <w:sz w:val="18"/>
                          <w:szCs w:val="18"/>
                        </w:rPr>
                        <w:t>and</w:t>
                      </w:r>
                      <w:r w:rsidR="009240A7">
                        <w:rPr>
                          <w:rFonts w:ascii="Verdana" w:hAnsi="Verdana"/>
                          <w:sz w:val="18"/>
                          <w:szCs w:val="18"/>
                        </w:rPr>
                        <w:t xml:space="preserve"> </w:t>
                      </w:r>
                      <w:r w:rsidR="00293A86">
                        <w:rPr>
                          <w:rFonts w:ascii="Verdana" w:hAnsi="Verdana"/>
                          <w:sz w:val="18"/>
                          <w:szCs w:val="18"/>
                        </w:rPr>
                        <w:t>its investment firm group</w:t>
                      </w:r>
                      <w:r w:rsidR="00EA5164">
                        <w:rPr>
                          <w:rFonts w:ascii="Verdana" w:hAnsi="Verdana"/>
                          <w:sz w:val="18"/>
                          <w:szCs w:val="18"/>
                        </w:rPr>
                        <w:t xml:space="preserve">, </w:t>
                      </w:r>
                      <w:r w:rsidR="00456B04" w:rsidRPr="00456B04">
                        <w:rPr>
                          <w:rFonts w:ascii="Verdana" w:hAnsi="Verdana"/>
                          <w:sz w:val="18"/>
                          <w:szCs w:val="18"/>
                        </w:rPr>
                        <w:t xml:space="preserve">if </w:t>
                      </w:r>
                      <w:r w:rsidR="003B7B32">
                        <w:rPr>
                          <w:rFonts w:ascii="Verdana" w:hAnsi="Verdana"/>
                          <w:sz w:val="18"/>
                          <w:szCs w:val="18"/>
                        </w:rPr>
                        <w:t>it has one</w:t>
                      </w:r>
                      <w:r w:rsidR="00456B04" w:rsidRPr="00456B04">
                        <w:rPr>
                          <w:rFonts w:ascii="Verdana" w:hAnsi="Verdana"/>
                          <w:sz w:val="18"/>
                          <w:szCs w:val="18"/>
                        </w:rPr>
                        <w:t>) satisf</w:t>
                      </w:r>
                      <w:r w:rsidR="00EA5164">
                        <w:rPr>
                          <w:rFonts w:ascii="Verdana" w:hAnsi="Verdana"/>
                          <w:sz w:val="18"/>
                          <w:szCs w:val="18"/>
                        </w:rPr>
                        <w:t>ies</w:t>
                      </w:r>
                      <w:r w:rsidR="00456B04" w:rsidRPr="00456B04">
                        <w:rPr>
                          <w:rFonts w:ascii="Verdana" w:hAnsi="Verdana"/>
                          <w:sz w:val="18"/>
                          <w:szCs w:val="18"/>
                        </w:rPr>
                        <w:t xml:space="preserve"> the requirements</w:t>
                      </w:r>
                      <w:r w:rsidR="00B05D9F" w:rsidRPr="00B05D9F">
                        <w:rPr>
                          <w:rFonts w:ascii="Verdana" w:hAnsi="Verdana"/>
                          <w:sz w:val="18"/>
                          <w:szCs w:val="18"/>
                        </w:rPr>
                        <w:t xml:space="preserve"> </w:t>
                      </w:r>
                      <w:r w:rsidR="00B7637B">
                        <w:rPr>
                          <w:rFonts w:ascii="Verdana" w:hAnsi="Verdana"/>
                          <w:sz w:val="18"/>
                          <w:szCs w:val="18"/>
                        </w:rPr>
                        <w:t>in MIFIDPRU</w:t>
                      </w:r>
                      <w:r w:rsidR="00EB76B4">
                        <w:rPr>
                          <w:rFonts w:ascii="Verdana" w:hAnsi="Verdana"/>
                          <w:sz w:val="18"/>
                          <w:szCs w:val="18"/>
                        </w:rPr>
                        <w:t xml:space="preserve">, </w:t>
                      </w:r>
                      <w:r w:rsidR="00B05D9F" w:rsidRPr="00B05D9F">
                        <w:rPr>
                          <w:rFonts w:ascii="Verdana" w:hAnsi="Verdana"/>
                          <w:sz w:val="18"/>
                          <w:szCs w:val="18"/>
                        </w:rPr>
                        <w:t xml:space="preserve">and </w:t>
                      </w:r>
                      <w:r w:rsidR="006A6441">
                        <w:rPr>
                          <w:rFonts w:ascii="Verdana" w:hAnsi="Verdana"/>
                          <w:sz w:val="18"/>
                          <w:szCs w:val="18"/>
                        </w:rPr>
                        <w:t xml:space="preserve">to </w:t>
                      </w:r>
                      <w:r w:rsidR="00B05D9F" w:rsidRPr="00B05D9F">
                        <w:rPr>
                          <w:rFonts w:ascii="Verdana" w:hAnsi="Verdana"/>
                          <w:sz w:val="18"/>
                          <w:szCs w:val="18"/>
                        </w:rPr>
                        <w:t xml:space="preserve">prepare for the ongoing supervision </w:t>
                      </w:r>
                      <w:r w:rsidR="006A6441">
                        <w:rPr>
                          <w:rFonts w:ascii="Verdana" w:hAnsi="Verdana"/>
                          <w:sz w:val="18"/>
                          <w:szCs w:val="18"/>
                        </w:rPr>
                        <w:t>of the firm</w:t>
                      </w:r>
                      <w:r w:rsidR="00FC061E">
                        <w:rPr>
                          <w:rFonts w:ascii="Verdana" w:hAnsi="Verdana"/>
                          <w:sz w:val="18"/>
                          <w:szCs w:val="18"/>
                        </w:rPr>
                        <w:t>.</w:t>
                      </w:r>
                      <w:r w:rsidR="00B26CB6">
                        <w:rPr>
                          <w:rFonts w:ascii="Verdana" w:hAnsi="Verdana"/>
                          <w:sz w:val="18"/>
                          <w:szCs w:val="18"/>
                        </w:rPr>
                        <w:t xml:space="preserve"> </w:t>
                      </w:r>
                    </w:p>
                    <w:p w14:paraId="5CF1F243" w14:textId="2DA1FC21" w:rsidR="00B26CB6" w:rsidRDefault="00B26CB6" w:rsidP="00A20A8C">
                      <w:pPr>
                        <w:spacing w:after="120"/>
                        <w:ind w:left="142"/>
                        <w:rPr>
                          <w:rFonts w:ascii="Verdana" w:hAnsi="Verdana"/>
                          <w:sz w:val="18"/>
                          <w:szCs w:val="18"/>
                        </w:rPr>
                      </w:pPr>
                      <w:r>
                        <w:rPr>
                          <w:rFonts w:ascii="Verdana" w:hAnsi="Verdana"/>
                          <w:sz w:val="18"/>
                          <w:szCs w:val="18"/>
                        </w:rPr>
                        <w:t>Where we refer in the supplement form to “MiFID authorisation process/application” we mean the process/application whereby a firm becomes subject to MiFID for the first time. This includes new firm authorisations and variations of permission.</w:t>
                      </w:r>
                    </w:p>
                    <w:p w14:paraId="48E7CEDA" w14:textId="59CEEDA0" w:rsidR="00B26CB6" w:rsidRDefault="00B26CB6" w:rsidP="00A20A8C">
                      <w:pPr>
                        <w:spacing w:after="120"/>
                        <w:ind w:left="142"/>
                        <w:rPr>
                          <w:rFonts w:ascii="Verdana" w:hAnsi="Verdana"/>
                          <w:sz w:val="18"/>
                          <w:szCs w:val="18"/>
                        </w:rPr>
                      </w:pPr>
                      <w:r>
                        <w:rPr>
                          <w:rFonts w:ascii="Verdana" w:hAnsi="Verdana"/>
                          <w:sz w:val="18"/>
                          <w:szCs w:val="18"/>
                        </w:rPr>
                        <w:t xml:space="preserve">We use the term “MIFIDPRU investment firm” </w:t>
                      </w:r>
                      <w:r w:rsidR="00391DF8">
                        <w:rPr>
                          <w:rFonts w:ascii="Verdana" w:hAnsi="Verdana"/>
                          <w:sz w:val="18"/>
                          <w:szCs w:val="18"/>
                        </w:rPr>
                        <w:t xml:space="preserve">in this form </w:t>
                      </w:r>
                      <w:r>
                        <w:rPr>
                          <w:rFonts w:ascii="Verdana" w:hAnsi="Verdana"/>
                          <w:sz w:val="18"/>
                          <w:szCs w:val="18"/>
                        </w:rPr>
                        <w:t>to refer to a firm that is subject to MIFIDPRU</w:t>
                      </w:r>
                      <w:r w:rsidR="00391DF8">
                        <w:rPr>
                          <w:rFonts w:ascii="Verdana" w:hAnsi="Verdana"/>
                          <w:sz w:val="18"/>
                          <w:szCs w:val="18"/>
                        </w:rPr>
                        <w:t>, because this is the term that is used in the MIFIDPRU sourcebook</w:t>
                      </w:r>
                      <w:r>
                        <w:rPr>
                          <w:rFonts w:ascii="Verdana" w:hAnsi="Verdana"/>
                          <w:sz w:val="18"/>
                          <w:szCs w:val="18"/>
                        </w:rPr>
                        <w:t xml:space="preserve">. In other contexts, we use other terms to refer to this population of firms – for example, </w:t>
                      </w:r>
                      <w:r w:rsidR="003B16A7">
                        <w:rPr>
                          <w:rFonts w:ascii="Verdana" w:hAnsi="Verdana"/>
                          <w:sz w:val="18"/>
                          <w:szCs w:val="18"/>
                        </w:rPr>
                        <w:t xml:space="preserve">the MiFID Annex form generally uses “UK MiFID investment firm” and </w:t>
                      </w:r>
                      <w:r>
                        <w:rPr>
                          <w:rFonts w:ascii="Verdana" w:hAnsi="Verdana"/>
                          <w:sz w:val="18"/>
                          <w:szCs w:val="18"/>
                        </w:rPr>
                        <w:t>some parts of the Handbook refer to “MiFID investment firms” instead</w:t>
                      </w:r>
                      <w:r w:rsidR="00D731D3">
                        <w:rPr>
                          <w:rFonts w:ascii="Verdana" w:hAnsi="Verdana"/>
                          <w:sz w:val="18"/>
                          <w:szCs w:val="18"/>
                        </w:rPr>
                        <w:t>.</w:t>
                      </w:r>
                    </w:p>
                    <w:p w14:paraId="51D91E02" w14:textId="38073E7F" w:rsidR="00B26CB6" w:rsidRDefault="00B26CB6" w:rsidP="00A20A8C">
                      <w:pPr>
                        <w:spacing w:after="120"/>
                        <w:ind w:left="142"/>
                        <w:rPr>
                          <w:rFonts w:ascii="Verdana" w:hAnsi="Verdana"/>
                          <w:sz w:val="18"/>
                          <w:szCs w:val="18"/>
                        </w:rPr>
                      </w:pPr>
                      <w:r>
                        <w:rPr>
                          <w:rFonts w:ascii="Verdana" w:hAnsi="Verdana"/>
                          <w:sz w:val="18"/>
                          <w:szCs w:val="18"/>
                        </w:rPr>
                        <w:t>Fund managers that carry on MiFID activities (such as “AIFM investment firms”, “UCITS investment firms” or small AIFMs that also carry on MiFID activities</w:t>
                      </w:r>
                      <w:r w:rsidR="00201B67">
                        <w:rPr>
                          <w:rFonts w:ascii="Verdana" w:hAnsi="Verdana"/>
                          <w:sz w:val="18"/>
                          <w:szCs w:val="18"/>
                        </w:rPr>
                        <w:t xml:space="preserve"> as MiFID investment firms</w:t>
                      </w:r>
                      <w:r>
                        <w:rPr>
                          <w:rFonts w:ascii="Verdana" w:hAnsi="Verdana"/>
                          <w:sz w:val="18"/>
                          <w:szCs w:val="18"/>
                        </w:rPr>
                        <w:t>) should complete this supplement</w:t>
                      </w:r>
                      <w:r w:rsidR="006E5D1D">
                        <w:rPr>
                          <w:rFonts w:ascii="Verdana" w:hAnsi="Verdana"/>
                          <w:sz w:val="18"/>
                          <w:szCs w:val="18"/>
                        </w:rPr>
                        <w:t xml:space="preserve"> as they</w:t>
                      </w:r>
                      <w:r>
                        <w:rPr>
                          <w:rFonts w:ascii="Verdana" w:hAnsi="Verdana"/>
                          <w:sz w:val="18"/>
                          <w:szCs w:val="18"/>
                        </w:rPr>
                        <w:t xml:space="preserve"> will be subject to MIFIDPRU.  </w:t>
                      </w:r>
                    </w:p>
                    <w:p w14:paraId="1161047A" w14:textId="09D8D95A" w:rsidR="00B26CB6" w:rsidRDefault="00B26CB6" w:rsidP="00A20A8C">
                      <w:pPr>
                        <w:spacing w:after="120"/>
                        <w:ind w:left="142"/>
                        <w:rPr>
                          <w:rFonts w:ascii="Verdana" w:hAnsi="Verdana"/>
                          <w:sz w:val="18"/>
                          <w:szCs w:val="18"/>
                        </w:rPr>
                      </w:pPr>
                      <w:r>
                        <w:rPr>
                          <w:rFonts w:ascii="Verdana" w:hAnsi="Verdana"/>
                          <w:sz w:val="18"/>
                          <w:szCs w:val="18"/>
                        </w:rPr>
                        <w:t>The following types of firm are not subject to MIFIDPRU, and should not complete this supplement:</w:t>
                      </w:r>
                    </w:p>
                    <w:p w14:paraId="51F57650" w14:textId="77777777" w:rsidR="00B26CB6" w:rsidRDefault="00B26CB6" w:rsidP="002F0531">
                      <w:pPr>
                        <w:pStyle w:val="ListParagraph"/>
                        <w:numPr>
                          <w:ilvl w:val="0"/>
                          <w:numId w:val="36"/>
                        </w:numPr>
                        <w:spacing w:before="0" w:after="160" w:line="259" w:lineRule="auto"/>
                        <w:contextualSpacing/>
                        <w:rPr>
                          <w:rFonts w:ascii="Verdana" w:hAnsi="Verdana"/>
                          <w:sz w:val="18"/>
                          <w:szCs w:val="18"/>
                        </w:rPr>
                      </w:pPr>
                      <w:r>
                        <w:rPr>
                          <w:rFonts w:ascii="Verdana" w:hAnsi="Verdana"/>
                          <w:sz w:val="18"/>
                          <w:szCs w:val="18"/>
                        </w:rPr>
                        <w:t>Non-UK MiFID investment firms;</w:t>
                      </w:r>
                    </w:p>
                    <w:p w14:paraId="50C8CB87" w14:textId="23093741" w:rsidR="00B26CB6" w:rsidRDefault="00B26CB6" w:rsidP="00C160F0">
                      <w:pPr>
                        <w:pStyle w:val="ListParagraph"/>
                        <w:numPr>
                          <w:ilvl w:val="0"/>
                          <w:numId w:val="36"/>
                        </w:numPr>
                        <w:spacing w:after="120" w:line="259" w:lineRule="auto"/>
                        <w:ind w:left="499" w:hanging="357"/>
                        <w:rPr>
                          <w:rFonts w:ascii="Verdana" w:hAnsi="Verdana"/>
                          <w:sz w:val="18"/>
                          <w:szCs w:val="18"/>
                        </w:rPr>
                      </w:pPr>
                      <w:r>
                        <w:rPr>
                          <w:rFonts w:ascii="Verdana" w:hAnsi="Verdana"/>
                          <w:sz w:val="18"/>
                          <w:szCs w:val="18"/>
                        </w:rPr>
                        <w:t>Article 3 MiFID exempt firms.</w:t>
                      </w:r>
                    </w:p>
                    <w:p w14:paraId="38F94BD8" w14:textId="388E33A7" w:rsidR="00B26CB6" w:rsidRPr="00BC5D98" w:rsidRDefault="00B26CB6" w:rsidP="00813A32">
                      <w:pPr>
                        <w:ind w:left="142"/>
                        <w:rPr>
                          <w:rFonts w:ascii="Verdana" w:hAnsi="Verdana"/>
                          <w:sz w:val="18"/>
                          <w:szCs w:val="18"/>
                        </w:rPr>
                      </w:pPr>
                      <w:r w:rsidRPr="00813A32">
                        <w:rPr>
                          <w:rFonts w:ascii="Verdana" w:hAnsi="Verdana"/>
                          <w:sz w:val="18"/>
                          <w:szCs w:val="18"/>
                        </w:rPr>
                        <w:t xml:space="preserve">The notes that accompany this </w:t>
                      </w:r>
                      <w:r>
                        <w:rPr>
                          <w:rFonts w:ascii="Verdana" w:hAnsi="Verdana"/>
                          <w:sz w:val="18"/>
                          <w:szCs w:val="18"/>
                        </w:rPr>
                        <w:t>Supplement</w:t>
                      </w:r>
                      <w:r w:rsidRPr="00813A32">
                        <w:rPr>
                          <w:rFonts w:ascii="Verdana" w:hAnsi="Verdana"/>
                          <w:sz w:val="18"/>
                          <w:szCs w:val="18"/>
                        </w:rPr>
                        <w:t xml:space="preserve"> will help you complete the questions</w:t>
                      </w:r>
                      <w:r>
                        <w:rPr>
                          <w:rFonts w:ascii="Verdana" w:hAnsi="Verdana"/>
                          <w:sz w:val="18"/>
                          <w:szCs w:val="18"/>
                        </w:rPr>
                        <w:t xml:space="preserve">: </w:t>
                      </w:r>
                      <w:hyperlink r:id="rId17" w:history="1">
                        <w:r w:rsidR="00C16577" w:rsidRPr="00EC78FA">
                          <w:rPr>
                            <w:rStyle w:val="Hyperlink"/>
                            <w:rFonts w:ascii="Verdana" w:hAnsi="Verdana"/>
                            <w:sz w:val="18"/>
                            <w:szCs w:val="18"/>
                          </w:rPr>
                          <w:t>https://www.fca.org.uk/publication/forms/mifidpru-supplement-notes.docx</w:t>
                        </w:r>
                      </w:hyperlink>
                      <w:r w:rsidRPr="00BC5D98">
                        <w:rPr>
                          <w:rStyle w:val="Hyperlink"/>
                          <w:rFonts w:ascii="Verdana" w:hAnsi="Verdana"/>
                          <w:sz w:val="18"/>
                          <w:szCs w:val="18"/>
                        </w:rPr>
                        <w:t xml:space="preserve"> </w:t>
                      </w:r>
                      <w:r w:rsidR="00C16577">
                        <w:rPr>
                          <w:rStyle w:val="Hyperlink"/>
                          <w:rFonts w:ascii="Verdana" w:hAnsi="Verdana"/>
                          <w:sz w:val="18"/>
                          <w:szCs w:val="18"/>
                        </w:rPr>
                        <w:t xml:space="preserve"> </w:t>
                      </w:r>
                    </w:p>
                    <w:p w14:paraId="07867272" w14:textId="61FC24EA" w:rsidR="00D9497B" w:rsidRDefault="00D9497B" w:rsidP="00D9497B">
                      <w:pPr>
                        <w:spacing w:after="120"/>
                        <w:ind w:left="142"/>
                        <w:rPr>
                          <w:rFonts w:ascii="Verdana" w:hAnsi="Verdana"/>
                          <w:sz w:val="18"/>
                          <w:szCs w:val="18"/>
                        </w:rPr>
                      </w:pPr>
                      <w:r>
                        <w:rPr>
                          <w:rFonts w:ascii="Verdana" w:hAnsi="Verdana"/>
                          <w:sz w:val="18"/>
                          <w:szCs w:val="18"/>
                        </w:rPr>
                        <w:t xml:space="preserve">There is more information about the IFPR and MIFIDPRU on our </w:t>
                      </w:r>
                      <w:hyperlink r:id="rId18" w:history="1">
                        <w:r w:rsidRPr="00133596">
                          <w:rPr>
                            <w:rStyle w:val="Hyperlink"/>
                            <w:rFonts w:ascii="Verdana" w:hAnsi="Verdana"/>
                            <w:sz w:val="18"/>
                            <w:szCs w:val="18"/>
                          </w:rPr>
                          <w:t>website</w:t>
                        </w:r>
                      </w:hyperlink>
                      <w:r>
                        <w:rPr>
                          <w:rFonts w:ascii="Verdana" w:hAnsi="Verdana"/>
                          <w:sz w:val="18"/>
                          <w:szCs w:val="18"/>
                        </w:rPr>
                        <w:t>.</w:t>
                      </w:r>
                    </w:p>
                    <w:p w14:paraId="21211ED8" w14:textId="77777777" w:rsidR="00C160F0" w:rsidRDefault="00C160F0" w:rsidP="00D9497B">
                      <w:pPr>
                        <w:spacing w:after="120"/>
                        <w:ind w:left="142"/>
                        <w:rPr>
                          <w:rFonts w:ascii="Verdana" w:hAnsi="Verdana"/>
                          <w:sz w:val="18"/>
                          <w:szCs w:val="18"/>
                        </w:rPr>
                      </w:pPr>
                    </w:p>
                    <w:p w14:paraId="7E9ECF38" w14:textId="10AA009C" w:rsidR="00B26CB6" w:rsidRPr="00051DE4" w:rsidRDefault="00B26CB6"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1224893A" w14:textId="77777777" w:rsidR="00B05B31" w:rsidRPr="00425988" w:rsidRDefault="00B05B31" w:rsidP="00B05B31">
                      <w:pPr>
                        <w:ind w:left="142"/>
                        <w:rPr>
                          <w:rFonts w:ascii="Verdana" w:hAnsi="Verdana"/>
                          <w:sz w:val="18"/>
                          <w:szCs w:val="18"/>
                        </w:rPr>
                      </w:pPr>
                      <w:r w:rsidRPr="00425988">
                        <w:rPr>
                          <w:rFonts w:ascii="Verdana" w:hAnsi="Verdana"/>
                          <w:sz w:val="18"/>
                          <w:szCs w:val="18"/>
                        </w:rPr>
                        <w:t>In this application pack we use the following terms:</w:t>
                      </w:r>
                    </w:p>
                    <w:p w14:paraId="1EB11E4F" w14:textId="77777777" w:rsidR="00B05B31" w:rsidRPr="00425988"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'you' refers to the person(s) signing the form on behalf of the applicant firm</w:t>
                      </w:r>
                    </w:p>
                    <w:p w14:paraId="0BE484EF" w14:textId="77777777" w:rsidR="00B05B31" w:rsidRPr="00425988"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'the applicant firm' refers to the firm applying for authorisation</w:t>
                      </w:r>
                    </w:p>
                    <w:p w14:paraId="58CC7C32" w14:textId="77777777" w:rsidR="00B05B31" w:rsidRPr="00885232" w:rsidRDefault="00B05B31" w:rsidP="00B05B31">
                      <w:pPr>
                        <w:numPr>
                          <w:ilvl w:val="0"/>
                          <w:numId w:val="3"/>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p>
                    <w:p w14:paraId="37C56CEC" w14:textId="070A8EE1" w:rsidR="00B05B31" w:rsidRPr="00885232"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‘PRA’ refers to the Prudential Regulation Authority</w:t>
                      </w:r>
                    </w:p>
                    <w:p w14:paraId="449A1D0B" w14:textId="77777777" w:rsidR="000B57F3" w:rsidRPr="00425988" w:rsidRDefault="000B57F3" w:rsidP="000B57F3">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‘MiFID’ refers to the UK law implementing the Markets in Financial Instruments Directive (Directive 2014/65/EU of the European Parliament and of the Council)</w:t>
                      </w:r>
                    </w:p>
                    <w:p w14:paraId="675906CF" w14:textId="426054ED" w:rsidR="000B57F3" w:rsidRPr="0011741D" w:rsidRDefault="000B57F3" w:rsidP="000B57F3">
                      <w:pPr>
                        <w:numPr>
                          <w:ilvl w:val="0"/>
                          <w:numId w:val="3"/>
                        </w:numPr>
                        <w:tabs>
                          <w:tab w:val="num" w:pos="426"/>
                        </w:tabs>
                        <w:spacing w:before="0" w:line="240" w:lineRule="auto"/>
                        <w:ind w:left="426" w:hanging="284"/>
                        <w:rPr>
                          <w:rStyle w:val="Hyperlink"/>
                          <w:rFonts w:ascii="Verdana" w:hAnsi="Verdana"/>
                          <w:color w:val="auto"/>
                          <w:sz w:val="18"/>
                          <w:szCs w:val="18"/>
                          <w:u w:val="none"/>
                        </w:rPr>
                      </w:pPr>
                      <w:r w:rsidRPr="001E65EE">
                        <w:rPr>
                          <w:rFonts w:ascii="Verdana" w:hAnsi="Verdana"/>
                          <w:sz w:val="18"/>
                          <w:szCs w:val="18"/>
                        </w:rPr>
                        <w:t xml:space="preserve">‘RTS’ refers to </w:t>
                      </w:r>
                      <w:r>
                        <w:rPr>
                          <w:rFonts w:ascii="Verdana" w:hAnsi="Verdana"/>
                          <w:sz w:val="18"/>
                          <w:szCs w:val="18"/>
                        </w:rPr>
                        <w:t xml:space="preserve">the UK version of the </w:t>
                      </w:r>
                      <w:r w:rsidRPr="001E65EE">
                        <w:rPr>
                          <w:rFonts w:ascii="Verdana" w:hAnsi="Verdana"/>
                          <w:sz w:val="18"/>
                          <w:szCs w:val="18"/>
                        </w:rPr>
                        <w:t>Regulatory Technical Standard</w:t>
                      </w:r>
                      <w:r>
                        <w:rPr>
                          <w:rFonts w:ascii="Verdana" w:hAnsi="Verdana"/>
                          <w:sz w:val="18"/>
                          <w:szCs w:val="18"/>
                        </w:rPr>
                        <w:t xml:space="preserve"> </w:t>
                      </w:r>
                      <w:r w:rsidRPr="00CC607F">
                        <w:rPr>
                          <w:rFonts w:ascii="Verdana" w:hAnsi="Verdana"/>
                          <w:sz w:val="18"/>
                          <w:szCs w:val="18"/>
                        </w:rPr>
                        <w:t>(EU) 2017/194</w:t>
                      </w:r>
                      <w:r w:rsidR="00AF621E">
                        <w:rPr>
                          <w:rFonts w:ascii="Verdana" w:hAnsi="Verdana"/>
                          <w:sz w:val="18"/>
                          <w:szCs w:val="18"/>
                        </w:rPr>
                        <w:t>3</w:t>
                      </w:r>
                      <w:r w:rsidRPr="00CC607F">
                        <w:rPr>
                          <w:rFonts w:ascii="Verdana" w:hAnsi="Verdana"/>
                          <w:sz w:val="18"/>
                          <w:szCs w:val="18"/>
                        </w:rPr>
                        <w:t xml:space="preserve"> of 19 June 2017:</w:t>
                      </w:r>
                      <w:r>
                        <w:rPr>
                          <w:rStyle w:val="Hyperlink"/>
                          <w:rFonts w:ascii="Verdana" w:hAnsi="Verdana"/>
                          <w:sz w:val="18"/>
                          <w:szCs w:val="18"/>
                        </w:rPr>
                        <w:t xml:space="preserve"> </w:t>
                      </w:r>
                    </w:p>
                    <w:p w14:paraId="3B1814C5" w14:textId="1C5B1C41" w:rsidR="000B57F3" w:rsidRPr="00885232" w:rsidRDefault="000D16CB" w:rsidP="00C160F0">
                      <w:pPr>
                        <w:tabs>
                          <w:tab w:val="num" w:pos="426"/>
                        </w:tabs>
                        <w:spacing w:before="0" w:line="240" w:lineRule="auto"/>
                        <w:ind w:left="426"/>
                        <w:rPr>
                          <w:rFonts w:ascii="Verdana" w:hAnsi="Verdana"/>
                          <w:sz w:val="18"/>
                          <w:szCs w:val="18"/>
                        </w:rPr>
                      </w:pPr>
                      <w:hyperlink r:id="rId19" w:history="1">
                        <w:r w:rsidRPr="00D77591">
                          <w:rPr>
                            <w:rStyle w:val="Hyperlink"/>
                            <w:rFonts w:ascii="Verdana" w:hAnsi="Verdana"/>
                            <w:sz w:val="18"/>
                            <w:szCs w:val="18"/>
                          </w:rPr>
                          <w:t>https://www.handbook.fca.org.uk/techstandards/MIFID-MIFIR/2017/reg_del_2017_1943_oj/?view=chapter</w:t>
                        </w:r>
                      </w:hyperlink>
                      <w:r>
                        <w:rPr>
                          <w:rFonts w:ascii="Verdana" w:hAnsi="Verdana"/>
                          <w:sz w:val="18"/>
                          <w:szCs w:val="18"/>
                        </w:rPr>
                        <w:t xml:space="preserve"> </w:t>
                      </w:r>
                    </w:p>
                    <w:p w14:paraId="2BF05CA6" w14:textId="04A6D7FA" w:rsidR="00B05B31"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‘MIFIDPRU’ refers to the</w:t>
                      </w:r>
                      <w:r w:rsidRPr="00293054">
                        <w:rPr>
                          <w:rFonts w:ascii="Verdana" w:hAnsi="Verdana"/>
                          <w:sz w:val="18"/>
                          <w:szCs w:val="18"/>
                        </w:rPr>
                        <w:t xml:space="preserve"> new single prudential sourcebook</w:t>
                      </w:r>
                      <w:r>
                        <w:rPr>
                          <w:rFonts w:ascii="Verdana" w:hAnsi="Verdana"/>
                          <w:sz w:val="18"/>
                          <w:szCs w:val="18"/>
                        </w:rPr>
                        <w:t xml:space="preserve"> for MIFID investment firms </w:t>
                      </w:r>
                    </w:p>
                    <w:p w14:paraId="3F1F07A6" w14:textId="6A838E4F" w:rsidR="00B05B31" w:rsidRPr="00D7478E" w:rsidRDefault="00B05B31" w:rsidP="00B05B31">
                      <w:pPr>
                        <w:numPr>
                          <w:ilvl w:val="0"/>
                          <w:numId w:val="3"/>
                        </w:numPr>
                        <w:tabs>
                          <w:tab w:val="num" w:pos="426"/>
                        </w:tabs>
                        <w:spacing w:before="0" w:line="240" w:lineRule="auto"/>
                        <w:ind w:left="426" w:hanging="284"/>
                        <w:rPr>
                          <w:rFonts w:ascii="Verdana" w:hAnsi="Verdana"/>
                          <w:sz w:val="18"/>
                          <w:szCs w:val="18"/>
                        </w:rPr>
                      </w:pPr>
                      <w:r w:rsidRPr="00D7478E">
                        <w:rPr>
                          <w:rFonts w:ascii="Verdana" w:hAnsi="Verdana"/>
                          <w:sz w:val="18"/>
                          <w:szCs w:val="18"/>
                        </w:rPr>
                        <w:t xml:space="preserve">‘IFPR’ refers to the new Investment Firms Prudential Regime which will be contained primarily in MIFIDPRU  </w:t>
                      </w:r>
                    </w:p>
                    <w:p w14:paraId="24753FC0" w14:textId="77777777" w:rsidR="00B05B31" w:rsidRDefault="00B05B31" w:rsidP="00B05B31">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‘OTF’ refers to Organised Trading Facility</w:t>
                      </w:r>
                    </w:p>
                    <w:p w14:paraId="411B776D" w14:textId="101D7A53" w:rsidR="00B05B31" w:rsidRPr="00D7478E" w:rsidRDefault="00B05B31" w:rsidP="00B05B31">
                      <w:pPr>
                        <w:numPr>
                          <w:ilvl w:val="0"/>
                          <w:numId w:val="3"/>
                        </w:numPr>
                        <w:tabs>
                          <w:tab w:val="num" w:pos="426"/>
                        </w:tabs>
                        <w:spacing w:before="0" w:line="240" w:lineRule="auto"/>
                        <w:ind w:left="426" w:hanging="284"/>
                        <w:rPr>
                          <w:rFonts w:ascii="Verdana" w:hAnsi="Verdana"/>
                          <w:sz w:val="18"/>
                          <w:szCs w:val="18"/>
                        </w:rPr>
                      </w:pPr>
                      <w:r w:rsidRPr="00D7478E">
                        <w:rPr>
                          <w:rFonts w:ascii="Verdana" w:hAnsi="Verdana"/>
                          <w:sz w:val="18"/>
                          <w:szCs w:val="18"/>
                        </w:rPr>
                        <w:t>‘UK CRR’ means the UK version of the Capital Requirements Regulation (575/2013), which applie</w:t>
                      </w:r>
                      <w:r w:rsidR="00CA3BFE">
                        <w:rPr>
                          <w:rFonts w:ascii="Verdana" w:hAnsi="Verdana"/>
                          <w:sz w:val="18"/>
                          <w:szCs w:val="18"/>
                        </w:rPr>
                        <w:t>d</w:t>
                      </w:r>
                      <w:r w:rsidRPr="00D7478E">
                        <w:rPr>
                          <w:rFonts w:ascii="Verdana" w:hAnsi="Verdana"/>
                          <w:sz w:val="18"/>
                          <w:szCs w:val="18"/>
                        </w:rPr>
                        <w:t xml:space="preserve"> to certain investment firms</w:t>
                      </w:r>
                      <w:r w:rsidR="006F4D05">
                        <w:rPr>
                          <w:rFonts w:ascii="Verdana" w:hAnsi="Verdana"/>
                          <w:sz w:val="18"/>
                          <w:szCs w:val="18"/>
                        </w:rPr>
                        <w:t xml:space="preserve"> prior to 1 January 2022</w:t>
                      </w:r>
                    </w:p>
                    <w:p w14:paraId="46F60D41" w14:textId="357CDC84" w:rsidR="00B26CB6" w:rsidRPr="00386D6A" w:rsidRDefault="00B26CB6" w:rsidP="00B05B31">
                      <w:pPr>
                        <w:ind w:left="142"/>
                        <w:rPr>
                          <w:rFonts w:ascii="Verdana" w:hAnsi="Verdana"/>
                          <w:sz w:val="18"/>
                          <w:szCs w:val="18"/>
                        </w:rPr>
                      </w:pPr>
                    </w:p>
                  </w:txbxContent>
                </v:textbox>
                <w10:wrap anchorx="page" anchory="margin"/>
              </v:rect>
            </w:pict>
          </mc:Fallback>
        </mc:AlternateContent>
      </w:r>
    </w:p>
    <w:p w14:paraId="135AAC79" w14:textId="77777777" w:rsidR="00F83EAA" w:rsidRPr="00842101" w:rsidRDefault="00F83EAA" w:rsidP="00F83EAA"/>
    <w:p w14:paraId="18974CCA" w14:textId="77777777" w:rsidR="00F83EAA" w:rsidRPr="00842101" w:rsidRDefault="00F83EAA" w:rsidP="00F83EAA"/>
    <w:p w14:paraId="7F69A903" w14:textId="77777777" w:rsidR="00F83EAA" w:rsidRPr="00842101" w:rsidRDefault="00F83EAA" w:rsidP="00F83EAA"/>
    <w:p w14:paraId="1385CACF" w14:textId="77777777" w:rsidR="00F83EAA" w:rsidRPr="00842101" w:rsidRDefault="00F83EAA" w:rsidP="00F83EAA"/>
    <w:p w14:paraId="0EC21E46" w14:textId="77777777" w:rsidR="00F83EAA" w:rsidRPr="00842101" w:rsidRDefault="00F83EAA" w:rsidP="00675C5C">
      <w:pPr>
        <w:ind w:left="-1701"/>
      </w:pPr>
    </w:p>
    <w:p w14:paraId="48102A50" w14:textId="77777777" w:rsidR="00F83EAA" w:rsidRPr="00842101" w:rsidRDefault="00F83EAA" w:rsidP="00F83EAA"/>
    <w:p w14:paraId="2F341276" w14:textId="77777777" w:rsidR="00F83EAA" w:rsidRPr="00842101" w:rsidRDefault="00F83EAA" w:rsidP="00F83EAA"/>
    <w:p w14:paraId="7BB4F2B5" w14:textId="77777777" w:rsidR="00F83EAA" w:rsidRPr="00842101" w:rsidRDefault="00F83EAA" w:rsidP="00F83EAA"/>
    <w:p w14:paraId="67D012A5" w14:textId="77777777" w:rsidR="00F83EAA" w:rsidRPr="00842101" w:rsidRDefault="00F83EAA" w:rsidP="00F83EAA"/>
    <w:p w14:paraId="34683EC0" w14:textId="77777777" w:rsidR="00F83EAA" w:rsidRPr="00842101" w:rsidRDefault="00F83EAA" w:rsidP="00F83EAA"/>
    <w:p w14:paraId="1E3C1A6D" w14:textId="77777777" w:rsidR="00F83EAA" w:rsidRPr="00842101" w:rsidRDefault="00F83EAA" w:rsidP="00F83EAA"/>
    <w:p w14:paraId="02CE96CD" w14:textId="77777777" w:rsidR="00F83EAA" w:rsidRPr="00842101" w:rsidRDefault="00F83EAA" w:rsidP="00F83EAA"/>
    <w:p w14:paraId="4A7BE9B9" w14:textId="77777777" w:rsidR="00F83EAA" w:rsidRPr="00842101" w:rsidRDefault="00F83EAA" w:rsidP="00F83EAA"/>
    <w:p w14:paraId="0EC24158" w14:textId="77777777" w:rsidR="00F83EAA" w:rsidRPr="00842101" w:rsidRDefault="00F83EAA" w:rsidP="00F83EAA"/>
    <w:p w14:paraId="4D517CFF" w14:textId="77777777" w:rsidR="00F83EAA" w:rsidRPr="00842101" w:rsidRDefault="00F83EAA" w:rsidP="00F83EAA"/>
    <w:p w14:paraId="4A352D09" w14:textId="77777777" w:rsidR="00F83EAA" w:rsidRPr="00842101" w:rsidRDefault="00F83EAA" w:rsidP="00F83EAA"/>
    <w:p w14:paraId="750D8969" w14:textId="77777777" w:rsidR="00F83EAA" w:rsidRPr="00842101" w:rsidRDefault="00F83EAA" w:rsidP="00F83EAA"/>
    <w:p w14:paraId="235D6480" w14:textId="77777777" w:rsidR="00F83EAA" w:rsidRPr="00842101" w:rsidRDefault="00F83EAA" w:rsidP="00F83EAA">
      <w:pPr>
        <w:tabs>
          <w:tab w:val="left" w:pos="4590"/>
        </w:tabs>
      </w:pPr>
    </w:p>
    <w:p w14:paraId="50E556F2" w14:textId="77777777" w:rsidR="009528D1" w:rsidRPr="00842101" w:rsidRDefault="009528D1">
      <w:r w:rsidRPr="00842101">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442C8" w:rsidRPr="00842101" w14:paraId="3940B3DF" w14:textId="77777777" w:rsidTr="002F0531">
        <w:trPr>
          <w:trHeight w:val="1843"/>
        </w:trPr>
        <w:tc>
          <w:tcPr>
            <w:tcW w:w="2268" w:type="dxa"/>
            <w:shd w:val="clear" w:color="auto" w:fill="701B45"/>
          </w:tcPr>
          <w:p w14:paraId="4331800E" w14:textId="77777777" w:rsidR="000442C8" w:rsidRPr="00842101" w:rsidRDefault="00DC447C" w:rsidP="00E62E77">
            <w:pPr>
              <w:pStyle w:val="Sectionnumber"/>
            </w:pPr>
            <w:r>
              <w:br w:type="page"/>
            </w:r>
            <w:r w:rsidR="00FD6F1B">
              <w:t>1</w:t>
            </w:r>
          </w:p>
        </w:tc>
        <w:tc>
          <w:tcPr>
            <w:tcW w:w="7825" w:type="dxa"/>
            <w:shd w:val="clear" w:color="auto" w:fill="701B45"/>
          </w:tcPr>
          <w:p w14:paraId="5D0A72B3" w14:textId="5320C3DA" w:rsidR="00816349" w:rsidRPr="003E30E1" w:rsidRDefault="0024539C" w:rsidP="00E50BA1">
            <w:pPr>
              <w:pStyle w:val="Sectionheading"/>
              <w:ind w:left="142"/>
              <w:rPr>
                <w:rFonts w:ascii="Verdana" w:hAnsi="Verdana"/>
              </w:rPr>
            </w:pPr>
            <w:r>
              <w:rPr>
                <w:rFonts w:ascii="Verdana" w:hAnsi="Verdana"/>
              </w:rPr>
              <w:t>MIFIDPRU</w:t>
            </w:r>
            <w:r w:rsidR="005328C8">
              <w:rPr>
                <w:rFonts w:ascii="Verdana" w:hAnsi="Verdana"/>
              </w:rPr>
              <w:t xml:space="preserve"> </w:t>
            </w:r>
            <w:r w:rsidR="002F0531">
              <w:rPr>
                <w:rFonts w:ascii="Verdana" w:hAnsi="Verdana"/>
              </w:rPr>
              <w:t>categorisation</w:t>
            </w:r>
          </w:p>
          <w:p w14:paraId="74DF2028" w14:textId="77777777" w:rsidR="00816349" w:rsidRDefault="00816349" w:rsidP="00A20E85">
            <w:pPr>
              <w:pStyle w:val="ListParagraph"/>
              <w:spacing w:before="0" w:line="240" w:lineRule="auto"/>
              <w:ind w:left="0"/>
              <w:rPr>
                <w:rFonts w:ascii="Verdana" w:hAnsi="Verdana"/>
              </w:rPr>
            </w:pPr>
          </w:p>
          <w:p w14:paraId="41FA4548" w14:textId="77777777" w:rsidR="000442C8" w:rsidRPr="00443DF6" w:rsidRDefault="000442C8" w:rsidP="002F0531">
            <w:pPr>
              <w:pStyle w:val="ListParagraph"/>
              <w:spacing w:before="0" w:line="240" w:lineRule="auto"/>
              <w:ind w:left="0" w:right="595"/>
              <w:rPr>
                <w:rFonts w:ascii="Verdana" w:hAnsi="Verdana"/>
              </w:rPr>
            </w:pPr>
          </w:p>
        </w:tc>
      </w:tr>
    </w:tbl>
    <w:p w14:paraId="6CF1A28C" w14:textId="07A17068" w:rsidR="00EC41D1" w:rsidRDefault="00EC41D1" w:rsidP="00C64C02">
      <w:pPr>
        <w:pStyle w:val="QuestionCharChar"/>
        <w:spacing w:before="360"/>
        <w:rPr>
          <w:rFonts w:ascii="Verdana" w:hAnsi="Verdana"/>
        </w:rPr>
      </w:pPr>
      <w:r>
        <w:rPr>
          <w:rFonts w:ascii="Verdana" w:hAnsi="Verdana"/>
        </w:rPr>
        <w:tab/>
      </w:r>
      <w:r w:rsidR="002F0531">
        <w:rPr>
          <w:rFonts w:ascii="Verdana" w:hAnsi="Verdana"/>
        </w:rPr>
        <w:t>1.1</w:t>
      </w:r>
      <w:r w:rsidRPr="00E62E77">
        <w:rPr>
          <w:rFonts w:ascii="Verdana" w:hAnsi="Verdana"/>
        </w:rPr>
        <w:tab/>
      </w:r>
      <w:r w:rsidR="002F0531" w:rsidRPr="00CE252D">
        <w:rPr>
          <w:rFonts w:ascii="Verdana" w:hAnsi="Verdana"/>
        </w:rPr>
        <w:t>What category of M</w:t>
      </w:r>
      <w:r w:rsidR="006232D2">
        <w:rPr>
          <w:rFonts w:ascii="Verdana" w:hAnsi="Verdana"/>
        </w:rPr>
        <w:t>I</w:t>
      </w:r>
      <w:r w:rsidR="002F0531" w:rsidRPr="00CE252D">
        <w:rPr>
          <w:rFonts w:ascii="Verdana" w:hAnsi="Verdana"/>
        </w:rPr>
        <w:t xml:space="preserve">FIDPRU investment firm does the applicant firm expect to be </w:t>
      </w:r>
      <w:r w:rsidR="001304F2">
        <w:rPr>
          <w:rFonts w:ascii="Verdana" w:hAnsi="Verdana"/>
        </w:rPr>
        <w:t>upon authorisation</w:t>
      </w:r>
      <w:r w:rsidR="002F0531" w:rsidRPr="00CE252D">
        <w:rPr>
          <w:rFonts w:ascii="Verdana" w:hAnsi="Verdana"/>
        </w:rPr>
        <w:t xml:space="preserve">? </w:t>
      </w:r>
    </w:p>
    <w:p w14:paraId="0CF5B9DE" w14:textId="54DE9752" w:rsidR="00EC41D1" w:rsidRPr="00E62E77" w:rsidRDefault="00EC41D1" w:rsidP="00EC41D1">
      <w:pPr>
        <w:pStyle w:val="Qsyesno"/>
        <w:keepNext/>
        <w:tabs>
          <w:tab w:val="left" w:pos="624"/>
        </w:tabs>
        <w:spacing w:before="0" w:after="0"/>
        <w:rPr>
          <w:rFonts w:ascii="Verdana" w:hAnsi="Verdana"/>
        </w:rPr>
      </w:pPr>
      <w:r w:rsidRPr="00E62E77">
        <w:rPr>
          <w:rFonts w:ascii="Verdana" w:hAnsi="Verdana"/>
        </w:rPr>
        <w:fldChar w:fldCharType="begin">
          <w:ffData>
            <w:name w:val=""/>
            <w:enabled/>
            <w:calcOnExit w:val="0"/>
            <w:checkBox>
              <w:sizeAuto/>
              <w:default w:val="0"/>
              <w:checked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2F0531">
        <w:rPr>
          <w:rFonts w:ascii="Verdana" w:hAnsi="Verdana"/>
        </w:rPr>
        <w:t>Small and non-interconnected firm (SNI)</w:t>
      </w:r>
    </w:p>
    <w:p w14:paraId="49E8276E" w14:textId="1D849EAC" w:rsidR="00EC41D1" w:rsidRDefault="00EC41D1" w:rsidP="00EC41D1">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2F0531">
        <w:rPr>
          <w:rFonts w:ascii="Verdana" w:hAnsi="Verdana"/>
        </w:rPr>
        <w:t>Non-SNI firm</w:t>
      </w:r>
    </w:p>
    <w:p w14:paraId="2AE87D1D" w14:textId="49FE64C5" w:rsidR="009542CA" w:rsidRPr="00FA08A9" w:rsidRDefault="009542CA" w:rsidP="00C64C02">
      <w:pPr>
        <w:pStyle w:val="Qsheading1"/>
        <w:spacing w:before="360"/>
        <w:rPr>
          <w:rFonts w:ascii="Verdana" w:hAnsi="Verdana"/>
          <w:szCs w:val="22"/>
        </w:rPr>
      </w:pPr>
      <w:r>
        <w:rPr>
          <w:rFonts w:ascii="Verdana" w:hAnsi="Verdana"/>
          <w:szCs w:val="22"/>
        </w:rPr>
        <w:t>Non-SNI firms</w:t>
      </w:r>
    </w:p>
    <w:p w14:paraId="13D3DE71" w14:textId="7C273253" w:rsidR="00EA10F1" w:rsidRDefault="00EA10F1" w:rsidP="00C64C02">
      <w:pPr>
        <w:pStyle w:val="QuestionCharChar"/>
        <w:spacing w:before="40" w:after="0"/>
        <w:rPr>
          <w:rFonts w:ascii="Verdana" w:hAnsi="Verdana"/>
          <w:sz w:val="20"/>
        </w:rPr>
      </w:pPr>
      <w:bookmarkStart w:id="0" w:name="_Hlk82758694"/>
      <w:bookmarkStart w:id="1" w:name="_Hlk71874051"/>
      <w:r>
        <w:rPr>
          <w:rFonts w:ascii="Verdana" w:hAnsi="Verdana"/>
        </w:rPr>
        <w:tab/>
      </w:r>
      <w:r w:rsidR="002F0531">
        <w:rPr>
          <w:rFonts w:ascii="Verdana" w:hAnsi="Verdana"/>
        </w:rPr>
        <w:t>1.2</w:t>
      </w:r>
      <w:r w:rsidR="00853A88" w:rsidRPr="006232D2">
        <w:rPr>
          <w:rFonts w:ascii="Verdana" w:hAnsi="Verdana"/>
          <w:szCs w:val="18"/>
        </w:rPr>
        <w:tab/>
      </w:r>
      <w:r w:rsidR="002F0531" w:rsidRPr="005F512A">
        <w:rPr>
          <w:rFonts w:ascii="Verdana" w:hAnsi="Verdana"/>
          <w:szCs w:val="18"/>
        </w:rPr>
        <w:t xml:space="preserve">Please confirm which </w:t>
      </w:r>
      <w:bookmarkEnd w:id="0"/>
      <w:r w:rsidR="002F0531" w:rsidRPr="005F512A">
        <w:rPr>
          <w:rFonts w:ascii="Verdana" w:hAnsi="Verdana"/>
          <w:szCs w:val="18"/>
        </w:rPr>
        <w:t>of the following criteria would result in the applicant firm being categorised as a non-SNI (please tick all that apply)</w:t>
      </w:r>
    </w:p>
    <w:p w14:paraId="50E21BBC" w14:textId="77777777" w:rsidR="009C469C" w:rsidRPr="002F0531" w:rsidRDefault="009C469C"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he applicant</w:t>
      </w:r>
      <w:r>
        <w:rPr>
          <w:rFonts w:ascii="Verdana" w:hAnsi="Verdana"/>
        </w:rPr>
        <w:t xml:space="preserve"> firm</w:t>
      </w:r>
      <w:r w:rsidRPr="002F0531">
        <w:rPr>
          <w:rFonts w:ascii="Verdana" w:hAnsi="Verdana"/>
        </w:rPr>
        <w:t xml:space="preserve">’s </w:t>
      </w:r>
      <w:r>
        <w:rPr>
          <w:rFonts w:ascii="Verdana" w:hAnsi="Verdana"/>
        </w:rPr>
        <w:t xml:space="preserve">average </w:t>
      </w:r>
      <w:r w:rsidRPr="002F0531">
        <w:rPr>
          <w:rFonts w:ascii="Verdana" w:hAnsi="Verdana"/>
        </w:rPr>
        <w:t>AUM is expected to be equal or greater than £1.2bn (combined/group basis)</w:t>
      </w:r>
    </w:p>
    <w:p w14:paraId="5EBFE9AC" w14:textId="77777777" w:rsidR="009E14C1" w:rsidRDefault="009E14C1"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he applicant</w:t>
      </w:r>
      <w:r>
        <w:rPr>
          <w:rFonts w:ascii="Verdana" w:hAnsi="Verdana"/>
        </w:rPr>
        <w:t xml:space="preserve"> firm</w:t>
      </w:r>
      <w:r w:rsidRPr="002F0531">
        <w:rPr>
          <w:rFonts w:ascii="Verdana" w:hAnsi="Verdana"/>
        </w:rPr>
        <w:t xml:space="preserve">’s </w:t>
      </w:r>
      <w:r>
        <w:rPr>
          <w:rFonts w:ascii="Verdana" w:hAnsi="Verdana"/>
        </w:rPr>
        <w:t xml:space="preserve">average </w:t>
      </w:r>
      <w:r w:rsidRPr="002F0531">
        <w:rPr>
          <w:rFonts w:ascii="Verdana" w:hAnsi="Verdana"/>
        </w:rPr>
        <w:t>COH is expected to be equal or greater than £100m per day for cash trades and or equal or greater than £1bn per day for derivatives trades (combined/group basis)</w:t>
      </w:r>
    </w:p>
    <w:p w14:paraId="76F22081" w14:textId="77777777" w:rsidR="009E14C1" w:rsidRPr="002F0531" w:rsidRDefault="009E14C1"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 xml:space="preserve">he applicant firm will hold client money and/or safeguard client assets </w:t>
      </w:r>
      <w:proofErr w:type="gramStart"/>
      <w:r w:rsidRPr="002F0531">
        <w:rPr>
          <w:rFonts w:ascii="Verdana" w:hAnsi="Verdana"/>
        </w:rPr>
        <w:t>in the course of</w:t>
      </w:r>
      <w:proofErr w:type="gramEnd"/>
      <w:r w:rsidRPr="002F0531">
        <w:rPr>
          <w:rFonts w:ascii="Verdana" w:hAnsi="Verdana"/>
        </w:rPr>
        <w:t xml:space="preserve"> its MIFID business</w:t>
      </w:r>
      <w:r>
        <w:rPr>
          <w:rFonts w:ascii="Verdana" w:hAnsi="Verdana"/>
        </w:rPr>
        <w:t>, so its average ASA/average CMH is expected to be greater than zero</w:t>
      </w:r>
    </w:p>
    <w:p w14:paraId="1167D499" w14:textId="77777777" w:rsidR="00D772F4" w:rsidRPr="002F0531" w:rsidRDefault="00D772F4"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he applicant</w:t>
      </w:r>
      <w:r>
        <w:rPr>
          <w:rFonts w:ascii="Verdana" w:hAnsi="Verdana"/>
        </w:rPr>
        <w:t xml:space="preserve"> firm</w:t>
      </w:r>
      <w:r w:rsidRPr="002F0531">
        <w:rPr>
          <w:rFonts w:ascii="Verdana" w:hAnsi="Verdana"/>
        </w:rPr>
        <w:t>’s on- and off-balance sheet total is expected to be £100 million or more (combined/group basis)</w:t>
      </w:r>
    </w:p>
    <w:p w14:paraId="5753B34B" w14:textId="77777777" w:rsidR="00D772F4" w:rsidRDefault="00D772F4"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The applicant firm’</w:t>
      </w:r>
      <w:r w:rsidRPr="002F0531">
        <w:rPr>
          <w:rFonts w:ascii="Verdana" w:hAnsi="Verdana"/>
        </w:rPr>
        <w:t>s total annual gross revenue from investment services and/or activities is expected to be £30m or greater (combined/group basis)</w:t>
      </w:r>
    </w:p>
    <w:p w14:paraId="299E0CFE" w14:textId="760FB2AC" w:rsidR="002F0531" w:rsidRPr="002F0531" w:rsidRDefault="002F0531"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 xml:space="preserve">he applicant is applying for permission to deal on own account/its </w:t>
      </w:r>
      <w:r w:rsidR="00922934">
        <w:rPr>
          <w:rFonts w:ascii="Verdana" w:hAnsi="Verdana"/>
        </w:rPr>
        <w:t xml:space="preserve">average </w:t>
      </w:r>
      <w:r w:rsidRPr="002F0531">
        <w:rPr>
          <w:rFonts w:ascii="Verdana" w:hAnsi="Verdana"/>
        </w:rPr>
        <w:t>DTF is expected to be greater than zero</w:t>
      </w:r>
    </w:p>
    <w:p w14:paraId="5799623D" w14:textId="4FF692C9" w:rsidR="002F0531" w:rsidRDefault="002F0531" w:rsidP="00C64C02">
      <w:pPr>
        <w:pStyle w:val="Qsyesno"/>
        <w:keepNext/>
        <w:tabs>
          <w:tab w:val="left" w:pos="624"/>
        </w:tabs>
        <w:spacing w:before="4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T</w:t>
      </w:r>
      <w:r w:rsidRPr="002F0531">
        <w:rPr>
          <w:rFonts w:ascii="Verdana" w:hAnsi="Verdana"/>
        </w:rPr>
        <w:t xml:space="preserve">he applicant </w:t>
      </w:r>
      <w:r w:rsidR="00A20A8C">
        <w:rPr>
          <w:rFonts w:ascii="Verdana" w:hAnsi="Verdana"/>
        </w:rPr>
        <w:t xml:space="preserve">firm </w:t>
      </w:r>
      <w:r w:rsidRPr="002F0531">
        <w:rPr>
          <w:rFonts w:ascii="Verdana" w:hAnsi="Verdana"/>
        </w:rPr>
        <w:t>intends to be a clearing member or an indirect clearing firm</w:t>
      </w:r>
    </w:p>
    <w:p w14:paraId="416A14B1" w14:textId="065A102A" w:rsidR="00370D7C" w:rsidRDefault="00370D7C" w:rsidP="00F5195F">
      <w:pPr>
        <w:pStyle w:val="Qsyesno"/>
        <w:keepNext/>
        <w:tabs>
          <w:tab w:val="left" w:pos="624"/>
        </w:tabs>
        <w:spacing w:before="4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 xml:space="preserve">The applicant firm </w:t>
      </w:r>
      <w:r w:rsidR="0043511C">
        <w:rPr>
          <w:rFonts w:ascii="Verdana" w:hAnsi="Verdana"/>
        </w:rPr>
        <w:t xml:space="preserve">is applying for permission </w:t>
      </w:r>
      <w:r w:rsidR="00AB5391">
        <w:rPr>
          <w:rFonts w:ascii="Verdana" w:hAnsi="Verdana"/>
        </w:rPr>
        <w:t>to undertake</w:t>
      </w:r>
      <w:r w:rsidR="008A7308">
        <w:rPr>
          <w:rFonts w:ascii="Verdana" w:hAnsi="Verdana"/>
        </w:rPr>
        <w:t xml:space="preserve"> </w:t>
      </w:r>
      <w:r w:rsidR="00F5195F">
        <w:rPr>
          <w:rFonts w:ascii="Verdana" w:hAnsi="Verdana"/>
        </w:rPr>
        <w:t xml:space="preserve">the activity of </w:t>
      </w:r>
      <w:r w:rsidR="00F5195F" w:rsidRPr="00F5195F">
        <w:rPr>
          <w:rFonts w:ascii="Verdana" w:hAnsi="Verdana"/>
        </w:rPr>
        <w:t>underwriting of financial instruments and/or placing of</w:t>
      </w:r>
      <w:r w:rsidR="00F5195F">
        <w:rPr>
          <w:rFonts w:ascii="Verdana" w:hAnsi="Verdana"/>
        </w:rPr>
        <w:t xml:space="preserve"> </w:t>
      </w:r>
      <w:r w:rsidR="00F5195F" w:rsidRPr="00F5195F">
        <w:rPr>
          <w:rFonts w:ascii="Verdana" w:hAnsi="Verdana"/>
        </w:rPr>
        <w:t>financial instruments on a firm commitment basis</w:t>
      </w:r>
    </w:p>
    <w:p w14:paraId="51B2594A" w14:textId="0FC6F135" w:rsidR="004F5A25" w:rsidRPr="002F0531" w:rsidRDefault="004F5A25" w:rsidP="00C64C02">
      <w:pPr>
        <w:pStyle w:val="Qsyesno"/>
        <w:keepNext/>
        <w:tabs>
          <w:tab w:val="left" w:pos="624"/>
        </w:tabs>
        <w:spacing w:before="40" w:after="0"/>
        <w:rPr>
          <w:rFonts w:ascii="Verdana" w:hAnsi="Verdana"/>
        </w:rPr>
      </w:pPr>
      <w:r w:rsidRPr="18F87102">
        <w:rPr>
          <w:rFonts w:ascii="Verdana" w:hAnsi="Verdana"/>
        </w:rPr>
        <w:fldChar w:fldCharType="begin"/>
      </w:r>
      <w:r w:rsidRPr="18F87102">
        <w:rPr>
          <w:rFonts w:ascii="Verdana" w:hAnsi="Verdana"/>
        </w:rPr>
        <w:instrText xml:space="preserve"> FORMCHECKBOX </w:instrText>
      </w:r>
      <w:r w:rsidRPr="18F87102">
        <w:rPr>
          <w:rFonts w:ascii="Verdana" w:hAnsi="Verdana"/>
        </w:rPr>
        <w:fldChar w:fldCharType="separate"/>
      </w:r>
      <w:r w:rsidRPr="18F87102">
        <w:rPr>
          <w:rFonts w:ascii="Verdana" w:hAnsi="Verdana"/>
        </w:rPr>
        <w:fldChar w:fldCharType="end"/>
      </w:r>
      <w:r w:rsidR="00710B82" w:rsidRPr="00E62E77">
        <w:rPr>
          <w:rFonts w:ascii="Verdana" w:hAnsi="Verdana"/>
        </w:rPr>
        <w:fldChar w:fldCharType="begin">
          <w:ffData>
            <w:name w:val=""/>
            <w:enabled/>
            <w:calcOnExit w:val="0"/>
            <w:checkBox>
              <w:sizeAuto/>
              <w:default w:val="0"/>
            </w:checkBox>
          </w:ffData>
        </w:fldChar>
      </w:r>
      <w:r w:rsidR="00710B82" w:rsidRPr="00E62E77">
        <w:rPr>
          <w:rFonts w:ascii="Verdana" w:hAnsi="Verdana"/>
        </w:rPr>
        <w:instrText xml:space="preserve"> FORMCHECKBOX </w:instrText>
      </w:r>
      <w:r w:rsidR="00710B82" w:rsidRPr="00E62E77">
        <w:rPr>
          <w:rFonts w:ascii="Verdana" w:hAnsi="Verdana"/>
        </w:rPr>
      </w:r>
      <w:r w:rsidR="00710B82" w:rsidRPr="00E62E77">
        <w:rPr>
          <w:rFonts w:ascii="Verdana" w:hAnsi="Verdana"/>
        </w:rPr>
        <w:fldChar w:fldCharType="separate"/>
      </w:r>
      <w:r w:rsidR="00710B82" w:rsidRPr="00E62E77">
        <w:rPr>
          <w:rFonts w:ascii="Verdana" w:hAnsi="Verdana"/>
        </w:rPr>
        <w:fldChar w:fldCharType="end"/>
      </w:r>
      <w:r w:rsidR="00710B82" w:rsidRPr="00E62E77">
        <w:rPr>
          <w:rFonts w:ascii="Verdana" w:hAnsi="Verdana"/>
        </w:rPr>
        <w:tab/>
      </w:r>
      <w:r>
        <w:rPr>
          <w:rFonts w:ascii="Verdana" w:hAnsi="Verdana"/>
        </w:rPr>
        <w:t>T</w:t>
      </w:r>
      <w:r w:rsidRPr="002F0531">
        <w:rPr>
          <w:rFonts w:ascii="Verdana" w:hAnsi="Verdana"/>
        </w:rPr>
        <w:t xml:space="preserve">he applicant </w:t>
      </w:r>
      <w:r>
        <w:rPr>
          <w:rFonts w:ascii="Verdana" w:hAnsi="Verdana"/>
        </w:rPr>
        <w:t xml:space="preserve">firm </w:t>
      </w:r>
      <w:r w:rsidR="2D51A89D" w:rsidRPr="18F87102">
        <w:rPr>
          <w:rFonts w:ascii="Verdana" w:hAnsi="Verdana"/>
        </w:rPr>
        <w:t>will</w:t>
      </w:r>
      <w:r w:rsidR="00E63495">
        <w:rPr>
          <w:rFonts w:ascii="Verdana" w:hAnsi="Verdana"/>
        </w:rPr>
        <w:t xml:space="preserve"> act as a depositary</w:t>
      </w:r>
      <w:r w:rsidR="00964956">
        <w:rPr>
          <w:rFonts w:ascii="Verdana" w:hAnsi="Verdana"/>
        </w:rPr>
        <w:t xml:space="preserve"> of </w:t>
      </w:r>
      <w:r w:rsidR="00964956" w:rsidRPr="18F87102">
        <w:rPr>
          <w:rFonts w:ascii="Verdana" w:hAnsi="Verdana"/>
        </w:rPr>
        <w:t>a</w:t>
      </w:r>
      <w:r w:rsidR="70DC51F5" w:rsidRPr="18F87102">
        <w:rPr>
          <w:rFonts w:ascii="Verdana" w:hAnsi="Verdana"/>
        </w:rPr>
        <w:t xml:space="preserve"> relevant</w:t>
      </w:r>
      <w:r w:rsidR="00964956">
        <w:rPr>
          <w:rFonts w:ascii="Verdana" w:hAnsi="Verdana"/>
        </w:rPr>
        <w:t xml:space="preserve"> AIF</w:t>
      </w:r>
      <w:r w:rsidR="00A27A57">
        <w:rPr>
          <w:rFonts w:ascii="Verdana" w:hAnsi="Verdana"/>
        </w:rPr>
        <w:t>/UCITS</w:t>
      </w:r>
    </w:p>
    <w:p w14:paraId="2537A210" w14:textId="146AB876" w:rsidR="0028680E" w:rsidRDefault="0028680E" w:rsidP="001A720E">
      <w:pPr>
        <w:pStyle w:val="QuestionCharChar"/>
        <w:rPr>
          <w:rFonts w:ascii="Verdana" w:hAnsi="Verdana"/>
          <w:bCs/>
        </w:rPr>
      </w:pPr>
      <w:r w:rsidRPr="00AE0650">
        <w:rPr>
          <w:rFonts w:ascii="Verdana" w:hAnsi="Verdana"/>
          <w:bCs/>
        </w:rPr>
        <w:tab/>
        <w:t>1.</w:t>
      </w:r>
      <w:r w:rsidR="001A720E">
        <w:rPr>
          <w:rFonts w:ascii="Verdana" w:hAnsi="Verdana"/>
          <w:bCs/>
        </w:rPr>
        <w:t>3</w:t>
      </w:r>
      <w:r w:rsidRPr="00AE0650">
        <w:rPr>
          <w:rFonts w:ascii="Verdana" w:hAnsi="Verdana"/>
          <w:bCs/>
        </w:rPr>
        <w:tab/>
        <w:t xml:space="preserve">Please </w:t>
      </w:r>
      <w:r w:rsidR="00537CC7" w:rsidRPr="00537CC7">
        <w:rPr>
          <w:rFonts w:ascii="Verdana" w:hAnsi="Verdana"/>
          <w:bCs/>
        </w:rPr>
        <w:t xml:space="preserve">confirm if at the point of </w:t>
      </w:r>
      <w:proofErr w:type="gramStart"/>
      <w:r w:rsidR="00537CC7" w:rsidRPr="00537CC7">
        <w:rPr>
          <w:rFonts w:ascii="Verdana" w:hAnsi="Verdana"/>
          <w:bCs/>
        </w:rPr>
        <w:t>authorisation</w:t>
      </w:r>
      <w:proofErr w:type="gramEnd"/>
      <w:r w:rsidR="00537CC7" w:rsidRPr="00537CC7">
        <w:rPr>
          <w:rFonts w:ascii="Verdana" w:hAnsi="Verdana"/>
          <w:bCs/>
        </w:rPr>
        <w:t xml:space="preserve"> the applicant firm expects to meet </w:t>
      </w:r>
      <w:r w:rsidR="00BD76CC" w:rsidRPr="00BD76CC">
        <w:rPr>
          <w:rFonts w:ascii="Verdana" w:hAnsi="Verdana"/>
          <w:bCs/>
        </w:rPr>
        <w:t xml:space="preserve">the conditions in MIFIDPRU 7.1.4R(1) and SYSC 19G.1.1R(2) and </w:t>
      </w:r>
      <w:r w:rsidR="00FD0AC6">
        <w:rPr>
          <w:rFonts w:ascii="Verdana" w:hAnsi="Verdana"/>
          <w:bCs/>
        </w:rPr>
        <w:t xml:space="preserve">hence will not </w:t>
      </w:r>
      <w:r w:rsidR="00BD76CC" w:rsidRPr="00BD76CC">
        <w:rPr>
          <w:rFonts w:ascii="Verdana" w:hAnsi="Verdana"/>
          <w:bCs/>
        </w:rPr>
        <w:t xml:space="preserve">need </w:t>
      </w:r>
      <w:r w:rsidR="00AD0312">
        <w:rPr>
          <w:rFonts w:ascii="Verdana" w:hAnsi="Verdana"/>
          <w:bCs/>
        </w:rPr>
        <w:t>to</w:t>
      </w:r>
      <w:r w:rsidR="00BD76CC" w:rsidRPr="00BD76CC">
        <w:rPr>
          <w:rFonts w:ascii="Verdana" w:hAnsi="Verdana"/>
          <w:bCs/>
        </w:rPr>
        <w:t xml:space="preserve"> apply the requirements to establish certain committees or the additional remuneration requirements</w:t>
      </w:r>
      <w:r w:rsidR="00400D95">
        <w:rPr>
          <w:rFonts w:ascii="Verdana" w:hAnsi="Verdana"/>
          <w:bCs/>
        </w:rPr>
        <w:t>.</w:t>
      </w:r>
    </w:p>
    <w:p w14:paraId="57367FC2" w14:textId="77777777" w:rsidR="002B24A5" w:rsidRPr="00D07F72" w:rsidRDefault="002B24A5" w:rsidP="002B24A5">
      <w:pPr>
        <w:pStyle w:val="Qsyesno"/>
        <w:rPr>
          <w:rFonts w:ascii="Verdana" w:hAnsi="Verdana"/>
        </w:rPr>
      </w:pPr>
      <w:r w:rsidRPr="00D07F72">
        <w:rPr>
          <w:rFonts w:ascii="Verdana" w:hAnsi="Verdana"/>
        </w:rPr>
        <w:fldChar w:fldCharType="begin">
          <w:ffData>
            <w:name w:val="Check16"/>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r>
      <w:r>
        <w:rPr>
          <w:rFonts w:ascii="Verdana" w:hAnsi="Verdana"/>
        </w:rPr>
        <w:t>No</w:t>
      </w:r>
      <w:r w:rsidRPr="00D07F72">
        <w:rPr>
          <w:rFonts w:ascii="Verdana" w:hAnsi="Verdana"/>
          <w:szCs w:val="18"/>
        </w:rPr>
        <w:t xml:space="preserve"> </w:t>
      </w:r>
    </w:p>
    <w:p w14:paraId="60D024BE" w14:textId="4CE40E2E" w:rsidR="002B24A5" w:rsidRDefault="002B24A5" w:rsidP="002B24A5">
      <w:pPr>
        <w:pStyle w:val="Qsyesno"/>
        <w:rPr>
          <w:rFonts w:ascii="Verdana" w:hAnsi="Verdana"/>
        </w:rPr>
      </w:pPr>
      <w:r w:rsidRPr="00D07F72">
        <w:rPr>
          <w:rFonts w:ascii="Verdana" w:hAnsi="Verdana"/>
        </w:rPr>
        <w:fldChar w:fldCharType="begin">
          <w:ffData>
            <w:name w:val="Check16"/>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r>
      <w:r>
        <w:rPr>
          <w:rFonts w:ascii="Verdana" w:hAnsi="Verdana"/>
        </w:rPr>
        <w:t xml:space="preserve">Yes </w:t>
      </w:r>
    </w:p>
    <w:p w14:paraId="4FA6D580" w14:textId="16D338CA" w:rsidR="002B24A5" w:rsidRPr="00C64C02" w:rsidRDefault="00C9274A" w:rsidP="001A720E">
      <w:pPr>
        <w:pStyle w:val="QuestionCharChar"/>
        <w:rPr>
          <w:rFonts w:ascii="Verdana" w:hAnsi="Verdana"/>
          <w:b w:val="0"/>
        </w:rPr>
      </w:pPr>
      <w:r w:rsidRPr="006A5572">
        <w:rPr>
          <w:rFonts w:ascii="Verdana" w:hAnsi="Verdana"/>
          <w:bCs/>
        </w:rPr>
        <w:tab/>
        <w:t>1.</w:t>
      </w:r>
      <w:r>
        <w:rPr>
          <w:rFonts w:ascii="Verdana" w:hAnsi="Verdana"/>
          <w:bCs/>
        </w:rPr>
        <w:t>4</w:t>
      </w:r>
      <w:r w:rsidRPr="006A5572">
        <w:rPr>
          <w:rFonts w:ascii="Verdana" w:hAnsi="Verdana"/>
          <w:bCs/>
        </w:rPr>
        <w:tab/>
        <w:t xml:space="preserve">Please </w:t>
      </w:r>
      <w:r w:rsidRPr="00537CC7">
        <w:rPr>
          <w:rFonts w:ascii="Verdana" w:hAnsi="Verdana"/>
          <w:bCs/>
        </w:rPr>
        <w:t>confirm</w:t>
      </w:r>
      <w:r w:rsidR="00A023FA">
        <w:rPr>
          <w:rFonts w:ascii="Verdana" w:hAnsi="Verdana"/>
          <w:bCs/>
        </w:rPr>
        <w:t xml:space="preserve"> </w:t>
      </w:r>
      <w:r w:rsidR="00043FAB" w:rsidRPr="00043FAB">
        <w:rPr>
          <w:rFonts w:ascii="Verdana" w:hAnsi="Verdana"/>
          <w:bCs/>
        </w:rPr>
        <w:t xml:space="preserve">the applicability of the following thresholds to the </w:t>
      </w:r>
      <w:r w:rsidR="00F46798">
        <w:rPr>
          <w:rFonts w:ascii="Verdana" w:hAnsi="Verdana"/>
          <w:bCs/>
        </w:rPr>
        <w:t xml:space="preserve">applicant </w:t>
      </w:r>
      <w:r w:rsidR="00043FAB" w:rsidRPr="00043FAB">
        <w:rPr>
          <w:rFonts w:ascii="Verdana" w:hAnsi="Verdana"/>
          <w:bCs/>
        </w:rPr>
        <w:t>firm</w:t>
      </w:r>
      <w:r w:rsidR="00992482">
        <w:rPr>
          <w:rFonts w:ascii="Verdana" w:hAnsi="Verdana"/>
          <w:bCs/>
        </w:rPr>
        <w:t xml:space="preserve"> </w:t>
      </w:r>
      <w:r w:rsidR="00262231">
        <w:rPr>
          <w:rFonts w:ascii="Verdana" w:hAnsi="Verdana"/>
          <w:bCs/>
        </w:rPr>
        <w:t xml:space="preserve">at </w:t>
      </w:r>
      <w:r w:rsidR="00D2260F">
        <w:rPr>
          <w:rFonts w:ascii="Verdana" w:hAnsi="Verdana"/>
          <w:bCs/>
        </w:rPr>
        <w:t xml:space="preserve">the point of </w:t>
      </w:r>
      <w:r w:rsidR="00262231">
        <w:rPr>
          <w:rFonts w:ascii="Verdana" w:hAnsi="Verdana"/>
          <w:bCs/>
        </w:rPr>
        <w:t xml:space="preserve">authorisation </w:t>
      </w:r>
      <w:r w:rsidR="00992482">
        <w:rPr>
          <w:rFonts w:ascii="Verdana" w:hAnsi="Verdana"/>
          <w:bCs/>
        </w:rPr>
        <w:t xml:space="preserve">(please tick all that </w:t>
      </w:r>
      <w:r w:rsidR="00D212A9">
        <w:rPr>
          <w:rFonts w:ascii="Verdana" w:hAnsi="Verdana"/>
          <w:bCs/>
        </w:rPr>
        <w:t>apply)</w:t>
      </w:r>
      <w:r w:rsidR="00043FAB" w:rsidRPr="00043FAB">
        <w:rPr>
          <w:rFonts w:ascii="Verdana" w:hAnsi="Verdana"/>
          <w:bCs/>
        </w:rPr>
        <w:t>:</w:t>
      </w:r>
    </w:p>
    <w:p w14:paraId="7F314B77" w14:textId="273CFA85" w:rsidR="00457452" w:rsidRPr="00C64C02" w:rsidRDefault="00457452" w:rsidP="00C64C02">
      <w:pPr>
        <w:pStyle w:val="QuestionCharChar"/>
        <w:numPr>
          <w:ilvl w:val="0"/>
          <w:numId w:val="43"/>
        </w:numPr>
        <w:spacing w:before="60"/>
        <w:ind w:left="709" w:hanging="357"/>
        <w:rPr>
          <w:rFonts w:ascii="Verdana" w:hAnsi="Verdana"/>
          <w:b w:val="0"/>
        </w:rPr>
      </w:pPr>
      <w:r w:rsidRPr="00C64C02">
        <w:rPr>
          <w:rFonts w:ascii="Verdana" w:hAnsi="Verdana"/>
          <w:b w:val="0"/>
        </w:rPr>
        <w:t xml:space="preserve">The </w:t>
      </w:r>
      <w:r w:rsidR="00893150" w:rsidRPr="00C64C02">
        <w:rPr>
          <w:rFonts w:ascii="Verdana" w:hAnsi="Verdana"/>
          <w:b w:val="0"/>
        </w:rPr>
        <w:t xml:space="preserve">average </w:t>
      </w:r>
      <w:r w:rsidRPr="00C64C02">
        <w:rPr>
          <w:rFonts w:ascii="Verdana" w:hAnsi="Verdana"/>
          <w:b w:val="0"/>
        </w:rPr>
        <w:t xml:space="preserve">value of the firm’s on-balance sheet assets and </w:t>
      </w:r>
      <w:r w:rsidR="0070441D" w:rsidRPr="00C64C02">
        <w:rPr>
          <w:rFonts w:ascii="Verdana" w:hAnsi="Verdana"/>
          <w:b w:val="0"/>
        </w:rPr>
        <w:br/>
      </w:r>
      <w:r w:rsidRPr="00C64C02">
        <w:rPr>
          <w:rFonts w:ascii="Verdana" w:hAnsi="Verdana"/>
          <w:b w:val="0"/>
        </w:rPr>
        <w:t>off-balance sheet items</w:t>
      </w:r>
      <w:r w:rsidR="00053B52" w:rsidRPr="00C64C02">
        <w:rPr>
          <w:rFonts w:ascii="Verdana" w:hAnsi="Verdana"/>
          <w:b w:val="0"/>
        </w:rPr>
        <w:t xml:space="preserve"> is expected to be</w:t>
      </w:r>
      <w:r w:rsidRPr="00C64C02">
        <w:rPr>
          <w:rFonts w:ascii="Verdana" w:hAnsi="Verdana"/>
          <w:b w:val="0"/>
        </w:rPr>
        <w:t>:</w:t>
      </w:r>
    </w:p>
    <w:p w14:paraId="5CEDCCBD" w14:textId="36EB01C2" w:rsidR="00457452" w:rsidRPr="00C64C02" w:rsidRDefault="00457452" w:rsidP="00C64C02">
      <w:pPr>
        <w:pStyle w:val="QuestionCharChar"/>
        <w:numPr>
          <w:ilvl w:val="1"/>
          <w:numId w:val="43"/>
        </w:numPr>
        <w:spacing w:before="60"/>
        <w:ind w:left="1434" w:hanging="357"/>
        <w:rPr>
          <w:rFonts w:ascii="Verdana" w:hAnsi="Verdana"/>
          <w:b w:val="0"/>
        </w:rPr>
      </w:pPr>
      <w:r w:rsidRPr="00C64C02">
        <w:rPr>
          <w:rFonts w:ascii="Verdana" w:hAnsi="Verdana"/>
          <w:b w:val="0"/>
        </w:rPr>
        <w:t>£100m or less</w:t>
      </w:r>
      <w:r w:rsidRPr="00C64C02">
        <w:rPr>
          <w:rFonts w:ascii="Verdana" w:hAnsi="Verdana"/>
          <w:b w:val="0"/>
        </w:rPr>
        <w:tab/>
      </w:r>
      <w:r w:rsidRPr="00C64C02">
        <w:rPr>
          <w:rFonts w:ascii="Verdana" w:hAnsi="Verdana"/>
          <w:b w:val="0"/>
        </w:rPr>
        <w:tab/>
      </w:r>
      <w:r w:rsidRPr="00C64C02">
        <w:rPr>
          <w:rFonts w:ascii="Verdana" w:hAnsi="Verdana"/>
          <w:b w:val="0"/>
        </w:rPr>
        <w:tab/>
      </w:r>
      <w:r w:rsidRPr="00C64C02">
        <w:rPr>
          <w:rFonts w:ascii="Verdana" w:hAnsi="Verdana"/>
          <w:b w:val="0"/>
        </w:rPr>
        <w:tab/>
      </w:r>
      <w:r w:rsidRPr="00C64C02">
        <w:rPr>
          <w:rFonts w:ascii="Verdana" w:hAnsi="Verdana"/>
          <w:b w:val="0"/>
        </w:rPr>
        <w:tab/>
      </w:r>
      <w:r w:rsidRPr="00C64C02">
        <w:rPr>
          <w:rFonts w:ascii="Verdana" w:hAnsi="Verdana"/>
          <w:b w:val="0"/>
        </w:rPr>
        <w:fldChar w:fldCharType="begin">
          <w:ffData>
            <w:name w:val="Check16"/>
            <w:enabled/>
            <w:calcOnExit w:val="0"/>
            <w:checkBox>
              <w:sizeAuto/>
              <w:default w:val="0"/>
            </w:checkBox>
          </w:ffData>
        </w:fldChar>
      </w:r>
      <w:r w:rsidRPr="00C64C02">
        <w:rPr>
          <w:rFonts w:ascii="Verdana" w:hAnsi="Verdana"/>
          <w:b w:val="0"/>
        </w:rPr>
        <w:instrText xml:space="preserve"> FORMCHECKBOX </w:instrText>
      </w:r>
      <w:r w:rsidRPr="00C64C02">
        <w:rPr>
          <w:rFonts w:ascii="Verdana" w:hAnsi="Verdana"/>
          <w:b w:val="0"/>
        </w:rPr>
      </w:r>
      <w:r w:rsidRPr="00C64C02">
        <w:rPr>
          <w:rFonts w:ascii="Verdana" w:hAnsi="Verdana"/>
          <w:b w:val="0"/>
        </w:rPr>
        <w:fldChar w:fldCharType="separate"/>
      </w:r>
      <w:r w:rsidRPr="00C64C02">
        <w:rPr>
          <w:rFonts w:ascii="Verdana" w:hAnsi="Verdana"/>
          <w:b w:val="0"/>
        </w:rPr>
        <w:fldChar w:fldCharType="end"/>
      </w:r>
    </w:p>
    <w:p w14:paraId="7963EB22" w14:textId="10D4B9B6" w:rsidR="00457452" w:rsidRPr="00C64C02" w:rsidRDefault="00457452" w:rsidP="00C64C02">
      <w:pPr>
        <w:pStyle w:val="QuestionCharChar"/>
        <w:numPr>
          <w:ilvl w:val="1"/>
          <w:numId w:val="43"/>
        </w:numPr>
        <w:spacing w:before="60"/>
        <w:ind w:left="1434" w:hanging="357"/>
        <w:rPr>
          <w:rFonts w:ascii="Verdana" w:hAnsi="Verdana"/>
          <w:b w:val="0"/>
        </w:rPr>
      </w:pPr>
      <w:r w:rsidRPr="00C64C02">
        <w:rPr>
          <w:rFonts w:ascii="Verdana" w:hAnsi="Verdana"/>
          <w:b w:val="0"/>
        </w:rPr>
        <w:t>More than £100m but less than £300m</w:t>
      </w:r>
      <w:r w:rsidRPr="00C64C02">
        <w:rPr>
          <w:rFonts w:ascii="Verdana" w:hAnsi="Verdana"/>
          <w:b w:val="0"/>
        </w:rPr>
        <w:tab/>
      </w:r>
      <w:r w:rsidRPr="00C64C02">
        <w:rPr>
          <w:rFonts w:ascii="Verdana" w:hAnsi="Verdana"/>
          <w:b w:val="0"/>
        </w:rPr>
        <w:tab/>
      </w:r>
      <w:r w:rsidRPr="00C64C02">
        <w:rPr>
          <w:rFonts w:ascii="Verdana" w:hAnsi="Verdana"/>
          <w:b w:val="0"/>
        </w:rPr>
        <w:fldChar w:fldCharType="begin">
          <w:ffData>
            <w:name w:val="Check16"/>
            <w:enabled/>
            <w:calcOnExit w:val="0"/>
            <w:checkBox>
              <w:sizeAuto/>
              <w:default w:val="0"/>
            </w:checkBox>
          </w:ffData>
        </w:fldChar>
      </w:r>
      <w:r w:rsidRPr="00C64C02">
        <w:rPr>
          <w:rFonts w:ascii="Verdana" w:hAnsi="Verdana"/>
          <w:b w:val="0"/>
        </w:rPr>
        <w:instrText xml:space="preserve"> FORMCHECKBOX </w:instrText>
      </w:r>
      <w:r w:rsidRPr="00C64C02">
        <w:rPr>
          <w:rFonts w:ascii="Verdana" w:hAnsi="Verdana"/>
          <w:b w:val="0"/>
        </w:rPr>
      </w:r>
      <w:r w:rsidRPr="00C64C02">
        <w:rPr>
          <w:rFonts w:ascii="Verdana" w:hAnsi="Verdana"/>
          <w:b w:val="0"/>
        </w:rPr>
        <w:fldChar w:fldCharType="separate"/>
      </w:r>
      <w:r w:rsidRPr="00C64C02">
        <w:rPr>
          <w:rFonts w:ascii="Verdana" w:hAnsi="Verdana"/>
          <w:b w:val="0"/>
        </w:rPr>
        <w:fldChar w:fldCharType="end"/>
      </w:r>
    </w:p>
    <w:p w14:paraId="057369D8" w14:textId="6B090251" w:rsidR="00457452" w:rsidRPr="00457452" w:rsidRDefault="00457452" w:rsidP="00C64C02">
      <w:pPr>
        <w:pStyle w:val="QuestionCharChar"/>
        <w:numPr>
          <w:ilvl w:val="1"/>
          <w:numId w:val="43"/>
        </w:numPr>
        <w:spacing w:before="60"/>
        <w:ind w:left="1434" w:hanging="357"/>
        <w:rPr>
          <w:rFonts w:ascii="Verdana" w:hAnsi="Verdana"/>
          <w:b w:val="0"/>
        </w:rPr>
      </w:pPr>
      <w:r w:rsidRPr="00457452">
        <w:rPr>
          <w:rFonts w:ascii="Verdana" w:hAnsi="Verdana"/>
          <w:b w:val="0"/>
        </w:rPr>
        <w:t>More than £300m</w:t>
      </w:r>
      <w:r>
        <w:rPr>
          <w:rFonts w:ascii="Verdana" w:hAnsi="Verdana"/>
          <w:b w:val="0"/>
        </w:rPr>
        <w:tab/>
      </w:r>
      <w:r>
        <w:rPr>
          <w:rFonts w:ascii="Verdana" w:hAnsi="Verdana"/>
          <w:b w:val="0"/>
        </w:rPr>
        <w:tab/>
      </w:r>
      <w:r>
        <w:rPr>
          <w:rFonts w:ascii="Verdana" w:hAnsi="Verdana"/>
          <w:b w:val="0"/>
        </w:rPr>
        <w:tab/>
      </w:r>
      <w:r>
        <w:rPr>
          <w:rFonts w:ascii="Verdana" w:hAnsi="Verdana"/>
          <w:b w:val="0"/>
        </w:rPr>
        <w:tab/>
      </w:r>
      <w:r w:rsidRPr="00D07F72">
        <w:rPr>
          <w:rFonts w:ascii="Verdana" w:hAnsi="Verdana"/>
        </w:rPr>
        <w:fldChar w:fldCharType="begin">
          <w:ffData>
            <w:name w:val="Check16"/>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p>
    <w:p w14:paraId="53AADEFA" w14:textId="7644B0DC" w:rsidR="00457452" w:rsidRDefault="00457452" w:rsidP="00457452">
      <w:pPr>
        <w:pStyle w:val="QuestionCharChar"/>
        <w:numPr>
          <w:ilvl w:val="0"/>
          <w:numId w:val="43"/>
        </w:numPr>
        <w:rPr>
          <w:rFonts w:ascii="Verdana" w:hAnsi="Verdana"/>
          <w:b w:val="0"/>
        </w:rPr>
      </w:pPr>
      <w:r w:rsidRPr="00BB4FC5">
        <w:rPr>
          <w:rFonts w:ascii="Verdana" w:hAnsi="Verdana"/>
          <w:b w:val="0"/>
        </w:rPr>
        <w:t xml:space="preserve">The </w:t>
      </w:r>
      <w:r w:rsidRPr="00BB4FC5">
        <w:rPr>
          <w:rFonts w:ascii="Verdana" w:hAnsi="Verdana"/>
          <w:b w:val="0"/>
          <w:iCs/>
        </w:rPr>
        <w:t>exposure value</w:t>
      </w:r>
      <w:r w:rsidRPr="00BB4FC5">
        <w:rPr>
          <w:rFonts w:ascii="Verdana" w:hAnsi="Verdana"/>
          <w:b w:val="0"/>
        </w:rPr>
        <w:t xml:space="preserve"> of the firm’s on- and off-balance </w:t>
      </w:r>
      <w:r>
        <w:rPr>
          <w:rFonts w:ascii="Verdana" w:hAnsi="Verdana"/>
          <w:b w:val="0"/>
        </w:rPr>
        <w:tab/>
      </w:r>
      <w:r w:rsidRPr="00D07F72">
        <w:rPr>
          <w:rFonts w:ascii="Verdana" w:hAnsi="Verdana"/>
        </w:rPr>
        <w:fldChar w:fldCharType="begin">
          <w:ffData>
            <w:name w:val="Check16"/>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Pr>
          <w:rFonts w:ascii="Verdana" w:hAnsi="Verdana"/>
          <w:b w:val="0"/>
        </w:rPr>
        <w:br/>
      </w:r>
      <w:r w:rsidRPr="00BB4FC5">
        <w:rPr>
          <w:rFonts w:ascii="Verdana" w:hAnsi="Verdana"/>
          <w:b w:val="0"/>
        </w:rPr>
        <w:t xml:space="preserve">sheet trading book business is </w:t>
      </w:r>
      <w:r w:rsidR="00DF21C1">
        <w:rPr>
          <w:rFonts w:ascii="Verdana" w:hAnsi="Verdana"/>
          <w:b w:val="0"/>
        </w:rPr>
        <w:t xml:space="preserve">expected to be </w:t>
      </w:r>
      <w:r w:rsidR="0051769E">
        <w:rPr>
          <w:rFonts w:ascii="Verdana" w:hAnsi="Verdana"/>
          <w:b w:val="0"/>
        </w:rPr>
        <w:t xml:space="preserve">over </w:t>
      </w:r>
      <w:r w:rsidR="005F2FF8">
        <w:rPr>
          <w:rFonts w:ascii="Verdana" w:hAnsi="Verdana"/>
          <w:b w:val="0"/>
        </w:rPr>
        <w:br/>
      </w:r>
      <w:r w:rsidRPr="00BB4FC5">
        <w:rPr>
          <w:rFonts w:ascii="Verdana" w:hAnsi="Verdana"/>
          <w:b w:val="0"/>
        </w:rPr>
        <w:t xml:space="preserve">£150m </w:t>
      </w:r>
    </w:p>
    <w:p w14:paraId="4BB48B47" w14:textId="4441E547" w:rsidR="00457452" w:rsidRPr="00457452" w:rsidRDefault="00457452" w:rsidP="00457452">
      <w:pPr>
        <w:pStyle w:val="QuestionCharChar"/>
        <w:numPr>
          <w:ilvl w:val="0"/>
          <w:numId w:val="43"/>
        </w:numPr>
        <w:rPr>
          <w:rFonts w:ascii="Verdana" w:hAnsi="Verdana"/>
          <w:b w:val="0"/>
        </w:rPr>
      </w:pPr>
      <w:r w:rsidRPr="00BB4FC5">
        <w:rPr>
          <w:rFonts w:ascii="Verdana" w:hAnsi="Verdana"/>
          <w:b w:val="0"/>
        </w:rPr>
        <w:t xml:space="preserve">The exposure value of the firm’s on- and off-balance </w:t>
      </w:r>
      <w:r>
        <w:rPr>
          <w:rFonts w:ascii="Verdana" w:hAnsi="Verdana"/>
          <w:b w:val="0"/>
        </w:rPr>
        <w:tab/>
      </w:r>
      <w:r w:rsidRPr="00D07F72">
        <w:rPr>
          <w:rFonts w:ascii="Verdana" w:hAnsi="Verdana"/>
        </w:rPr>
        <w:fldChar w:fldCharType="begin">
          <w:ffData>
            <w:name w:val="Check16"/>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Pr>
          <w:rFonts w:ascii="Verdana" w:hAnsi="Verdana"/>
          <w:b w:val="0"/>
        </w:rPr>
        <w:br/>
      </w:r>
      <w:r w:rsidRPr="00BB4FC5">
        <w:rPr>
          <w:rFonts w:ascii="Verdana" w:hAnsi="Verdana"/>
          <w:b w:val="0"/>
        </w:rPr>
        <w:t xml:space="preserve">sheet derivatives business is </w:t>
      </w:r>
      <w:r w:rsidR="0051769E">
        <w:rPr>
          <w:rFonts w:ascii="Verdana" w:hAnsi="Verdana"/>
          <w:b w:val="0"/>
        </w:rPr>
        <w:t xml:space="preserve">expected to be over </w:t>
      </w:r>
      <w:r w:rsidR="005F2FF8">
        <w:rPr>
          <w:rFonts w:ascii="Verdana" w:hAnsi="Verdana"/>
          <w:b w:val="0"/>
        </w:rPr>
        <w:br/>
      </w:r>
      <w:r w:rsidRPr="00BB4FC5">
        <w:rPr>
          <w:rFonts w:ascii="Verdana" w:hAnsi="Verdana"/>
          <w:b w:val="0"/>
        </w:rPr>
        <w:t>£100m</w:t>
      </w:r>
    </w:p>
    <w:p w14:paraId="4A4AB603" w14:textId="34EDD19B" w:rsidR="009542CA" w:rsidRPr="00FA08A9" w:rsidRDefault="009542CA" w:rsidP="009542CA">
      <w:pPr>
        <w:pStyle w:val="Qsheading1"/>
        <w:rPr>
          <w:rFonts w:ascii="Verdana" w:hAnsi="Verdana"/>
          <w:szCs w:val="22"/>
        </w:rPr>
      </w:pPr>
      <w:r>
        <w:rPr>
          <w:rFonts w:ascii="Verdana" w:hAnsi="Verdana"/>
          <w:szCs w:val="22"/>
        </w:rPr>
        <w:t>SNI firms</w:t>
      </w:r>
    </w:p>
    <w:p w14:paraId="7C85009E" w14:textId="609DF7EC" w:rsidR="009542CA" w:rsidRDefault="009542CA" w:rsidP="009542CA">
      <w:pPr>
        <w:pStyle w:val="QuestionCharChar"/>
        <w:rPr>
          <w:rFonts w:ascii="Verdana" w:hAnsi="Verdana"/>
          <w:sz w:val="20"/>
        </w:rPr>
      </w:pPr>
      <w:r>
        <w:rPr>
          <w:rFonts w:ascii="Verdana" w:hAnsi="Verdana"/>
        </w:rPr>
        <w:tab/>
        <w:t>1.</w:t>
      </w:r>
      <w:r w:rsidR="005F419B">
        <w:rPr>
          <w:rFonts w:ascii="Verdana" w:hAnsi="Verdana"/>
        </w:rPr>
        <w:t>5</w:t>
      </w:r>
      <w:r>
        <w:rPr>
          <w:rFonts w:ascii="Verdana" w:hAnsi="Verdana"/>
        </w:rPr>
        <w:tab/>
      </w:r>
      <w:r w:rsidRPr="005F512A">
        <w:rPr>
          <w:rFonts w:ascii="Verdana" w:hAnsi="Verdana"/>
          <w:szCs w:val="18"/>
        </w:rPr>
        <w:t xml:space="preserve">Does the applicant firm expect to become a non-SNI firm within 12 months of </w:t>
      </w:r>
      <w:r w:rsidR="00514D63">
        <w:rPr>
          <w:rFonts w:ascii="Verdana" w:hAnsi="Verdana"/>
          <w:szCs w:val="18"/>
        </w:rPr>
        <w:t>being authorised</w:t>
      </w:r>
      <w:r w:rsidRPr="005F512A">
        <w:rPr>
          <w:rFonts w:ascii="Verdana" w:hAnsi="Verdana"/>
          <w:szCs w:val="18"/>
        </w:rPr>
        <w:t>?</w:t>
      </w:r>
    </w:p>
    <w:p w14:paraId="60ECFB4A" w14:textId="308F2CC8" w:rsidR="009542CA" w:rsidRDefault="009542CA" w:rsidP="009542CA">
      <w:pPr>
        <w:pStyle w:val="Qsyesno"/>
        <w:keepNext/>
        <w:tabs>
          <w:tab w:val="left" w:pos="624"/>
        </w:tabs>
        <w:spacing w:before="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No</w:t>
      </w:r>
    </w:p>
    <w:p w14:paraId="7C8072A6" w14:textId="61E40172" w:rsidR="009542CA" w:rsidRPr="002F0531" w:rsidRDefault="009542CA" w:rsidP="009542CA">
      <w:pPr>
        <w:pStyle w:val="Qsyesno"/>
        <w:keepNext/>
        <w:tabs>
          <w:tab w:val="left" w:pos="624"/>
        </w:tabs>
        <w:spacing w:before="0" w:after="0"/>
        <w:rPr>
          <w:rFonts w:ascii="Verdana" w:hAnsi="Verdana"/>
        </w:rPr>
      </w:pPr>
      <w:r w:rsidRPr="00E62E77">
        <w:rPr>
          <w:rFonts w:ascii="Verdana" w:hAnsi="Verdana"/>
        </w:rPr>
        <w:fldChar w:fldCharType="begin">
          <w:ffData>
            <w:name w:val=""/>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Please</w:t>
      </w:r>
      <w:proofErr w:type="spellEnd"/>
      <w:r>
        <w:rPr>
          <w:rFonts w:ascii="Verdana" w:hAnsi="Verdana"/>
        </w:rPr>
        <w:t xml:space="preserve"> explain why the applicant firm has this expectation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42CA" w:rsidRPr="00E62E77" w14:paraId="46C4B551" w14:textId="77777777" w:rsidTr="009542CA">
        <w:trPr>
          <w:trHeight w:val="1036"/>
        </w:trPr>
        <w:tc>
          <w:tcPr>
            <w:tcW w:w="7088" w:type="dxa"/>
          </w:tcPr>
          <w:p w14:paraId="53783CE3" w14:textId="77777777" w:rsidR="009542CA" w:rsidRPr="00E62E77" w:rsidRDefault="009542CA" w:rsidP="009542CA">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bookmarkEnd w:id="1"/>
    <w:p w14:paraId="2BB2A36C" w14:textId="45825940" w:rsidR="009F1871" w:rsidRPr="00FA08A9" w:rsidRDefault="009F1871" w:rsidP="009F1871">
      <w:pPr>
        <w:pStyle w:val="Qsheading1"/>
        <w:rPr>
          <w:rFonts w:ascii="Verdana" w:hAnsi="Verdana"/>
          <w:szCs w:val="22"/>
        </w:rPr>
      </w:pPr>
      <w:r>
        <w:rPr>
          <w:rFonts w:ascii="Verdana" w:hAnsi="Verdana"/>
          <w:szCs w:val="22"/>
        </w:rPr>
        <w:t xml:space="preserve">SNI </w:t>
      </w:r>
      <w:r w:rsidR="00F20941">
        <w:rPr>
          <w:rFonts w:ascii="Verdana" w:hAnsi="Verdana"/>
          <w:szCs w:val="22"/>
        </w:rPr>
        <w:t>categorisation of investment firm group</w:t>
      </w:r>
    </w:p>
    <w:p w14:paraId="63D33789" w14:textId="6B0FC0CF" w:rsidR="009F1871" w:rsidRPr="005B0555" w:rsidRDefault="005B0555" w:rsidP="009F1871">
      <w:pPr>
        <w:pStyle w:val="QuestionCharChar"/>
        <w:rPr>
          <w:rFonts w:ascii="Verdana" w:hAnsi="Verdana"/>
          <w:szCs w:val="18"/>
        </w:rPr>
      </w:pPr>
      <w:r w:rsidRPr="005B0555">
        <w:rPr>
          <w:rFonts w:ascii="Verdana" w:hAnsi="Verdana"/>
          <w:szCs w:val="18"/>
        </w:rPr>
        <w:tab/>
      </w:r>
      <w:r w:rsidR="00EF4927" w:rsidRPr="005B0555">
        <w:rPr>
          <w:rFonts w:ascii="Verdana" w:hAnsi="Verdana"/>
          <w:szCs w:val="18"/>
        </w:rPr>
        <w:t>1.6</w:t>
      </w:r>
      <w:r w:rsidR="00353949">
        <w:rPr>
          <w:rFonts w:ascii="Verdana" w:hAnsi="Verdana"/>
          <w:szCs w:val="18"/>
        </w:rPr>
        <w:tab/>
      </w:r>
      <w:r w:rsidR="006D030F" w:rsidRPr="005B0555">
        <w:rPr>
          <w:rFonts w:ascii="Verdana" w:hAnsi="Verdana"/>
          <w:szCs w:val="18"/>
        </w:rPr>
        <w:t xml:space="preserve">Is the applicant firm part </w:t>
      </w:r>
      <w:r w:rsidR="000C3B62" w:rsidRPr="005B0555">
        <w:rPr>
          <w:rFonts w:ascii="Verdana" w:hAnsi="Verdana"/>
          <w:szCs w:val="18"/>
        </w:rPr>
        <w:t>of an</w:t>
      </w:r>
      <w:r w:rsidR="00DB1009" w:rsidRPr="005B0555">
        <w:rPr>
          <w:rFonts w:ascii="Verdana" w:hAnsi="Verdana"/>
          <w:szCs w:val="18"/>
        </w:rPr>
        <w:t xml:space="preserve"> investment firm group</w:t>
      </w:r>
      <w:r w:rsidR="009F1871" w:rsidRPr="005B0555">
        <w:rPr>
          <w:rFonts w:ascii="Verdana" w:hAnsi="Verdana"/>
          <w:szCs w:val="18"/>
        </w:rPr>
        <w:t xml:space="preserve">? </w:t>
      </w:r>
    </w:p>
    <w:p w14:paraId="39067197" w14:textId="01B3A29F" w:rsidR="009F1871" w:rsidRPr="00E62E77" w:rsidRDefault="009F1871" w:rsidP="009F1871">
      <w:pPr>
        <w:pStyle w:val="Qsyesno"/>
        <w:keepNext/>
        <w:tabs>
          <w:tab w:val="left" w:pos="624"/>
        </w:tabs>
        <w:spacing w:before="0" w:after="0"/>
        <w:rPr>
          <w:rFonts w:ascii="Verdana" w:hAnsi="Verdana"/>
        </w:rPr>
      </w:pPr>
      <w:r w:rsidRPr="00E62E77">
        <w:rPr>
          <w:rFonts w:ascii="Verdana" w:hAnsi="Verdana"/>
        </w:rPr>
        <w:fldChar w:fldCharType="begin">
          <w:ffData>
            <w:name w:val=""/>
            <w:enabled/>
            <w:calcOnExit w:val="0"/>
            <w:checkBox>
              <w:sizeAuto/>
              <w:default w:val="0"/>
              <w:checked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DB1009">
        <w:rPr>
          <w:rFonts w:ascii="Verdana" w:hAnsi="Verdana"/>
        </w:rPr>
        <w:t>Yes</w:t>
      </w:r>
    </w:p>
    <w:p w14:paraId="5C452B15" w14:textId="7040E366" w:rsidR="0094450C" w:rsidRDefault="009F1871" w:rsidP="00DB1009">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DB1009">
        <w:rPr>
          <w:rFonts w:ascii="Verdana" w:hAnsi="Verdana"/>
        </w:rPr>
        <w:t xml:space="preserve">No </w:t>
      </w:r>
      <w:r w:rsidR="00DB1009" w:rsidRPr="00EF3638">
        <w:rPr>
          <w:rFonts w:ascii="Webdings" w:eastAsia="Webdings" w:hAnsi="Webdings" w:cs="Webdings"/>
        </w:rPr>
        <w:t>4</w:t>
      </w:r>
      <w:r w:rsidR="00DB1009">
        <w:rPr>
          <w:rFonts w:ascii="Verdana" w:hAnsi="Verdana"/>
        </w:rPr>
        <w:t>Please</w:t>
      </w:r>
      <w:r w:rsidR="00FB4A96">
        <w:rPr>
          <w:rFonts w:ascii="Verdana" w:hAnsi="Verdana"/>
        </w:rPr>
        <w:t xml:space="preserve"> continue to </w:t>
      </w:r>
      <w:r w:rsidR="00353949">
        <w:rPr>
          <w:rFonts w:ascii="Verdana" w:hAnsi="Verdana"/>
        </w:rPr>
        <w:t>S</w:t>
      </w:r>
      <w:r w:rsidR="00AA188F">
        <w:rPr>
          <w:rFonts w:ascii="Verdana" w:hAnsi="Verdana"/>
        </w:rPr>
        <w:t>ection 2.</w:t>
      </w:r>
    </w:p>
    <w:p w14:paraId="4000BD96" w14:textId="2A340520" w:rsidR="00AA188F" w:rsidRDefault="00353949" w:rsidP="00AA188F">
      <w:pPr>
        <w:pStyle w:val="QuestionCharChar"/>
        <w:rPr>
          <w:rFonts w:ascii="Verdana" w:hAnsi="Verdana"/>
        </w:rPr>
      </w:pPr>
      <w:r>
        <w:rPr>
          <w:rFonts w:ascii="Verdana" w:hAnsi="Verdana"/>
        </w:rPr>
        <w:tab/>
      </w:r>
      <w:r w:rsidR="00AA188F">
        <w:rPr>
          <w:rFonts w:ascii="Verdana" w:hAnsi="Verdana"/>
        </w:rPr>
        <w:t>1.7</w:t>
      </w:r>
      <w:r>
        <w:rPr>
          <w:rFonts w:ascii="Verdana" w:hAnsi="Verdana"/>
        </w:rPr>
        <w:tab/>
      </w:r>
      <w:r w:rsidR="00D3155C">
        <w:rPr>
          <w:rFonts w:ascii="Verdana" w:hAnsi="Verdana"/>
        </w:rPr>
        <w:t>Wh</w:t>
      </w:r>
      <w:r w:rsidR="00763C95">
        <w:rPr>
          <w:rFonts w:ascii="Verdana" w:hAnsi="Verdana"/>
        </w:rPr>
        <w:t>at is expected to be the SNI status of the</w:t>
      </w:r>
      <w:r w:rsidR="00AA188F">
        <w:rPr>
          <w:rFonts w:ascii="Verdana" w:hAnsi="Verdana"/>
        </w:rPr>
        <w:t xml:space="preserve"> investment firm group</w:t>
      </w:r>
      <w:r w:rsidR="00763C95">
        <w:rPr>
          <w:rFonts w:ascii="Verdana" w:hAnsi="Verdana"/>
        </w:rPr>
        <w:t xml:space="preserve"> </w:t>
      </w:r>
      <w:r w:rsidR="00177E06">
        <w:rPr>
          <w:rFonts w:ascii="Verdana" w:hAnsi="Verdana"/>
        </w:rPr>
        <w:t xml:space="preserve">at </w:t>
      </w:r>
      <w:r w:rsidR="00FB7218">
        <w:rPr>
          <w:rFonts w:ascii="Verdana" w:hAnsi="Verdana"/>
        </w:rPr>
        <w:t xml:space="preserve">the time </w:t>
      </w:r>
      <w:r w:rsidR="00763C95">
        <w:rPr>
          <w:rFonts w:ascii="Verdana" w:hAnsi="Verdana"/>
        </w:rPr>
        <w:t xml:space="preserve">the applicant firm is </w:t>
      </w:r>
      <w:r w:rsidR="00F70593">
        <w:rPr>
          <w:rFonts w:ascii="Verdana" w:hAnsi="Verdana"/>
        </w:rPr>
        <w:t>authorised</w:t>
      </w:r>
      <w:r w:rsidR="00564C91">
        <w:rPr>
          <w:rFonts w:ascii="Verdana" w:hAnsi="Verdana"/>
        </w:rPr>
        <w:t xml:space="preserve"> (</w:t>
      </w:r>
      <w:proofErr w:type="gramStart"/>
      <w:r w:rsidR="00320A43">
        <w:rPr>
          <w:rFonts w:ascii="Verdana" w:hAnsi="Verdana"/>
        </w:rPr>
        <w:t>on the basis</w:t>
      </w:r>
      <w:r w:rsidR="00763C95">
        <w:rPr>
          <w:rFonts w:ascii="Verdana" w:hAnsi="Verdana"/>
        </w:rPr>
        <w:t xml:space="preserve"> of</w:t>
      </w:r>
      <w:proofErr w:type="gramEnd"/>
      <w:r w:rsidR="00320A43">
        <w:rPr>
          <w:rFonts w:ascii="Verdana" w:hAnsi="Verdana"/>
        </w:rPr>
        <w:t xml:space="preserve"> </w:t>
      </w:r>
      <w:r w:rsidR="00355FC6">
        <w:rPr>
          <w:rFonts w:ascii="Verdana" w:hAnsi="Verdana"/>
        </w:rPr>
        <w:t xml:space="preserve">a </w:t>
      </w:r>
      <w:r w:rsidR="00320A43">
        <w:rPr>
          <w:rFonts w:ascii="Verdana" w:hAnsi="Verdana"/>
        </w:rPr>
        <w:t xml:space="preserve">consolidated situation of </w:t>
      </w:r>
      <w:r w:rsidR="00F70593">
        <w:rPr>
          <w:rFonts w:ascii="Verdana" w:hAnsi="Verdana"/>
        </w:rPr>
        <w:t>the</w:t>
      </w:r>
      <w:r w:rsidR="0011428C">
        <w:rPr>
          <w:rFonts w:ascii="Verdana" w:hAnsi="Verdana"/>
        </w:rPr>
        <w:t xml:space="preserve"> UK parent entity)</w:t>
      </w:r>
      <w:r w:rsidR="00AA188F" w:rsidRPr="00CE252D">
        <w:rPr>
          <w:rFonts w:ascii="Verdana" w:hAnsi="Verdana"/>
        </w:rPr>
        <w:t xml:space="preserve">? </w:t>
      </w:r>
    </w:p>
    <w:p w14:paraId="7775FBD4" w14:textId="3894FB6B" w:rsidR="00AA188F" w:rsidRPr="00E62E77" w:rsidRDefault="00AA188F" w:rsidP="00892DDF">
      <w:pPr>
        <w:pStyle w:val="Qsyesno"/>
        <w:keepNext/>
        <w:tabs>
          <w:tab w:val="left" w:pos="624"/>
        </w:tabs>
        <w:spacing w:before="0" w:after="60"/>
        <w:rPr>
          <w:rFonts w:ascii="Verdana" w:hAnsi="Verdana"/>
        </w:rPr>
      </w:pPr>
      <w:r w:rsidRPr="00E62E77">
        <w:rPr>
          <w:rFonts w:ascii="Verdana" w:hAnsi="Verdana"/>
        </w:rPr>
        <w:fldChar w:fldCharType="begin">
          <w:ffData>
            <w:name w:val=""/>
            <w:enabled/>
            <w:calcOnExit w:val="0"/>
            <w:checkBox>
              <w:sizeAuto/>
              <w:default w:val="0"/>
              <w:checked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F061F5">
        <w:rPr>
          <w:rFonts w:ascii="Verdana" w:hAnsi="Verdana"/>
        </w:rPr>
        <w:t>SNI</w:t>
      </w:r>
    </w:p>
    <w:p w14:paraId="10D930E6" w14:textId="14C1B59F" w:rsidR="00E6526A" w:rsidRPr="002F0531" w:rsidRDefault="00AA188F" w:rsidP="00892DDF">
      <w:pPr>
        <w:pStyle w:val="Qsyesno"/>
        <w:keepNext/>
        <w:tabs>
          <w:tab w:val="left" w:pos="624"/>
        </w:tabs>
        <w:spacing w:before="0" w:after="4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sidR="00763C95">
        <w:rPr>
          <w:rFonts w:ascii="Verdana" w:hAnsi="Verdana"/>
        </w:rPr>
        <w:t>Non-SNI</w:t>
      </w:r>
      <w:r w:rsidR="009027C8">
        <w:rPr>
          <w:rFonts w:ascii="Verdana" w:hAnsi="Verdana"/>
        </w:rPr>
        <w:t xml:space="preserve"> </w:t>
      </w:r>
      <w:r w:rsidR="009027C8" w:rsidRPr="00EF3638">
        <w:rPr>
          <w:rFonts w:ascii="Webdings" w:eastAsia="Webdings" w:hAnsi="Webdings" w:cs="Webdings"/>
        </w:rPr>
        <w:t>4</w:t>
      </w:r>
      <w:r w:rsidR="009027C8">
        <w:rPr>
          <w:rFonts w:ascii="Verdana" w:hAnsi="Verdana"/>
        </w:rPr>
        <w:t>If the applicant firm</w:t>
      </w:r>
      <w:r w:rsidR="0002301B">
        <w:rPr>
          <w:rFonts w:ascii="Verdana" w:hAnsi="Verdana"/>
        </w:rPr>
        <w:t xml:space="preserve"> expects to be categorised as </w:t>
      </w:r>
      <w:r w:rsidR="002C786A">
        <w:rPr>
          <w:rFonts w:ascii="Verdana" w:hAnsi="Verdana"/>
        </w:rPr>
        <w:t xml:space="preserve">an SNI, please explain </w:t>
      </w:r>
      <w:r w:rsidR="00E10BD2">
        <w:rPr>
          <w:rFonts w:ascii="Verdana" w:hAnsi="Verdana"/>
        </w:rPr>
        <w:t>wh</w:t>
      </w:r>
      <w:r w:rsidR="007550B7">
        <w:rPr>
          <w:rFonts w:ascii="Verdana" w:hAnsi="Verdana"/>
        </w:rPr>
        <w:t>at makes the investment firm group it is a part of a non-SNI</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6526A" w:rsidRPr="00E62E77" w14:paraId="5E8C3372" w14:textId="77777777" w:rsidTr="00211C93">
        <w:trPr>
          <w:trHeight w:val="1036"/>
        </w:trPr>
        <w:tc>
          <w:tcPr>
            <w:tcW w:w="7088" w:type="dxa"/>
          </w:tcPr>
          <w:p w14:paraId="77359B1A" w14:textId="77777777" w:rsidR="00E6526A" w:rsidRPr="00E62E77" w:rsidRDefault="00E6526A" w:rsidP="00211C93">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2912762B" w14:textId="56B40AE7" w:rsidR="00834B28" w:rsidRPr="00E62E77" w:rsidRDefault="00834B28" w:rsidP="00892DDF">
      <w:pPr>
        <w:pStyle w:val="Qsyesno"/>
        <w:keepNext/>
        <w:tabs>
          <w:tab w:val="left" w:pos="624"/>
        </w:tabs>
        <w:spacing w:before="80" w:after="0"/>
        <w:rPr>
          <w:rFonts w:ascii="Verdana" w:hAnsi="Verdana"/>
        </w:rPr>
      </w:pPr>
      <w:r w:rsidRPr="00E62E77">
        <w:rPr>
          <w:rFonts w:ascii="Verdana" w:hAnsi="Verdana"/>
        </w:rPr>
        <w:fldChar w:fldCharType="begin">
          <w:ffData>
            <w:name w:val=""/>
            <w:enabled/>
            <w:calcOnExit w:val="0"/>
            <w:checkBox>
              <w:sizeAuto/>
              <w:default w:val="0"/>
              <w:checked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Not applicable</w:t>
      </w:r>
      <w:r w:rsidR="002F6928">
        <w:rPr>
          <w:rFonts w:ascii="Verdana" w:hAnsi="Verdana"/>
        </w:rPr>
        <w:t xml:space="preserve">, the </w:t>
      </w:r>
      <w:r w:rsidR="00F72689">
        <w:rPr>
          <w:rFonts w:ascii="Verdana" w:hAnsi="Verdana"/>
        </w:rPr>
        <w:t xml:space="preserve">group </w:t>
      </w:r>
      <w:r w:rsidR="00DB78DA">
        <w:rPr>
          <w:rFonts w:ascii="Verdana" w:hAnsi="Verdana"/>
        </w:rPr>
        <w:t>has permission to apply group capital test (GCT)</w:t>
      </w:r>
      <w:r w:rsidR="00CD5AFC">
        <w:rPr>
          <w:rFonts w:ascii="Verdana" w:hAnsi="Verdana"/>
        </w:rPr>
        <w:t>, instead of prudential consolidation</w:t>
      </w:r>
    </w:p>
    <w:p w14:paraId="36B636BC" w14:textId="03FF4C74" w:rsidR="00364110" w:rsidRPr="00467E39" w:rsidRDefault="00364110" w:rsidP="00467E39">
      <w:pPr>
        <w:pStyle w:val="Qsyesno"/>
        <w:keepNext/>
        <w:tabs>
          <w:tab w:val="left" w:pos="624"/>
        </w:tabs>
        <w:spacing w:before="0" w:after="0"/>
        <w:rPr>
          <w:rFonts w:ascii="Verdana" w:hAnsi="Verdana"/>
        </w:rPr>
        <w:sectPr w:rsidR="00364110" w:rsidRPr="00467E39" w:rsidSect="003E30E1">
          <w:headerReference w:type="default" r:id="rId20"/>
          <w:footerReference w:type="default" r:id="rId21"/>
          <w:footerReference w:type="first" r:id="rId22"/>
          <w:type w:val="continuous"/>
          <w:pgSz w:w="11901" w:h="16846" w:code="9"/>
          <w:pgMar w:top="1400"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D28489C" w14:textId="77777777" w:rsidTr="009542CA">
        <w:trPr>
          <w:trHeight w:val="1843"/>
        </w:trPr>
        <w:tc>
          <w:tcPr>
            <w:tcW w:w="2268" w:type="dxa"/>
            <w:shd w:val="clear" w:color="auto" w:fill="701B45"/>
          </w:tcPr>
          <w:p w14:paraId="5161CBB3" w14:textId="77777777" w:rsidR="00950AFF" w:rsidRPr="00842101" w:rsidRDefault="00950AFF" w:rsidP="003372BF">
            <w:pPr>
              <w:pStyle w:val="Sectionnumber"/>
            </w:pPr>
            <w:r>
              <w:br w:type="page"/>
            </w:r>
            <w:r w:rsidR="0094450C">
              <w:t>2</w:t>
            </w:r>
          </w:p>
        </w:tc>
        <w:tc>
          <w:tcPr>
            <w:tcW w:w="7825" w:type="dxa"/>
            <w:shd w:val="clear" w:color="auto" w:fill="701B45"/>
          </w:tcPr>
          <w:p w14:paraId="2FD08498" w14:textId="77B03676" w:rsidR="00950AFF" w:rsidRPr="003E30E1" w:rsidRDefault="00950AFF" w:rsidP="00E50BA1">
            <w:pPr>
              <w:pStyle w:val="Sectionheading"/>
              <w:ind w:left="142"/>
              <w:rPr>
                <w:rFonts w:ascii="Verdana" w:hAnsi="Verdana"/>
              </w:rPr>
            </w:pPr>
            <w:r w:rsidRPr="003E30E1">
              <w:rPr>
                <w:rFonts w:ascii="Verdana" w:hAnsi="Verdana"/>
              </w:rPr>
              <w:t xml:space="preserve">Information on </w:t>
            </w:r>
            <w:r w:rsidR="0083601A">
              <w:rPr>
                <w:rFonts w:ascii="Verdana" w:hAnsi="Verdana"/>
              </w:rPr>
              <w:t xml:space="preserve">the applicant firm’s </w:t>
            </w:r>
            <w:r w:rsidRPr="003E30E1">
              <w:rPr>
                <w:rFonts w:ascii="Verdana" w:hAnsi="Verdana"/>
              </w:rPr>
              <w:t>capital</w:t>
            </w:r>
            <w:r w:rsidR="0080710B">
              <w:rPr>
                <w:rFonts w:ascii="Verdana" w:hAnsi="Verdana"/>
              </w:rPr>
              <w:t xml:space="preserve"> and liquidity</w:t>
            </w:r>
          </w:p>
          <w:p w14:paraId="4D33F419" w14:textId="77777777" w:rsidR="00A80172" w:rsidRPr="00443DF6" w:rsidRDefault="00A80172" w:rsidP="009542CA">
            <w:pPr>
              <w:pStyle w:val="ListParagraph"/>
              <w:spacing w:before="0" w:line="240" w:lineRule="auto"/>
              <w:ind w:left="0" w:right="737"/>
              <w:rPr>
                <w:rFonts w:ascii="Verdana" w:hAnsi="Verdana"/>
              </w:rPr>
            </w:pPr>
          </w:p>
        </w:tc>
      </w:tr>
    </w:tbl>
    <w:p w14:paraId="2912325D" w14:textId="7FC4DB56" w:rsidR="009542CA" w:rsidRPr="00564EF1" w:rsidRDefault="009452AE" w:rsidP="009542CA">
      <w:pPr>
        <w:pStyle w:val="Qsheading1"/>
        <w:rPr>
          <w:rFonts w:ascii="Verdana" w:hAnsi="Verdana"/>
          <w:szCs w:val="22"/>
        </w:rPr>
      </w:pPr>
      <w:r w:rsidRPr="00564EF1">
        <w:rPr>
          <w:rFonts w:ascii="Verdana" w:hAnsi="Verdana"/>
          <w:szCs w:val="22"/>
        </w:rPr>
        <w:t xml:space="preserve">Permanent minimum </w:t>
      </w:r>
      <w:r w:rsidR="009542CA" w:rsidRPr="00564EF1">
        <w:rPr>
          <w:rFonts w:ascii="Verdana" w:hAnsi="Verdana"/>
          <w:szCs w:val="22"/>
        </w:rPr>
        <w:t>capital requirement</w:t>
      </w:r>
    </w:p>
    <w:p w14:paraId="7B2909AF" w14:textId="64E5D09B" w:rsidR="006E6D2C" w:rsidRDefault="001D45C9" w:rsidP="006E6D2C">
      <w:pPr>
        <w:pStyle w:val="QuestionChar"/>
        <w:rPr>
          <w:rFonts w:ascii="Verdana" w:hAnsi="Verdana"/>
          <w:b/>
          <w:bCs/>
        </w:rPr>
      </w:pPr>
      <w:r>
        <w:rPr>
          <w:rFonts w:ascii="Verdana" w:hAnsi="Verdana"/>
          <w:b/>
          <w:bCs/>
        </w:rPr>
        <w:tab/>
      </w:r>
      <w:r w:rsidRPr="006E544A">
        <w:rPr>
          <w:rFonts w:ascii="Verdana" w:hAnsi="Verdana"/>
          <w:b/>
          <w:bCs/>
        </w:rPr>
        <w:t>2.1</w:t>
      </w:r>
      <w:r w:rsidRPr="006E544A">
        <w:rPr>
          <w:rFonts w:ascii="Verdana" w:hAnsi="Verdana"/>
          <w:b/>
          <w:bCs/>
        </w:rPr>
        <w:tab/>
      </w:r>
      <w:r w:rsidR="009542CA" w:rsidRPr="009542CA">
        <w:rPr>
          <w:rFonts w:ascii="Verdana" w:hAnsi="Verdana"/>
          <w:b/>
          <w:bCs/>
        </w:rPr>
        <w:t xml:space="preserve">Please </w:t>
      </w:r>
      <w:r w:rsidR="00215498">
        <w:rPr>
          <w:rFonts w:ascii="Verdana" w:hAnsi="Verdana"/>
          <w:b/>
          <w:bCs/>
        </w:rPr>
        <w:t>con</w:t>
      </w:r>
      <w:r w:rsidR="009879A5">
        <w:rPr>
          <w:rFonts w:ascii="Verdana" w:hAnsi="Verdana"/>
          <w:b/>
          <w:bCs/>
        </w:rPr>
        <w:t>firm</w:t>
      </w:r>
      <w:r w:rsidR="00215498" w:rsidRPr="009542CA">
        <w:rPr>
          <w:rFonts w:ascii="Verdana" w:hAnsi="Verdana"/>
          <w:b/>
          <w:bCs/>
        </w:rPr>
        <w:t xml:space="preserve"> </w:t>
      </w:r>
      <w:r w:rsidR="009542CA" w:rsidRPr="009542CA">
        <w:rPr>
          <w:rFonts w:ascii="Verdana" w:hAnsi="Verdana"/>
          <w:b/>
          <w:bCs/>
        </w:rPr>
        <w:t xml:space="preserve">the </w:t>
      </w:r>
      <w:r w:rsidR="009050D7">
        <w:rPr>
          <w:rFonts w:ascii="Verdana" w:hAnsi="Verdana"/>
          <w:b/>
          <w:bCs/>
        </w:rPr>
        <w:t>permanent</w:t>
      </w:r>
      <w:r w:rsidR="009050D7" w:rsidRPr="009542CA">
        <w:rPr>
          <w:rFonts w:ascii="Verdana" w:hAnsi="Verdana"/>
          <w:b/>
          <w:bCs/>
        </w:rPr>
        <w:t xml:space="preserve"> </w:t>
      </w:r>
      <w:r w:rsidR="00B07551">
        <w:rPr>
          <w:rFonts w:ascii="Verdana" w:hAnsi="Verdana"/>
          <w:b/>
          <w:bCs/>
        </w:rPr>
        <w:t>minimum</w:t>
      </w:r>
      <w:r w:rsidR="009D1EAD">
        <w:rPr>
          <w:rFonts w:ascii="Verdana" w:hAnsi="Verdana"/>
          <w:b/>
          <w:bCs/>
        </w:rPr>
        <w:t xml:space="preserve"> </w:t>
      </w:r>
      <w:r w:rsidR="009542CA" w:rsidRPr="009542CA">
        <w:rPr>
          <w:rFonts w:ascii="Verdana" w:hAnsi="Verdana"/>
          <w:b/>
          <w:bCs/>
        </w:rPr>
        <w:t>capital requirement (</w:t>
      </w:r>
      <w:r w:rsidR="009050D7">
        <w:rPr>
          <w:rFonts w:ascii="Verdana" w:hAnsi="Verdana"/>
          <w:b/>
          <w:bCs/>
        </w:rPr>
        <w:t>PM</w:t>
      </w:r>
      <w:r w:rsidR="009542CA" w:rsidRPr="009542CA">
        <w:rPr>
          <w:rFonts w:ascii="Verdana" w:hAnsi="Verdana"/>
          <w:b/>
          <w:bCs/>
        </w:rPr>
        <w:t>R)</w:t>
      </w:r>
      <w:r w:rsidR="00ED1840">
        <w:rPr>
          <w:rFonts w:ascii="Verdana" w:hAnsi="Verdana"/>
          <w:b/>
          <w:bCs/>
        </w:rPr>
        <w:t xml:space="preserve"> that w</w:t>
      </w:r>
      <w:r w:rsidR="002368BA">
        <w:rPr>
          <w:rFonts w:ascii="Verdana" w:hAnsi="Verdana"/>
          <w:b/>
          <w:bCs/>
        </w:rPr>
        <w:t>ill</w:t>
      </w:r>
      <w:r w:rsidR="00ED1840">
        <w:rPr>
          <w:rFonts w:ascii="Verdana" w:hAnsi="Verdana"/>
          <w:b/>
          <w:bCs/>
        </w:rPr>
        <w:t xml:space="preserve"> appl</w:t>
      </w:r>
      <w:r w:rsidR="0043375C">
        <w:rPr>
          <w:rFonts w:ascii="Verdana" w:hAnsi="Verdana"/>
          <w:b/>
          <w:bCs/>
        </w:rPr>
        <w:t xml:space="preserve">y to the applicant firm </w:t>
      </w:r>
      <w:r w:rsidR="00083D4D">
        <w:rPr>
          <w:rFonts w:ascii="Verdana" w:hAnsi="Verdana"/>
          <w:b/>
          <w:bCs/>
        </w:rPr>
        <w:t xml:space="preserve">if it </w:t>
      </w:r>
      <w:r w:rsidR="002368BA">
        <w:rPr>
          <w:rFonts w:ascii="Verdana" w:hAnsi="Verdana"/>
          <w:b/>
          <w:bCs/>
        </w:rPr>
        <w:t>is</w:t>
      </w:r>
      <w:r w:rsidR="00083D4D">
        <w:rPr>
          <w:rFonts w:ascii="Verdana" w:hAnsi="Verdana"/>
          <w:b/>
          <w:bCs/>
        </w:rPr>
        <w:t xml:space="preserve"> granted permission</w:t>
      </w:r>
      <w:r w:rsidR="000870CE">
        <w:rPr>
          <w:rFonts w:ascii="Verdana" w:hAnsi="Verdana"/>
          <w:b/>
          <w:bCs/>
        </w:rPr>
        <w:t xml:space="preserve"> to undertake </w:t>
      </w:r>
      <w:r w:rsidR="000C6B73">
        <w:rPr>
          <w:rFonts w:ascii="Verdana" w:hAnsi="Verdana"/>
          <w:b/>
          <w:bCs/>
        </w:rPr>
        <w:t>its proposed</w:t>
      </w:r>
      <w:r w:rsidR="000870CE">
        <w:rPr>
          <w:rFonts w:ascii="Verdana" w:hAnsi="Verdana"/>
          <w:b/>
          <w:bCs/>
        </w:rPr>
        <w:t xml:space="preserve"> activities</w:t>
      </w:r>
      <w:r w:rsidR="009542CA" w:rsidRPr="009542CA">
        <w:rPr>
          <w:rFonts w:ascii="Verdana" w:hAnsi="Verdana"/>
          <w:b/>
          <w:bCs/>
        </w:rPr>
        <w:t xml:space="preserve">. </w:t>
      </w:r>
    </w:p>
    <w:p w14:paraId="3F15FE8C" w14:textId="2725AE0B" w:rsidR="004D34BF" w:rsidRDefault="001D45C9" w:rsidP="007E62D5">
      <w:pPr>
        <w:pStyle w:val="Qsyesno"/>
        <w:rPr>
          <w:rFonts w:ascii="Verdana" w:hAnsi="Verdana"/>
        </w:rPr>
      </w:pPr>
      <w:r w:rsidRPr="00B20E20">
        <w:rPr>
          <w:rFonts w:ascii="Verdana" w:hAnsi="Verdana"/>
        </w:rPr>
        <w:fldChar w:fldCharType="begin">
          <w:ffData>
            <w:name w:val="Check53"/>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ab/>
      </w:r>
      <w:r w:rsidR="00394C5B">
        <w:rPr>
          <w:rFonts w:ascii="Verdana" w:hAnsi="Verdana"/>
        </w:rPr>
        <w:t>£4,000,000</w:t>
      </w:r>
    </w:p>
    <w:p w14:paraId="1C371CE2" w14:textId="58714A19" w:rsidR="001D45C9" w:rsidRDefault="00394C5B" w:rsidP="00B20E20">
      <w:pPr>
        <w:pStyle w:val="Qsyesno"/>
        <w:rPr>
          <w:rFonts w:ascii="Verdana" w:hAnsi="Verdana"/>
        </w:rPr>
      </w:pPr>
      <w:r w:rsidRPr="00B20E20">
        <w:rPr>
          <w:rFonts w:ascii="Verdana" w:hAnsi="Verdana"/>
        </w:rPr>
        <w:fldChar w:fldCharType="begin">
          <w:ffData>
            <w:name w:val="Check53"/>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ab/>
      </w:r>
      <w:r w:rsidR="009542CA">
        <w:rPr>
          <w:rFonts w:ascii="Verdana" w:hAnsi="Verdana"/>
        </w:rPr>
        <w:t>£750,000</w:t>
      </w:r>
    </w:p>
    <w:p w14:paraId="06E1E04F" w14:textId="1E563B00" w:rsidR="00B00EF9" w:rsidRPr="00B20E20" w:rsidDel="00B00EF9" w:rsidRDefault="00B00EF9" w:rsidP="00B20E20">
      <w:pPr>
        <w:pStyle w:val="Qsyesno"/>
        <w:rPr>
          <w:rFonts w:ascii="Verdana" w:hAnsi="Verdana"/>
        </w:rPr>
      </w:pPr>
      <w:r w:rsidRPr="00B20E20">
        <w:rPr>
          <w:rFonts w:ascii="Verdana" w:hAnsi="Verdana"/>
        </w:rPr>
        <w:fldChar w:fldCharType="begin">
          <w:ffData>
            <w:name w:val="Check53"/>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ab/>
      </w:r>
      <w:r>
        <w:rPr>
          <w:rFonts w:ascii="Verdana" w:hAnsi="Verdana"/>
        </w:rPr>
        <w:t>£500,000</w:t>
      </w:r>
    </w:p>
    <w:p w14:paraId="095BBAA9" w14:textId="52E8D779" w:rsidR="001D45C9" w:rsidRDefault="001D45C9" w:rsidP="001D45C9">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Pr>
          <w:rFonts w:ascii="Verdana" w:hAnsi="Verdana"/>
        </w:rPr>
        <w:tab/>
      </w:r>
      <w:r w:rsidR="009542CA">
        <w:rPr>
          <w:rFonts w:ascii="Verdana" w:hAnsi="Verdana"/>
        </w:rPr>
        <w:t>£150,000</w:t>
      </w:r>
    </w:p>
    <w:p w14:paraId="4D89D58A" w14:textId="5EF60F24" w:rsidR="00945C70" w:rsidRDefault="000F0B10" w:rsidP="009542CA">
      <w:pPr>
        <w:pStyle w:val="Qsyesno"/>
        <w:rPr>
          <w:rFonts w:ascii="Verdana" w:hAnsi="Verdana"/>
        </w:rPr>
      </w:pPr>
      <w:r w:rsidRPr="00B20E20">
        <w:rPr>
          <w:rFonts w:ascii="Verdana" w:hAnsi="Verdana"/>
        </w:rPr>
        <w:fldChar w:fldCharType="begin">
          <w:ffData>
            <w:name w:val="Check53"/>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ab/>
      </w:r>
      <w:r w:rsidR="009542CA">
        <w:rPr>
          <w:rFonts w:ascii="Verdana" w:hAnsi="Verdana"/>
        </w:rPr>
        <w:t>£75,000</w:t>
      </w:r>
      <w:r w:rsidR="009D456B">
        <w:rPr>
          <w:rFonts w:ascii="Verdana" w:hAnsi="Verdana"/>
        </w:rPr>
        <w:t xml:space="preserve"> </w:t>
      </w:r>
    </w:p>
    <w:p w14:paraId="386C70DA" w14:textId="3E02E2AC" w:rsidR="001A06AD" w:rsidRPr="00564EF1" w:rsidRDefault="00391D94" w:rsidP="001A06AD">
      <w:pPr>
        <w:pStyle w:val="Qsheading1"/>
        <w:rPr>
          <w:rFonts w:ascii="Verdana" w:hAnsi="Verdana"/>
          <w:szCs w:val="22"/>
        </w:rPr>
      </w:pPr>
      <w:r w:rsidRPr="00564EF1">
        <w:rPr>
          <w:rFonts w:ascii="Verdana" w:hAnsi="Verdana"/>
          <w:szCs w:val="22"/>
        </w:rPr>
        <w:t>Own funds composition</w:t>
      </w:r>
    </w:p>
    <w:p w14:paraId="6965D369" w14:textId="543C13BF" w:rsidR="00046184" w:rsidRDefault="00046184" w:rsidP="00046184">
      <w:pPr>
        <w:pStyle w:val="QuestionChar"/>
        <w:rPr>
          <w:rFonts w:ascii="Verdana" w:hAnsi="Verdana"/>
          <w:b/>
          <w:bCs/>
        </w:rPr>
      </w:pPr>
      <w:r w:rsidRPr="00EF3638">
        <w:rPr>
          <w:rFonts w:ascii="Verdana" w:hAnsi="Verdana"/>
          <w:b/>
          <w:bCs/>
        </w:rPr>
        <w:tab/>
        <w:t>2.</w:t>
      </w:r>
      <w:r w:rsidR="00210A85">
        <w:rPr>
          <w:rFonts w:ascii="Verdana" w:hAnsi="Verdana"/>
          <w:b/>
          <w:bCs/>
        </w:rPr>
        <w:t>2</w:t>
      </w:r>
      <w:r w:rsidRPr="00EF3638">
        <w:rPr>
          <w:rFonts w:ascii="Verdana" w:hAnsi="Verdana"/>
          <w:b/>
          <w:bCs/>
        </w:rPr>
        <w:tab/>
      </w:r>
      <w:r w:rsidR="001A06AD">
        <w:rPr>
          <w:rFonts w:ascii="Verdana" w:hAnsi="Verdana"/>
          <w:b/>
          <w:bCs/>
        </w:rPr>
        <w:t xml:space="preserve">Please state the gross amount of each </w:t>
      </w:r>
      <w:r w:rsidR="00021A5F">
        <w:rPr>
          <w:rFonts w:ascii="Verdana" w:hAnsi="Verdana"/>
          <w:b/>
          <w:bCs/>
        </w:rPr>
        <w:t xml:space="preserve">tier </w:t>
      </w:r>
      <w:r w:rsidR="001A06AD">
        <w:rPr>
          <w:rFonts w:ascii="Verdana" w:hAnsi="Verdana"/>
          <w:b/>
          <w:bCs/>
        </w:rPr>
        <w:t xml:space="preserve">of capital </w:t>
      </w:r>
      <w:r w:rsidR="008D6DD9">
        <w:rPr>
          <w:rFonts w:ascii="Verdana" w:hAnsi="Verdana"/>
          <w:b/>
          <w:bCs/>
        </w:rPr>
        <w:t xml:space="preserve">that the applicant firm will hold </w:t>
      </w:r>
      <w:r w:rsidR="0043494D">
        <w:rPr>
          <w:rFonts w:ascii="Verdana" w:hAnsi="Verdana"/>
          <w:b/>
          <w:bCs/>
        </w:rPr>
        <w:t>at the authorisation date</w:t>
      </w:r>
      <w:r w:rsidR="002D3401">
        <w:rPr>
          <w:rFonts w:ascii="Verdana" w:hAnsi="Verdana"/>
          <w:b/>
          <w:bCs/>
        </w:rPr>
        <w:t>.</w:t>
      </w:r>
    </w:p>
    <w:tbl>
      <w:tblPr>
        <w:tblW w:w="5387" w:type="dxa"/>
        <w:tblLayout w:type="fixed"/>
        <w:tblCellMar>
          <w:left w:w="0" w:type="dxa"/>
          <w:right w:w="0" w:type="dxa"/>
        </w:tblCellMar>
        <w:tblLook w:val="0000" w:firstRow="0" w:lastRow="0" w:firstColumn="0" w:lastColumn="0" w:noHBand="0" w:noVBand="0"/>
      </w:tblPr>
      <w:tblGrid>
        <w:gridCol w:w="3261"/>
        <w:gridCol w:w="2126"/>
      </w:tblGrid>
      <w:tr w:rsidR="005D62EE" w:rsidRPr="00E14182" w14:paraId="5D04BC3B" w14:textId="4E11E476" w:rsidTr="00952723">
        <w:trPr>
          <w:cantSplit/>
          <w:trHeight w:val="397"/>
          <w:tblHeader/>
        </w:trPr>
        <w:tc>
          <w:tcPr>
            <w:tcW w:w="3261" w:type="dxa"/>
            <w:shd w:val="pct25" w:color="auto" w:fill="FFFFFF"/>
            <w:vAlign w:val="center"/>
          </w:tcPr>
          <w:p w14:paraId="3C805526" w14:textId="77777777" w:rsidR="005D62EE" w:rsidRPr="00E14182" w:rsidRDefault="005D62EE" w:rsidP="006232D2">
            <w:pPr>
              <w:tabs>
                <w:tab w:val="right" w:pos="-142"/>
                <w:tab w:val="left" w:pos="1418"/>
                <w:tab w:val="left" w:pos="2552"/>
              </w:tabs>
              <w:spacing w:line="220" w:lineRule="exact"/>
              <w:ind w:left="28"/>
              <w:outlineLvl w:val="0"/>
              <w:rPr>
                <w:rFonts w:ascii="Verdana" w:hAnsi="Verdana"/>
                <w:b/>
                <w:sz w:val="18"/>
              </w:rPr>
            </w:pPr>
            <w:r w:rsidRPr="00E14182">
              <w:rPr>
                <w:rFonts w:ascii="Verdana" w:hAnsi="Verdana"/>
                <w:b/>
                <w:sz w:val="18"/>
              </w:rPr>
              <w:t>Source</w:t>
            </w:r>
          </w:p>
        </w:tc>
        <w:tc>
          <w:tcPr>
            <w:tcW w:w="2126" w:type="dxa"/>
            <w:shd w:val="pct25" w:color="auto" w:fill="FFFFFF"/>
            <w:vAlign w:val="center"/>
          </w:tcPr>
          <w:p w14:paraId="224F733D" w14:textId="0672B2B9" w:rsidR="005D62EE" w:rsidRPr="00E14182" w:rsidRDefault="00952723" w:rsidP="006232D2">
            <w:pPr>
              <w:tabs>
                <w:tab w:val="right" w:pos="-142"/>
                <w:tab w:val="left" w:pos="1418"/>
                <w:tab w:val="left" w:pos="2552"/>
              </w:tabs>
              <w:spacing w:line="220" w:lineRule="exact"/>
              <w:ind w:left="28"/>
              <w:outlineLvl w:val="0"/>
              <w:rPr>
                <w:rFonts w:ascii="Verdana" w:hAnsi="Verdana"/>
                <w:b/>
                <w:sz w:val="18"/>
              </w:rPr>
            </w:pPr>
            <w:r w:rsidRPr="00E14182">
              <w:rPr>
                <w:rFonts w:ascii="Verdana" w:hAnsi="Verdana"/>
                <w:b/>
                <w:sz w:val="18"/>
              </w:rPr>
              <w:t>Amount</w:t>
            </w:r>
            <w:r>
              <w:rPr>
                <w:rFonts w:ascii="Verdana" w:hAnsi="Verdana"/>
                <w:b/>
                <w:sz w:val="18"/>
              </w:rPr>
              <w:t xml:space="preserve"> (£) </w:t>
            </w:r>
          </w:p>
        </w:tc>
      </w:tr>
      <w:tr w:rsidR="005D62EE" w:rsidRPr="00E14182" w14:paraId="14F9B59A" w14:textId="3A7A7652" w:rsidTr="00952723">
        <w:trPr>
          <w:cantSplit/>
        </w:trPr>
        <w:tc>
          <w:tcPr>
            <w:tcW w:w="3261" w:type="dxa"/>
            <w:vAlign w:val="center"/>
          </w:tcPr>
          <w:p w14:paraId="78D5D4AA"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vAlign w:val="center"/>
          </w:tcPr>
          <w:p w14:paraId="3E4C6CE0"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556E7A72" w14:textId="392D3443" w:rsidTr="00952723">
        <w:trPr>
          <w:cantSplit/>
          <w:trHeight w:hRule="exact" w:val="825"/>
        </w:trPr>
        <w:tc>
          <w:tcPr>
            <w:tcW w:w="3261" w:type="dxa"/>
            <w:tcBorders>
              <w:right w:val="single" w:sz="2" w:space="0" w:color="auto"/>
            </w:tcBorders>
            <w:vAlign w:val="center"/>
          </w:tcPr>
          <w:p w14:paraId="3A22EBF8" w14:textId="77777777" w:rsidR="005D62EE" w:rsidRDefault="005D62EE" w:rsidP="006232D2">
            <w:pPr>
              <w:tabs>
                <w:tab w:val="right" w:pos="-142"/>
                <w:tab w:val="left" w:pos="1418"/>
                <w:tab w:val="left" w:pos="2552"/>
              </w:tabs>
              <w:spacing w:before="40" w:line="220" w:lineRule="exact"/>
              <w:ind w:left="28"/>
              <w:outlineLvl w:val="0"/>
              <w:rPr>
                <w:rFonts w:ascii="Verdana" w:hAnsi="Verdana"/>
                <w:sz w:val="18"/>
              </w:rPr>
            </w:pPr>
            <w:r w:rsidRPr="00E14182">
              <w:rPr>
                <w:rFonts w:ascii="Verdana" w:hAnsi="Verdana"/>
                <w:sz w:val="18"/>
              </w:rPr>
              <w:t xml:space="preserve">Common Equity Tier 1 </w:t>
            </w:r>
            <w:r>
              <w:rPr>
                <w:rFonts w:ascii="Verdana" w:hAnsi="Verdana"/>
                <w:sz w:val="18"/>
              </w:rPr>
              <w:t xml:space="preserve">(CET1) </w:t>
            </w:r>
          </w:p>
          <w:p w14:paraId="2824DD11" w14:textId="5CAC85DC" w:rsidR="005D62EE" w:rsidRPr="00E14182" w:rsidRDefault="005D62EE" w:rsidP="006232D2">
            <w:pPr>
              <w:tabs>
                <w:tab w:val="right" w:pos="-142"/>
                <w:tab w:val="left" w:pos="1418"/>
                <w:tab w:val="left" w:pos="2552"/>
              </w:tabs>
              <w:spacing w:before="40" w:line="220" w:lineRule="exact"/>
              <w:ind w:left="28"/>
              <w:outlineLvl w:val="0"/>
              <w:rPr>
                <w:rFonts w:ascii="Verdana" w:hAnsi="Verdana"/>
                <w:sz w:val="18"/>
              </w:rPr>
            </w:pPr>
            <w:r w:rsidRPr="00E14182">
              <w:rPr>
                <w:rFonts w:ascii="Verdana" w:hAnsi="Verdana"/>
                <w:sz w:val="18"/>
              </w:rPr>
              <w:t xml:space="preserve">capital </w:t>
            </w:r>
            <w:r w:rsidR="00952723">
              <w:rPr>
                <w:rFonts w:ascii="Verdana" w:hAnsi="Verdana"/>
                <w:sz w:val="18"/>
              </w:rPr>
              <w:t>(MIFIDPRU 3.3)</w:t>
            </w:r>
          </w:p>
        </w:tc>
        <w:tc>
          <w:tcPr>
            <w:tcW w:w="2126" w:type="dxa"/>
            <w:tcBorders>
              <w:top w:val="single" w:sz="2" w:space="0" w:color="auto"/>
              <w:left w:val="single" w:sz="2" w:space="0" w:color="auto"/>
              <w:bottom w:val="single" w:sz="2" w:space="0" w:color="auto"/>
              <w:right w:val="single" w:sz="2" w:space="0" w:color="auto"/>
            </w:tcBorders>
          </w:tcPr>
          <w:p w14:paraId="29419E9B" w14:textId="77777777" w:rsidR="005D62EE" w:rsidRPr="00E14182" w:rsidRDefault="005D62EE" w:rsidP="006232D2">
            <w:pPr>
              <w:keepNext/>
              <w:tabs>
                <w:tab w:val="right" w:pos="-142"/>
                <w:tab w:val="left" w:pos="1418"/>
                <w:tab w:val="left" w:pos="2552"/>
              </w:tabs>
              <w:spacing w:after="40" w:line="220" w:lineRule="exact"/>
              <w:ind w:left="28" w:right="57"/>
              <w:outlineLvl w:val="0"/>
              <w:rPr>
                <w:rFonts w:ascii="Verdana" w:hAnsi="Verdana"/>
                <w:sz w:val="18"/>
              </w:rPr>
            </w:pPr>
            <w:r w:rsidRPr="00E14182">
              <w:rPr>
                <w:rFonts w:ascii="Verdana" w:hAnsi="Verdana" w:cs="Arial"/>
                <w:sz w:val="18"/>
              </w:rPr>
              <w:fldChar w:fldCharType="begin">
                <w:ffData>
                  <w:name w:val="Text32"/>
                  <w:enabled/>
                  <w:calcOnExit w:val="0"/>
                  <w:textInput/>
                </w:ffData>
              </w:fldChar>
            </w:r>
            <w:r w:rsidRPr="00E14182">
              <w:rPr>
                <w:rFonts w:ascii="Verdana" w:hAnsi="Verdana" w:cs="Arial"/>
                <w:sz w:val="18"/>
              </w:rPr>
              <w:instrText xml:space="preserve"> FORMTEXT </w:instrText>
            </w:r>
            <w:r w:rsidRPr="00E14182">
              <w:rPr>
                <w:rFonts w:ascii="Verdana" w:hAnsi="Verdana" w:cs="Arial"/>
                <w:sz w:val="18"/>
              </w:rPr>
            </w:r>
            <w:r w:rsidRPr="00E14182">
              <w:rPr>
                <w:rFonts w:ascii="Verdana" w:hAnsi="Verdana" w:cs="Arial"/>
                <w:sz w:val="18"/>
              </w:rPr>
              <w:fldChar w:fldCharType="separate"/>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sz w:val="18"/>
              </w:rPr>
              <w:fldChar w:fldCharType="end"/>
            </w:r>
          </w:p>
        </w:tc>
      </w:tr>
      <w:tr w:rsidR="005D62EE" w:rsidRPr="00E14182" w14:paraId="54EEAF32" w14:textId="5FA55D62" w:rsidTr="00952723">
        <w:trPr>
          <w:cantSplit/>
          <w:trHeight w:val="50"/>
        </w:trPr>
        <w:tc>
          <w:tcPr>
            <w:tcW w:w="3261" w:type="dxa"/>
            <w:tcBorders>
              <w:bottom w:val="single" w:sz="12" w:space="0" w:color="C0C0C0"/>
            </w:tcBorders>
            <w:vAlign w:val="center"/>
          </w:tcPr>
          <w:p w14:paraId="13342A47"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tcBorders>
              <w:bottom w:val="single" w:sz="12" w:space="0" w:color="C0C0C0"/>
            </w:tcBorders>
            <w:vAlign w:val="center"/>
          </w:tcPr>
          <w:p w14:paraId="53468F27"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523F3D83" w14:textId="588DC9F2" w:rsidTr="00952723">
        <w:trPr>
          <w:cantSplit/>
        </w:trPr>
        <w:tc>
          <w:tcPr>
            <w:tcW w:w="3261" w:type="dxa"/>
            <w:vAlign w:val="center"/>
          </w:tcPr>
          <w:p w14:paraId="70ECD692"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vAlign w:val="center"/>
          </w:tcPr>
          <w:p w14:paraId="48F0A037"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40664F30" w14:textId="163C3650" w:rsidTr="00952723">
        <w:trPr>
          <w:cantSplit/>
          <w:trHeight w:hRule="exact" w:val="567"/>
        </w:trPr>
        <w:tc>
          <w:tcPr>
            <w:tcW w:w="3261" w:type="dxa"/>
            <w:tcBorders>
              <w:right w:val="single" w:sz="2" w:space="0" w:color="auto"/>
            </w:tcBorders>
            <w:vAlign w:val="center"/>
          </w:tcPr>
          <w:p w14:paraId="1242DA73" w14:textId="12A0A274" w:rsidR="005D62EE" w:rsidRPr="00E14182" w:rsidRDefault="005D62EE" w:rsidP="006232D2">
            <w:pPr>
              <w:tabs>
                <w:tab w:val="right" w:pos="-142"/>
                <w:tab w:val="left" w:pos="1418"/>
                <w:tab w:val="left" w:pos="2552"/>
              </w:tabs>
              <w:spacing w:before="40" w:line="220" w:lineRule="exact"/>
              <w:ind w:left="28"/>
              <w:outlineLvl w:val="0"/>
              <w:rPr>
                <w:rFonts w:ascii="Verdana" w:hAnsi="Verdana"/>
                <w:sz w:val="18"/>
              </w:rPr>
            </w:pPr>
            <w:r w:rsidRPr="00E14182">
              <w:rPr>
                <w:rFonts w:ascii="Verdana" w:hAnsi="Verdana"/>
                <w:sz w:val="18"/>
              </w:rPr>
              <w:t xml:space="preserve">Additional Tier 1 </w:t>
            </w:r>
            <w:r w:rsidR="00D018E7">
              <w:rPr>
                <w:rFonts w:ascii="Verdana" w:hAnsi="Verdana"/>
                <w:sz w:val="18"/>
              </w:rPr>
              <w:t xml:space="preserve">(AT1) </w:t>
            </w:r>
            <w:r w:rsidRPr="00E14182">
              <w:rPr>
                <w:rFonts w:ascii="Verdana" w:hAnsi="Verdana"/>
                <w:sz w:val="18"/>
              </w:rPr>
              <w:t xml:space="preserve">capital </w:t>
            </w:r>
            <w:r w:rsidR="00952723">
              <w:rPr>
                <w:rFonts w:ascii="Verdana" w:hAnsi="Verdana"/>
                <w:sz w:val="18"/>
              </w:rPr>
              <w:t>(MIFIDPRU 3.4)</w:t>
            </w:r>
          </w:p>
        </w:tc>
        <w:tc>
          <w:tcPr>
            <w:tcW w:w="2126" w:type="dxa"/>
            <w:tcBorders>
              <w:top w:val="single" w:sz="2" w:space="0" w:color="auto"/>
              <w:left w:val="single" w:sz="2" w:space="0" w:color="auto"/>
              <w:bottom w:val="single" w:sz="2" w:space="0" w:color="auto"/>
              <w:right w:val="single" w:sz="2" w:space="0" w:color="auto"/>
            </w:tcBorders>
          </w:tcPr>
          <w:p w14:paraId="29C3321D" w14:textId="77777777" w:rsidR="005D62EE" w:rsidRPr="00E14182" w:rsidRDefault="005D62EE" w:rsidP="006232D2">
            <w:pPr>
              <w:tabs>
                <w:tab w:val="right" w:pos="-142"/>
                <w:tab w:val="left" w:pos="1418"/>
                <w:tab w:val="left" w:pos="2552"/>
              </w:tabs>
              <w:spacing w:before="40" w:line="220" w:lineRule="exact"/>
              <w:ind w:left="28" w:right="57"/>
              <w:outlineLvl w:val="0"/>
              <w:rPr>
                <w:rFonts w:ascii="Verdana" w:hAnsi="Verdana" w:cs="Arial"/>
                <w:sz w:val="18"/>
              </w:rPr>
            </w:pPr>
            <w:r w:rsidRPr="00E14182">
              <w:rPr>
                <w:rFonts w:ascii="Verdana" w:hAnsi="Verdana" w:cs="Arial"/>
                <w:sz w:val="18"/>
              </w:rPr>
              <w:fldChar w:fldCharType="begin">
                <w:ffData>
                  <w:name w:val="Text32"/>
                  <w:enabled/>
                  <w:calcOnExit w:val="0"/>
                  <w:textInput/>
                </w:ffData>
              </w:fldChar>
            </w:r>
            <w:r w:rsidRPr="00E14182">
              <w:rPr>
                <w:rFonts w:ascii="Verdana" w:hAnsi="Verdana" w:cs="Arial"/>
                <w:sz w:val="18"/>
              </w:rPr>
              <w:instrText xml:space="preserve"> FORMTEXT </w:instrText>
            </w:r>
            <w:r w:rsidRPr="00E14182">
              <w:rPr>
                <w:rFonts w:ascii="Verdana" w:hAnsi="Verdana" w:cs="Arial"/>
                <w:sz w:val="18"/>
              </w:rPr>
            </w:r>
            <w:r w:rsidRPr="00E14182">
              <w:rPr>
                <w:rFonts w:ascii="Verdana" w:hAnsi="Verdana" w:cs="Arial"/>
                <w:sz w:val="18"/>
              </w:rPr>
              <w:fldChar w:fldCharType="separate"/>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sz w:val="18"/>
              </w:rPr>
              <w:fldChar w:fldCharType="end"/>
            </w:r>
          </w:p>
        </w:tc>
      </w:tr>
      <w:tr w:rsidR="005D62EE" w:rsidRPr="00E14182" w14:paraId="107C4822" w14:textId="4DCEF3F7" w:rsidTr="00952723">
        <w:trPr>
          <w:cantSplit/>
        </w:trPr>
        <w:tc>
          <w:tcPr>
            <w:tcW w:w="3261" w:type="dxa"/>
            <w:tcBorders>
              <w:bottom w:val="single" w:sz="12" w:space="0" w:color="C0C0C0"/>
            </w:tcBorders>
            <w:vAlign w:val="center"/>
          </w:tcPr>
          <w:p w14:paraId="739D277D"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tcBorders>
              <w:bottom w:val="single" w:sz="12" w:space="0" w:color="C0C0C0"/>
            </w:tcBorders>
            <w:vAlign w:val="center"/>
          </w:tcPr>
          <w:p w14:paraId="6F00E5C9"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4D2A3096" w14:textId="37B1EEFD" w:rsidTr="00952723">
        <w:trPr>
          <w:cantSplit/>
        </w:trPr>
        <w:tc>
          <w:tcPr>
            <w:tcW w:w="3261" w:type="dxa"/>
            <w:vAlign w:val="center"/>
          </w:tcPr>
          <w:p w14:paraId="007ED250"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vAlign w:val="center"/>
          </w:tcPr>
          <w:p w14:paraId="1C56E8B5"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6FFE5719" w14:textId="04B562C5" w:rsidTr="00952723">
        <w:trPr>
          <w:cantSplit/>
          <w:trHeight w:hRule="exact" w:val="588"/>
        </w:trPr>
        <w:tc>
          <w:tcPr>
            <w:tcW w:w="3261" w:type="dxa"/>
            <w:tcBorders>
              <w:right w:val="single" w:sz="2" w:space="0" w:color="auto"/>
            </w:tcBorders>
            <w:vAlign w:val="center"/>
          </w:tcPr>
          <w:p w14:paraId="40209C39" w14:textId="1212A49E" w:rsidR="005D62EE" w:rsidRPr="00E14182" w:rsidRDefault="005D62EE" w:rsidP="006232D2">
            <w:pPr>
              <w:tabs>
                <w:tab w:val="right" w:pos="-142"/>
                <w:tab w:val="left" w:pos="1418"/>
                <w:tab w:val="left" w:pos="2552"/>
              </w:tabs>
              <w:spacing w:before="40" w:line="220" w:lineRule="exact"/>
              <w:ind w:left="28"/>
              <w:outlineLvl w:val="0"/>
              <w:rPr>
                <w:rFonts w:ascii="Verdana" w:hAnsi="Verdana"/>
                <w:sz w:val="18"/>
              </w:rPr>
            </w:pPr>
            <w:r w:rsidRPr="00E14182">
              <w:rPr>
                <w:rFonts w:ascii="Verdana" w:hAnsi="Verdana"/>
                <w:sz w:val="18"/>
              </w:rPr>
              <w:t xml:space="preserve">Tier 2 </w:t>
            </w:r>
            <w:r w:rsidR="00D018E7">
              <w:rPr>
                <w:rFonts w:ascii="Verdana" w:hAnsi="Verdana"/>
                <w:sz w:val="18"/>
              </w:rPr>
              <w:t xml:space="preserve">(T2) </w:t>
            </w:r>
            <w:r w:rsidRPr="00E14182">
              <w:rPr>
                <w:rFonts w:ascii="Verdana" w:hAnsi="Verdana"/>
                <w:sz w:val="18"/>
              </w:rPr>
              <w:t xml:space="preserve">capital </w:t>
            </w:r>
            <w:r w:rsidR="00952723">
              <w:rPr>
                <w:rFonts w:ascii="Verdana" w:hAnsi="Verdana"/>
                <w:sz w:val="18"/>
              </w:rPr>
              <w:t>(MIFIDPRU 3.5)</w:t>
            </w:r>
          </w:p>
        </w:tc>
        <w:tc>
          <w:tcPr>
            <w:tcW w:w="2126" w:type="dxa"/>
            <w:tcBorders>
              <w:top w:val="single" w:sz="2" w:space="0" w:color="auto"/>
              <w:left w:val="single" w:sz="2" w:space="0" w:color="auto"/>
              <w:bottom w:val="single" w:sz="2" w:space="0" w:color="auto"/>
              <w:right w:val="single" w:sz="2" w:space="0" w:color="auto"/>
            </w:tcBorders>
          </w:tcPr>
          <w:p w14:paraId="3E1613B2" w14:textId="77777777" w:rsidR="005D62EE" w:rsidRPr="00E14182" w:rsidRDefault="005D62EE" w:rsidP="006232D2">
            <w:pPr>
              <w:tabs>
                <w:tab w:val="right" w:pos="-142"/>
                <w:tab w:val="left" w:pos="1418"/>
                <w:tab w:val="left" w:pos="2552"/>
              </w:tabs>
              <w:spacing w:before="40" w:line="220" w:lineRule="exact"/>
              <w:ind w:left="28" w:right="57"/>
              <w:outlineLvl w:val="0"/>
              <w:rPr>
                <w:rFonts w:ascii="Verdana" w:hAnsi="Verdana" w:cs="Arial"/>
                <w:sz w:val="18"/>
              </w:rPr>
            </w:pPr>
            <w:r w:rsidRPr="00E14182">
              <w:rPr>
                <w:rFonts w:ascii="Verdana" w:hAnsi="Verdana" w:cs="Arial"/>
                <w:sz w:val="18"/>
              </w:rPr>
              <w:fldChar w:fldCharType="begin">
                <w:ffData>
                  <w:name w:val="Text32"/>
                  <w:enabled/>
                  <w:calcOnExit w:val="0"/>
                  <w:textInput/>
                </w:ffData>
              </w:fldChar>
            </w:r>
            <w:r w:rsidRPr="00E14182">
              <w:rPr>
                <w:rFonts w:ascii="Verdana" w:hAnsi="Verdana" w:cs="Arial"/>
                <w:sz w:val="18"/>
              </w:rPr>
              <w:instrText xml:space="preserve"> FORMTEXT </w:instrText>
            </w:r>
            <w:r w:rsidRPr="00E14182">
              <w:rPr>
                <w:rFonts w:ascii="Verdana" w:hAnsi="Verdana" w:cs="Arial"/>
                <w:sz w:val="18"/>
              </w:rPr>
            </w:r>
            <w:r w:rsidRPr="00E14182">
              <w:rPr>
                <w:rFonts w:ascii="Verdana" w:hAnsi="Verdana" w:cs="Arial"/>
                <w:sz w:val="18"/>
              </w:rPr>
              <w:fldChar w:fldCharType="separate"/>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sz w:val="18"/>
              </w:rPr>
              <w:fldChar w:fldCharType="end"/>
            </w:r>
          </w:p>
        </w:tc>
      </w:tr>
      <w:tr w:rsidR="005D62EE" w:rsidRPr="00E14182" w14:paraId="26257A94" w14:textId="7FD55411" w:rsidTr="00952723">
        <w:trPr>
          <w:cantSplit/>
        </w:trPr>
        <w:tc>
          <w:tcPr>
            <w:tcW w:w="3261" w:type="dxa"/>
            <w:tcBorders>
              <w:bottom w:val="single" w:sz="12" w:space="0" w:color="C0C0C0"/>
            </w:tcBorders>
            <w:vAlign w:val="center"/>
          </w:tcPr>
          <w:p w14:paraId="077216EE"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tcBorders>
              <w:bottom w:val="single" w:sz="12" w:space="0" w:color="C0C0C0"/>
            </w:tcBorders>
            <w:vAlign w:val="center"/>
          </w:tcPr>
          <w:p w14:paraId="3EE65A5D"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40DFD528" w14:textId="6C960D5D" w:rsidTr="00952723">
        <w:trPr>
          <w:cantSplit/>
        </w:trPr>
        <w:tc>
          <w:tcPr>
            <w:tcW w:w="3261" w:type="dxa"/>
            <w:vAlign w:val="center"/>
          </w:tcPr>
          <w:p w14:paraId="4A0DF307"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vAlign w:val="center"/>
          </w:tcPr>
          <w:p w14:paraId="143142E4"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1177F2E2" w14:textId="4BC91283" w:rsidTr="00952723">
        <w:trPr>
          <w:cantSplit/>
        </w:trPr>
        <w:tc>
          <w:tcPr>
            <w:tcW w:w="3261" w:type="dxa"/>
            <w:tcBorders>
              <w:bottom w:val="single" w:sz="12" w:space="0" w:color="C0C0C0"/>
            </w:tcBorders>
            <w:vAlign w:val="center"/>
          </w:tcPr>
          <w:p w14:paraId="58EB98B5"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tcBorders>
              <w:bottom w:val="single" w:sz="12" w:space="0" w:color="C0C0C0"/>
            </w:tcBorders>
            <w:vAlign w:val="center"/>
          </w:tcPr>
          <w:p w14:paraId="614E3C9B"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3F33E9F8" w14:textId="4227A77C" w:rsidTr="00952723">
        <w:trPr>
          <w:cantSplit/>
        </w:trPr>
        <w:tc>
          <w:tcPr>
            <w:tcW w:w="3261" w:type="dxa"/>
            <w:vAlign w:val="center"/>
          </w:tcPr>
          <w:p w14:paraId="388D0160"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c>
          <w:tcPr>
            <w:tcW w:w="2126" w:type="dxa"/>
            <w:vAlign w:val="center"/>
          </w:tcPr>
          <w:p w14:paraId="147A9F09" w14:textId="77777777" w:rsidR="005D62EE" w:rsidRPr="00E14182" w:rsidRDefault="005D62EE" w:rsidP="006232D2">
            <w:pPr>
              <w:tabs>
                <w:tab w:val="right" w:pos="-142"/>
                <w:tab w:val="left" w:pos="1418"/>
                <w:tab w:val="left" w:pos="2552"/>
              </w:tabs>
              <w:spacing w:line="240" w:lineRule="auto"/>
              <w:outlineLvl w:val="0"/>
              <w:rPr>
                <w:rFonts w:ascii="Verdana" w:hAnsi="Verdana"/>
                <w:sz w:val="4"/>
              </w:rPr>
            </w:pPr>
          </w:p>
        </w:tc>
      </w:tr>
      <w:tr w:rsidR="005D62EE" w:rsidRPr="00E14182" w14:paraId="617D35C7" w14:textId="737D9EE0" w:rsidTr="00952723">
        <w:trPr>
          <w:cantSplit/>
          <w:trHeight w:hRule="exact" w:val="567"/>
        </w:trPr>
        <w:tc>
          <w:tcPr>
            <w:tcW w:w="3261" w:type="dxa"/>
            <w:tcBorders>
              <w:right w:val="single" w:sz="2" w:space="0" w:color="auto"/>
            </w:tcBorders>
            <w:vAlign w:val="center"/>
          </w:tcPr>
          <w:p w14:paraId="34A87292" w14:textId="77777777" w:rsidR="005D62EE" w:rsidRPr="00E14182" w:rsidRDefault="005D62EE" w:rsidP="006232D2">
            <w:pPr>
              <w:tabs>
                <w:tab w:val="right" w:pos="-142"/>
                <w:tab w:val="left" w:pos="1418"/>
                <w:tab w:val="left" w:pos="2552"/>
              </w:tabs>
              <w:spacing w:before="40" w:line="220" w:lineRule="exact"/>
              <w:ind w:left="28"/>
              <w:outlineLvl w:val="0"/>
              <w:rPr>
                <w:rFonts w:ascii="Verdana" w:hAnsi="Verdana"/>
                <w:b/>
                <w:sz w:val="16"/>
              </w:rPr>
            </w:pPr>
            <w:r w:rsidRPr="00E14182">
              <w:rPr>
                <w:rFonts w:ascii="Verdana" w:hAnsi="Verdana"/>
                <w:b/>
                <w:sz w:val="18"/>
              </w:rPr>
              <w:t>Total</w:t>
            </w:r>
          </w:p>
        </w:tc>
        <w:tc>
          <w:tcPr>
            <w:tcW w:w="2126" w:type="dxa"/>
            <w:tcBorders>
              <w:top w:val="single" w:sz="2" w:space="0" w:color="auto"/>
              <w:left w:val="single" w:sz="2" w:space="0" w:color="auto"/>
              <w:bottom w:val="single" w:sz="2" w:space="0" w:color="auto"/>
              <w:right w:val="single" w:sz="4" w:space="0" w:color="auto"/>
            </w:tcBorders>
          </w:tcPr>
          <w:p w14:paraId="3D40294D" w14:textId="77777777" w:rsidR="005D62EE" w:rsidRPr="00E14182" w:rsidRDefault="005D62EE" w:rsidP="006232D2">
            <w:pPr>
              <w:tabs>
                <w:tab w:val="right" w:pos="-142"/>
                <w:tab w:val="left" w:pos="1418"/>
                <w:tab w:val="left" w:pos="2552"/>
              </w:tabs>
              <w:spacing w:before="40" w:line="220" w:lineRule="exact"/>
              <w:ind w:left="28" w:right="57"/>
              <w:outlineLvl w:val="0"/>
              <w:rPr>
                <w:rFonts w:ascii="Verdana" w:hAnsi="Verdana" w:cs="Arial"/>
                <w:sz w:val="18"/>
              </w:rPr>
            </w:pPr>
            <w:r w:rsidRPr="00E14182">
              <w:rPr>
                <w:rFonts w:ascii="Verdana" w:hAnsi="Verdana" w:cs="Arial"/>
                <w:sz w:val="18"/>
              </w:rPr>
              <w:fldChar w:fldCharType="begin">
                <w:ffData>
                  <w:name w:val="Text32"/>
                  <w:enabled/>
                  <w:calcOnExit w:val="0"/>
                  <w:textInput/>
                </w:ffData>
              </w:fldChar>
            </w:r>
            <w:r w:rsidRPr="00E14182">
              <w:rPr>
                <w:rFonts w:ascii="Verdana" w:hAnsi="Verdana" w:cs="Arial"/>
                <w:sz w:val="18"/>
              </w:rPr>
              <w:instrText xml:space="preserve"> FORMTEXT </w:instrText>
            </w:r>
            <w:r w:rsidRPr="00E14182">
              <w:rPr>
                <w:rFonts w:ascii="Verdana" w:hAnsi="Verdana" w:cs="Arial"/>
                <w:sz w:val="18"/>
              </w:rPr>
            </w:r>
            <w:r w:rsidRPr="00E14182">
              <w:rPr>
                <w:rFonts w:ascii="Verdana" w:hAnsi="Verdana" w:cs="Arial"/>
                <w:sz w:val="18"/>
              </w:rPr>
              <w:fldChar w:fldCharType="separate"/>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noProof/>
                <w:sz w:val="18"/>
              </w:rPr>
              <w:t> </w:t>
            </w:r>
            <w:r w:rsidRPr="00E14182">
              <w:rPr>
                <w:rFonts w:ascii="Verdana" w:hAnsi="Verdana" w:cs="Arial"/>
                <w:sz w:val="18"/>
              </w:rPr>
              <w:fldChar w:fldCharType="end"/>
            </w:r>
          </w:p>
        </w:tc>
      </w:tr>
    </w:tbl>
    <w:p w14:paraId="424321EA" w14:textId="29EC26FC" w:rsidR="002C58BA" w:rsidRDefault="00B35DD9" w:rsidP="00C75CCE">
      <w:pPr>
        <w:pStyle w:val="QuestionChar"/>
        <w:rPr>
          <w:rFonts w:ascii="Verdana" w:hAnsi="Verdana"/>
          <w:b/>
          <w:bCs/>
        </w:rPr>
      </w:pPr>
      <w:r>
        <w:rPr>
          <w:rFonts w:ascii="Verdana" w:hAnsi="Verdana"/>
          <w:b/>
          <w:bCs/>
        </w:rPr>
        <w:tab/>
      </w:r>
      <w:r w:rsidR="0026461A">
        <w:rPr>
          <w:rFonts w:ascii="Verdana" w:hAnsi="Verdana"/>
          <w:b/>
          <w:bCs/>
        </w:rPr>
        <w:t>2.</w:t>
      </w:r>
      <w:r w:rsidR="00441CBA">
        <w:rPr>
          <w:rFonts w:ascii="Verdana" w:hAnsi="Verdana"/>
          <w:b/>
          <w:bCs/>
        </w:rPr>
        <w:t>3</w:t>
      </w:r>
      <w:r>
        <w:rPr>
          <w:rFonts w:ascii="Verdana" w:hAnsi="Verdana"/>
          <w:b/>
          <w:bCs/>
        </w:rPr>
        <w:tab/>
      </w:r>
      <w:r w:rsidR="00F811A1">
        <w:rPr>
          <w:rFonts w:ascii="Verdana" w:hAnsi="Verdana"/>
          <w:b/>
          <w:bCs/>
        </w:rPr>
        <w:t>In order for</w:t>
      </w:r>
      <w:r w:rsidR="00F811A1" w:rsidRPr="00F811A1">
        <w:rPr>
          <w:rFonts w:ascii="Verdana" w:hAnsi="Verdana"/>
          <w:b/>
          <w:bCs/>
        </w:rPr>
        <w:t xml:space="preserve"> the applicant firm </w:t>
      </w:r>
      <w:r w:rsidR="00F811A1">
        <w:rPr>
          <w:rFonts w:ascii="Verdana" w:hAnsi="Verdana"/>
          <w:b/>
          <w:bCs/>
        </w:rPr>
        <w:t>to be</w:t>
      </w:r>
      <w:r w:rsidR="00F811A1" w:rsidRPr="00F811A1">
        <w:rPr>
          <w:rFonts w:ascii="Verdana" w:hAnsi="Verdana"/>
          <w:b/>
          <w:bCs/>
        </w:rPr>
        <w:t xml:space="preserve"> able to classify its capital instruments as CET1 instruments under MIFIDPRU</w:t>
      </w:r>
      <w:r w:rsidR="00F811A1">
        <w:rPr>
          <w:rFonts w:ascii="Verdana" w:hAnsi="Verdana"/>
          <w:b/>
          <w:bCs/>
        </w:rPr>
        <w:t xml:space="preserve"> </w:t>
      </w:r>
      <w:r w:rsidR="00EA6FBE">
        <w:rPr>
          <w:rFonts w:ascii="Verdana" w:hAnsi="Verdana"/>
          <w:b/>
          <w:bCs/>
        </w:rPr>
        <w:t>3.</w:t>
      </w:r>
      <w:r w:rsidR="00D37F0D">
        <w:rPr>
          <w:rFonts w:ascii="Verdana" w:hAnsi="Verdana"/>
          <w:b/>
          <w:bCs/>
        </w:rPr>
        <w:t>3, it</w:t>
      </w:r>
      <w:r w:rsidR="00EA6FBE" w:rsidRPr="00EA6FBE">
        <w:rPr>
          <w:rFonts w:ascii="Verdana" w:hAnsi="Verdana"/>
          <w:b/>
          <w:bCs/>
        </w:rPr>
        <w:t xml:space="preserve"> must seek our permission by submitting the below form </w:t>
      </w:r>
      <w:r w:rsidR="00D37F0D">
        <w:rPr>
          <w:rFonts w:ascii="Verdana" w:hAnsi="Verdana"/>
          <w:b/>
          <w:bCs/>
        </w:rPr>
        <w:t>as part of this application</w:t>
      </w:r>
      <w:r w:rsidR="00EA6FBE" w:rsidRPr="00EA6FBE">
        <w:rPr>
          <w:rFonts w:ascii="Verdana" w:hAnsi="Verdana"/>
          <w:b/>
          <w:bCs/>
        </w:rPr>
        <w:t>.</w:t>
      </w:r>
    </w:p>
    <w:p w14:paraId="2258AFEF" w14:textId="5153A9A1" w:rsidR="001A06AD" w:rsidRDefault="00441CBA" w:rsidP="00E45C22">
      <w:pPr>
        <w:pStyle w:val="QuestionChar"/>
        <w:tabs>
          <w:tab w:val="clear" w:pos="284"/>
          <w:tab w:val="left" w:pos="0"/>
        </w:tabs>
        <w:ind w:firstLine="0"/>
        <w:rPr>
          <w:rFonts w:ascii="Verdana" w:hAnsi="Verdana"/>
        </w:rPr>
      </w:pPr>
      <w:hyperlink r:id="rId23" w:history="1">
        <w:r w:rsidRPr="003A4A7D">
          <w:rPr>
            <w:rStyle w:val="Hyperlink"/>
            <w:rFonts w:ascii="Verdana" w:hAnsi="Verdana"/>
          </w:rPr>
          <w:t>Application under MIFIDPRU 3.3.3R for permission to classify an issuance of capital instruments as common equity tier 1 (CET1) capital</w:t>
        </w:r>
      </w:hyperlink>
      <w:r w:rsidRPr="00441CBA">
        <w:rPr>
          <w:rFonts w:ascii="Verdana" w:hAnsi="Verdana"/>
        </w:rPr>
        <w:t xml:space="preserve"> </w:t>
      </w:r>
    </w:p>
    <w:p w14:paraId="244D0D2C" w14:textId="188760EA" w:rsidR="00CF535B" w:rsidRPr="00B20E20" w:rsidRDefault="00CF535B" w:rsidP="00564EF1">
      <w:pPr>
        <w:pStyle w:val="Qsyesno"/>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2CCE474A" w14:textId="77777777" w:rsidR="00F37EED" w:rsidRDefault="00F37EED">
      <w:pPr>
        <w:spacing w:before="0" w:line="240" w:lineRule="auto"/>
        <w:rPr>
          <w:rFonts w:ascii="Verdana" w:hAnsi="Verdana"/>
          <w:b/>
          <w:bCs/>
          <w:sz w:val="18"/>
        </w:rPr>
      </w:pPr>
      <w:r>
        <w:rPr>
          <w:rFonts w:ascii="Verdana" w:hAnsi="Verdana"/>
          <w:b/>
          <w:bCs/>
        </w:rPr>
        <w:br w:type="page"/>
      </w:r>
    </w:p>
    <w:p w14:paraId="46BB0935" w14:textId="2BA324FA" w:rsidR="003F61A1" w:rsidRDefault="00465BFC" w:rsidP="0017227B">
      <w:pPr>
        <w:pStyle w:val="QuestionChar"/>
        <w:rPr>
          <w:rFonts w:ascii="Verdana" w:hAnsi="Verdana"/>
          <w:b/>
          <w:bCs/>
        </w:rPr>
      </w:pPr>
      <w:r>
        <w:rPr>
          <w:rFonts w:ascii="Verdana" w:hAnsi="Verdana"/>
          <w:b/>
          <w:bCs/>
        </w:rPr>
        <w:tab/>
      </w:r>
      <w:r w:rsidR="006F1451">
        <w:rPr>
          <w:rFonts w:ascii="Verdana" w:hAnsi="Verdana"/>
          <w:b/>
          <w:bCs/>
        </w:rPr>
        <w:t>2.</w:t>
      </w:r>
      <w:r w:rsidR="00881C8F">
        <w:rPr>
          <w:rFonts w:ascii="Verdana" w:hAnsi="Verdana"/>
          <w:b/>
          <w:bCs/>
        </w:rPr>
        <w:t>4</w:t>
      </w:r>
      <w:r w:rsidR="00F324D1">
        <w:rPr>
          <w:rFonts w:ascii="Verdana" w:hAnsi="Verdana"/>
          <w:b/>
          <w:bCs/>
        </w:rPr>
        <w:tab/>
      </w:r>
      <w:r w:rsidR="006802A5">
        <w:rPr>
          <w:rFonts w:ascii="Verdana" w:hAnsi="Verdana"/>
          <w:b/>
          <w:bCs/>
        </w:rPr>
        <w:t xml:space="preserve">This question only applies </w:t>
      </w:r>
      <w:r w:rsidR="00EC2426">
        <w:rPr>
          <w:rFonts w:ascii="Verdana" w:hAnsi="Verdana"/>
          <w:b/>
          <w:bCs/>
        </w:rPr>
        <w:t>if the</w:t>
      </w:r>
      <w:r w:rsidR="006802A5">
        <w:rPr>
          <w:rFonts w:ascii="Verdana" w:hAnsi="Verdana"/>
          <w:b/>
          <w:bCs/>
        </w:rPr>
        <w:t xml:space="preserve"> </w:t>
      </w:r>
      <w:r w:rsidR="000E0CAC">
        <w:rPr>
          <w:rFonts w:ascii="Verdana" w:hAnsi="Verdana"/>
          <w:b/>
          <w:bCs/>
        </w:rPr>
        <w:t xml:space="preserve">applicant firm </w:t>
      </w:r>
      <w:r w:rsidR="00726D74">
        <w:rPr>
          <w:rFonts w:ascii="Verdana" w:hAnsi="Verdana"/>
          <w:b/>
          <w:bCs/>
        </w:rPr>
        <w:t>is</w:t>
      </w:r>
      <w:r w:rsidR="000E0CAC">
        <w:rPr>
          <w:rFonts w:ascii="Verdana" w:hAnsi="Verdana"/>
          <w:b/>
          <w:bCs/>
        </w:rPr>
        <w:t xml:space="preserve"> already trading</w:t>
      </w:r>
      <w:r w:rsidR="00A9670E">
        <w:rPr>
          <w:rFonts w:ascii="Verdana" w:hAnsi="Verdana"/>
          <w:b/>
          <w:bCs/>
        </w:rPr>
        <w:t xml:space="preserve">. </w:t>
      </w:r>
    </w:p>
    <w:p w14:paraId="5516EC53" w14:textId="0112D82F" w:rsidR="001D61F8" w:rsidRDefault="003F61A1" w:rsidP="0017227B">
      <w:pPr>
        <w:pStyle w:val="QuestionChar"/>
        <w:rPr>
          <w:rFonts w:ascii="Verdana" w:hAnsi="Verdana"/>
          <w:b/>
          <w:bCs/>
        </w:rPr>
      </w:pPr>
      <w:r>
        <w:rPr>
          <w:rFonts w:ascii="Verdana" w:hAnsi="Verdana"/>
          <w:b/>
          <w:bCs/>
        </w:rPr>
        <w:tab/>
      </w:r>
      <w:r>
        <w:rPr>
          <w:rFonts w:ascii="Verdana" w:hAnsi="Verdana"/>
          <w:b/>
          <w:bCs/>
        </w:rPr>
        <w:tab/>
      </w:r>
      <w:r w:rsidR="00D91DD4">
        <w:rPr>
          <w:rFonts w:ascii="Verdana" w:hAnsi="Verdana"/>
          <w:b/>
          <w:bCs/>
        </w:rPr>
        <w:t>Please confirm if the applicant firm wish</w:t>
      </w:r>
      <w:r w:rsidR="005814CD">
        <w:rPr>
          <w:rFonts w:ascii="Verdana" w:hAnsi="Verdana"/>
          <w:b/>
          <w:bCs/>
        </w:rPr>
        <w:t>es</w:t>
      </w:r>
      <w:r w:rsidR="00D91DD4">
        <w:rPr>
          <w:rFonts w:ascii="Verdana" w:hAnsi="Verdana"/>
          <w:b/>
          <w:bCs/>
        </w:rPr>
        <w:t xml:space="preserve"> to </w:t>
      </w:r>
      <w:r w:rsidR="006F1451" w:rsidRPr="006F1451">
        <w:rPr>
          <w:rFonts w:ascii="Verdana" w:hAnsi="Verdana"/>
          <w:b/>
          <w:bCs/>
        </w:rPr>
        <w:t xml:space="preserve">include interim or year-end profits as CET1 capital </w:t>
      </w:r>
      <w:r w:rsidR="00E153EA">
        <w:rPr>
          <w:rFonts w:ascii="Verdana" w:hAnsi="Verdana"/>
          <w:b/>
          <w:bCs/>
        </w:rPr>
        <w:t>where a formal decision</w:t>
      </w:r>
      <w:r w:rsidR="006F1451" w:rsidRPr="006F1451">
        <w:rPr>
          <w:rFonts w:ascii="Verdana" w:hAnsi="Verdana"/>
          <w:b/>
          <w:bCs/>
        </w:rPr>
        <w:t xml:space="preserve"> </w:t>
      </w:r>
      <w:r w:rsidR="00EC3ABE" w:rsidRPr="00EC3ABE">
        <w:rPr>
          <w:rFonts w:ascii="Verdana" w:hAnsi="Verdana"/>
          <w:b/>
          <w:bCs/>
        </w:rPr>
        <w:t xml:space="preserve">confirming the final profit and loss for the year </w:t>
      </w:r>
      <w:r w:rsidR="006F1451" w:rsidRPr="006F1451">
        <w:rPr>
          <w:rFonts w:ascii="Verdana" w:hAnsi="Verdana"/>
          <w:b/>
          <w:bCs/>
        </w:rPr>
        <w:t xml:space="preserve">has </w:t>
      </w:r>
      <w:r w:rsidR="00EC3ABE">
        <w:rPr>
          <w:rFonts w:ascii="Verdana" w:hAnsi="Verdana"/>
          <w:b/>
          <w:bCs/>
        </w:rPr>
        <w:t xml:space="preserve">not yet been taken. </w:t>
      </w:r>
      <w:r w:rsidR="006F1451" w:rsidRPr="006F1451">
        <w:rPr>
          <w:rFonts w:ascii="Verdana" w:hAnsi="Verdana"/>
          <w:b/>
          <w:bCs/>
        </w:rPr>
        <w:t xml:space="preserve"> </w:t>
      </w:r>
    </w:p>
    <w:p w14:paraId="01476AE1" w14:textId="77777777" w:rsidR="009248BE" w:rsidRDefault="009248BE" w:rsidP="00564EF1">
      <w:pPr>
        <w:pStyle w:val="Qsyesno"/>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w:t>
      </w:r>
      <w:r>
        <w:rPr>
          <w:rFonts w:ascii="Verdana" w:hAnsi="Verdana"/>
        </w:rPr>
        <w:t>No</w:t>
      </w:r>
      <w:r w:rsidRPr="00B20E20">
        <w:rPr>
          <w:rFonts w:ascii="Verdana" w:hAnsi="Verdana"/>
        </w:rPr>
        <w:t xml:space="preserve"> </w:t>
      </w:r>
    </w:p>
    <w:p w14:paraId="376BCDEA" w14:textId="77777777" w:rsidR="00F37EED" w:rsidRDefault="00EC3ABE" w:rsidP="00F37EED">
      <w:pPr>
        <w:pStyle w:val="Qsyesno"/>
        <w:spacing w:after="240"/>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w:t>
      </w:r>
      <w:r w:rsidR="00C40F06">
        <w:rPr>
          <w:rFonts w:ascii="Verdana" w:hAnsi="Verdana"/>
        </w:rPr>
        <w:t xml:space="preserve">Yes </w:t>
      </w:r>
      <w:r w:rsidR="00C40F06" w:rsidRPr="00EF3638">
        <w:rPr>
          <w:rFonts w:ascii="Webdings" w:eastAsia="Webdings" w:hAnsi="Webdings" w:cs="Webdings"/>
        </w:rPr>
        <w:t>4</w:t>
      </w:r>
      <w:r w:rsidR="00C40F06">
        <w:rPr>
          <w:rFonts w:ascii="Verdana" w:hAnsi="Verdana"/>
        </w:rPr>
        <w:t xml:space="preserve"> Please </w:t>
      </w:r>
      <w:r w:rsidR="00C40F06" w:rsidRPr="00C40F06">
        <w:rPr>
          <w:rFonts w:ascii="Verdana" w:hAnsi="Verdana"/>
        </w:rPr>
        <w:t>submit the below application form as part of authorisation process.</w:t>
      </w:r>
    </w:p>
    <w:p w14:paraId="65F917D4" w14:textId="34EA0F67" w:rsidR="00EC3ABE" w:rsidRDefault="005D357E" w:rsidP="00F37EED">
      <w:pPr>
        <w:pStyle w:val="Qsyesno"/>
        <w:spacing w:after="0"/>
        <w:rPr>
          <w:rStyle w:val="Hyperlink"/>
          <w:rFonts w:ascii="Verdana" w:hAnsi="Verdana"/>
        </w:rPr>
      </w:pPr>
      <w:hyperlink r:id="rId24" w:history="1">
        <w:r w:rsidRPr="000375C9">
          <w:rPr>
            <w:rStyle w:val="Hyperlink"/>
            <w:rFonts w:ascii="Verdana" w:hAnsi="Verdana"/>
          </w:rPr>
          <w:t>Application under MIFIDPRU 3.3.2R for permission to include interim or year-end profits as common equity tier 1 (CET1) capital</w:t>
        </w:r>
      </w:hyperlink>
    </w:p>
    <w:p w14:paraId="125DB8D0" w14:textId="71933B3F" w:rsidR="002126AF" w:rsidRPr="00B20E20" w:rsidRDefault="002126AF" w:rsidP="009C0A72">
      <w:pPr>
        <w:pStyle w:val="Qsyesno"/>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6A83DA8D" w14:textId="7CE5ACAA" w:rsidR="0017227B" w:rsidRDefault="00B071E5" w:rsidP="0017227B">
      <w:pPr>
        <w:pStyle w:val="QuestionChar"/>
        <w:rPr>
          <w:rFonts w:ascii="Verdana" w:hAnsi="Verdana"/>
          <w:b/>
          <w:bCs/>
        </w:rPr>
      </w:pPr>
      <w:r>
        <w:rPr>
          <w:rFonts w:ascii="Verdana" w:hAnsi="Verdana"/>
          <w:b/>
          <w:bCs/>
        </w:rPr>
        <w:tab/>
      </w:r>
      <w:r w:rsidR="00465BFC">
        <w:rPr>
          <w:rFonts w:ascii="Verdana" w:hAnsi="Verdana"/>
          <w:b/>
          <w:bCs/>
        </w:rPr>
        <w:t>2.</w:t>
      </w:r>
      <w:r w:rsidR="00CB2ABF">
        <w:rPr>
          <w:rFonts w:ascii="Verdana" w:hAnsi="Verdana"/>
          <w:b/>
          <w:bCs/>
        </w:rPr>
        <w:t>5</w:t>
      </w:r>
      <w:r>
        <w:rPr>
          <w:rFonts w:ascii="Verdana" w:hAnsi="Verdana"/>
          <w:b/>
          <w:bCs/>
        </w:rPr>
        <w:tab/>
      </w:r>
      <w:r w:rsidR="002409F2">
        <w:rPr>
          <w:rFonts w:ascii="Verdana" w:hAnsi="Verdana"/>
          <w:b/>
          <w:bCs/>
        </w:rPr>
        <w:t xml:space="preserve">For </w:t>
      </w:r>
      <w:r w:rsidR="0083496F">
        <w:rPr>
          <w:rFonts w:ascii="Verdana" w:hAnsi="Verdana"/>
          <w:b/>
          <w:bCs/>
        </w:rPr>
        <w:t>each</w:t>
      </w:r>
      <w:r w:rsidR="007753EF">
        <w:rPr>
          <w:rFonts w:ascii="Verdana" w:hAnsi="Verdana"/>
          <w:b/>
          <w:bCs/>
        </w:rPr>
        <w:t xml:space="preserve"> AT1</w:t>
      </w:r>
      <w:r w:rsidR="00DE57BF">
        <w:rPr>
          <w:rFonts w:ascii="Verdana" w:hAnsi="Verdana"/>
          <w:b/>
          <w:bCs/>
        </w:rPr>
        <w:t xml:space="preserve"> and/or T2 capital instrument</w:t>
      </w:r>
      <w:r w:rsidR="00E66680">
        <w:rPr>
          <w:rFonts w:ascii="Verdana" w:hAnsi="Verdana"/>
          <w:b/>
          <w:bCs/>
        </w:rPr>
        <w:t xml:space="preserve"> included in response </w:t>
      </w:r>
      <w:r w:rsidR="0090321D">
        <w:rPr>
          <w:rFonts w:ascii="Verdana" w:hAnsi="Verdana"/>
          <w:b/>
          <w:bCs/>
        </w:rPr>
        <w:t>to question 2.</w:t>
      </w:r>
      <w:r w:rsidR="00253FE4">
        <w:rPr>
          <w:rFonts w:ascii="Verdana" w:hAnsi="Verdana"/>
          <w:b/>
          <w:bCs/>
        </w:rPr>
        <w:t>2</w:t>
      </w:r>
      <w:r w:rsidR="002409F2">
        <w:rPr>
          <w:rFonts w:ascii="Verdana" w:hAnsi="Verdana"/>
          <w:b/>
          <w:bCs/>
        </w:rPr>
        <w:t xml:space="preserve"> (if any)</w:t>
      </w:r>
      <w:r w:rsidR="0017227B">
        <w:rPr>
          <w:rFonts w:ascii="Verdana" w:hAnsi="Verdana"/>
          <w:b/>
          <w:bCs/>
        </w:rPr>
        <w:t>:</w:t>
      </w:r>
    </w:p>
    <w:p w14:paraId="62E3A0E8" w14:textId="57CBF4AB" w:rsidR="00A372F1" w:rsidRPr="002F0531" w:rsidRDefault="00A372F1" w:rsidP="00D56B24">
      <w:pPr>
        <w:pStyle w:val="QuestionChar"/>
        <w:rPr>
          <w:rFonts w:ascii="Verdana" w:hAnsi="Verdana"/>
        </w:rPr>
      </w:pPr>
      <w:r>
        <w:rPr>
          <w:rFonts w:ascii="Verdana" w:hAnsi="Verdana"/>
          <w:b/>
          <w:bCs/>
        </w:rPr>
        <w:tab/>
      </w:r>
      <w:r>
        <w:rPr>
          <w:rFonts w:ascii="Verdana" w:hAnsi="Verdana"/>
          <w:b/>
          <w:bCs/>
        </w:rPr>
        <w:tab/>
        <w:t>a.</w:t>
      </w:r>
      <w:r w:rsidR="002409F2">
        <w:rPr>
          <w:rFonts w:ascii="Verdana" w:hAnsi="Verdana"/>
          <w:b/>
          <w:bCs/>
        </w:rPr>
        <w:t xml:space="preserve"> </w:t>
      </w:r>
      <w:r>
        <w:rPr>
          <w:rFonts w:ascii="Verdana" w:hAnsi="Verdana"/>
          <w:b/>
          <w:bCs/>
        </w:rPr>
        <w:t>P</w:t>
      </w:r>
      <w:r w:rsidR="0017227B">
        <w:rPr>
          <w:rFonts w:ascii="Verdana" w:hAnsi="Verdana"/>
          <w:b/>
          <w:bCs/>
        </w:rPr>
        <w:t>lease confirm the</w:t>
      </w:r>
      <w:r w:rsidR="00BF4434">
        <w:rPr>
          <w:rFonts w:ascii="Verdana" w:hAnsi="Verdana"/>
          <w:b/>
          <w:bCs/>
        </w:rPr>
        <w:t xml:space="preserve"> </w:t>
      </w:r>
      <w:r w:rsidR="004114BE" w:rsidRPr="0017227B">
        <w:rPr>
          <w:rFonts w:ascii="Verdana" w:hAnsi="Verdana"/>
          <w:b/>
          <w:bCs/>
        </w:rPr>
        <w:t>t</w:t>
      </w:r>
      <w:r w:rsidR="00BF4434" w:rsidRPr="0017227B">
        <w:rPr>
          <w:rFonts w:ascii="Verdana" w:hAnsi="Verdana"/>
          <w:b/>
          <w:bCs/>
        </w:rPr>
        <w:t xml:space="preserve">ype </w:t>
      </w:r>
      <w:r w:rsidR="00744471" w:rsidRPr="0017227B">
        <w:rPr>
          <w:rFonts w:ascii="Verdana" w:hAnsi="Verdana"/>
          <w:b/>
          <w:bCs/>
        </w:rPr>
        <w:t xml:space="preserve">and name </w:t>
      </w:r>
      <w:r w:rsidR="00BF4434" w:rsidRPr="0017227B">
        <w:rPr>
          <w:rFonts w:ascii="Verdana" w:hAnsi="Verdana"/>
          <w:b/>
          <w:bCs/>
        </w:rPr>
        <w:t xml:space="preserve">of </w:t>
      </w:r>
      <w:r w:rsidR="0017227B" w:rsidRPr="0017227B">
        <w:rPr>
          <w:rFonts w:ascii="Verdana" w:hAnsi="Verdana"/>
          <w:b/>
          <w:bCs/>
        </w:rPr>
        <w:t xml:space="preserve">the </w:t>
      </w:r>
      <w:r w:rsidR="00BF4434" w:rsidRPr="0017227B">
        <w:rPr>
          <w:rFonts w:ascii="Verdana" w:hAnsi="Verdana"/>
          <w:b/>
          <w:bCs/>
        </w:rPr>
        <w:t>instrument</w:t>
      </w:r>
      <w:r w:rsidR="0017227B" w:rsidRPr="0017227B">
        <w:rPr>
          <w:rFonts w:ascii="Verdana" w:hAnsi="Verdana"/>
          <w:b/>
          <w:bCs/>
        </w:rPr>
        <w:t xml:space="preserve">, and </w:t>
      </w:r>
      <w:r w:rsidR="004114BE" w:rsidRPr="0017227B">
        <w:rPr>
          <w:rFonts w:ascii="Verdana" w:hAnsi="Verdana"/>
          <w:b/>
          <w:bCs/>
        </w:rPr>
        <w:t xml:space="preserve">whether the instruments </w:t>
      </w:r>
      <w:r w:rsidR="005D1F20" w:rsidRPr="0017227B">
        <w:rPr>
          <w:rFonts w:ascii="Verdana" w:hAnsi="Verdana"/>
          <w:b/>
          <w:bCs/>
        </w:rPr>
        <w:t xml:space="preserve">have been </w:t>
      </w:r>
      <w:r w:rsidR="003B2C56" w:rsidRPr="0017227B">
        <w:rPr>
          <w:rFonts w:ascii="Verdana" w:hAnsi="Verdana"/>
          <w:b/>
          <w:bCs/>
        </w:rPr>
        <w:t>or will be i</w:t>
      </w:r>
      <w:r w:rsidR="004114BE" w:rsidRPr="0017227B">
        <w:rPr>
          <w:rFonts w:ascii="Verdana" w:hAnsi="Verdana"/>
          <w:b/>
          <w:bCs/>
        </w:rPr>
        <w:t>ssued to external investors or only to other members of the firm’s group and connected parties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372F1" w:rsidRPr="00E62E77" w14:paraId="21CF58B9" w14:textId="77777777" w:rsidTr="00211C93">
        <w:trPr>
          <w:trHeight w:val="1036"/>
        </w:trPr>
        <w:tc>
          <w:tcPr>
            <w:tcW w:w="7088" w:type="dxa"/>
          </w:tcPr>
          <w:p w14:paraId="51A0D319" w14:textId="77777777" w:rsidR="00A372F1" w:rsidRPr="00E62E77" w:rsidRDefault="00A372F1" w:rsidP="00211C93">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2A8B879A" w14:textId="77777777" w:rsidR="00A372F1" w:rsidRDefault="00A372F1" w:rsidP="00A372F1">
      <w:pPr>
        <w:pStyle w:val="Qsyesno"/>
        <w:keepNext/>
        <w:tabs>
          <w:tab w:val="left" w:pos="624"/>
        </w:tabs>
        <w:spacing w:before="0" w:after="0"/>
        <w:rPr>
          <w:rFonts w:ascii="Verdana" w:hAnsi="Verdana"/>
        </w:rPr>
      </w:pPr>
    </w:p>
    <w:p w14:paraId="36A3C76E" w14:textId="6941FF24" w:rsidR="007F7311" w:rsidRDefault="00B61953" w:rsidP="00A372F1">
      <w:pPr>
        <w:pStyle w:val="Qsyesno"/>
        <w:keepNext/>
        <w:tabs>
          <w:tab w:val="left" w:pos="624"/>
        </w:tabs>
        <w:spacing w:before="0" w:after="0"/>
        <w:rPr>
          <w:rFonts w:ascii="Verdana" w:hAnsi="Verdana"/>
          <w:b/>
          <w:bCs/>
        </w:rPr>
      </w:pPr>
      <w:proofErr w:type="gramStart"/>
      <w:r w:rsidRPr="00B61953">
        <w:rPr>
          <w:rFonts w:ascii="Verdana" w:hAnsi="Verdana"/>
          <w:b/>
          <w:bCs/>
        </w:rPr>
        <w:t>b.</w:t>
      </w:r>
      <w:proofErr w:type="gramEnd"/>
      <w:r w:rsidRPr="00B61953">
        <w:rPr>
          <w:rFonts w:ascii="Verdana" w:hAnsi="Verdana"/>
          <w:b/>
          <w:bCs/>
        </w:rPr>
        <w:t xml:space="preserve"> </w:t>
      </w:r>
      <w:r w:rsidR="003A3E34" w:rsidRPr="003A3E34">
        <w:rPr>
          <w:rFonts w:ascii="Verdana" w:hAnsi="Verdana"/>
          <w:b/>
          <w:bCs/>
        </w:rPr>
        <w:tab/>
        <w:t xml:space="preserve">Please </w:t>
      </w:r>
      <w:r w:rsidR="007F7311" w:rsidRPr="007F7311">
        <w:rPr>
          <w:rFonts w:ascii="Verdana" w:hAnsi="Verdana"/>
          <w:b/>
          <w:bCs/>
        </w:rPr>
        <w:t>provide details of any features of the capital instrument which are novel, unusual or different from a capital instrument of a similar nature previously issued by the firm or widely available in the market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F7311" w:rsidRPr="00E62E77" w14:paraId="0C474432" w14:textId="77777777" w:rsidTr="00211C93">
        <w:trPr>
          <w:trHeight w:val="1036"/>
        </w:trPr>
        <w:tc>
          <w:tcPr>
            <w:tcW w:w="7088" w:type="dxa"/>
          </w:tcPr>
          <w:p w14:paraId="1E8FC362" w14:textId="77777777" w:rsidR="007F7311" w:rsidRPr="00E62E77" w:rsidRDefault="007F7311" w:rsidP="00211C93">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6E4C35A6" w14:textId="77777777" w:rsidR="007F7311" w:rsidRDefault="007F7311" w:rsidP="00A372F1">
      <w:pPr>
        <w:pStyle w:val="Qsyesno"/>
        <w:keepNext/>
        <w:tabs>
          <w:tab w:val="left" w:pos="624"/>
        </w:tabs>
        <w:spacing w:before="0" w:after="0"/>
        <w:rPr>
          <w:rFonts w:ascii="Verdana" w:hAnsi="Verdana"/>
          <w:b/>
          <w:bCs/>
        </w:rPr>
      </w:pPr>
    </w:p>
    <w:p w14:paraId="45DDE2FB" w14:textId="7507AB8F" w:rsidR="00A372F1" w:rsidRDefault="007F7311" w:rsidP="00A372F1">
      <w:pPr>
        <w:pStyle w:val="Qsyesno"/>
        <w:keepNext/>
        <w:tabs>
          <w:tab w:val="left" w:pos="624"/>
        </w:tabs>
        <w:spacing w:before="0" w:after="0"/>
        <w:rPr>
          <w:rFonts w:ascii="Verdana" w:hAnsi="Verdana"/>
          <w:b/>
          <w:bCs/>
        </w:rPr>
      </w:pPr>
      <w:r>
        <w:rPr>
          <w:rFonts w:ascii="Verdana" w:hAnsi="Verdana"/>
          <w:b/>
          <w:bCs/>
        </w:rPr>
        <w:t xml:space="preserve">c. Please </w:t>
      </w:r>
      <w:r w:rsidR="003A3E34" w:rsidRPr="003A3E34">
        <w:rPr>
          <w:rFonts w:ascii="Verdana" w:hAnsi="Verdana"/>
          <w:b/>
          <w:bCs/>
        </w:rPr>
        <w:t>attach a copy of the term sheet</w:t>
      </w:r>
      <w:r w:rsidR="00A87A79">
        <w:rPr>
          <w:rFonts w:ascii="Verdana" w:hAnsi="Verdana"/>
          <w:b/>
          <w:bCs/>
        </w:rPr>
        <w:t>(s)</w:t>
      </w:r>
      <w:r w:rsidR="003A3E34" w:rsidRPr="003A3E34">
        <w:rPr>
          <w:rFonts w:ascii="Verdana" w:hAnsi="Verdana"/>
          <w:b/>
          <w:bCs/>
        </w:rPr>
        <w:t xml:space="preserve"> </w:t>
      </w:r>
    </w:p>
    <w:p w14:paraId="7801F01A" w14:textId="77777777" w:rsidR="005A4E13" w:rsidRPr="00B20E20" w:rsidRDefault="005A4E13" w:rsidP="005A4E13">
      <w:pPr>
        <w:pStyle w:val="Qsyesno"/>
        <w:spacing w:after="240"/>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0C295999" w14:textId="08388577" w:rsidR="003B2C56" w:rsidRDefault="00C67FCB" w:rsidP="00705237">
      <w:pPr>
        <w:pStyle w:val="QuestionChar"/>
        <w:spacing w:before="0" w:after="0"/>
        <w:ind w:firstLine="0"/>
        <w:rPr>
          <w:rFonts w:ascii="Verdana" w:hAnsi="Verdana"/>
          <w:b/>
          <w:bCs/>
        </w:rPr>
      </w:pPr>
      <w:r w:rsidRPr="00C67FCB">
        <w:rPr>
          <w:rFonts w:ascii="Verdana" w:hAnsi="Verdana"/>
          <w:b/>
          <w:bCs/>
        </w:rPr>
        <w:t>d. Please attach a legal opinion from an appropriately qualified individual, confirming that the capital instruments meet the conditions in MIFIDPRU 3.4 or MIFIDPRU 3.5 (as applicable, and including any conditions in the UK CRR applied by those sections)</w:t>
      </w:r>
    </w:p>
    <w:p w14:paraId="1F3B880E" w14:textId="4EE1A1DF" w:rsidR="008E7A11" w:rsidRPr="00B20E20" w:rsidRDefault="008E7A11">
      <w:pPr>
        <w:pStyle w:val="Qsyesno"/>
        <w:spacing w:after="0"/>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0E588696" w14:textId="6C928CDA" w:rsidR="00C444F4" w:rsidRPr="00EF3638" w:rsidRDefault="00B071E5" w:rsidP="00C444F4">
      <w:pPr>
        <w:pStyle w:val="QuestionChar"/>
        <w:rPr>
          <w:rFonts w:ascii="Verdana" w:hAnsi="Verdana"/>
          <w:b/>
          <w:bCs/>
        </w:rPr>
      </w:pPr>
      <w:r>
        <w:rPr>
          <w:rFonts w:ascii="Verdana" w:hAnsi="Verdana"/>
          <w:b/>
          <w:bCs/>
        </w:rPr>
        <w:tab/>
      </w:r>
      <w:r w:rsidR="00C444F4" w:rsidRPr="18F87102">
        <w:rPr>
          <w:rFonts w:ascii="Verdana" w:hAnsi="Verdana"/>
          <w:b/>
          <w:bCs/>
        </w:rPr>
        <w:t>2.</w:t>
      </w:r>
      <w:r w:rsidR="00C444F4">
        <w:rPr>
          <w:rFonts w:ascii="Verdana" w:hAnsi="Verdana"/>
          <w:b/>
          <w:bCs/>
        </w:rPr>
        <w:t>6</w:t>
      </w:r>
      <w:r>
        <w:rPr>
          <w:rFonts w:ascii="Verdana" w:hAnsi="Verdana"/>
          <w:b/>
          <w:bCs/>
        </w:rPr>
        <w:tab/>
      </w:r>
      <w:r w:rsidR="00C444F4" w:rsidRPr="00EF3638">
        <w:rPr>
          <w:rFonts w:ascii="Verdana" w:hAnsi="Verdana"/>
          <w:b/>
          <w:bCs/>
        </w:rPr>
        <w:t>What type of firm is the applicant</w:t>
      </w:r>
      <w:r w:rsidR="00C444F4">
        <w:rPr>
          <w:rFonts w:ascii="Verdana" w:hAnsi="Verdana"/>
          <w:b/>
          <w:bCs/>
        </w:rPr>
        <w:t xml:space="preserve"> firm</w:t>
      </w:r>
      <w:r w:rsidR="00C444F4" w:rsidRPr="00EF3638">
        <w:rPr>
          <w:rFonts w:ascii="Verdana" w:hAnsi="Verdana"/>
          <w:b/>
          <w:bCs/>
        </w:rPr>
        <w:t xml:space="preserve">? </w:t>
      </w:r>
    </w:p>
    <w:tbl>
      <w:tblPr>
        <w:tblW w:w="8035" w:type="dxa"/>
        <w:tblInd w:w="-34" w:type="dxa"/>
        <w:tblLayout w:type="fixed"/>
        <w:tblLook w:val="04A0" w:firstRow="1" w:lastRow="0" w:firstColumn="1" w:lastColumn="0" w:noHBand="0" w:noVBand="1"/>
      </w:tblPr>
      <w:tblGrid>
        <w:gridCol w:w="392"/>
        <w:gridCol w:w="1593"/>
        <w:gridCol w:w="3827"/>
        <w:gridCol w:w="2223"/>
      </w:tblGrid>
      <w:tr w:rsidR="00C444F4" w:rsidRPr="002934DC" w14:paraId="253BA933" w14:textId="77777777" w:rsidTr="6B7FEE66">
        <w:tc>
          <w:tcPr>
            <w:tcW w:w="392" w:type="dxa"/>
          </w:tcPr>
          <w:p w14:paraId="752FE2EF" w14:textId="77777777" w:rsidR="00C444F4" w:rsidRPr="002934DC" w:rsidRDefault="00C444F4" w:rsidP="0051401D">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4921DEBD" w14:textId="77777777" w:rsidR="00C444F4" w:rsidRPr="002934DC" w:rsidRDefault="00C444F4" w:rsidP="0051401D">
            <w:pPr>
              <w:pStyle w:val="Qsyesno"/>
              <w:spacing w:before="0" w:after="0"/>
              <w:ind w:right="317"/>
              <w:rPr>
                <w:rFonts w:ascii="Verdana" w:hAnsi="Verdana"/>
              </w:rPr>
            </w:pPr>
            <w:r w:rsidRPr="002934DC">
              <w:rPr>
                <w:rFonts w:ascii="Verdana" w:hAnsi="Verdana"/>
              </w:rPr>
              <w:t>Limited company</w:t>
            </w:r>
          </w:p>
        </w:tc>
        <w:tc>
          <w:tcPr>
            <w:tcW w:w="3827" w:type="dxa"/>
          </w:tcPr>
          <w:p w14:paraId="336AD280" w14:textId="77777777" w:rsidR="00C444F4" w:rsidRPr="002934DC" w:rsidRDefault="00C444F4" w:rsidP="0051401D">
            <w:pPr>
              <w:pStyle w:val="Qsyesno"/>
              <w:spacing w:before="0" w:after="0"/>
              <w:rPr>
                <w:rFonts w:ascii="Verdana" w:hAnsi="Verdana"/>
              </w:rPr>
            </w:pPr>
            <w:r w:rsidRPr="002934DC">
              <w:rPr>
                <w:rFonts w:ascii="Verdana" w:hAnsi="Verdana"/>
              </w:rPr>
              <w:t>You must attach a Companies House form (SH01)</w:t>
            </w:r>
          </w:p>
        </w:tc>
        <w:tc>
          <w:tcPr>
            <w:tcW w:w="2223" w:type="dxa"/>
          </w:tcPr>
          <w:p w14:paraId="241A4A2D" w14:textId="77777777" w:rsidR="00C444F4" w:rsidRPr="002934DC" w:rsidRDefault="00C444F4" w:rsidP="0051401D">
            <w:pPr>
              <w:pStyle w:val="Qsyesno"/>
              <w:spacing w:before="0" w:after="0"/>
              <w:ind w:right="272"/>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r w:rsidRPr="002934DC">
              <w:rPr>
                <w:rFonts w:ascii="Verdana" w:hAnsi="Verdana"/>
              </w:rPr>
              <w:t xml:space="preserve"> Attached</w:t>
            </w:r>
          </w:p>
          <w:p w14:paraId="1F9C5360" w14:textId="77777777" w:rsidR="00C444F4" w:rsidRPr="002934DC" w:rsidRDefault="00C444F4" w:rsidP="0051401D">
            <w:pPr>
              <w:pStyle w:val="Qsyesno"/>
              <w:spacing w:before="0" w:after="0"/>
              <w:ind w:right="272"/>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r w:rsidRPr="002934DC">
              <w:rPr>
                <w:rFonts w:ascii="Verdana" w:hAnsi="Verdana"/>
              </w:rPr>
              <w:t xml:space="preserve"> Applicant firm not yet capitalised</w:t>
            </w:r>
          </w:p>
          <w:p w14:paraId="4B37581A" w14:textId="77777777" w:rsidR="00C444F4" w:rsidRPr="002934DC" w:rsidRDefault="00C444F4" w:rsidP="0051401D">
            <w:pPr>
              <w:pStyle w:val="Qsyesno"/>
              <w:spacing w:before="0" w:after="0"/>
              <w:ind w:right="272"/>
              <w:rPr>
                <w:rFonts w:ascii="Verdana" w:hAnsi="Verdana"/>
              </w:rPr>
            </w:pPr>
          </w:p>
        </w:tc>
      </w:tr>
      <w:tr w:rsidR="00C444F4" w:rsidRPr="002934DC" w14:paraId="188A8C07" w14:textId="77777777" w:rsidTr="6B7FEE66">
        <w:tc>
          <w:tcPr>
            <w:tcW w:w="392" w:type="dxa"/>
          </w:tcPr>
          <w:p w14:paraId="7CD6D580" w14:textId="77777777" w:rsidR="00C444F4" w:rsidRPr="002934DC" w:rsidRDefault="00C444F4" w:rsidP="0051401D">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58C996BF" w14:textId="77777777" w:rsidR="00C444F4" w:rsidRPr="002934DC" w:rsidRDefault="00C444F4" w:rsidP="0051401D">
            <w:pPr>
              <w:pStyle w:val="Qsyesno"/>
              <w:spacing w:before="0" w:after="0"/>
              <w:ind w:right="317"/>
              <w:rPr>
                <w:rFonts w:ascii="Verdana" w:hAnsi="Verdana"/>
              </w:rPr>
            </w:pPr>
            <w:r w:rsidRPr="002934DC">
              <w:rPr>
                <w:rFonts w:ascii="Verdana" w:hAnsi="Verdana"/>
              </w:rPr>
              <w:t>Partnership</w:t>
            </w:r>
          </w:p>
        </w:tc>
        <w:tc>
          <w:tcPr>
            <w:tcW w:w="3827" w:type="dxa"/>
          </w:tcPr>
          <w:p w14:paraId="48A8F1FB" w14:textId="77777777" w:rsidR="00C444F4" w:rsidRPr="002934DC" w:rsidRDefault="00C444F4" w:rsidP="0051401D">
            <w:pPr>
              <w:pStyle w:val="Qsyesno"/>
              <w:spacing w:before="0" w:after="0"/>
              <w:rPr>
                <w:rFonts w:ascii="Verdana" w:hAnsi="Verdana"/>
              </w:rPr>
            </w:pPr>
            <w:r w:rsidRPr="002934DC">
              <w:rPr>
                <w:rFonts w:ascii="Verdana" w:hAnsi="Verdana"/>
              </w:rPr>
              <w:t>You must attach the following:</w:t>
            </w:r>
          </w:p>
          <w:p w14:paraId="145806CC" w14:textId="77777777" w:rsidR="00C444F4" w:rsidRPr="002934DC" w:rsidRDefault="00C444F4" w:rsidP="0051401D">
            <w:pPr>
              <w:pStyle w:val="Qsyesno"/>
              <w:spacing w:before="0" w:after="0"/>
              <w:rPr>
                <w:rFonts w:ascii="Verdana" w:hAnsi="Verdana"/>
              </w:rPr>
            </w:pPr>
            <w:r w:rsidRPr="002934DC">
              <w:rPr>
                <w:rFonts w:ascii="Verdana" w:hAnsi="Verdana"/>
              </w:rPr>
              <w:t>Statement</w:t>
            </w:r>
            <w:r>
              <w:rPr>
                <w:rFonts w:ascii="Verdana" w:hAnsi="Verdana"/>
              </w:rPr>
              <w:t>s</w:t>
            </w:r>
            <w:r w:rsidRPr="002934DC">
              <w:rPr>
                <w:rFonts w:ascii="Verdana" w:hAnsi="Verdana"/>
              </w:rPr>
              <w:t xml:space="preserve"> of personal assets and liabilities (see notes) (</w:t>
            </w:r>
            <w:r>
              <w:rPr>
                <w:rFonts w:ascii="Verdana" w:hAnsi="Verdana"/>
              </w:rPr>
              <w:t>1</w:t>
            </w:r>
            <w:r w:rsidRPr="002934DC">
              <w:rPr>
                <w:rFonts w:ascii="Verdana" w:hAnsi="Verdana"/>
              </w:rPr>
              <w:t xml:space="preserve"> per partner)</w:t>
            </w:r>
          </w:p>
          <w:p w14:paraId="10098712" w14:textId="77777777" w:rsidR="00C444F4" w:rsidRPr="002934DC" w:rsidRDefault="00C444F4" w:rsidP="0051401D">
            <w:pPr>
              <w:pStyle w:val="Qsyesno"/>
              <w:spacing w:before="0" w:after="0"/>
              <w:rPr>
                <w:rFonts w:ascii="Verdana" w:hAnsi="Verdana"/>
              </w:rPr>
            </w:pPr>
          </w:p>
          <w:p w14:paraId="588F718A" w14:textId="77777777" w:rsidR="00C444F4" w:rsidRDefault="00C444F4" w:rsidP="0051401D">
            <w:pPr>
              <w:pStyle w:val="Qsyesno"/>
              <w:spacing w:before="0" w:after="0"/>
              <w:rPr>
                <w:rFonts w:ascii="Verdana" w:hAnsi="Verdana"/>
              </w:rPr>
            </w:pPr>
            <w:r w:rsidRPr="002934DC">
              <w:rPr>
                <w:rFonts w:ascii="Verdana" w:hAnsi="Verdana"/>
              </w:rPr>
              <w:t>Statement of partnership business assets and liabilities (see notes) (</w:t>
            </w:r>
            <w:r>
              <w:rPr>
                <w:rFonts w:ascii="Verdana" w:hAnsi="Verdana"/>
              </w:rPr>
              <w:t>1</w:t>
            </w:r>
            <w:r w:rsidRPr="002934DC">
              <w:rPr>
                <w:rFonts w:ascii="Verdana" w:hAnsi="Verdana"/>
              </w:rPr>
              <w:t xml:space="preserve"> only)</w:t>
            </w:r>
          </w:p>
          <w:p w14:paraId="7E73420E" w14:textId="77777777" w:rsidR="005742B3" w:rsidRDefault="005742B3" w:rsidP="0051401D">
            <w:pPr>
              <w:pStyle w:val="Qsyesno"/>
              <w:spacing w:before="0" w:after="0"/>
              <w:rPr>
                <w:rFonts w:ascii="Verdana" w:hAnsi="Verdana"/>
              </w:rPr>
            </w:pPr>
          </w:p>
          <w:p w14:paraId="77A049C5" w14:textId="387E737D" w:rsidR="000720F6" w:rsidRPr="002934DC" w:rsidRDefault="000720F6" w:rsidP="0051401D">
            <w:pPr>
              <w:pStyle w:val="Qsyesno"/>
              <w:spacing w:before="0" w:after="0"/>
              <w:rPr>
                <w:rFonts w:ascii="Verdana" w:hAnsi="Verdana"/>
              </w:rPr>
            </w:pPr>
            <w:r>
              <w:rPr>
                <w:rFonts w:ascii="Verdana" w:hAnsi="Verdana"/>
              </w:rPr>
              <w:t>A</w:t>
            </w:r>
            <w:r w:rsidRPr="000720F6">
              <w:rPr>
                <w:rFonts w:ascii="Verdana" w:hAnsi="Verdana"/>
              </w:rPr>
              <w:t xml:space="preserve"> copy of Partnership agreement deeds</w:t>
            </w:r>
          </w:p>
          <w:p w14:paraId="12039739" w14:textId="77777777" w:rsidR="00C444F4" w:rsidRPr="002934DC" w:rsidRDefault="00C444F4" w:rsidP="0051401D">
            <w:pPr>
              <w:pStyle w:val="Qsyesno"/>
              <w:spacing w:before="0" w:after="0"/>
              <w:rPr>
                <w:rFonts w:ascii="Verdana" w:hAnsi="Verdana"/>
              </w:rPr>
            </w:pPr>
          </w:p>
        </w:tc>
        <w:tc>
          <w:tcPr>
            <w:tcW w:w="2223" w:type="dxa"/>
          </w:tcPr>
          <w:p w14:paraId="2ECD2240" w14:textId="77777777" w:rsidR="00C444F4" w:rsidRPr="002934DC"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0EA7C21A" w14:textId="77777777" w:rsidR="00C444F4" w:rsidRPr="002934DC" w:rsidRDefault="00C444F4" w:rsidP="0051401D">
            <w:pPr>
              <w:pStyle w:val="Qsyesno"/>
              <w:spacing w:before="0" w:after="0"/>
              <w:ind w:right="272"/>
              <w:rPr>
                <w:rFonts w:ascii="Verdana" w:hAnsi="Verdana"/>
                <w:szCs w:val="18"/>
              </w:rPr>
            </w:pPr>
          </w:p>
          <w:p w14:paraId="54CE128C" w14:textId="77777777" w:rsidR="00C444F4" w:rsidRPr="002934DC" w:rsidRDefault="00C444F4" w:rsidP="0051401D">
            <w:pPr>
              <w:pStyle w:val="Qsyesno"/>
              <w:spacing w:before="0" w:after="0"/>
              <w:ind w:right="272"/>
              <w:rPr>
                <w:rFonts w:ascii="Verdana" w:hAnsi="Verdana"/>
                <w:szCs w:val="18"/>
              </w:rPr>
            </w:pPr>
          </w:p>
          <w:p w14:paraId="00AA5A0F" w14:textId="77777777" w:rsidR="00C444F4" w:rsidRPr="002934DC" w:rsidRDefault="00C444F4" w:rsidP="0051401D">
            <w:pPr>
              <w:pStyle w:val="Qsyesno"/>
              <w:spacing w:before="0" w:after="0"/>
              <w:ind w:right="272"/>
              <w:rPr>
                <w:rFonts w:ascii="Verdana" w:hAnsi="Verdana"/>
                <w:szCs w:val="18"/>
              </w:rPr>
            </w:pPr>
          </w:p>
          <w:p w14:paraId="224D92B8" w14:textId="77777777" w:rsidR="00C444F4" w:rsidRPr="002934DC" w:rsidRDefault="00C444F4" w:rsidP="0051401D">
            <w:pPr>
              <w:pStyle w:val="Qsyesno"/>
              <w:spacing w:before="0" w:after="0"/>
              <w:ind w:right="272"/>
              <w:rPr>
                <w:rFonts w:ascii="Verdana" w:hAnsi="Verdana"/>
                <w:szCs w:val="18"/>
              </w:rPr>
            </w:pPr>
          </w:p>
          <w:p w14:paraId="4F3E02EB" w14:textId="77777777" w:rsidR="00C444F4"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244A4A80" w14:textId="77777777" w:rsidR="000720F6" w:rsidRDefault="000720F6" w:rsidP="0051401D">
            <w:pPr>
              <w:pStyle w:val="Qsyesno"/>
              <w:spacing w:before="0" w:after="0"/>
              <w:ind w:right="272"/>
              <w:rPr>
                <w:rFonts w:ascii="Verdana" w:hAnsi="Verdana"/>
                <w:szCs w:val="18"/>
              </w:rPr>
            </w:pPr>
          </w:p>
          <w:p w14:paraId="73ABC741" w14:textId="77777777" w:rsidR="000720F6" w:rsidRDefault="000720F6" w:rsidP="0051401D">
            <w:pPr>
              <w:pStyle w:val="Qsyesno"/>
              <w:spacing w:before="0" w:after="0"/>
              <w:ind w:right="272"/>
              <w:rPr>
                <w:rFonts w:ascii="Verdana" w:hAnsi="Verdana"/>
                <w:szCs w:val="18"/>
              </w:rPr>
            </w:pPr>
          </w:p>
          <w:p w14:paraId="7AF5D768" w14:textId="77777777" w:rsidR="000720F6" w:rsidRDefault="000720F6" w:rsidP="0051401D">
            <w:pPr>
              <w:pStyle w:val="Qsyesno"/>
              <w:spacing w:before="0" w:after="0"/>
              <w:ind w:right="272"/>
              <w:rPr>
                <w:rFonts w:ascii="Verdana" w:hAnsi="Verdana"/>
                <w:szCs w:val="18"/>
              </w:rPr>
            </w:pPr>
          </w:p>
          <w:p w14:paraId="15026933" w14:textId="38CDE2E1" w:rsidR="000720F6" w:rsidRPr="002934DC" w:rsidRDefault="000720F6" w:rsidP="0051401D">
            <w:pPr>
              <w:pStyle w:val="Qsyesno"/>
              <w:spacing w:before="0" w:after="0"/>
              <w:ind w:right="272"/>
              <w:rPr>
                <w:rFonts w:ascii="Verdana" w:hAnsi="Verdana"/>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C444F4" w:rsidRPr="002934DC" w14:paraId="5F9C0B04" w14:textId="77777777" w:rsidTr="6B7FEE66">
        <w:tc>
          <w:tcPr>
            <w:tcW w:w="392" w:type="dxa"/>
          </w:tcPr>
          <w:p w14:paraId="162AB71C" w14:textId="77777777" w:rsidR="00C444F4" w:rsidRPr="002934DC" w:rsidRDefault="00C444F4" w:rsidP="0051401D">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7FBF5EBC" w14:textId="77777777" w:rsidR="00C444F4" w:rsidRPr="002934DC" w:rsidRDefault="00C444F4" w:rsidP="0051401D">
            <w:pPr>
              <w:pStyle w:val="Qsyesno"/>
              <w:spacing w:before="0" w:after="0"/>
              <w:ind w:right="317"/>
              <w:rPr>
                <w:rFonts w:ascii="Verdana" w:hAnsi="Verdana"/>
              </w:rPr>
            </w:pPr>
            <w:r w:rsidRPr="002934DC">
              <w:rPr>
                <w:rFonts w:ascii="Verdana" w:hAnsi="Verdana"/>
              </w:rPr>
              <w:t>Limited liability partnership</w:t>
            </w:r>
          </w:p>
          <w:p w14:paraId="6BA24546" w14:textId="77777777" w:rsidR="00C444F4" w:rsidRPr="002934DC" w:rsidRDefault="00C444F4" w:rsidP="0051401D">
            <w:pPr>
              <w:pStyle w:val="Qsyesno"/>
              <w:spacing w:before="0" w:after="0"/>
              <w:ind w:right="317"/>
              <w:rPr>
                <w:rFonts w:ascii="Verdana" w:hAnsi="Verdana"/>
              </w:rPr>
            </w:pPr>
          </w:p>
        </w:tc>
        <w:tc>
          <w:tcPr>
            <w:tcW w:w="3827" w:type="dxa"/>
          </w:tcPr>
          <w:p w14:paraId="4B48711C" w14:textId="547EE4EE" w:rsidR="00C444F4" w:rsidRPr="002934DC" w:rsidRDefault="00C444F4" w:rsidP="0051401D">
            <w:pPr>
              <w:pStyle w:val="Qsyesno"/>
              <w:spacing w:before="0" w:after="0"/>
              <w:rPr>
                <w:rFonts w:ascii="Verdana" w:hAnsi="Verdana"/>
              </w:rPr>
            </w:pPr>
            <w:r w:rsidRPr="6B7FEE66">
              <w:rPr>
                <w:rFonts w:ascii="Verdana" w:hAnsi="Verdana"/>
              </w:rPr>
              <w:t xml:space="preserve">You must attach the </w:t>
            </w:r>
            <w:r w:rsidR="00845D5D" w:rsidRPr="6B7FEE66">
              <w:rPr>
                <w:rFonts w:ascii="Verdana" w:hAnsi="Verdana"/>
              </w:rPr>
              <w:t>LLP agreement</w:t>
            </w:r>
            <w:r w:rsidR="00C56C2E" w:rsidRPr="6B7FEE66">
              <w:rPr>
                <w:rFonts w:ascii="Verdana" w:hAnsi="Verdana"/>
              </w:rPr>
              <w:t xml:space="preserve">, </w:t>
            </w:r>
            <w:r w:rsidR="00A96AC9" w:rsidRPr="6B7FEE66">
              <w:rPr>
                <w:rFonts w:ascii="Verdana" w:hAnsi="Verdana"/>
              </w:rPr>
              <w:t>including</w:t>
            </w:r>
            <w:r w:rsidR="00C56C2E" w:rsidRPr="6B7FEE66">
              <w:rPr>
                <w:rFonts w:ascii="Verdana" w:hAnsi="Verdana"/>
              </w:rPr>
              <w:t xml:space="preserve"> </w:t>
            </w:r>
            <w:r w:rsidR="00A96AC9" w:rsidRPr="6B7FEE66">
              <w:rPr>
                <w:rFonts w:ascii="Verdana" w:hAnsi="Verdana"/>
              </w:rPr>
              <w:t xml:space="preserve">the </w:t>
            </w:r>
            <w:r w:rsidRPr="6B7FEE66">
              <w:rPr>
                <w:rFonts w:ascii="Verdana" w:hAnsi="Verdana"/>
              </w:rPr>
              <w:t xml:space="preserve">members’ capital agreement </w:t>
            </w:r>
          </w:p>
        </w:tc>
        <w:tc>
          <w:tcPr>
            <w:tcW w:w="2223" w:type="dxa"/>
          </w:tcPr>
          <w:p w14:paraId="3528218E" w14:textId="77777777" w:rsidR="00C444F4" w:rsidRPr="002934DC"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C444F4" w:rsidRPr="002934DC" w14:paraId="4DB0F8EB" w14:textId="77777777" w:rsidTr="6B7FEE66">
        <w:tc>
          <w:tcPr>
            <w:tcW w:w="392" w:type="dxa"/>
          </w:tcPr>
          <w:p w14:paraId="005F8EC5" w14:textId="77777777" w:rsidR="00C444F4" w:rsidRPr="002934DC" w:rsidRDefault="00C444F4" w:rsidP="0051401D">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6CF4C7C6" w14:textId="77777777" w:rsidR="00C444F4" w:rsidRPr="002934DC" w:rsidRDefault="00C444F4" w:rsidP="0051401D">
            <w:pPr>
              <w:pStyle w:val="Qsyesno"/>
              <w:spacing w:before="0" w:after="0"/>
              <w:ind w:right="317"/>
              <w:rPr>
                <w:rFonts w:ascii="Verdana" w:hAnsi="Verdana"/>
              </w:rPr>
            </w:pPr>
            <w:r w:rsidRPr="002934DC">
              <w:rPr>
                <w:rFonts w:ascii="Verdana" w:hAnsi="Verdana"/>
              </w:rPr>
              <w:t>Sole trader</w:t>
            </w:r>
          </w:p>
        </w:tc>
        <w:tc>
          <w:tcPr>
            <w:tcW w:w="3827" w:type="dxa"/>
          </w:tcPr>
          <w:p w14:paraId="05A0D738" w14:textId="77777777" w:rsidR="00C444F4" w:rsidRPr="002934DC" w:rsidRDefault="00C444F4" w:rsidP="0051401D">
            <w:pPr>
              <w:pStyle w:val="Qsyesno"/>
              <w:spacing w:before="0" w:after="0"/>
              <w:rPr>
                <w:rFonts w:ascii="Verdana" w:hAnsi="Verdana"/>
              </w:rPr>
            </w:pPr>
            <w:r w:rsidRPr="002934DC">
              <w:rPr>
                <w:rFonts w:ascii="Verdana" w:hAnsi="Verdana"/>
              </w:rPr>
              <w:t>You must attach the following:</w:t>
            </w:r>
          </w:p>
          <w:p w14:paraId="066D2A95" w14:textId="77777777" w:rsidR="00C444F4" w:rsidRPr="002934DC" w:rsidRDefault="00C444F4" w:rsidP="0051401D">
            <w:pPr>
              <w:pStyle w:val="Qsyesno"/>
              <w:spacing w:before="0" w:after="0"/>
              <w:rPr>
                <w:rFonts w:ascii="Verdana" w:hAnsi="Verdana"/>
              </w:rPr>
            </w:pPr>
            <w:r w:rsidRPr="002934DC">
              <w:rPr>
                <w:rFonts w:ascii="Verdana" w:hAnsi="Verdana"/>
              </w:rPr>
              <w:t xml:space="preserve">Statement of personal assets and liabilities (see notes) </w:t>
            </w:r>
          </w:p>
          <w:p w14:paraId="25074230" w14:textId="77777777" w:rsidR="00C444F4" w:rsidRPr="002934DC" w:rsidRDefault="00C444F4" w:rsidP="0051401D">
            <w:pPr>
              <w:pStyle w:val="Qsyesno"/>
              <w:spacing w:before="0" w:after="0"/>
              <w:rPr>
                <w:rFonts w:ascii="Verdana" w:hAnsi="Verdana"/>
              </w:rPr>
            </w:pPr>
          </w:p>
          <w:p w14:paraId="2282FDC9" w14:textId="77777777" w:rsidR="00C444F4" w:rsidRDefault="00C444F4" w:rsidP="0051401D">
            <w:pPr>
              <w:pStyle w:val="Qsyesno"/>
              <w:spacing w:before="0" w:after="0"/>
              <w:rPr>
                <w:rFonts w:ascii="Verdana" w:hAnsi="Verdana"/>
              </w:rPr>
            </w:pPr>
            <w:r w:rsidRPr="002934DC">
              <w:rPr>
                <w:rFonts w:ascii="Verdana" w:hAnsi="Verdana"/>
              </w:rPr>
              <w:t>Statement of business assets and liabilities (see notes)</w:t>
            </w:r>
          </w:p>
          <w:p w14:paraId="164ED366" w14:textId="77777777" w:rsidR="00C444F4" w:rsidRPr="002934DC" w:rsidRDefault="00C444F4" w:rsidP="0051401D">
            <w:pPr>
              <w:pStyle w:val="Qsyesno"/>
              <w:spacing w:before="0" w:after="0"/>
              <w:rPr>
                <w:rFonts w:ascii="Verdana" w:hAnsi="Verdana"/>
              </w:rPr>
            </w:pPr>
          </w:p>
        </w:tc>
        <w:tc>
          <w:tcPr>
            <w:tcW w:w="2223" w:type="dxa"/>
          </w:tcPr>
          <w:p w14:paraId="6910BF8D" w14:textId="77777777" w:rsidR="00C444F4" w:rsidRPr="002934DC"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429179B6" w14:textId="77777777" w:rsidR="00C444F4" w:rsidRPr="002934DC" w:rsidRDefault="00C444F4" w:rsidP="0051401D">
            <w:pPr>
              <w:pStyle w:val="Qsyesno"/>
              <w:spacing w:before="0" w:after="0"/>
              <w:ind w:right="272"/>
              <w:rPr>
                <w:rFonts w:ascii="Verdana" w:hAnsi="Verdana"/>
                <w:szCs w:val="18"/>
              </w:rPr>
            </w:pPr>
          </w:p>
          <w:p w14:paraId="61F70DC3" w14:textId="77777777" w:rsidR="00C444F4" w:rsidRPr="002934DC" w:rsidRDefault="00C444F4" w:rsidP="0051401D">
            <w:pPr>
              <w:pStyle w:val="Qsyesno"/>
              <w:spacing w:before="0" w:after="0"/>
              <w:ind w:right="272"/>
              <w:rPr>
                <w:rFonts w:ascii="Verdana" w:hAnsi="Verdana"/>
                <w:szCs w:val="18"/>
              </w:rPr>
            </w:pPr>
          </w:p>
          <w:p w14:paraId="5DD7D917" w14:textId="77777777" w:rsidR="00C444F4" w:rsidRPr="002934DC" w:rsidRDefault="00C444F4" w:rsidP="0051401D">
            <w:pPr>
              <w:pStyle w:val="Qsyesno"/>
              <w:spacing w:before="0" w:after="0"/>
              <w:ind w:right="272"/>
              <w:rPr>
                <w:rFonts w:ascii="Verdana" w:hAnsi="Verdana"/>
                <w:szCs w:val="18"/>
              </w:rPr>
            </w:pPr>
          </w:p>
          <w:p w14:paraId="3CB02CBC" w14:textId="77777777" w:rsidR="00C444F4" w:rsidRPr="002934DC"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C444F4" w:rsidRPr="002934DC" w14:paraId="6AB33B60" w14:textId="77777777" w:rsidTr="6B7FEE66">
        <w:tc>
          <w:tcPr>
            <w:tcW w:w="392" w:type="dxa"/>
          </w:tcPr>
          <w:p w14:paraId="194A3A4C" w14:textId="77777777" w:rsidR="00C444F4" w:rsidRPr="002934DC" w:rsidRDefault="00C444F4" w:rsidP="0051401D">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4FAB30CD" w14:textId="77777777" w:rsidR="00C444F4" w:rsidRPr="002934DC" w:rsidRDefault="00C444F4" w:rsidP="0051401D">
            <w:pPr>
              <w:pStyle w:val="Qsyesno"/>
              <w:spacing w:before="0" w:after="0"/>
              <w:ind w:right="317"/>
              <w:rPr>
                <w:rFonts w:ascii="Verdana" w:hAnsi="Verdana"/>
              </w:rPr>
            </w:pPr>
            <w:r>
              <w:rPr>
                <w:rFonts w:ascii="Verdana" w:hAnsi="Verdana"/>
              </w:rPr>
              <w:t>Other</w:t>
            </w:r>
          </w:p>
        </w:tc>
        <w:tc>
          <w:tcPr>
            <w:tcW w:w="3827" w:type="dxa"/>
          </w:tcPr>
          <w:p w14:paraId="757C1557" w14:textId="77777777" w:rsidR="00C444F4" w:rsidRPr="002934DC" w:rsidRDefault="00C444F4" w:rsidP="0051401D">
            <w:pPr>
              <w:pStyle w:val="Qsyesno"/>
              <w:spacing w:before="0" w:after="0"/>
              <w:rPr>
                <w:rFonts w:ascii="Verdana" w:hAnsi="Verdana"/>
              </w:rPr>
            </w:pPr>
            <w:r w:rsidRPr="00945C70">
              <w:rPr>
                <w:rFonts w:ascii="Verdana" w:hAnsi="Verdana"/>
              </w:rPr>
              <w:t>You must attach details of the applicant firm’s constitution</w:t>
            </w:r>
          </w:p>
        </w:tc>
        <w:tc>
          <w:tcPr>
            <w:tcW w:w="2223" w:type="dxa"/>
          </w:tcPr>
          <w:p w14:paraId="344BA7E3" w14:textId="77777777" w:rsidR="00C444F4" w:rsidRPr="002934DC" w:rsidRDefault="00C444F4" w:rsidP="0051401D">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55747DEA" w14:textId="77777777" w:rsidR="00C444F4" w:rsidRPr="002934DC" w:rsidRDefault="00C444F4" w:rsidP="0051401D">
            <w:pPr>
              <w:pStyle w:val="Qsyesno"/>
              <w:spacing w:before="0" w:after="0"/>
              <w:ind w:right="272"/>
              <w:rPr>
                <w:rFonts w:ascii="Verdana" w:hAnsi="Verdana"/>
                <w:szCs w:val="18"/>
              </w:rPr>
            </w:pPr>
          </w:p>
          <w:p w14:paraId="710F5AAA" w14:textId="77777777" w:rsidR="00C444F4" w:rsidRPr="002934DC" w:rsidRDefault="00C444F4" w:rsidP="0051401D">
            <w:pPr>
              <w:pStyle w:val="Qsyesno"/>
              <w:spacing w:before="0" w:after="0"/>
              <w:ind w:right="272"/>
              <w:rPr>
                <w:rFonts w:ascii="Verdana" w:hAnsi="Verdana"/>
                <w:szCs w:val="18"/>
              </w:rPr>
            </w:pPr>
          </w:p>
          <w:p w14:paraId="751611BB" w14:textId="77777777" w:rsidR="00C444F4" w:rsidRPr="002934DC" w:rsidRDefault="00C444F4" w:rsidP="0051401D">
            <w:pPr>
              <w:pStyle w:val="Qsyesno"/>
              <w:spacing w:before="0" w:after="0"/>
              <w:ind w:right="272"/>
              <w:rPr>
                <w:rFonts w:ascii="Verdana" w:hAnsi="Verdana"/>
                <w:szCs w:val="18"/>
              </w:rPr>
            </w:pPr>
          </w:p>
        </w:tc>
      </w:tr>
    </w:tbl>
    <w:p w14:paraId="21A9EA33" w14:textId="7C769BC2" w:rsidR="00C444F4" w:rsidRPr="00726C61" w:rsidRDefault="00564EF1" w:rsidP="00C444F4">
      <w:pPr>
        <w:pStyle w:val="Question"/>
        <w:keepNext/>
        <w:rPr>
          <w:rFonts w:ascii="Verdana" w:hAnsi="Verdana"/>
          <w:b/>
        </w:rPr>
      </w:pPr>
      <w:bookmarkStart w:id="2" w:name="_Hlk89239683"/>
      <w:r>
        <w:rPr>
          <w:rFonts w:ascii="Verdana" w:hAnsi="Verdana"/>
          <w:b/>
          <w:bCs/>
        </w:rPr>
        <w:tab/>
      </w:r>
      <w:r w:rsidR="00C444F4" w:rsidRPr="006E544A">
        <w:rPr>
          <w:rFonts w:ascii="Verdana" w:hAnsi="Verdana"/>
          <w:b/>
          <w:bCs/>
        </w:rPr>
        <w:t>2.</w:t>
      </w:r>
      <w:r w:rsidR="00C444F4">
        <w:rPr>
          <w:rFonts w:ascii="Verdana" w:hAnsi="Verdana"/>
          <w:b/>
          <w:bCs/>
        </w:rPr>
        <w:t>7</w:t>
      </w:r>
      <w:r w:rsidR="00C444F4" w:rsidRPr="006E544A">
        <w:rPr>
          <w:rFonts w:ascii="Verdana" w:hAnsi="Verdana"/>
          <w:b/>
          <w:bCs/>
        </w:rPr>
        <w:tab/>
      </w:r>
      <w:r w:rsidR="00C444F4" w:rsidRPr="00726C61">
        <w:rPr>
          <w:rFonts w:ascii="Verdana" w:hAnsi="Verdana"/>
          <w:b/>
        </w:rPr>
        <w:t>Is the applicant firm currently trading?</w:t>
      </w:r>
    </w:p>
    <w:p w14:paraId="0E8A737B" w14:textId="45D830D7" w:rsidR="00C444F4" w:rsidRPr="00564EF1" w:rsidRDefault="00C444F4" w:rsidP="00564EF1">
      <w:pPr>
        <w:pStyle w:val="Qsyesno"/>
        <w:spacing w:before="0" w:after="0"/>
        <w:ind w:right="317"/>
        <w:rPr>
          <w:rFonts w:ascii="Verdana" w:hAnsi="Verdana"/>
        </w:rPr>
      </w:pPr>
      <w:r w:rsidRPr="00564EF1">
        <w:rPr>
          <w:rFonts w:ascii="Verdana" w:hAnsi="Verdana"/>
        </w:rPr>
        <w:fldChar w:fldCharType="begin"/>
      </w:r>
      <w:r w:rsidRPr="00564EF1">
        <w:rPr>
          <w:rFonts w:ascii="Verdana" w:hAnsi="Verdana"/>
        </w:rPr>
        <w:instrText xml:space="preserve"> FORMCHECKBOX </w:instrText>
      </w:r>
      <w:r w:rsidRPr="00564EF1">
        <w:rPr>
          <w:rFonts w:ascii="Verdana" w:hAnsi="Verdana"/>
        </w:rPr>
        <w:fldChar w:fldCharType="separate"/>
      </w:r>
      <w:r w:rsidRPr="00564EF1">
        <w:rPr>
          <w:rFonts w:ascii="Verdana" w:hAnsi="Verdana"/>
        </w:rPr>
        <w:fldChar w:fldCharType="end"/>
      </w:r>
      <w:r w:rsidRPr="00564EF1">
        <w:rPr>
          <w:rFonts w:ascii="Verdana" w:hAnsi="Verdana"/>
        </w:rPr>
        <w:fldChar w:fldCharType="begin">
          <w:ffData>
            <w:name w:val="Check53"/>
            <w:enabled/>
            <w:calcOnExit w:val="0"/>
            <w:checkBox>
              <w:sizeAuto/>
              <w:default w:val="0"/>
            </w:checkBox>
          </w:ffData>
        </w:fldChar>
      </w:r>
      <w:r w:rsidRPr="00564EF1">
        <w:rPr>
          <w:rFonts w:ascii="Verdana" w:hAnsi="Verdana"/>
        </w:rPr>
        <w:instrText xml:space="preserve"> FORMCHECKBOX </w:instrText>
      </w:r>
      <w:r w:rsidRPr="00564EF1">
        <w:rPr>
          <w:rFonts w:ascii="Verdana" w:hAnsi="Verdana"/>
        </w:rPr>
      </w:r>
      <w:r w:rsidRPr="00564EF1">
        <w:rPr>
          <w:rFonts w:ascii="Verdana" w:hAnsi="Verdana"/>
        </w:rPr>
        <w:fldChar w:fldCharType="separate"/>
      </w:r>
      <w:r w:rsidRPr="00564EF1">
        <w:rPr>
          <w:rFonts w:ascii="Verdana" w:hAnsi="Verdana"/>
        </w:rPr>
        <w:fldChar w:fldCharType="end"/>
      </w:r>
      <w:r w:rsidRPr="00564EF1">
        <w:rPr>
          <w:rFonts w:ascii="Verdana" w:hAnsi="Verdana"/>
        </w:rPr>
        <w:t xml:space="preserve"> </w:t>
      </w:r>
      <w:proofErr w:type="spellStart"/>
      <w:r w:rsidRPr="00564EF1">
        <w:rPr>
          <w:rFonts w:ascii="Verdana" w:hAnsi="Verdana"/>
        </w:rPr>
        <w:t>No</w:t>
      </w:r>
      <w:r w:rsidR="00564EF1" w:rsidRPr="00EF3638">
        <w:rPr>
          <w:rFonts w:ascii="Webdings" w:eastAsia="Webdings" w:hAnsi="Webdings" w:cs="Webdings"/>
        </w:rPr>
        <w:t>4</w:t>
      </w:r>
      <w:r w:rsidRPr="00564EF1">
        <w:rPr>
          <w:rFonts w:ascii="Verdana" w:hAnsi="Verdana"/>
        </w:rPr>
        <w:t>Continue</w:t>
      </w:r>
      <w:proofErr w:type="spellEnd"/>
      <w:r w:rsidRPr="00564EF1">
        <w:rPr>
          <w:rFonts w:ascii="Verdana" w:hAnsi="Verdana"/>
        </w:rPr>
        <w:t xml:space="preserve"> to Question 2.</w:t>
      </w:r>
      <w:r w:rsidR="008D4573" w:rsidRPr="00564EF1">
        <w:rPr>
          <w:rFonts w:ascii="Verdana" w:hAnsi="Verdana"/>
        </w:rPr>
        <w:t>8</w:t>
      </w:r>
    </w:p>
    <w:p w14:paraId="707CFE10" w14:textId="52B8B484" w:rsidR="00C444F4" w:rsidRPr="00564EF1" w:rsidRDefault="00C444F4" w:rsidP="0054535D">
      <w:pPr>
        <w:pStyle w:val="QuestionnoteChar"/>
        <w:spacing w:after="30"/>
        <w:rPr>
          <w:rFonts w:ascii="Verdana" w:hAnsi="Verdana"/>
        </w:rPr>
      </w:pPr>
      <w:r w:rsidRPr="00564EF1">
        <w:rPr>
          <w:rFonts w:ascii="Verdana" w:hAnsi="Verdana"/>
        </w:rPr>
        <w:fldChar w:fldCharType="begin">
          <w:ffData>
            <w:name w:val="Check53"/>
            <w:enabled/>
            <w:calcOnExit w:val="0"/>
            <w:checkBox>
              <w:sizeAuto/>
              <w:default w:val="0"/>
            </w:checkBox>
          </w:ffData>
        </w:fldChar>
      </w:r>
      <w:r w:rsidRPr="00564EF1">
        <w:rPr>
          <w:rFonts w:ascii="Verdana" w:hAnsi="Verdana"/>
        </w:rPr>
        <w:instrText xml:space="preserve"> FORMCHECKBOX </w:instrText>
      </w:r>
      <w:r w:rsidRPr="00564EF1">
        <w:rPr>
          <w:rFonts w:ascii="Verdana" w:hAnsi="Verdana"/>
        </w:rPr>
      </w:r>
      <w:r w:rsidRPr="00564EF1">
        <w:rPr>
          <w:rFonts w:ascii="Verdana" w:hAnsi="Verdana"/>
        </w:rPr>
        <w:fldChar w:fldCharType="separate"/>
      </w:r>
      <w:r w:rsidRPr="00564EF1">
        <w:rPr>
          <w:rFonts w:ascii="Verdana" w:hAnsi="Verdana"/>
        </w:rPr>
        <w:fldChar w:fldCharType="end"/>
      </w:r>
      <w:r w:rsidRPr="00564EF1">
        <w:rPr>
          <w:rFonts w:ascii="Verdana" w:hAnsi="Verdana"/>
        </w:rPr>
        <w:t xml:space="preserve"> </w:t>
      </w:r>
      <w:proofErr w:type="spellStart"/>
      <w:r w:rsidRPr="00564EF1">
        <w:rPr>
          <w:rFonts w:ascii="Verdana" w:hAnsi="Verdana"/>
        </w:rPr>
        <w:t>Yes</w:t>
      </w:r>
      <w:r w:rsidR="0054535D" w:rsidRPr="00EF3638">
        <w:rPr>
          <w:rFonts w:ascii="Webdings" w:eastAsia="Webdings" w:hAnsi="Webdings" w:cs="Webdings"/>
        </w:rPr>
        <w:t>4</w:t>
      </w:r>
      <w:r w:rsidRPr="00564EF1">
        <w:rPr>
          <w:rFonts w:ascii="Verdana" w:hAnsi="Verdana"/>
        </w:rPr>
        <w:t>You</w:t>
      </w:r>
      <w:proofErr w:type="spellEnd"/>
      <w:r w:rsidRPr="00564EF1">
        <w:rPr>
          <w:rFonts w:ascii="Verdana" w:hAnsi="Verdana"/>
        </w:rPr>
        <w:t xml:space="preserve"> must provide the applicant firm’s end of year accounts for the last 3 years or since the beginning of the activity</w:t>
      </w:r>
      <w:r w:rsidR="00A63F2F" w:rsidRPr="00564EF1">
        <w:rPr>
          <w:rFonts w:ascii="Verdana" w:hAnsi="Verdana"/>
        </w:rPr>
        <w:t>, and most recent management accounts</w:t>
      </w:r>
      <w:r w:rsidRPr="00564EF1">
        <w:rPr>
          <w:rFonts w:ascii="Verdana" w:hAnsi="Verdana"/>
        </w:rPr>
        <w:t xml:space="preserve">. This should include the following: </w:t>
      </w:r>
    </w:p>
    <w:p w14:paraId="062B977D" w14:textId="77777777" w:rsidR="00C444F4" w:rsidRDefault="00C444F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515F4AA2" w14:textId="760EABB7" w:rsidR="00C444F4" w:rsidRDefault="00C444F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Balance Sheet</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Attached</w:t>
      </w:r>
    </w:p>
    <w:p w14:paraId="0A592DB9" w14:textId="77777777" w:rsidR="008D6788" w:rsidRDefault="008D6788"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4FBF19D8" w14:textId="1565B242" w:rsidR="00C444F4" w:rsidRDefault="00C444F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Profit and Loss accounts</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Attached</w:t>
      </w:r>
    </w:p>
    <w:p w14:paraId="054BF785" w14:textId="77777777" w:rsidR="008D6788" w:rsidRDefault="008D6788"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714F4A02" w14:textId="1B486CE8" w:rsidR="00C444F4" w:rsidRDefault="00C444F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 xml:space="preserve">Audited annual reports </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Attached</w:t>
      </w:r>
    </w:p>
    <w:p w14:paraId="09D72711" w14:textId="3AE8BB6E" w:rsidR="00C444F4" w:rsidRDefault="00C444F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009C56AE" w:rsidRPr="00606E84">
        <w:rPr>
          <w:rFonts w:ascii="Verdana" w:hAnsi="Verdana"/>
          <w:sz w:val="18"/>
          <w:szCs w:val="18"/>
        </w:rPr>
        <w:fldChar w:fldCharType="begin">
          <w:ffData>
            <w:name w:val="Check53"/>
            <w:enabled/>
            <w:calcOnExit w:val="0"/>
            <w:checkBox>
              <w:sizeAuto/>
              <w:default w:val="0"/>
            </w:checkBox>
          </w:ffData>
        </w:fldChar>
      </w:r>
      <w:r w:rsidR="009C56AE" w:rsidRPr="00606E84">
        <w:rPr>
          <w:rFonts w:ascii="Verdana" w:hAnsi="Verdana"/>
          <w:sz w:val="18"/>
          <w:szCs w:val="18"/>
        </w:rPr>
        <w:instrText xml:space="preserve"> FORMCHECKBOX </w:instrText>
      </w:r>
      <w:r w:rsidR="009C56AE" w:rsidRPr="00606E84">
        <w:rPr>
          <w:rFonts w:ascii="Verdana" w:hAnsi="Verdana"/>
          <w:sz w:val="18"/>
          <w:szCs w:val="18"/>
        </w:rPr>
      </w:r>
      <w:r w:rsidR="009C56AE" w:rsidRPr="00606E84">
        <w:rPr>
          <w:rFonts w:ascii="Verdana" w:hAnsi="Verdana"/>
          <w:sz w:val="18"/>
          <w:szCs w:val="18"/>
        </w:rPr>
        <w:fldChar w:fldCharType="separate"/>
      </w:r>
      <w:r w:rsidR="009C56AE" w:rsidRPr="00606E84">
        <w:rPr>
          <w:rFonts w:ascii="Verdana" w:hAnsi="Verdana"/>
          <w:sz w:val="18"/>
          <w:szCs w:val="18"/>
        </w:rPr>
        <w:fldChar w:fldCharType="end"/>
      </w:r>
      <w:r w:rsidR="009C56AE" w:rsidRPr="00606E84">
        <w:rPr>
          <w:rFonts w:ascii="Verdana" w:hAnsi="Verdana"/>
          <w:sz w:val="18"/>
          <w:szCs w:val="18"/>
        </w:rPr>
        <w:t xml:space="preserve"> </w:t>
      </w:r>
      <w:r w:rsidR="009C56AE">
        <w:rPr>
          <w:rFonts w:ascii="Verdana" w:hAnsi="Verdana"/>
          <w:sz w:val="18"/>
          <w:szCs w:val="18"/>
        </w:rPr>
        <w:t>Not applicable</w:t>
      </w:r>
    </w:p>
    <w:p w14:paraId="01450970" w14:textId="77777777" w:rsidR="00F25074" w:rsidRDefault="00F2507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1E025FDD" w14:textId="056ED16A" w:rsidR="00C444F4" w:rsidRDefault="00277A84" w:rsidP="00C444F4">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sidRPr="00277A84">
        <w:rPr>
          <w:rFonts w:ascii="Verdana" w:hAnsi="Verdana"/>
          <w:sz w:val="18"/>
          <w:szCs w:val="18"/>
        </w:rPr>
        <w:t xml:space="preserve">A report by the company auditor of the last </w:t>
      </w:r>
      <w:r w:rsidR="00C444F4">
        <w:rPr>
          <w:rFonts w:ascii="Verdana" w:hAnsi="Verdana"/>
          <w:sz w:val="18"/>
          <w:szCs w:val="18"/>
        </w:rPr>
        <w:tab/>
      </w:r>
      <w:r w:rsidR="00C444F4" w:rsidRPr="00606E84">
        <w:rPr>
          <w:rFonts w:ascii="Verdana" w:hAnsi="Verdana"/>
          <w:sz w:val="18"/>
          <w:szCs w:val="18"/>
        </w:rPr>
        <w:fldChar w:fldCharType="begin">
          <w:ffData>
            <w:name w:val="Check53"/>
            <w:enabled/>
            <w:calcOnExit w:val="0"/>
            <w:checkBox>
              <w:sizeAuto/>
              <w:default w:val="0"/>
            </w:checkBox>
          </w:ffData>
        </w:fldChar>
      </w:r>
      <w:r w:rsidR="00C444F4" w:rsidRPr="00606E84">
        <w:rPr>
          <w:rFonts w:ascii="Verdana" w:hAnsi="Verdana"/>
          <w:sz w:val="18"/>
          <w:szCs w:val="18"/>
        </w:rPr>
        <w:instrText xml:space="preserve"> FORMCHECKBOX </w:instrText>
      </w:r>
      <w:r w:rsidR="00C444F4" w:rsidRPr="00606E84">
        <w:rPr>
          <w:rFonts w:ascii="Verdana" w:hAnsi="Verdana"/>
          <w:sz w:val="18"/>
          <w:szCs w:val="18"/>
        </w:rPr>
      </w:r>
      <w:r w:rsidR="00C444F4" w:rsidRPr="00606E84">
        <w:rPr>
          <w:rFonts w:ascii="Verdana" w:hAnsi="Verdana"/>
          <w:sz w:val="18"/>
          <w:szCs w:val="18"/>
        </w:rPr>
        <w:fldChar w:fldCharType="separate"/>
      </w:r>
      <w:r w:rsidR="00C444F4" w:rsidRPr="00606E84">
        <w:rPr>
          <w:rFonts w:ascii="Verdana" w:hAnsi="Verdana"/>
          <w:sz w:val="18"/>
          <w:szCs w:val="18"/>
        </w:rPr>
        <w:fldChar w:fldCharType="end"/>
      </w:r>
      <w:r w:rsidR="00C444F4" w:rsidRPr="00606E84">
        <w:rPr>
          <w:rFonts w:ascii="Verdana" w:hAnsi="Verdana"/>
          <w:sz w:val="18"/>
          <w:szCs w:val="18"/>
        </w:rPr>
        <w:t xml:space="preserve"> Attached</w:t>
      </w:r>
    </w:p>
    <w:p w14:paraId="5C246CF6" w14:textId="70D54673" w:rsidR="00C444F4" w:rsidRDefault="00C444F4" w:rsidP="00C444F4">
      <w:pPr>
        <w:keepNext/>
        <w:tabs>
          <w:tab w:val="right" w:pos="-142"/>
          <w:tab w:val="left" w:pos="284"/>
          <w:tab w:val="right" w:pos="624"/>
          <w:tab w:val="left" w:pos="709"/>
        </w:tabs>
        <w:spacing w:before="20" w:after="20" w:line="220" w:lineRule="exact"/>
        <w:ind w:right="731"/>
        <w:outlineLvl w:val="0"/>
        <w:rPr>
          <w:rFonts w:ascii="Verdana" w:hAnsi="Verdana"/>
          <w:sz w:val="18"/>
          <w:szCs w:val="18"/>
        </w:rPr>
      </w:pPr>
      <w:r>
        <w:rPr>
          <w:rFonts w:ascii="Verdana" w:hAnsi="Verdana"/>
          <w:sz w:val="18"/>
          <w:szCs w:val="18"/>
        </w:rPr>
        <w:tab/>
        <w:t xml:space="preserve"> </w:t>
      </w:r>
      <w:r w:rsidR="00277A84">
        <w:rPr>
          <w:rFonts w:ascii="Verdana" w:hAnsi="Verdana"/>
          <w:sz w:val="18"/>
          <w:szCs w:val="18"/>
        </w:rPr>
        <w:t>3 y</w:t>
      </w:r>
      <w:r w:rsidR="009C56AE">
        <w:rPr>
          <w:rFonts w:ascii="Verdana" w:hAnsi="Verdana"/>
          <w:sz w:val="18"/>
          <w:szCs w:val="18"/>
        </w:rPr>
        <w:t>ears or since the beginning of the activity</w:t>
      </w:r>
      <w:r w:rsidR="009C56AE" w:rsidDel="009C56AE">
        <w:rPr>
          <w:rFonts w:ascii="Verdana" w:hAnsi="Verdana"/>
          <w:sz w:val="18"/>
          <w:szCs w:val="18"/>
        </w:rPr>
        <w:t xml:space="preserve"> </w:t>
      </w:r>
      <w:r>
        <w:rPr>
          <w:rFonts w:ascii="Verdana" w:hAnsi="Verdana"/>
          <w:sz w:val="18"/>
          <w:szCs w:val="18"/>
        </w:rPr>
        <w:tab/>
      </w:r>
      <w:r w:rsidR="009C56AE" w:rsidRPr="00606E84">
        <w:rPr>
          <w:rFonts w:ascii="Verdana" w:hAnsi="Verdana"/>
          <w:sz w:val="18"/>
          <w:szCs w:val="18"/>
        </w:rPr>
        <w:fldChar w:fldCharType="begin">
          <w:ffData>
            <w:name w:val="Check53"/>
            <w:enabled/>
            <w:calcOnExit w:val="0"/>
            <w:checkBox>
              <w:sizeAuto/>
              <w:default w:val="0"/>
            </w:checkBox>
          </w:ffData>
        </w:fldChar>
      </w:r>
      <w:r w:rsidR="009C56AE" w:rsidRPr="00606E84">
        <w:rPr>
          <w:rFonts w:ascii="Verdana" w:hAnsi="Verdana"/>
          <w:sz w:val="18"/>
          <w:szCs w:val="18"/>
        </w:rPr>
        <w:instrText xml:space="preserve"> FORMCHECKBOX </w:instrText>
      </w:r>
      <w:r w:rsidR="009C56AE" w:rsidRPr="00606E84">
        <w:rPr>
          <w:rFonts w:ascii="Verdana" w:hAnsi="Verdana"/>
          <w:sz w:val="18"/>
          <w:szCs w:val="18"/>
        </w:rPr>
      </w:r>
      <w:r w:rsidR="009C56AE" w:rsidRPr="00606E84">
        <w:rPr>
          <w:rFonts w:ascii="Verdana" w:hAnsi="Verdana"/>
          <w:sz w:val="18"/>
          <w:szCs w:val="18"/>
        </w:rPr>
        <w:fldChar w:fldCharType="separate"/>
      </w:r>
      <w:r w:rsidR="009C56AE" w:rsidRPr="00606E84">
        <w:rPr>
          <w:rFonts w:ascii="Verdana" w:hAnsi="Verdana"/>
          <w:sz w:val="18"/>
          <w:szCs w:val="18"/>
        </w:rPr>
        <w:fldChar w:fldCharType="end"/>
      </w:r>
      <w:r w:rsidR="009C56AE" w:rsidRPr="00606E84">
        <w:rPr>
          <w:rFonts w:ascii="Verdana" w:hAnsi="Verdana"/>
          <w:sz w:val="18"/>
          <w:szCs w:val="18"/>
        </w:rPr>
        <w:t xml:space="preserve"> </w:t>
      </w:r>
      <w:r w:rsidR="00277A84">
        <w:rPr>
          <w:rFonts w:ascii="Verdana" w:hAnsi="Verdana"/>
          <w:sz w:val="18"/>
          <w:szCs w:val="18"/>
        </w:rPr>
        <w:t>Not applicable</w:t>
      </w:r>
    </w:p>
    <w:p w14:paraId="0565DEC7" w14:textId="77777777" w:rsidR="00F25074" w:rsidRDefault="00F25074" w:rsidP="00C444F4">
      <w:pPr>
        <w:keepNext/>
        <w:tabs>
          <w:tab w:val="right" w:pos="-142"/>
          <w:tab w:val="left" w:pos="284"/>
          <w:tab w:val="right" w:pos="624"/>
          <w:tab w:val="left" w:pos="709"/>
        </w:tabs>
        <w:spacing w:before="20" w:after="20" w:line="220" w:lineRule="exact"/>
        <w:ind w:right="731"/>
        <w:outlineLvl w:val="0"/>
        <w:rPr>
          <w:rFonts w:ascii="Verdana" w:hAnsi="Verdana"/>
          <w:sz w:val="18"/>
          <w:szCs w:val="18"/>
        </w:rPr>
      </w:pPr>
    </w:p>
    <w:bookmarkEnd w:id="2"/>
    <w:p w14:paraId="58E0A7D3" w14:textId="04074DF8" w:rsidR="0016538D" w:rsidRDefault="00B466C0">
      <w:pPr>
        <w:pStyle w:val="Qsyesno"/>
        <w:spacing w:after="0"/>
        <w:rPr>
          <w:rFonts w:ascii="Verdana" w:hAnsi="Verdana"/>
          <w:szCs w:val="18"/>
        </w:rPr>
      </w:pPr>
      <w:r>
        <w:rPr>
          <w:rFonts w:ascii="Verdana" w:hAnsi="Verdana"/>
        </w:rPr>
        <w:tab/>
      </w:r>
      <w:r w:rsidR="000C35A7">
        <w:rPr>
          <w:rFonts w:ascii="Verdana" w:hAnsi="Verdana"/>
        </w:rPr>
        <w:t xml:space="preserve"> </w:t>
      </w:r>
      <w:r>
        <w:rPr>
          <w:rFonts w:ascii="Verdana" w:hAnsi="Verdana"/>
        </w:rPr>
        <w:t>Most recent management accounts</w:t>
      </w:r>
      <w:r w:rsidR="005C60C6">
        <w:rPr>
          <w:rFonts w:ascii="Verdana" w:hAnsi="Verdana"/>
        </w:rPr>
        <w:tab/>
      </w:r>
      <w:r w:rsidR="005C60C6">
        <w:rPr>
          <w:rFonts w:ascii="Verdana" w:hAnsi="Verdana"/>
        </w:rPr>
        <w:tab/>
      </w:r>
      <w:r w:rsidR="005C60C6">
        <w:rPr>
          <w:rFonts w:ascii="Verdana" w:hAnsi="Verdana"/>
        </w:rPr>
        <w:tab/>
      </w:r>
      <w:r w:rsidR="005C60C6" w:rsidRPr="00606E84">
        <w:rPr>
          <w:rFonts w:ascii="Verdana" w:hAnsi="Verdana"/>
          <w:szCs w:val="18"/>
        </w:rPr>
        <w:fldChar w:fldCharType="begin">
          <w:ffData>
            <w:name w:val="Check53"/>
            <w:enabled/>
            <w:calcOnExit w:val="0"/>
            <w:checkBox>
              <w:sizeAuto/>
              <w:default w:val="0"/>
            </w:checkBox>
          </w:ffData>
        </w:fldChar>
      </w:r>
      <w:r w:rsidR="005C60C6" w:rsidRPr="00606E84">
        <w:rPr>
          <w:rFonts w:ascii="Verdana" w:hAnsi="Verdana"/>
          <w:szCs w:val="18"/>
        </w:rPr>
        <w:instrText xml:space="preserve"> FORMCHECKBOX </w:instrText>
      </w:r>
      <w:r w:rsidR="005C60C6" w:rsidRPr="00606E84">
        <w:rPr>
          <w:rFonts w:ascii="Verdana" w:hAnsi="Verdana"/>
          <w:szCs w:val="18"/>
        </w:rPr>
      </w:r>
      <w:r w:rsidR="005C60C6" w:rsidRPr="00606E84">
        <w:rPr>
          <w:rFonts w:ascii="Verdana" w:hAnsi="Verdana"/>
          <w:szCs w:val="18"/>
        </w:rPr>
        <w:fldChar w:fldCharType="separate"/>
      </w:r>
      <w:r w:rsidR="005C60C6" w:rsidRPr="00606E84">
        <w:rPr>
          <w:rFonts w:ascii="Verdana" w:hAnsi="Verdana"/>
          <w:szCs w:val="18"/>
        </w:rPr>
        <w:fldChar w:fldCharType="end"/>
      </w:r>
      <w:r w:rsidR="005C60C6" w:rsidRPr="00606E84">
        <w:rPr>
          <w:rFonts w:ascii="Verdana" w:hAnsi="Verdana"/>
          <w:szCs w:val="18"/>
        </w:rPr>
        <w:t xml:space="preserve"> Attached</w:t>
      </w:r>
    </w:p>
    <w:p w14:paraId="65D37C7B" w14:textId="4557EB0D" w:rsidR="00347E1B" w:rsidRPr="00564EF1" w:rsidRDefault="00564EF1" w:rsidP="00564EF1">
      <w:pPr>
        <w:pStyle w:val="Qsheading1"/>
        <w:rPr>
          <w:rFonts w:ascii="Verdana" w:hAnsi="Verdana"/>
          <w:szCs w:val="22"/>
        </w:rPr>
      </w:pPr>
      <w:r>
        <w:rPr>
          <w:rFonts w:ascii="Verdana" w:hAnsi="Verdana"/>
          <w:szCs w:val="22"/>
        </w:rPr>
        <w:t>F</w:t>
      </w:r>
      <w:r w:rsidR="00420EA6" w:rsidRPr="00564EF1">
        <w:rPr>
          <w:rFonts w:ascii="Verdana" w:hAnsi="Verdana"/>
          <w:szCs w:val="22"/>
        </w:rPr>
        <w:t>orecast financial performance</w:t>
      </w:r>
      <w:r w:rsidR="00A35212" w:rsidRPr="00564EF1">
        <w:rPr>
          <w:rFonts w:ascii="Verdana" w:hAnsi="Verdana"/>
          <w:szCs w:val="22"/>
        </w:rPr>
        <w:t xml:space="preserve"> </w:t>
      </w:r>
    </w:p>
    <w:p w14:paraId="21187F9F" w14:textId="12F9488A" w:rsidR="00293435" w:rsidRPr="00726C61" w:rsidRDefault="00564EF1" w:rsidP="00293435">
      <w:pPr>
        <w:pStyle w:val="QuestionChar"/>
        <w:rPr>
          <w:rFonts w:ascii="Verdana" w:hAnsi="Verdana"/>
          <w:b/>
          <w:bCs/>
        </w:rPr>
      </w:pPr>
      <w:r>
        <w:rPr>
          <w:rFonts w:ascii="Verdana" w:hAnsi="Verdana"/>
          <w:b/>
          <w:bCs/>
        </w:rPr>
        <w:tab/>
      </w:r>
      <w:r w:rsidR="00F8703B">
        <w:rPr>
          <w:rFonts w:ascii="Verdana" w:hAnsi="Verdana"/>
          <w:b/>
          <w:bCs/>
        </w:rPr>
        <w:t>2.</w:t>
      </w:r>
      <w:r w:rsidR="008051DA">
        <w:rPr>
          <w:rFonts w:ascii="Verdana" w:hAnsi="Verdana"/>
          <w:b/>
          <w:bCs/>
        </w:rPr>
        <w:t>8</w:t>
      </w:r>
      <w:r>
        <w:rPr>
          <w:rFonts w:ascii="Verdana" w:hAnsi="Verdana"/>
          <w:b/>
          <w:bCs/>
        </w:rPr>
        <w:tab/>
      </w:r>
      <w:r w:rsidR="00BC41E8">
        <w:rPr>
          <w:rFonts w:ascii="Verdana" w:hAnsi="Verdana"/>
          <w:b/>
          <w:bCs/>
        </w:rPr>
        <w:t>You are required to</w:t>
      </w:r>
      <w:r w:rsidR="00293435">
        <w:rPr>
          <w:rFonts w:ascii="Verdana" w:hAnsi="Verdana"/>
          <w:b/>
          <w:bCs/>
        </w:rPr>
        <w:t xml:space="preserve"> </w:t>
      </w:r>
      <w:r w:rsidR="00293435" w:rsidRPr="00726C61">
        <w:rPr>
          <w:rFonts w:ascii="Verdana" w:hAnsi="Verdana"/>
          <w:b/>
          <w:bCs/>
        </w:rPr>
        <w:t>provide the following</w:t>
      </w:r>
      <w:r w:rsidR="00293435">
        <w:rPr>
          <w:rFonts w:ascii="Verdana" w:hAnsi="Verdana"/>
          <w:b/>
          <w:bCs/>
        </w:rPr>
        <w:t xml:space="preserve"> </w:t>
      </w:r>
      <w:r w:rsidR="00057F24">
        <w:rPr>
          <w:rFonts w:ascii="Verdana" w:hAnsi="Verdana"/>
          <w:b/>
          <w:bCs/>
        </w:rPr>
        <w:t xml:space="preserve">forecast </w:t>
      </w:r>
      <w:r w:rsidR="00293435">
        <w:rPr>
          <w:rFonts w:ascii="Verdana" w:hAnsi="Verdana"/>
          <w:b/>
          <w:bCs/>
        </w:rPr>
        <w:t>information</w:t>
      </w:r>
      <w:r w:rsidR="004E33AE">
        <w:rPr>
          <w:rFonts w:ascii="Verdana" w:hAnsi="Verdana"/>
          <w:b/>
          <w:bCs/>
        </w:rPr>
        <w:t xml:space="preserve"> for the applicant firm</w:t>
      </w:r>
      <w:r w:rsidR="001977D0">
        <w:rPr>
          <w:rFonts w:ascii="Verdana" w:hAnsi="Verdana"/>
          <w:b/>
          <w:bCs/>
        </w:rPr>
        <w:t xml:space="preserve"> in Excel for</w:t>
      </w:r>
      <w:r w:rsidR="00917B10">
        <w:rPr>
          <w:rFonts w:ascii="Verdana" w:hAnsi="Verdana"/>
          <w:b/>
          <w:bCs/>
        </w:rPr>
        <w:t>mat</w:t>
      </w:r>
    </w:p>
    <w:p w14:paraId="71EB296E" w14:textId="711AFCA3" w:rsidR="00FE30B9" w:rsidRPr="00F25074" w:rsidRDefault="00186BBE" w:rsidP="00D7615B">
      <w:pPr>
        <w:pStyle w:val="QuestionnoteChar"/>
        <w:spacing w:after="30"/>
        <w:rPr>
          <w:rFonts w:ascii="Verdana" w:hAnsi="Verdana"/>
        </w:rPr>
      </w:pPr>
      <w:r>
        <w:rPr>
          <w:rFonts w:ascii="Verdana" w:hAnsi="Verdana"/>
        </w:rPr>
        <w:br/>
      </w:r>
      <w:r w:rsidR="00293435" w:rsidRPr="00F25074">
        <w:rPr>
          <w:rFonts w:ascii="Verdana" w:hAnsi="Verdana"/>
        </w:rPr>
        <w:fldChar w:fldCharType="begin"/>
      </w:r>
      <w:r w:rsidR="00293435" w:rsidRPr="00F25074">
        <w:rPr>
          <w:rFonts w:ascii="Verdana" w:hAnsi="Verdana"/>
        </w:rPr>
        <w:instrText xml:space="preserve"> FORMCHECKBOX </w:instrText>
      </w:r>
      <w:r w:rsidR="00293435" w:rsidRPr="00F25074">
        <w:rPr>
          <w:rFonts w:ascii="Verdana" w:hAnsi="Verdana"/>
        </w:rPr>
        <w:fldChar w:fldCharType="separate"/>
      </w:r>
      <w:r w:rsidR="00293435" w:rsidRPr="00F25074">
        <w:rPr>
          <w:rFonts w:ascii="Verdana" w:hAnsi="Verdana"/>
        </w:rPr>
        <w:fldChar w:fldCharType="end"/>
      </w:r>
      <w:r w:rsidR="00293435" w:rsidRPr="00F25074">
        <w:rPr>
          <w:rFonts w:ascii="Verdana" w:hAnsi="Verdana"/>
        </w:rPr>
        <w:t>A forecast balance sheet for the first 3 business years</w:t>
      </w:r>
      <w:r>
        <w:rPr>
          <w:rFonts w:ascii="Verdana" w:hAnsi="Verdana"/>
        </w:rPr>
        <w:tab/>
      </w: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43E4BDB8" w14:textId="1B976EF0" w:rsidR="00293435" w:rsidRPr="00FE30B9" w:rsidRDefault="00293435" w:rsidP="00FE30B9">
      <w:pPr>
        <w:pStyle w:val="Qsyesno"/>
        <w:rPr>
          <w:rFonts w:ascii="Verdana" w:hAnsi="Verdana"/>
        </w:rPr>
      </w:pPr>
    </w:p>
    <w:p w14:paraId="5CF23094" w14:textId="3B54B14C" w:rsidR="00D7615B" w:rsidRPr="00F25074" w:rsidRDefault="00293435" w:rsidP="00F4455E">
      <w:pPr>
        <w:pStyle w:val="QuestionnoteChar"/>
        <w:spacing w:after="120"/>
        <w:rPr>
          <w:rFonts w:ascii="Verdana" w:hAnsi="Verdana"/>
        </w:rPr>
      </w:pPr>
      <w:r w:rsidRPr="00F25074">
        <w:rPr>
          <w:rFonts w:ascii="Verdana" w:hAnsi="Verdana"/>
        </w:rPr>
        <w:t xml:space="preserve">A forecast monthly profit and loss accounts for the first </w:t>
      </w:r>
      <w:r w:rsidR="00186BBE" w:rsidRPr="00D7615B">
        <w:rPr>
          <w:rFonts w:ascii="Verdana" w:hAnsi="Verdana"/>
        </w:rPr>
        <w:fldChar w:fldCharType="begin">
          <w:ffData>
            <w:name w:val="Check53"/>
            <w:enabled/>
            <w:calcOnExit w:val="0"/>
            <w:checkBox>
              <w:sizeAuto/>
              <w:default w:val="0"/>
            </w:checkBox>
          </w:ffData>
        </w:fldChar>
      </w:r>
      <w:r w:rsidR="00186BBE" w:rsidRPr="00D7615B">
        <w:rPr>
          <w:rFonts w:ascii="Verdana" w:hAnsi="Verdana"/>
        </w:rPr>
        <w:instrText xml:space="preserve"> FORMCHECKBOX </w:instrText>
      </w:r>
      <w:r w:rsidR="00186BBE" w:rsidRPr="00D7615B">
        <w:rPr>
          <w:rFonts w:ascii="Verdana" w:hAnsi="Verdana"/>
        </w:rPr>
      </w:r>
      <w:r w:rsidR="00186BBE" w:rsidRPr="00D7615B">
        <w:rPr>
          <w:rFonts w:ascii="Verdana" w:hAnsi="Verdana"/>
        </w:rPr>
        <w:fldChar w:fldCharType="separate"/>
      </w:r>
      <w:r w:rsidR="00186BBE" w:rsidRPr="00D7615B">
        <w:rPr>
          <w:rFonts w:ascii="Verdana" w:hAnsi="Verdana"/>
        </w:rPr>
        <w:fldChar w:fldCharType="end"/>
      </w:r>
      <w:r w:rsidR="00186BBE" w:rsidRPr="00D7615B">
        <w:rPr>
          <w:rFonts w:ascii="Verdana" w:hAnsi="Verdana"/>
        </w:rPr>
        <w:t xml:space="preserve"> Attached </w:t>
      </w:r>
      <w:r w:rsidR="00186BBE">
        <w:rPr>
          <w:rFonts w:ascii="Verdana" w:hAnsi="Verdana"/>
        </w:rPr>
        <w:br/>
      </w:r>
      <w:r w:rsidRPr="00F25074">
        <w:rPr>
          <w:rFonts w:ascii="Verdana" w:hAnsi="Verdana"/>
        </w:rPr>
        <w:t xml:space="preserve">year and then a year end account for </w:t>
      </w:r>
      <w:r w:rsidR="00EA37D5" w:rsidRPr="00F25074">
        <w:rPr>
          <w:rFonts w:ascii="Verdana" w:hAnsi="Verdana"/>
        </w:rPr>
        <w:t xml:space="preserve">business </w:t>
      </w:r>
      <w:r w:rsidR="00186BBE">
        <w:rPr>
          <w:rFonts w:ascii="Verdana" w:hAnsi="Verdana"/>
        </w:rPr>
        <w:br/>
      </w:r>
      <w:r w:rsidRPr="00F25074">
        <w:rPr>
          <w:rFonts w:ascii="Verdana" w:hAnsi="Verdana"/>
        </w:rPr>
        <w:t>years 2 and 3</w:t>
      </w:r>
      <w:r w:rsidR="00781561">
        <w:rPr>
          <w:rFonts w:ascii="Verdana" w:hAnsi="Verdana"/>
        </w:rPr>
        <w:t>.</w:t>
      </w:r>
      <w:r w:rsidR="008438E6" w:rsidRPr="00F25074">
        <w:rPr>
          <w:rFonts w:ascii="Verdana" w:hAnsi="Verdana"/>
        </w:rPr>
        <w:t xml:space="preserve"> </w:t>
      </w:r>
    </w:p>
    <w:p w14:paraId="394F1635" w14:textId="320A4913" w:rsidR="00293435" w:rsidRPr="00924428" w:rsidRDefault="00293435" w:rsidP="00F4455E">
      <w:pPr>
        <w:pStyle w:val="Qsyesno"/>
        <w:spacing w:after="0"/>
        <w:rPr>
          <w:rFonts w:ascii="Verdana" w:hAnsi="Verdana"/>
        </w:rPr>
      </w:pPr>
      <w:r w:rsidRPr="00726C61">
        <w:rPr>
          <w:rFonts w:ascii="Verdana" w:hAnsi="Verdana"/>
          <w:szCs w:val="18"/>
        </w:rPr>
        <w:t xml:space="preserve">As a minimum, the profit and loss forecast </w:t>
      </w:r>
      <w:r w:rsidR="008438E6">
        <w:rPr>
          <w:rFonts w:ascii="Verdana" w:hAnsi="Verdana"/>
          <w:szCs w:val="18"/>
        </w:rPr>
        <w:t>must disclose</w:t>
      </w:r>
      <w:r w:rsidR="007C05B3">
        <w:rPr>
          <w:rFonts w:ascii="Verdana" w:hAnsi="Verdana"/>
          <w:szCs w:val="18"/>
        </w:rPr>
        <w:t xml:space="preserve"> </w:t>
      </w:r>
      <w:r w:rsidRPr="00726C61">
        <w:rPr>
          <w:rFonts w:ascii="Verdana" w:hAnsi="Verdana"/>
          <w:szCs w:val="18"/>
        </w:rPr>
        <w:t xml:space="preserve">the following </w:t>
      </w:r>
      <w:proofErr w:type="gramStart"/>
      <w:r w:rsidRPr="00726C61">
        <w:rPr>
          <w:rFonts w:ascii="Verdana" w:hAnsi="Verdana"/>
          <w:szCs w:val="18"/>
        </w:rPr>
        <w:t>on a monthly basis</w:t>
      </w:r>
      <w:proofErr w:type="gramEnd"/>
      <w:r w:rsidRPr="00726C61">
        <w:rPr>
          <w:rFonts w:ascii="Verdana" w:hAnsi="Verdana"/>
          <w:szCs w:val="18"/>
        </w:rPr>
        <w:t>:</w:t>
      </w:r>
    </w:p>
    <w:p w14:paraId="2A13CB58" w14:textId="4EBC841A" w:rsidR="00293435" w:rsidRPr="00726C61" w:rsidRDefault="00E42391" w:rsidP="00B73EF0">
      <w:pPr>
        <w:spacing w:before="20"/>
        <w:ind w:left="426" w:right="737"/>
        <w:rPr>
          <w:rFonts w:ascii="Verdana" w:hAnsi="Verdana"/>
          <w:sz w:val="18"/>
          <w:szCs w:val="18"/>
        </w:rPr>
      </w:pPr>
      <w:proofErr w:type="spellStart"/>
      <w:r>
        <w:rPr>
          <w:rFonts w:ascii="Verdana" w:hAnsi="Verdana"/>
          <w:sz w:val="18"/>
          <w:szCs w:val="18"/>
        </w:rPr>
        <w:t>i</w:t>
      </w:r>
      <w:proofErr w:type="spellEnd"/>
      <w:r>
        <w:rPr>
          <w:rFonts w:ascii="Verdana" w:hAnsi="Verdana"/>
          <w:sz w:val="18"/>
          <w:szCs w:val="18"/>
        </w:rPr>
        <w:t>.</w:t>
      </w:r>
      <w:r w:rsidR="00293435" w:rsidRPr="00726C61">
        <w:rPr>
          <w:rFonts w:ascii="Verdana" w:hAnsi="Verdana"/>
          <w:sz w:val="18"/>
          <w:szCs w:val="18"/>
        </w:rPr>
        <w:t xml:space="preserve"> gross income, analysed between regulated and</w:t>
      </w:r>
      <w:r w:rsidR="008438E6">
        <w:rPr>
          <w:rFonts w:ascii="Verdana" w:hAnsi="Verdana"/>
          <w:sz w:val="18"/>
          <w:szCs w:val="18"/>
        </w:rPr>
        <w:t xml:space="preserve"> </w:t>
      </w:r>
      <w:r w:rsidR="00293435" w:rsidRPr="00726C61">
        <w:rPr>
          <w:rFonts w:ascii="Verdana" w:hAnsi="Verdana"/>
          <w:sz w:val="18"/>
          <w:szCs w:val="18"/>
        </w:rPr>
        <w:t>un-regulated activities</w:t>
      </w:r>
      <w:r w:rsidR="655C7A62" w:rsidRPr="4CBD9A79">
        <w:rPr>
          <w:rFonts w:ascii="Verdana" w:hAnsi="Verdana"/>
          <w:sz w:val="18"/>
          <w:szCs w:val="18"/>
        </w:rPr>
        <w:t xml:space="preserve"> and showing clearly the assumptions being made in each case which result in that forecasted income</w:t>
      </w:r>
    </w:p>
    <w:p w14:paraId="546CAB83" w14:textId="14D7AF32" w:rsidR="00293435" w:rsidRPr="00726C61" w:rsidRDefault="00E42391" w:rsidP="00B73EF0">
      <w:pPr>
        <w:spacing w:before="20"/>
        <w:ind w:left="426" w:right="737"/>
        <w:rPr>
          <w:rFonts w:ascii="Verdana" w:hAnsi="Verdana"/>
          <w:sz w:val="18"/>
          <w:szCs w:val="18"/>
        </w:rPr>
      </w:pPr>
      <w:r>
        <w:rPr>
          <w:rFonts w:ascii="Verdana" w:hAnsi="Verdana"/>
          <w:sz w:val="18"/>
          <w:szCs w:val="18"/>
        </w:rPr>
        <w:t>ii.</w:t>
      </w:r>
      <w:r w:rsidR="00293435" w:rsidRPr="00726C61">
        <w:rPr>
          <w:rFonts w:ascii="Verdana" w:hAnsi="Verdana"/>
          <w:sz w:val="18"/>
          <w:szCs w:val="18"/>
        </w:rPr>
        <w:t xml:space="preserve"> business expenditure, relevant annual expenditure, </w:t>
      </w:r>
      <w:r w:rsidR="008438E6">
        <w:rPr>
          <w:rFonts w:ascii="Verdana" w:hAnsi="Verdana"/>
          <w:sz w:val="18"/>
          <w:szCs w:val="18"/>
        </w:rPr>
        <w:t xml:space="preserve">analysis of </w:t>
      </w:r>
      <w:r w:rsidR="004B6B65">
        <w:rPr>
          <w:rFonts w:ascii="Verdana" w:hAnsi="Verdana"/>
          <w:sz w:val="18"/>
          <w:szCs w:val="18"/>
        </w:rPr>
        <w:t>the</w:t>
      </w:r>
      <w:r w:rsidR="00293435" w:rsidRPr="00726C61">
        <w:rPr>
          <w:rFonts w:ascii="Verdana" w:hAnsi="Verdana"/>
          <w:sz w:val="18"/>
          <w:szCs w:val="18"/>
        </w:rPr>
        <w:br/>
        <w:t>major overheads expenditure</w:t>
      </w:r>
      <w:r w:rsidR="00293435">
        <w:rPr>
          <w:rFonts w:ascii="Verdana" w:hAnsi="Verdana"/>
          <w:sz w:val="18"/>
          <w:szCs w:val="18"/>
        </w:rPr>
        <w:t>,</w:t>
      </w:r>
      <w:r w:rsidR="00293435" w:rsidRPr="00726C61">
        <w:rPr>
          <w:rFonts w:ascii="Verdana" w:hAnsi="Verdana"/>
          <w:sz w:val="18"/>
          <w:szCs w:val="18"/>
        </w:rPr>
        <w:t xml:space="preserve"> and </w:t>
      </w:r>
    </w:p>
    <w:p w14:paraId="67FC916F" w14:textId="26F03FB7" w:rsidR="00293435" w:rsidRDefault="006B6C79" w:rsidP="00B73EF0">
      <w:pPr>
        <w:spacing w:before="20" w:after="240"/>
        <w:ind w:left="426" w:right="737"/>
        <w:rPr>
          <w:rFonts w:ascii="Verdana" w:hAnsi="Verdana"/>
          <w:sz w:val="18"/>
          <w:szCs w:val="18"/>
        </w:rPr>
      </w:pPr>
      <w:r>
        <w:rPr>
          <w:rFonts w:ascii="Verdana" w:hAnsi="Verdana"/>
          <w:sz w:val="18"/>
          <w:szCs w:val="18"/>
        </w:rPr>
        <w:t>iii.</w:t>
      </w:r>
      <w:r w:rsidR="00293435" w:rsidRPr="00726C61">
        <w:rPr>
          <w:rFonts w:ascii="Verdana" w:hAnsi="Verdana"/>
          <w:sz w:val="18"/>
          <w:szCs w:val="18"/>
        </w:rPr>
        <w:t xml:space="preserve"> profit before taxation</w:t>
      </w:r>
    </w:p>
    <w:p w14:paraId="69C3F02E" w14:textId="77777777" w:rsidR="00F25074" w:rsidRDefault="00F25074">
      <w:pPr>
        <w:spacing w:before="0" w:line="240" w:lineRule="auto"/>
        <w:rPr>
          <w:rFonts w:ascii="Verdana" w:hAnsi="Verdana"/>
          <w:b/>
          <w:bCs/>
          <w:sz w:val="18"/>
        </w:rPr>
      </w:pPr>
      <w:r>
        <w:rPr>
          <w:rFonts w:ascii="Verdana" w:hAnsi="Verdana"/>
          <w:b/>
          <w:bCs/>
        </w:rPr>
        <w:br w:type="page"/>
      </w:r>
    </w:p>
    <w:p w14:paraId="263D605D" w14:textId="66C64288" w:rsidR="00293435" w:rsidRPr="00F25074" w:rsidRDefault="00293435" w:rsidP="00924428">
      <w:pPr>
        <w:pStyle w:val="QuestionnoteChar"/>
        <w:spacing w:after="30"/>
        <w:rPr>
          <w:rFonts w:ascii="Verdana" w:hAnsi="Verdana"/>
        </w:rPr>
      </w:pPr>
      <w:r w:rsidRPr="00F25074">
        <w:rPr>
          <w:rFonts w:ascii="Verdana" w:hAnsi="Verdana"/>
        </w:rPr>
        <w:t xml:space="preserve">A monthly cash flow forecast for the first business year </w:t>
      </w:r>
      <w:r w:rsidR="00186BBE" w:rsidRPr="00D7615B">
        <w:rPr>
          <w:rFonts w:ascii="Verdana" w:hAnsi="Verdana"/>
        </w:rPr>
        <w:fldChar w:fldCharType="begin">
          <w:ffData>
            <w:name w:val="Check53"/>
            <w:enabled/>
            <w:calcOnExit w:val="0"/>
            <w:checkBox>
              <w:sizeAuto/>
              <w:default w:val="0"/>
            </w:checkBox>
          </w:ffData>
        </w:fldChar>
      </w:r>
      <w:r w:rsidR="00186BBE" w:rsidRPr="00D7615B">
        <w:rPr>
          <w:rFonts w:ascii="Verdana" w:hAnsi="Verdana"/>
        </w:rPr>
        <w:instrText xml:space="preserve"> FORMCHECKBOX </w:instrText>
      </w:r>
      <w:r w:rsidR="00186BBE" w:rsidRPr="00D7615B">
        <w:rPr>
          <w:rFonts w:ascii="Verdana" w:hAnsi="Verdana"/>
        </w:rPr>
      </w:r>
      <w:r w:rsidR="00186BBE" w:rsidRPr="00D7615B">
        <w:rPr>
          <w:rFonts w:ascii="Verdana" w:hAnsi="Verdana"/>
        </w:rPr>
        <w:fldChar w:fldCharType="separate"/>
      </w:r>
      <w:r w:rsidR="00186BBE" w:rsidRPr="00D7615B">
        <w:rPr>
          <w:rFonts w:ascii="Verdana" w:hAnsi="Verdana"/>
        </w:rPr>
        <w:fldChar w:fldCharType="end"/>
      </w:r>
      <w:r w:rsidR="00186BBE" w:rsidRPr="00D7615B">
        <w:rPr>
          <w:rFonts w:ascii="Verdana" w:hAnsi="Verdana"/>
        </w:rPr>
        <w:t xml:space="preserve"> Attached</w:t>
      </w:r>
      <w:r w:rsidR="00186BBE">
        <w:rPr>
          <w:rFonts w:ascii="Verdana" w:hAnsi="Verdana"/>
        </w:rPr>
        <w:br/>
      </w:r>
      <w:r w:rsidR="321F21AB" w:rsidRPr="00F25074">
        <w:rPr>
          <w:rFonts w:ascii="Verdana" w:hAnsi="Verdana"/>
        </w:rPr>
        <w:t>which is in line with the actual fee</w:t>
      </w:r>
      <w:r w:rsidR="008B13B5" w:rsidRPr="00F25074">
        <w:rPr>
          <w:rFonts w:ascii="Verdana" w:hAnsi="Verdana"/>
        </w:rPr>
        <w:t>s</w:t>
      </w:r>
      <w:r w:rsidR="321F21AB" w:rsidRPr="00F25074">
        <w:rPr>
          <w:rFonts w:ascii="Verdana" w:hAnsi="Verdana"/>
        </w:rPr>
        <w:t xml:space="preserve"> d</w:t>
      </w:r>
      <w:r w:rsidR="1A969791" w:rsidRPr="00F25074">
        <w:rPr>
          <w:rFonts w:ascii="Verdana" w:hAnsi="Verdana"/>
        </w:rPr>
        <w:t>ue</w:t>
      </w:r>
      <w:r w:rsidR="321F21AB" w:rsidRPr="00F25074">
        <w:rPr>
          <w:rFonts w:ascii="Verdana" w:hAnsi="Verdana"/>
        </w:rPr>
        <w:t xml:space="preserve"> and expected </w:t>
      </w:r>
      <w:r w:rsidR="00186BBE">
        <w:rPr>
          <w:rFonts w:ascii="Verdana" w:hAnsi="Verdana"/>
        </w:rPr>
        <w:br/>
      </w:r>
      <w:r w:rsidR="321F21AB" w:rsidRPr="00F25074">
        <w:rPr>
          <w:rFonts w:ascii="Verdana" w:hAnsi="Verdana"/>
        </w:rPr>
        <w:t>receipt dates</w:t>
      </w:r>
      <w:r w:rsidR="0025412D" w:rsidRPr="00F25074">
        <w:rPr>
          <w:rFonts w:ascii="Verdana" w:hAnsi="Verdana"/>
        </w:rPr>
        <w:t>,</w:t>
      </w:r>
      <w:r w:rsidR="321F21AB" w:rsidRPr="00F25074">
        <w:rPr>
          <w:rFonts w:ascii="Verdana" w:hAnsi="Verdana"/>
        </w:rPr>
        <w:t xml:space="preserve"> </w:t>
      </w:r>
      <w:r w:rsidRPr="00F25074">
        <w:rPr>
          <w:rFonts w:ascii="Verdana" w:hAnsi="Verdana"/>
        </w:rPr>
        <w:t>and then a year end cash flow forecast</w:t>
      </w:r>
      <w:r w:rsidR="00186BBE">
        <w:rPr>
          <w:rFonts w:ascii="Verdana" w:hAnsi="Verdana"/>
        </w:rPr>
        <w:br/>
      </w:r>
      <w:r w:rsidRPr="00F25074">
        <w:rPr>
          <w:rFonts w:ascii="Verdana" w:hAnsi="Verdana"/>
        </w:rPr>
        <w:t>for years 2 and 3</w:t>
      </w:r>
      <w:r w:rsidR="00436E47" w:rsidRPr="00F25074" w:rsidDel="00436E47">
        <w:rPr>
          <w:rFonts w:ascii="Verdana" w:hAnsi="Verdana"/>
        </w:rPr>
        <w:t xml:space="preserve"> </w:t>
      </w:r>
    </w:p>
    <w:p w14:paraId="2A446213" w14:textId="552502F6" w:rsidR="00924428" w:rsidRDefault="00924428" w:rsidP="00924428">
      <w:pPr>
        <w:pStyle w:val="Qsyesno"/>
        <w:spacing w:after="240"/>
        <w:rPr>
          <w:rFonts w:ascii="Verdana" w:hAnsi="Verdana"/>
        </w:rPr>
      </w:pPr>
      <w:r w:rsidRPr="00D7615B">
        <w:rPr>
          <w:rFonts w:ascii="Verdana" w:hAnsi="Verdana"/>
        </w:rPr>
        <w:tab/>
      </w:r>
    </w:p>
    <w:p w14:paraId="1BA6976B" w14:textId="5C075EDD" w:rsidR="00293435" w:rsidRPr="00A74820" w:rsidRDefault="005B2A15" w:rsidP="00140A5B">
      <w:pPr>
        <w:pStyle w:val="Qsheading1"/>
        <w:rPr>
          <w:rFonts w:ascii="Verdana" w:hAnsi="Verdana"/>
          <w:szCs w:val="22"/>
        </w:rPr>
      </w:pPr>
      <w:r w:rsidRPr="00140A5B">
        <w:rPr>
          <w:rFonts w:ascii="Verdana" w:hAnsi="Verdana"/>
          <w:szCs w:val="22"/>
        </w:rPr>
        <w:t xml:space="preserve">Forecast own funds vs. </w:t>
      </w:r>
      <w:r w:rsidR="00C4247E" w:rsidRPr="00A74820">
        <w:rPr>
          <w:rFonts w:ascii="Verdana" w:hAnsi="Verdana"/>
          <w:szCs w:val="22"/>
        </w:rPr>
        <w:t>regulatory</w:t>
      </w:r>
      <w:r w:rsidRPr="00A74820">
        <w:rPr>
          <w:rFonts w:ascii="Verdana" w:hAnsi="Verdana"/>
          <w:szCs w:val="22"/>
        </w:rPr>
        <w:t xml:space="preserve"> requirement</w:t>
      </w:r>
      <w:r w:rsidR="00C4247E" w:rsidRPr="00A74820">
        <w:rPr>
          <w:rFonts w:ascii="Verdana" w:hAnsi="Verdana"/>
          <w:szCs w:val="22"/>
        </w:rPr>
        <w:t>s</w:t>
      </w:r>
    </w:p>
    <w:p w14:paraId="7E045F27" w14:textId="45334C6A" w:rsidR="008051DA" w:rsidRPr="00726C61" w:rsidRDefault="00140A5B" w:rsidP="008051DA">
      <w:pPr>
        <w:pStyle w:val="QuestionChar"/>
        <w:rPr>
          <w:rFonts w:ascii="Verdana" w:hAnsi="Verdana"/>
          <w:b/>
          <w:bCs/>
        </w:rPr>
      </w:pPr>
      <w:r>
        <w:rPr>
          <w:rFonts w:ascii="Verdana" w:hAnsi="Verdana"/>
          <w:b/>
          <w:bCs/>
        </w:rPr>
        <w:tab/>
      </w:r>
      <w:r w:rsidR="008051DA">
        <w:rPr>
          <w:rFonts w:ascii="Verdana" w:hAnsi="Verdana"/>
          <w:b/>
          <w:bCs/>
        </w:rPr>
        <w:t>2.</w:t>
      </w:r>
      <w:r w:rsidR="00865AD9">
        <w:rPr>
          <w:rFonts w:ascii="Verdana" w:hAnsi="Verdana"/>
          <w:b/>
          <w:bCs/>
        </w:rPr>
        <w:t>9</w:t>
      </w:r>
      <w:r>
        <w:rPr>
          <w:rFonts w:ascii="Verdana" w:hAnsi="Verdana"/>
          <w:b/>
          <w:bCs/>
        </w:rPr>
        <w:tab/>
      </w:r>
      <w:r w:rsidR="00BC41E8">
        <w:rPr>
          <w:rFonts w:ascii="Verdana" w:hAnsi="Verdana"/>
          <w:b/>
          <w:bCs/>
        </w:rPr>
        <w:t>You are required to</w:t>
      </w:r>
      <w:r w:rsidR="008051DA">
        <w:rPr>
          <w:rFonts w:ascii="Verdana" w:hAnsi="Verdana"/>
          <w:b/>
          <w:bCs/>
        </w:rPr>
        <w:t xml:space="preserve"> </w:t>
      </w:r>
      <w:r w:rsidR="008051DA" w:rsidRPr="00726C61">
        <w:rPr>
          <w:rFonts w:ascii="Verdana" w:hAnsi="Verdana"/>
          <w:b/>
          <w:bCs/>
        </w:rPr>
        <w:t>provide the following</w:t>
      </w:r>
      <w:r w:rsidR="008051DA">
        <w:rPr>
          <w:rFonts w:ascii="Verdana" w:hAnsi="Verdana"/>
          <w:b/>
          <w:bCs/>
        </w:rPr>
        <w:t xml:space="preserve"> forecast information for the applicant firm</w:t>
      </w:r>
      <w:r w:rsidR="00917B10">
        <w:rPr>
          <w:rFonts w:ascii="Verdana" w:hAnsi="Verdana"/>
          <w:b/>
          <w:bCs/>
        </w:rPr>
        <w:t xml:space="preserve"> in Excel format</w:t>
      </w:r>
      <w:r w:rsidR="008051DA" w:rsidRPr="00726C61">
        <w:rPr>
          <w:rFonts w:ascii="Verdana" w:hAnsi="Verdana"/>
          <w:b/>
          <w:bCs/>
        </w:rPr>
        <w:t>:</w:t>
      </w:r>
    </w:p>
    <w:p w14:paraId="413158ED" w14:textId="4ACE7A3B" w:rsidR="0048446D" w:rsidRPr="007C05B3" w:rsidRDefault="00293435" w:rsidP="00F4455E">
      <w:pPr>
        <w:pStyle w:val="QuestionnoteChar"/>
        <w:spacing w:after="120"/>
        <w:rPr>
          <w:rFonts w:ascii="Verdana" w:hAnsi="Verdana"/>
        </w:rPr>
      </w:pPr>
      <w:r w:rsidRPr="007C05B3">
        <w:rPr>
          <w:rFonts w:ascii="Verdana" w:hAnsi="Verdana"/>
        </w:rPr>
        <w:t>Monthly calculation</w:t>
      </w:r>
      <w:r w:rsidR="0048446D" w:rsidRPr="007C05B3">
        <w:rPr>
          <w:rFonts w:ascii="Verdana" w:hAnsi="Verdana"/>
        </w:rPr>
        <w:t>s</w:t>
      </w:r>
      <w:r w:rsidRPr="007C05B3">
        <w:rPr>
          <w:rFonts w:ascii="Verdana" w:hAnsi="Verdana"/>
        </w:rPr>
        <w:t xml:space="preserve"> of the applicant firm's own </w:t>
      </w:r>
      <w:r w:rsidR="004E33AE" w:rsidRPr="007C05B3">
        <w:rPr>
          <w:rFonts w:ascii="Verdana" w:hAnsi="Verdana"/>
        </w:rPr>
        <w:t>funds</w:t>
      </w:r>
      <w:r w:rsidRPr="007C05B3">
        <w:rPr>
          <w:rFonts w:ascii="Verdana" w:hAnsi="Verdana"/>
        </w:rPr>
        <w:t xml:space="preserve"> against its own </w:t>
      </w:r>
      <w:proofErr w:type="gramStart"/>
      <w:r w:rsidR="008C7669" w:rsidRPr="007C05B3">
        <w:rPr>
          <w:rFonts w:ascii="Verdana" w:hAnsi="Verdana"/>
        </w:rPr>
        <w:t>funds</w:t>
      </w:r>
      <w:proofErr w:type="gramEnd"/>
      <w:r w:rsidR="00564AFD" w:rsidRPr="007C05B3">
        <w:rPr>
          <w:rFonts w:ascii="Verdana" w:hAnsi="Verdana"/>
        </w:rPr>
        <w:t xml:space="preserve"> </w:t>
      </w:r>
      <w:r w:rsidRPr="007C05B3">
        <w:rPr>
          <w:rFonts w:ascii="Verdana" w:hAnsi="Verdana"/>
        </w:rPr>
        <w:t>requirement</w:t>
      </w:r>
      <w:r w:rsidR="00490EF8" w:rsidRPr="007C05B3">
        <w:rPr>
          <w:rFonts w:ascii="Verdana" w:hAnsi="Verdana"/>
        </w:rPr>
        <w:t xml:space="preserve"> and own funds threshold requirement</w:t>
      </w:r>
      <w:r w:rsidRPr="007C05B3">
        <w:rPr>
          <w:rFonts w:ascii="Verdana" w:hAnsi="Verdana"/>
        </w:rPr>
        <w:t xml:space="preserve">, </w:t>
      </w:r>
      <w:r w:rsidR="004E33AE" w:rsidRPr="007C05B3">
        <w:rPr>
          <w:rFonts w:ascii="Verdana" w:hAnsi="Verdana"/>
        </w:rPr>
        <w:t>demonstrating</w:t>
      </w:r>
      <w:r w:rsidR="007F2777" w:rsidRPr="007C05B3">
        <w:rPr>
          <w:rFonts w:ascii="Verdana" w:hAnsi="Verdana"/>
        </w:rPr>
        <w:t xml:space="preserve"> how</w:t>
      </w:r>
      <w:r w:rsidR="00B73EF0" w:rsidRPr="007C05B3">
        <w:rPr>
          <w:rFonts w:ascii="Verdana" w:hAnsi="Verdana"/>
        </w:rPr>
        <w:t xml:space="preserve"> the former meets the </w:t>
      </w:r>
      <w:r w:rsidRPr="007C05B3">
        <w:rPr>
          <w:rFonts w:ascii="Verdana" w:hAnsi="Verdana"/>
        </w:rPr>
        <w:t>latter, projected over</w:t>
      </w:r>
      <w:r w:rsidR="004E33AE" w:rsidRPr="007C05B3">
        <w:rPr>
          <w:rFonts w:ascii="Verdana" w:hAnsi="Verdana"/>
        </w:rPr>
        <w:t xml:space="preserve"> </w:t>
      </w:r>
      <w:r w:rsidRPr="007C05B3">
        <w:rPr>
          <w:rFonts w:ascii="Verdana" w:hAnsi="Verdana"/>
        </w:rPr>
        <w:t>a one</w:t>
      </w:r>
      <w:r w:rsidR="00F34AB7" w:rsidRPr="007C05B3">
        <w:rPr>
          <w:rFonts w:ascii="Verdana" w:hAnsi="Verdana"/>
        </w:rPr>
        <w:t>-</w:t>
      </w:r>
      <w:r w:rsidRPr="007C05B3">
        <w:rPr>
          <w:rFonts w:ascii="Verdana" w:hAnsi="Verdana"/>
        </w:rPr>
        <w:t>year period after authorisation</w:t>
      </w:r>
      <w:r w:rsidR="00AE4B12" w:rsidRPr="007C05B3">
        <w:rPr>
          <w:rFonts w:ascii="Verdana" w:hAnsi="Verdana"/>
        </w:rPr>
        <w:t>.</w:t>
      </w:r>
      <w:r w:rsidRPr="007C05B3">
        <w:rPr>
          <w:rFonts w:ascii="Verdana" w:hAnsi="Verdana"/>
        </w:rPr>
        <w:t xml:space="preserve"> </w:t>
      </w:r>
    </w:p>
    <w:p w14:paraId="4E8985A6" w14:textId="6AB474A6" w:rsidR="00676D7A" w:rsidRDefault="00293435" w:rsidP="00924428">
      <w:pPr>
        <w:spacing w:before="20"/>
        <w:ind w:right="448"/>
        <w:rPr>
          <w:rFonts w:ascii="Verdana" w:hAnsi="Verdana"/>
          <w:sz w:val="18"/>
          <w:szCs w:val="18"/>
        </w:rPr>
      </w:pPr>
      <w:r w:rsidRPr="00726C61">
        <w:rPr>
          <w:rFonts w:ascii="Verdana" w:hAnsi="Verdana"/>
          <w:sz w:val="18"/>
          <w:szCs w:val="18"/>
        </w:rPr>
        <w:t>Thi</w:t>
      </w:r>
      <w:r w:rsidR="00187484">
        <w:rPr>
          <w:rFonts w:ascii="Verdana" w:hAnsi="Verdana"/>
          <w:sz w:val="18"/>
          <w:szCs w:val="18"/>
        </w:rPr>
        <w:t>s must include:</w:t>
      </w:r>
      <w:r w:rsidRPr="00726C61">
        <w:rPr>
          <w:rFonts w:ascii="Verdana" w:hAnsi="Verdana"/>
          <w:sz w:val="18"/>
          <w:szCs w:val="18"/>
        </w:rPr>
        <w:t xml:space="preserve"> </w:t>
      </w:r>
    </w:p>
    <w:p w14:paraId="5EEE8F3B" w14:textId="44F7A8C3" w:rsidR="00676D7A" w:rsidRDefault="00C64B5A" w:rsidP="00924428">
      <w:pPr>
        <w:spacing w:before="20"/>
        <w:ind w:left="426" w:right="448"/>
        <w:rPr>
          <w:rFonts w:ascii="Verdana" w:hAnsi="Verdana"/>
          <w:sz w:val="18"/>
          <w:szCs w:val="18"/>
        </w:rPr>
      </w:pPr>
      <w:proofErr w:type="spellStart"/>
      <w:r>
        <w:rPr>
          <w:rFonts w:ascii="Verdana" w:hAnsi="Verdana"/>
          <w:sz w:val="18"/>
          <w:szCs w:val="18"/>
        </w:rPr>
        <w:t>i</w:t>
      </w:r>
      <w:proofErr w:type="spellEnd"/>
      <w:r>
        <w:rPr>
          <w:rFonts w:ascii="Verdana" w:hAnsi="Verdana"/>
          <w:sz w:val="18"/>
          <w:szCs w:val="18"/>
        </w:rPr>
        <w:t>.</w:t>
      </w:r>
      <w:r w:rsidR="00676D7A">
        <w:rPr>
          <w:rFonts w:ascii="Verdana" w:hAnsi="Verdana"/>
          <w:sz w:val="18"/>
          <w:szCs w:val="18"/>
        </w:rPr>
        <w:t xml:space="preserve"> </w:t>
      </w:r>
      <w:r w:rsidR="00D6601A">
        <w:rPr>
          <w:rFonts w:ascii="Verdana" w:hAnsi="Verdana"/>
          <w:sz w:val="18"/>
          <w:szCs w:val="18"/>
        </w:rPr>
        <w:t xml:space="preserve">calculations of </w:t>
      </w:r>
      <w:r w:rsidR="00760D69">
        <w:rPr>
          <w:rFonts w:ascii="Verdana" w:hAnsi="Verdana"/>
          <w:sz w:val="18"/>
          <w:szCs w:val="18"/>
        </w:rPr>
        <w:t xml:space="preserve">own funds </w:t>
      </w:r>
      <w:r w:rsidR="00B75077">
        <w:rPr>
          <w:rFonts w:ascii="Verdana" w:hAnsi="Verdana"/>
          <w:sz w:val="18"/>
          <w:szCs w:val="18"/>
        </w:rPr>
        <w:t>requirement</w:t>
      </w:r>
      <w:r w:rsidR="007607AF">
        <w:rPr>
          <w:rFonts w:ascii="Verdana" w:hAnsi="Verdana"/>
          <w:sz w:val="18"/>
          <w:szCs w:val="18"/>
        </w:rPr>
        <w:t xml:space="preserve"> under MIFIDPRU 4 (</w:t>
      </w:r>
      <w:r w:rsidR="006F4664">
        <w:rPr>
          <w:rFonts w:ascii="Verdana" w:hAnsi="Verdana"/>
          <w:sz w:val="18"/>
          <w:szCs w:val="18"/>
        </w:rPr>
        <w:t xml:space="preserve">the higher of </w:t>
      </w:r>
      <w:r w:rsidR="002358E9">
        <w:rPr>
          <w:rFonts w:ascii="Verdana" w:hAnsi="Verdana"/>
          <w:sz w:val="18"/>
          <w:szCs w:val="18"/>
        </w:rPr>
        <w:t xml:space="preserve">the </w:t>
      </w:r>
      <w:r w:rsidR="008F4A44">
        <w:rPr>
          <w:rFonts w:ascii="Verdana" w:hAnsi="Verdana"/>
          <w:sz w:val="18"/>
          <w:szCs w:val="18"/>
        </w:rPr>
        <w:t>PMR</w:t>
      </w:r>
      <w:r w:rsidR="004F78A3">
        <w:rPr>
          <w:rFonts w:ascii="Verdana" w:hAnsi="Verdana"/>
          <w:sz w:val="18"/>
          <w:szCs w:val="18"/>
        </w:rPr>
        <w:t>,</w:t>
      </w:r>
      <w:r w:rsidR="002358E9">
        <w:rPr>
          <w:rFonts w:ascii="Verdana" w:hAnsi="Verdana"/>
          <w:sz w:val="18"/>
          <w:szCs w:val="18"/>
        </w:rPr>
        <w:t xml:space="preserve"> the</w:t>
      </w:r>
      <w:r w:rsidR="004F78A3">
        <w:rPr>
          <w:rFonts w:ascii="Verdana" w:hAnsi="Verdana"/>
          <w:sz w:val="18"/>
          <w:szCs w:val="18"/>
        </w:rPr>
        <w:t xml:space="preserve"> FOR </w:t>
      </w:r>
      <w:r w:rsidR="00E16F88">
        <w:rPr>
          <w:rFonts w:ascii="Verdana" w:hAnsi="Verdana"/>
          <w:sz w:val="18"/>
          <w:szCs w:val="18"/>
        </w:rPr>
        <w:t>or</w:t>
      </w:r>
      <w:r w:rsidR="004F78A3">
        <w:rPr>
          <w:rFonts w:ascii="Verdana" w:hAnsi="Verdana"/>
          <w:sz w:val="18"/>
          <w:szCs w:val="18"/>
        </w:rPr>
        <w:t>, if applicable</w:t>
      </w:r>
      <w:r w:rsidR="00AE0E02">
        <w:rPr>
          <w:rFonts w:ascii="Verdana" w:hAnsi="Verdana"/>
          <w:sz w:val="18"/>
          <w:szCs w:val="18"/>
        </w:rPr>
        <w:t>,</w:t>
      </w:r>
      <w:r w:rsidR="0071056C" w:rsidRPr="0071056C">
        <w:rPr>
          <w:rFonts w:ascii="Verdana" w:hAnsi="Verdana"/>
          <w:sz w:val="18"/>
          <w:szCs w:val="18"/>
        </w:rPr>
        <w:t xml:space="preserve"> </w:t>
      </w:r>
      <w:r w:rsidR="002358E9">
        <w:rPr>
          <w:rFonts w:ascii="Verdana" w:hAnsi="Verdana"/>
          <w:sz w:val="18"/>
          <w:szCs w:val="18"/>
        </w:rPr>
        <w:t xml:space="preserve">the </w:t>
      </w:r>
      <w:r w:rsidR="0071056C" w:rsidRPr="0071056C">
        <w:rPr>
          <w:rFonts w:ascii="Verdana" w:hAnsi="Verdana"/>
          <w:sz w:val="18"/>
          <w:szCs w:val="18"/>
        </w:rPr>
        <w:t>K</w:t>
      </w:r>
      <w:r w:rsidR="004F78A3">
        <w:rPr>
          <w:rFonts w:ascii="Verdana" w:hAnsi="Verdana"/>
          <w:sz w:val="18"/>
          <w:szCs w:val="18"/>
        </w:rPr>
        <w:t>FR</w:t>
      </w:r>
      <w:r w:rsidR="00E16F88">
        <w:rPr>
          <w:rFonts w:ascii="Verdana" w:hAnsi="Verdana"/>
          <w:sz w:val="18"/>
          <w:szCs w:val="18"/>
        </w:rPr>
        <w:t>)</w:t>
      </w:r>
      <w:r w:rsidR="0071056C" w:rsidRPr="0071056C">
        <w:rPr>
          <w:rFonts w:ascii="Verdana" w:hAnsi="Verdana"/>
          <w:sz w:val="18"/>
          <w:szCs w:val="18"/>
        </w:rPr>
        <w:t xml:space="preserve">, </w:t>
      </w:r>
    </w:p>
    <w:p w14:paraId="1C9FC4ED" w14:textId="28999179" w:rsidR="00187484" w:rsidRDefault="00C64B5A" w:rsidP="00924428">
      <w:pPr>
        <w:spacing w:before="20"/>
        <w:ind w:left="426" w:right="448"/>
        <w:rPr>
          <w:rFonts w:ascii="Verdana" w:hAnsi="Verdana"/>
          <w:sz w:val="18"/>
          <w:szCs w:val="18"/>
        </w:rPr>
      </w:pPr>
      <w:r>
        <w:rPr>
          <w:rFonts w:ascii="Verdana" w:hAnsi="Verdana"/>
          <w:sz w:val="18"/>
          <w:szCs w:val="18"/>
        </w:rPr>
        <w:t>ii.</w:t>
      </w:r>
      <w:r w:rsidR="00676D7A">
        <w:rPr>
          <w:rFonts w:ascii="Verdana" w:hAnsi="Verdana"/>
          <w:sz w:val="18"/>
          <w:szCs w:val="18"/>
        </w:rPr>
        <w:t xml:space="preserve"> </w:t>
      </w:r>
      <w:r w:rsidR="0003225D">
        <w:rPr>
          <w:rFonts w:ascii="Verdana" w:hAnsi="Verdana"/>
          <w:sz w:val="18"/>
          <w:szCs w:val="18"/>
        </w:rPr>
        <w:t xml:space="preserve">summary </w:t>
      </w:r>
      <w:r w:rsidR="006F4664">
        <w:rPr>
          <w:rFonts w:ascii="Verdana" w:hAnsi="Verdana"/>
          <w:sz w:val="18"/>
          <w:szCs w:val="18"/>
        </w:rPr>
        <w:t xml:space="preserve">of </w:t>
      </w:r>
      <w:r w:rsidR="009A7283">
        <w:rPr>
          <w:rFonts w:ascii="Verdana" w:hAnsi="Verdana"/>
          <w:sz w:val="18"/>
          <w:szCs w:val="18"/>
        </w:rPr>
        <w:t>own funds threshold requirement</w:t>
      </w:r>
      <w:r w:rsidR="00187484">
        <w:rPr>
          <w:rFonts w:ascii="Verdana" w:hAnsi="Verdana"/>
          <w:sz w:val="18"/>
          <w:szCs w:val="18"/>
        </w:rPr>
        <w:t xml:space="preserve"> </w:t>
      </w:r>
      <w:r w:rsidR="008E19C1">
        <w:rPr>
          <w:rFonts w:ascii="Verdana" w:hAnsi="Verdana"/>
          <w:sz w:val="18"/>
          <w:szCs w:val="18"/>
        </w:rPr>
        <w:t>under MIFIDPRU 7</w:t>
      </w:r>
      <w:r w:rsidR="00BB46D5">
        <w:rPr>
          <w:rFonts w:ascii="Verdana" w:hAnsi="Verdana"/>
          <w:sz w:val="18"/>
          <w:szCs w:val="18"/>
        </w:rPr>
        <w:t xml:space="preserve"> (</w:t>
      </w:r>
      <w:r w:rsidR="005D6576">
        <w:rPr>
          <w:rFonts w:ascii="Verdana" w:hAnsi="Verdana"/>
          <w:sz w:val="18"/>
          <w:szCs w:val="18"/>
        </w:rPr>
        <w:t xml:space="preserve">we would expect </w:t>
      </w:r>
      <w:r w:rsidR="00FD274C">
        <w:rPr>
          <w:rFonts w:ascii="Verdana" w:hAnsi="Verdana"/>
          <w:sz w:val="18"/>
          <w:szCs w:val="18"/>
        </w:rPr>
        <w:t xml:space="preserve">to find </w:t>
      </w:r>
      <w:r w:rsidR="008A5B13">
        <w:rPr>
          <w:rFonts w:ascii="Verdana" w:hAnsi="Verdana"/>
          <w:sz w:val="18"/>
          <w:szCs w:val="18"/>
        </w:rPr>
        <w:t>detailed calculation</w:t>
      </w:r>
      <w:r w:rsidR="00FD274C">
        <w:rPr>
          <w:rFonts w:ascii="Verdana" w:hAnsi="Verdana"/>
          <w:sz w:val="18"/>
          <w:szCs w:val="18"/>
        </w:rPr>
        <w:t>s</w:t>
      </w:r>
      <w:r w:rsidR="008A5B13">
        <w:rPr>
          <w:rFonts w:ascii="Verdana" w:hAnsi="Verdana"/>
          <w:sz w:val="18"/>
          <w:szCs w:val="18"/>
        </w:rPr>
        <w:t xml:space="preserve"> </w:t>
      </w:r>
      <w:r w:rsidR="004208B2">
        <w:rPr>
          <w:rFonts w:ascii="Verdana" w:hAnsi="Verdana"/>
          <w:sz w:val="18"/>
          <w:szCs w:val="18"/>
        </w:rPr>
        <w:t>in the firm’s ICARA document</w:t>
      </w:r>
      <w:r w:rsidR="008D130D">
        <w:rPr>
          <w:rFonts w:ascii="Verdana" w:hAnsi="Verdana"/>
          <w:sz w:val="18"/>
          <w:szCs w:val="18"/>
        </w:rPr>
        <w:t>)</w:t>
      </w:r>
    </w:p>
    <w:p w14:paraId="069E0665" w14:textId="508655B3" w:rsidR="00676D7A" w:rsidRDefault="00C64B5A" w:rsidP="00924428">
      <w:pPr>
        <w:spacing w:before="20"/>
        <w:ind w:left="426" w:right="448"/>
        <w:rPr>
          <w:rFonts w:ascii="Verdana" w:hAnsi="Verdana"/>
          <w:sz w:val="18"/>
          <w:szCs w:val="18"/>
        </w:rPr>
      </w:pPr>
      <w:r>
        <w:rPr>
          <w:rFonts w:ascii="Verdana" w:hAnsi="Verdana"/>
          <w:sz w:val="18"/>
          <w:szCs w:val="18"/>
        </w:rPr>
        <w:t>iii.</w:t>
      </w:r>
      <w:r w:rsidR="008E19C1">
        <w:rPr>
          <w:rFonts w:ascii="Verdana" w:hAnsi="Verdana"/>
          <w:sz w:val="18"/>
          <w:szCs w:val="18"/>
        </w:rPr>
        <w:t xml:space="preserve"> </w:t>
      </w:r>
      <w:r w:rsidR="00676D7A">
        <w:rPr>
          <w:rFonts w:ascii="Verdana" w:hAnsi="Verdana"/>
          <w:sz w:val="18"/>
          <w:szCs w:val="18"/>
        </w:rPr>
        <w:t xml:space="preserve">detailed calculations of </w:t>
      </w:r>
      <w:r w:rsidR="00270BFC">
        <w:rPr>
          <w:rFonts w:ascii="Verdana" w:hAnsi="Verdana"/>
          <w:sz w:val="18"/>
          <w:szCs w:val="18"/>
        </w:rPr>
        <w:t xml:space="preserve">capital tiers, </w:t>
      </w:r>
      <w:r w:rsidR="00CE15AC">
        <w:rPr>
          <w:rFonts w:ascii="Verdana" w:hAnsi="Verdana"/>
          <w:sz w:val="18"/>
          <w:szCs w:val="18"/>
        </w:rPr>
        <w:t>clearly showing</w:t>
      </w:r>
      <w:r w:rsidR="00676D7A">
        <w:rPr>
          <w:rFonts w:ascii="Verdana" w:hAnsi="Verdana"/>
          <w:sz w:val="18"/>
          <w:szCs w:val="18"/>
        </w:rPr>
        <w:t xml:space="preserve"> </w:t>
      </w:r>
      <w:r w:rsidR="00270BFC" w:rsidRPr="00270BFC">
        <w:rPr>
          <w:rFonts w:ascii="Verdana" w:hAnsi="Verdana"/>
          <w:sz w:val="18"/>
          <w:szCs w:val="18"/>
        </w:rPr>
        <w:t>items being excluded or deducted from own funds</w:t>
      </w:r>
      <w:r w:rsidR="00CE15AC">
        <w:rPr>
          <w:rFonts w:ascii="Verdana" w:hAnsi="Verdana"/>
          <w:sz w:val="18"/>
          <w:szCs w:val="18"/>
        </w:rPr>
        <w:t>, if applicable</w:t>
      </w:r>
      <w:r w:rsidR="006F4664">
        <w:rPr>
          <w:rFonts w:ascii="Verdana" w:hAnsi="Verdana"/>
          <w:sz w:val="18"/>
          <w:szCs w:val="18"/>
        </w:rPr>
        <w:t xml:space="preserve"> (MIFIDPRU 3)</w:t>
      </w:r>
      <w:r w:rsidR="00CE15AC">
        <w:rPr>
          <w:rFonts w:ascii="Verdana" w:hAnsi="Verdana"/>
          <w:sz w:val="18"/>
          <w:szCs w:val="18"/>
        </w:rPr>
        <w:t xml:space="preserve">, </w:t>
      </w:r>
    </w:p>
    <w:p w14:paraId="72950AFB" w14:textId="0636AD27" w:rsidR="00560233" w:rsidRDefault="00C64B5A" w:rsidP="00924428">
      <w:pPr>
        <w:spacing w:before="20"/>
        <w:ind w:left="426" w:right="448"/>
        <w:rPr>
          <w:rFonts w:ascii="Verdana" w:hAnsi="Verdana"/>
          <w:b/>
          <w:bCs/>
        </w:rPr>
      </w:pPr>
      <w:r>
        <w:rPr>
          <w:rFonts w:ascii="Verdana" w:hAnsi="Verdana"/>
          <w:sz w:val="18"/>
          <w:szCs w:val="18"/>
        </w:rPr>
        <w:t>iv.</w:t>
      </w:r>
      <w:r w:rsidR="00CE15AC">
        <w:rPr>
          <w:rFonts w:ascii="Verdana" w:hAnsi="Verdana"/>
          <w:sz w:val="18"/>
          <w:szCs w:val="18"/>
        </w:rPr>
        <w:t xml:space="preserve"> details of the</w:t>
      </w:r>
      <w:r w:rsidR="0071056C" w:rsidRPr="0071056C">
        <w:rPr>
          <w:rFonts w:ascii="Verdana" w:hAnsi="Verdana"/>
          <w:sz w:val="18"/>
          <w:szCs w:val="18"/>
        </w:rPr>
        <w:t xml:space="preserve"> assumptions on which the</w:t>
      </w:r>
      <w:r w:rsidR="00CE15AC">
        <w:rPr>
          <w:rFonts w:ascii="Verdana" w:hAnsi="Verdana"/>
          <w:sz w:val="18"/>
          <w:szCs w:val="18"/>
        </w:rPr>
        <w:t xml:space="preserve"> above</w:t>
      </w:r>
      <w:r w:rsidR="0071056C" w:rsidRPr="0071056C">
        <w:rPr>
          <w:rFonts w:ascii="Verdana" w:hAnsi="Verdana"/>
          <w:sz w:val="18"/>
          <w:szCs w:val="18"/>
        </w:rPr>
        <w:t xml:space="preserve"> calculations are based</w:t>
      </w:r>
      <w:r w:rsidR="00BA29FB">
        <w:rPr>
          <w:rFonts w:ascii="Verdana" w:hAnsi="Verdana"/>
          <w:sz w:val="18"/>
          <w:szCs w:val="18"/>
        </w:rPr>
        <w:t>, an</w:t>
      </w:r>
      <w:r w:rsidR="00596DFD">
        <w:rPr>
          <w:rFonts w:ascii="Verdana" w:hAnsi="Verdana"/>
          <w:sz w:val="18"/>
          <w:szCs w:val="18"/>
        </w:rPr>
        <w:t>, if applicable</w:t>
      </w:r>
      <w:r w:rsidR="00596DFD" w:rsidRPr="00B73100">
        <w:rPr>
          <w:rFonts w:ascii="Verdana" w:hAnsi="Verdana"/>
          <w:sz w:val="18"/>
          <w:szCs w:val="18"/>
        </w:rPr>
        <w:t>, explanations of how the applicant firm applies t</w:t>
      </w:r>
      <w:r w:rsidR="00AD5F8A" w:rsidRPr="00B73100">
        <w:rPr>
          <w:rFonts w:ascii="Verdana" w:hAnsi="Verdana"/>
          <w:sz w:val="18"/>
          <w:szCs w:val="18"/>
        </w:rPr>
        <w:t>he KFR</w:t>
      </w:r>
      <w:r w:rsidR="0093310D" w:rsidRPr="00A96D04">
        <w:rPr>
          <w:rFonts w:ascii="Verdana" w:hAnsi="Verdana"/>
          <w:sz w:val="18"/>
          <w:szCs w:val="18"/>
        </w:rPr>
        <w:t>s</w:t>
      </w:r>
      <w:r w:rsidR="00AD5F8A" w:rsidRPr="00B73100">
        <w:rPr>
          <w:rFonts w:ascii="Verdana" w:hAnsi="Verdana"/>
          <w:sz w:val="18"/>
          <w:szCs w:val="18"/>
        </w:rPr>
        <w:t xml:space="preserve"> to an activity.</w:t>
      </w:r>
      <w:r w:rsidR="00293435">
        <w:rPr>
          <w:rFonts w:ascii="Verdana" w:hAnsi="Verdana"/>
          <w:sz w:val="18"/>
          <w:szCs w:val="18"/>
        </w:rPr>
        <w:t xml:space="preserve"> </w:t>
      </w:r>
      <w:r w:rsidR="009B5550" w:rsidRPr="009B5550">
        <w:rPr>
          <w:rFonts w:ascii="Verdana" w:hAnsi="Verdana"/>
          <w:b/>
          <w:bCs/>
        </w:rPr>
        <w:t xml:space="preserve"> </w:t>
      </w:r>
    </w:p>
    <w:p w14:paraId="4D8D4EAA" w14:textId="5F39232C" w:rsidR="009A5E3E" w:rsidRDefault="009A5E3E" w:rsidP="009A5E3E">
      <w:pPr>
        <w:pStyle w:val="Qsyesno"/>
        <w:spacing w:after="240"/>
        <w:rPr>
          <w:rFonts w:ascii="Verdana" w:hAnsi="Verdana"/>
        </w:rPr>
      </w:pPr>
      <w:r>
        <w:rPr>
          <w:rFonts w:ascii="Verdana" w:hAnsi="Verdana"/>
        </w:rPr>
        <w:br/>
      </w:r>
      <w:r w:rsidRPr="00D7615B">
        <w:rPr>
          <w:rFonts w:ascii="Verdana" w:hAnsi="Verdana"/>
        </w:rPr>
        <w:fldChar w:fldCharType="begin">
          <w:ffData>
            <w:name w:val="Check53"/>
            <w:enabled/>
            <w:calcOnExit w:val="0"/>
            <w:checkBox>
              <w:sizeAuto/>
              <w:default w:val="0"/>
            </w:checkBox>
          </w:ffData>
        </w:fldChar>
      </w:r>
      <w:r w:rsidRPr="00D7615B">
        <w:rPr>
          <w:rFonts w:ascii="Verdana" w:hAnsi="Verdana"/>
        </w:rPr>
        <w:instrText xml:space="preserve"> FORMCHECKBOX </w:instrText>
      </w:r>
      <w:r w:rsidRPr="00D7615B">
        <w:rPr>
          <w:rFonts w:ascii="Verdana" w:hAnsi="Verdana"/>
        </w:rPr>
      </w:r>
      <w:r w:rsidRPr="00D7615B">
        <w:rPr>
          <w:rFonts w:ascii="Verdana" w:hAnsi="Verdana"/>
        </w:rPr>
        <w:fldChar w:fldCharType="separate"/>
      </w:r>
      <w:r w:rsidRPr="00D7615B">
        <w:rPr>
          <w:rFonts w:ascii="Verdana" w:hAnsi="Verdana"/>
        </w:rPr>
        <w:fldChar w:fldCharType="end"/>
      </w:r>
      <w:r w:rsidRPr="00D7615B">
        <w:rPr>
          <w:rFonts w:ascii="Verdana" w:hAnsi="Verdana"/>
        </w:rPr>
        <w:t xml:space="preserve"> Attached </w:t>
      </w:r>
    </w:p>
    <w:p w14:paraId="0ED6D32C" w14:textId="61C2CE4B" w:rsidR="004523D2" w:rsidRPr="00167A92" w:rsidRDefault="007D49C6" w:rsidP="00140A5B">
      <w:pPr>
        <w:pStyle w:val="Qsheading1"/>
        <w:rPr>
          <w:rFonts w:ascii="Verdana" w:hAnsi="Verdana"/>
          <w:szCs w:val="22"/>
        </w:rPr>
      </w:pPr>
      <w:r w:rsidRPr="00140A5B">
        <w:rPr>
          <w:rFonts w:ascii="Verdana" w:hAnsi="Verdana"/>
          <w:szCs w:val="22"/>
        </w:rPr>
        <w:t xml:space="preserve">Forecast </w:t>
      </w:r>
      <w:r w:rsidR="00230B75" w:rsidRPr="00A74820">
        <w:rPr>
          <w:rFonts w:ascii="Verdana" w:hAnsi="Verdana"/>
          <w:szCs w:val="22"/>
        </w:rPr>
        <w:t>liquid assets</w:t>
      </w:r>
      <w:r w:rsidRPr="00A74820">
        <w:rPr>
          <w:rFonts w:ascii="Verdana" w:hAnsi="Verdana"/>
          <w:szCs w:val="22"/>
        </w:rPr>
        <w:t xml:space="preserve"> vs. </w:t>
      </w:r>
      <w:r w:rsidR="00C4247E" w:rsidRPr="00A74820">
        <w:rPr>
          <w:rFonts w:ascii="Verdana" w:hAnsi="Verdana"/>
          <w:szCs w:val="22"/>
        </w:rPr>
        <w:t>regulatory</w:t>
      </w:r>
      <w:r w:rsidRPr="00A74820">
        <w:rPr>
          <w:rFonts w:ascii="Verdana" w:hAnsi="Verdana"/>
          <w:szCs w:val="22"/>
        </w:rPr>
        <w:t xml:space="preserve"> requirement</w:t>
      </w:r>
      <w:r w:rsidR="00C4247E" w:rsidRPr="00A74820">
        <w:rPr>
          <w:rFonts w:ascii="Verdana" w:hAnsi="Verdana"/>
          <w:szCs w:val="22"/>
        </w:rPr>
        <w:t>s</w:t>
      </w:r>
    </w:p>
    <w:p w14:paraId="7CC4DC7C" w14:textId="66B0717D" w:rsidR="00BD73F9" w:rsidRDefault="004523D2" w:rsidP="00BD73F9">
      <w:pPr>
        <w:pStyle w:val="QuestionChar"/>
        <w:rPr>
          <w:rFonts w:ascii="Verdana" w:hAnsi="Verdana"/>
          <w:b/>
          <w:bCs/>
        </w:rPr>
      </w:pPr>
      <w:r w:rsidRPr="006E544A">
        <w:rPr>
          <w:rFonts w:ascii="Verdana" w:hAnsi="Verdana"/>
          <w:b/>
          <w:bCs/>
        </w:rPr>
        <w:tab/>
        <w:t>2.</w:t>
      </w:r>
      <w:r w:rsidR="0080093B">
        <w:rPr>
          <w:rFonts w:ascii="Verdana" w:hAnsi="Verdana"/>
          <w:b/>
          <w:bCs/>
        </w:rPr>
        <w:t>10</w:t>
      </w:r>
      <w:r w:rsidRPr="006E544A">
        <w:rPr>
          <w:rFonts w:ascii="Verdana" w:hAnsi="Verdana"/>
          <w:b/>
          <w:bCs/>
        </w:rPr>
        <w:tab/>
      </w:r>
      <w:r w:rsidR="00BC41E8">
        <w:rPr>
          <w:rFonts w:ascii="Verdana" w:hAnsi="Verdana"/>
          <w:b/>
        </w:rPr>
        <w:t>You are required to</w:t>
      </w:r>
      <w:r w:rsidR="00BD73F9">
        <w:rPr>
          <w:rFonts w:ascii="Verdana" w:hAnsi="Verdana"/>
          <w:b/>
        </w:rPr>
        <w:t xml:space="preserve"> </w:t>
      </w:r>
      <w:r w:rsidR="00BD73F9">
        <w:rPr>
          <w:rFonts w:ascii="Verdana" w:hAnsi="Verdana"/>
          <w:b/>
          <w:bCs/>
        </w:rPr>
        <w:t>provide the following forecast information for the applicant firm</w:t>
      </w:r>
      <w:r w:rsidR="00917B10">
        <w:rPr>
          <w:rFonts w:ascii="Verdana" w:hAnsi="Verdana"/>
          <w:b/>
          <w:bCs/>
        </w:rPr>
        <w:t xml:space="preserve"> in Excel format</w:t>
      </w:r>
      <w:r w:rsidR="00BD73F9">
        <w:rPr>
          <w:rFonts w:ascii="Verdana" w:hAnsi="Verdana"/>
          <w:b/>
          <w:bCs/>
        </w:rPr>
        <w:t>:</w:t>
      </w:r>
    </w:p>
    <w:p w14:paraId="2279F58F" w14:textId="42202140" w:rsidR="004523D2" w:rsidRPr="007C05B3" w:rsidRDefault="00BD73F9" w:rsidP="007C05B3">
      <w:pPr>
        <w:pStyle w:val="QuestionnoteChar"/>
        <w:spacing w:after="30"/>
        <w:rPr>
          <w:rFonts w:ascii="Verdana" w:hAnsi="Verdana"/>
        </w:rPr>
      </w:pPr>
      <w:r w:rsidRPr="007C05B3">
        <w:rPr>
          <w:rFonts w:ascii="Verdana" w:hAnsi="Verdana"/>
        </w:rPr>
        <w:t>Monthly calculation of the applicant firm's</w:t>
      </w:r>
      <w:r w:rsidR="00802294" w:rsidRPr="007C05B3">
        <w:rPr>
          <w:rFonts w:ascii="Verdana" w:hAnsi="Verdana"/>
        </w:rPr>
        <w:t xml:space="preserve"> core and </w:t>
      </w:r>
      <w:r w:rsidR="00A17F7D" w:rsidRPr="007C05B3">
        <w:rPr>
          <w:rFonts w:ascii="Verdana" w:hAnsi="Verdana"/>
        </w:rPr>
        <w:t>non-core</w:t>
      </w:r>
      <w:r w:rsidR="007C05B3" w:rsidRPr="007C05B3">
        <w:rPr>
          <w:rFonts w:ascii="Verdana" w:hAnsi="Verdana"/>
        </w:rPr>
        <w:t xml:space="preserve"> </w:t>
      </w:r>
      <w:r w:rsidR="00802294" w:rsidRPr="007C05B3">
        <w:rPr>
          <w:rFonts w:ascii="Verdana" w:hAnsi="Verdana"/>
        </w:rPr>
        <w:t xml:space="preserve">liquid assets </w:t>
      </w:r>
      <w:r w:rsidRPr="007C05B3">
        <w:rPr>
          <w:rFonts w:ascii="Verdana" w:hAnsi="Verdana"/>
        </w:rPr>
        <w:t xml:space="preserve">against its </w:t>
      </w:r>
      <w:r w:rsidR="000163EA" w:rsidRPr="007C05B3">
        <w:rPr>
          <w:rFonts w:ascii="Verdana" w:hAnsi="Verdana"/>
        </w:rPr>
        <w:t>basic liquid assets requirement and its liquid assets threshold requirement</w:t>
      </w:r>
      <w:r w:rsidRPr="007C05B3">
        <w:rPr>
          <w:rFonts w:ascii="Verdana" w:hAnsi="Verdana"/>
        </w:rPr>
        <w:t>, demonstrating how the former meets the latter, projected over</w:t>
      </w:r>
      <w:r w:rsidR="00EE1C07" w:rsidRPr="007C05B3">
        <w:rPr>
          <w:rFonts w:ascii="Verdana" w:hAnsi="Verdana"/>
        </w:rPr>
        <w:t xml:space="preserve"> </w:t>
      </w:r>
      <w:r w:rsidRPr="007C05B3">
        <w:rPr>
          <w:rFonts w:ascii="Verdana" w:hAnsi="Verdana"/>
        </w:rPr>
        <w:t>a one-year period after authorisation. This must</w:t>
      </w:r>
      <w:r w:rsidR="00EE1C07" w:rsidRPr="007C05B3">
        <w:rPr>
          <w:rFonts w:ascii="Verdana" w:hAnsi="Verdana"/>
        </w:rPr>
        <w:t xml:space="preserve"> </w:t>
      </w:r>
      <w:r w:rsidRPr="007C05B3">
        <w:rPr>
          <w:rFonts w:ascii="Verdana" w:hAnsi="Verdana"/>
        </w:rPr>
        <w:t>include working papers showing the assumptions</w:t>
      </w:r>
      <w:r w:rsidR="00EE1C07" w:rsidRPr="007C05B3">
        <w:rPr>
          <w:rFonts w:ascii="Verdana" w:hAnsi="Verdana"/>
        </w:rPr>
        <w:t xml:space="preserve"> </w:t>
      </w:r>
      <w:r w:rsidRPr="007C05B3">
        <w:rPr>
          <w:rFonts w:ascii="Verdana" w:hAnsi="Verdana"/>
        </w:rPr>
        <w:t>on which the calculations are based.</w:t>
      </w:r>
    </w:p>
    <w:p w14:paraId="2DAD42F3" w14:textId="6275D776" w:rsidR="007C05B3" w:rsidRDefault="007C05B3">
      <w:pPr>
        <w:spacing w:before="20"/>
        <w:ind w:right="737"/>
        <w:rPr>
          <w:rFonts w:ascii="Verdana" w:hAnsi="Verdana"/>
          <w:sz w:val="18"/>
          <w:szCs w:val="18"/>
        </w:rPr>
      </w:pPr>
      <w:r w:rsidRPr="00726C61">
        <w:rPr>
          <w:rFonts w:ascii="Verdana" w:hAnsi="Verdana"/>
          <w:sz w:val="18"/>
          <w:szCs w:val="18"/>
        </w:rPr>
        <w:fldChar w:fldCharType="begin">
          <w:ffData>
            <w:name w:val="Check53"/>
            <w:enabled/>
            <w:calcOnExit w:val="0"/>
            <w:checkBox>
              <w:sizeAuto/>
              <w:default w:val="0"/>
            </w:checkBox>
          </w:ffData>
        </w:fldChar>
      </w:r>
      <w:r w:rsidRPr="00726C61">
        <w:rPr>
          <w:rFonts w:ascii="Verdana" w:hAnsi="Verdana"/>
          <w:sz w:val="18"/>
          <w:szCs w:val="18"/>
        </w:rPr>
        <w:instrText xml:space="preserve"> FORMCHECKBOX </w:instrText>
      </w:r>
      <w:r w:rsidRPr="00726C61">
        <w:rPr>
          <w:rFonts w:ascii="Verdana" w:hAnsi="Verdana"/>
          <w:sz w:val="18"/>
          <w:szCs w:val="18"/>
        </w:rPr>
      </w:r>
      <w:r w:rsidRPr="00726C61">
        <w:rPr>
          <w:rFonts w:ascii="Verdana" w:hAnsi="Verdana"/>
          <w:sz w:val="18"/>
          <w:szCs w:val="18"/>
        </w:rPr>
        <w:fldChar w:fldCharType="separate"/>
      </w:r>
      <w:r w:rsidRPr="00726C61">
        <w:rPr>
          <w:rFonts w:ascii="Verdana" w:hAnsi="Verdana"/>
          <w:sz w:val="18"/>
          <w:szCs w:val="18"/>
        </w:rPr>
        <w:fldChar w:fldCharType="end"/>
      </w:r>
      <w:r w:rsidRPr="00726C61">
        <w:rPr>
          <w:rFonts w:ascii="Verdana" w:hAnsi="Verdana"/>
          <w:sz w:val="18"/>
          <w:szCs w:val="18"/>
        </w:rPr>
        <w:t xml:space="preserve"> Attached</w:t>
      </w:r>
    </w:p>
    <w:p w14:paraId="7E36A6E6" w14:textId="362C29D7" w:rsidR="00253FE4" w:rsidRDefault="00253FE4" w:rsidP="00253FE4">
      <w:pPr>
        <w:pStyle w:val="QuestionChar"/>
        <w:rPr>
          <w:rFonts w:ascii="Verdana" w:hAnsi="Verdana"/>
          <w:b/>
          <w:bCs/>
        </w:rPr>
      </w:pPr>
      <w:bookmarkStart w:id="3" w:name="_Hlk87490643"/>
      <w:r>
        <w:rPr>
          <w:rFonts w:ascii="Verdana" w:hAnsi="Verdana"/>
          <w:b/>
          <w:bCs/>
        </w:rPr>
        <w:t>2.</w:t>
      </w:r>
      <w:r w:rsidR="004C5885">
        <w:rPr>
          <w:rFonts w:ascii="Verdana" w:hAnsi="Verdana"/>
          <w:b/>
          <w:bCs/>
        </w:rPr>
        <w:t>1</w:t>
      </w:r>
      <w:r w:rsidR="0080093B">
        <w:rPr>
          <w:rFonts w:ascii="Verdana" w:hAnsi="Verdana"/>
          <w:b/>
          <w:bCs/>
        </w:rPr>
        <w:t>1</w:t>
      </w:r>
      <w:r>
        <w:rPr>
          <w:rFonts w:ascii="Verdana" w:hAnsi="Verdana"/>
          <w:b/>
          <w:bCs/>
        </w:rPr>
        <w:tab/>
      </w:r>
      <w:r w:rsidRPr="00D07F72">
        <w:rPr>
          <w:rFonts w:ascii="Verdana" w:hAnsi="Verdana"/>
          <w:b/>
          <w:bCs/>
        </w:rPr>
        <w:t>Does the applicant firm have other</w:t>
      </w:r>
      <w:r>
        <w:rPr>
          <w:rFonts w:ascii="Verdana" w:hAnsi="Verdana"/>
          <w:b/>
          <w:bCs/>
        </w:rPr>
        <w:t xml:space="preserve"> sources of</w:t>
      </w:r>
      <w:r w:rsidRPr="00D07F72">
        <w:rPr>
          <w:rFonts w:ascii="Verdana" w:hAnsi="Verdana"/>
          <w:b/>
          <w:bCs/>
        </w:rPr>
        <w:t xml:space="preserve"> external funding</w:t>
      </w:r>
      <w:r>
        <w:rPr>
          <w:rFonts w:ascii="Verdana" w:hAnsi="Verdana"/>
          <w:b/>
          <w:bCs/>
        </w:rPr>
        <w:t>?</w:t>
      </w:r>
    </w:p>
    <w:p w14:paraId="11ADD1AC" w14:textId="77777777" w:rsidR="00253FE4" w:rsidRPr="00EF3638" w:rsidRDefault="00253FE4" w:rsidP="00253FE4">
      <w:pPr>
        <w:pStyle w:val="QsyesnoChar"/>
        <w:tabs>
          <w:tab w:val="left" w:pos="1134"/>
        </w:tabs>
        <w:rPr>
          <w:rFonts w:ascii="Verdana" w:hAnsi="Verdana"/>
        </w:rPr>
      </w:pPr>
      <w:r w:rsidRPr="00EF3638">
        <w:rPr>
          <w:rFonts w:ascii="Verdana" w:hAnsi="Verdana"/>
        </w:rPr>
        <w:fldChar w:fldCharType="begin">
          <w:ffData>
            <w:name w:val="Check2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No </w:t>
      </w:r>
    </w:p>
    <w:p w14:paraId="545180BC" w14:textId="77777777" w:rsidR="00253FE4" w:rsidRDefault="00253FE4" w:rsidP="00253FE4">
      <w:pPr>
        <w:pStyle w:val="QsyesnoChar"/>
        <w:tabs>
          <w:tab w:val="left" w:pos="1134"/>
        </w:tabs>
        <w:rPr>
          <w:rFonts w:ascii="Verdana" w:hAnsi="Verdana"/>
        </w:rPr>
      </w:pPr>
      <w:r w:rsidRPr="00EF3638">
        <w:rPr>
          <w:rFonts w:ascii="Verdana" w:hAnsi="Verdana"/>
        </w:rPr>
        <w:fldChar w:fldCharType="begin">
          <w:ffData>
            <w:name w:val="Check2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Yes </w:t>
      </w:r>
      <w:r w:rsidRPr="00997510">
        <w:rPr>
          <w:rFonts w:ascii="Webdings" w:eastAsia="Webdings" w:hAnsi="Webdings" w:cs="Webdings"/>
        </w:rPr>
        <w:t>4</w:t>
      </w:r>
      <w:r>
        <w:rPr>
          <w:rFonts w:ascii="Verdana" w:hAnsi="Verdana"/>
        </w:rPr>
        <w:t>Please provide information on the use or expected use of any other borrowed funds including the name of the relevant lenders and details of the facilities granted or expected to be granted, including maturities, terms, pledges and guarantees, along with information on the borrowed funds (or funds expected to be borrowed) where the lender is not a supervised financial institution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53FE4" w:rsidRPr="00E62E77" w14:paraId="70EA4C68" w14:textId="77777777" w:rsidTr="0003055B">
        <w:trPr>
          <w:trHeight w:val="1036"/>
        </w:trPr>
        <w:tc>
          <w:tcPr>
            <w:tcW w:w="7088" w:type="dxa"/>
          </w:tcPr>
          <w:p w14:paraId="55C4908D" w14:textId="77777777" w:rsidR="00253FE4" w:rsidRPr="00E62E77" w:rsidRDefault="00253FE4" w:rsidP="0003055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bookmarkEnd w:id="3"/>
    </w:tbl>
    <w:p w14:paraId="375C49A6" w14:textId="77777777" w:rsidR="00F25074" w:rsidRDefault="00F25074" w:rsidP="009D650C">
      <w:pPr>
        <w:pStyle w:val="Qsheading1"/>
        <w:rPr>
          <w:rFonts w:ascii="Verdana" w:hAnsi="Verdana"/>
          <w:szCs w:val="22"/>
        </w:rPr>
      </w:pPr>
    </w:p>
    <w:p w14:paraId="1E6A6665" w14:textId="77777777" w:rsidR="00F25074" w:rsidRDefault="00F25074">
      <w:pPr>
        <w:spacing w:before="0" w:line="240" w:lineRule="auto"/>
        <w:rPr>
          <w:rFonts w:ascii="Verdana" w:hAnsi="Verdana"/>
          <w:b/>
          <w:sz w:val="22"/>
          <w:szCs w:val="22"/>
        </w:rPr>
      </w:pPr>
      <w:r>
        <w:rPr>
          <w:rFonts w:ascii="Verdana" w:hAnsi="Verdana"/>
          <w:szCs w:val="22"/>
        </w:rPr>
        <w:br w:type="page"/>
      </w:r>
    </w:p>
    <w:p w14:paraId="444F1E0C" w14:textId="4C3A553A" w:rsidR="009D650C" w:rsidRPr="00FA08A9" w:rsidRDefault="00E5087C" w:rsidP="009D650C">
      <w:pPr>
        <w:pStyle w:val="Qsheading1"/>
        <w:rPr>
          <w:rFonts w:ascii="Verdana" w:hAnsi="Verdana"/>
          <w:szCs w:val="22"/>
        </w:rPr>
      </w:pPr>
      <w:r>
        <w:rPr>
          <w:rFonts w:ascii="Verdana" w:hAnsi="Verdana"/>
          <w:szCs w:val="22"/>
        </w:rPr>
        <w:t xml:space="preserve">Standard requirements for </w:t>
      </w:r>
      <w:r w:rsidR="009D650C">
        <w:rPr>
          <w:rFonts w:ascii="Verdana" w:hAnsi="Verdana"/>
          <w:szCs w:val="22"/>
        </w:rPr>
        <w:t>OTF operators</w:t>
      </w:r>
    </w:p>
    <w:p w14:paraId="2A408CCD" w14:textId="24AF5F73" w:rsidR="009D650C" w:rsidRDefault="009D650C" w:rsidP="009D650C">
      <w:pPr>
        <w:pStyle w:val="QuestionChar"/>
        <w:rPr>
          <w:rFonts w:ascii="Verdana" w:hAnsi="Verdana"/>
          <w:b/>
          <w:bCs/>
        </w:rPr>
      </w:pPr>
      <w:r w:rsidRPr="006E544A">
        <w:rPr>
          <w:rFonts w:ascii="Verdana" w:hAnsi="Verdana"/>
          <w:b/>
          <w:bCs/>
        </w:rPr>
        <w:tab/>
        <w:t>2.</w:t>
      </w:r>
      <w:r w:rsidR="004C5885">
        <w:rPr>
          <w:rFonts w:ascii="Verdana" w:hAnsi="Verdana"/>
          <w:b/>
          <w:bCs/>
        </w:rPr>
        <w:t>1</w:t>
      </w:r>
      <w:r w:rsidR="00427A45">
        <w:rPr>
          <w:rFonts w:ascii="Verdana" w:hAnsi="Verdana"/>
          <w:b/>
          <w:bCs/>
        </w:rPr>
        <w:t>2</w:t>
      </w:r>
      <w:r w:rsidRPr="006E544A">
        <w:rPr>
          <w:rFonts w:ascii="Verdana" w:hAnsi="Verdana"/>
          <w:b/>
          <w:bCs/>
        </w:rPr>
        <w:tab/>
      </w:r>
      <w:r w:rsidRPr="009542CA">
        <w:rPr>
          <w:rFonts w:ascii="Verdana" w:hAnsi="Verdana"/>
          <w:b/>
          <w:bCs/>
        </w:rPr>
        <w:t>Is the applicant firm seeking permission to carry on the regulated activity of operating an OTF?</w:t>
      </w:r>
    </w:p>
    <w:p w14:paraId="0966512B" w14:textId="562C4EDF" w:rsidR="009D650C" w:rsidRPr="00EF3638" w:rsidRDefault="009D650C" w:rsidP="009D650C">
      <w:pPr>
        <w:pStyle w:val="Qsyesno"/>
        <w:rPr>
          <w:rFonts w:ascii="Verdana" w:hAnsi="Verdana"/>
        </w:rPr>
      </w:pPr>
      <w:r w:rsidRPr="00EF3638">
        <w:rPr>
          <w:rFonts w:ascii="Verdana" w:hAnsi="Verdana"/>
        </w:rPr>
        <w:fldChar w:fldCharType="begin">
          <w:ffData>
            <w:name w:val="Check1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r>
      <w:proofErr w:type="spellStart"/>
      <w:r w:rsidRPr="00EF3638">
        <w:rPr>
          <w:rFonts w:ascii="Verdana" w:hAnsi="Verdana"/>
        </w:rPr>
        <w:t>No</w:t>
      </w:r>
      <w:r w:rsidRPr="00EF3638">
        <w:rPr>
          <w:rFonts w:ascii="Webdings" w:eastAsia="Webdings" w:hAnsi="Webdings" w:cs="Webdings"/>
        </w:rPr>
        <w:t>4</w:t>
      </w:r>
      <w:r>
        <w:rPr>
          <w:rFonts w:ascii="Verdana" w:hAnsi="Verdana"/>
        </w:rPr>
        <w:t>Continue</w:t>
      </w:r>
      <w:proofErr w:type="spellEnd"/>
      <w:r>
        <w:rPr>
          <w:rFonts w:ascii="Verdana" w:hAnsi="Verdana"/>
        </w:rPr>
        <w:t xml:space="preserve"> to </w:t>
      </w:r>
      <w:r w:rsidR="005A480B">
        <w:rPr>
          <w:rFonts w:ascii="Verdana" w:hAnsi="Verdana"/>
        </w:rPr>
        <w:t>S</w:t>
      </w:r>
      <w:r w:rsidR="001F2D59">
        <w:rPr>
          <w:rFonts w:ascii="Verdana" w:hAnsi="Verdana"/>
        </w:rPr>
        <w:t>ection 3</w:t>
      </w:r>
    </w:p>
    <w:p w14:paraId="3544970B" w14:textId="77777777" w:rsidR="009D650C" w:rsidRPr="00EF3638" w:rsidRDefault="009D650C" w:rsidP="009D650C">
      <w:pPr>
        <w:pStyle w:val="Qsyesno"/>
        <w:rPr>
          <w:rFonts w:ascii="Verdana" w:hAnsi="Verdana"/>
        </w:rPr>
      </w:pPr>
      <w:r w:rsidRPr="00EF3638">
        <w:rPr>
          <w:rFonts w:ascii="Verdana" w:hAnsi="Verdana"/>
        </w:rPr>
        <w:fldChar w:fldCharType="begin">
          <w:ffData>
            <w:name w:val="Check1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p>
    <w:p w14:paraId="23635238" w14:textId="0C47775B" w:rsidR="009D650C" w:rsidRDefault="009D650C" w:rsidP="009D650C">
      <w:pPr>
        <w:pStyle w:val="QuestionChar"/>
        <w:rPr>
          <w:rFonts w:ascii="Verdana" w:hAnsi="Verdana"/>
          <w:b/>
          <w:bCs/>
        </w:rPr>
      </w:pPr>
      <w:r w:rsidRPr="00EF3638">
        <w:rPr>
          <w:rFonts w:ascii="Verdana" w:hAnsi="Verdana"/>
          <w:b/>
          <w:bCs/>
        </w:rPr>
        <w:tab/>
        <w:t>2.</w:t>
      </w:r>
      <w:r w:rsidR="004C5885">
        <w:rPr>
          <w:rFonts w:ascii="Verdana" w:hAnsi="Verdana"/>
          <w:b/>
          <w:bCs/>
        </w:rPr>
        <w:t>1</w:t>
      </w:r>
      <w:r w:rsidR="00427A45">
        <w:rPr>
          <w:rFonts w:ascii="Verdana" w:hAnsi="Verdana"/>
          <w:b/>
          <w:bCs/>
        </w:rPr>
        <w:t>3</w:t>
      </w:r>
      <w:r w:rsidRPr="00EF3638">
        <w:rPr>
          <w:rFonts w:ascii="Verdana" w:hAnsi="Verdana"/>
          <w:b/>
          <w:bCs/>
        </w:rPr>
        <w:tab/>
      </w:r>
      <w:r w:rsidRPr="007261A9">
        <w:rPr>
          <w:rFonts w:ascii="Verdana" w:hAnsi="Verdana"/>
          <w:b/>
          <w:bCs/>
        </w:rPr>
        <w:t xml:space="preserve">The following limitations apply to the regulated activity of operating an OTF. Which limitations are relevant to the applicant firm? </w:t>
      </w:r>
    </w:p>
    <w:p w14:paraId="3456044A" w14:textId="18AD68C9" w:rsidR="009D650C" w:rsidRDefault="009D650C" w:rsidP="007C05B3">
      <w:pPr>
        <w:pStyle w:val="QuestionnoteChar"/>
        <w:spacing w:after="30"/>
        <w:rPr>
          <w:rFonts w:ascii="Verdana" w:hAnsi="Verdana"/>
        </w:rPr>
      </w:pPr>
      <w:r>
        <w:rPr>
          <w:rFonts w:ascii="Verdana" w:hAnsi="Verdana"/>
        </w:rPr>
        <w:t>Please note that</w:t>
      </w:r>
      <w:r w:rsidRPr="0002275A">
        <w:rPr>
          <w:rFonts w:ascii="Verdana" w:hAnsi="Verdana"/>
        </w:rPr>
        <w:t xml:space="preserve"> permission to operate an OTF carries an initial capital requirement (ICR) of £750,000.</w:t>
      </w:r>
      <w:r>
        <w:rPr>
          <w:rFonts w:ascii="Verdana" w:hAnsi="Verdana"/>
        </w:rPr>
        <w:t xml:space="preserve"> But</w:t>
      </w:r>
      <w:r w:rsidRPr="0002275A">
        <w:rPr>
          <w:rFonts w:ascii="Verdana" w:hAnsi="Verdana"/>
        </w:rPr>
        <w:t xml:space="preserve"> </w:t>
      </w:r>
      <w:r>
        <w:rPr>
          <w:rFonts w:ascii="Verdana" w:hAnsi="Verdana"/>
        </w:rPr>
        <w:t>i</w:t>
      </w:r>
      <w:r w:rsidRPr="0002275A">
        <w:rPr>
          <w:rFonts w:ascii="Verdana" w:hAnsi="Verdana"/>
        </w:rPr>
        <w:t>f the firm is subject to a limitation that prevents it from both matched principal trading and dealing on own account</w:t>
      </w:r>
      <w:r>
        <w:rPr>
          <w:rFonts w:ascii="Verdana" w:hAnsi="Verdana"/>
        </w:rPr>
        <w:t>, the associated ICR may be</w:t>
      </w:r>
      <w:r w:rsidRPr="0002275A">
        <w:rPr>
          <w:rFonts w:ascii="Verdana" w:hAnsi="Verdana"/>
        </w:rPr>
        <w:t xml:space="preserve"> £150,000.</w:t>
      </w:r>
    </w:p>
    <w:p w14:paraId="62EF4B78" w14:textId="566C21E8" w:rsidR="009D650C" w:rsidRPr="0002275A" w:rsidRDefault="009D650C" w:rsidP="007C05B3">
      <w:pPr>
        <w:pStyle w:val="QuestionnoteChar"/>
        <w:spacing w:after="30"/>
        <w:rPr>
          <w:rFonts w:ascii="Verdana" w:hAnsi="Verdana"/>
        </w:rPr>
      </w:pPr>
      <w:r>
        <w:rPr>
          <w:rFonts w:ascii="Verdana" w:hAnsi="Verdana"/>
        </w:rPr>
        <w:t>I</w:t>
      </w:r>
      <w:r w:rsidRPr="00BA54DC">
        <w:rPr>
          <w:rFonts w:ascii="Verdana" w:hAnsi="Verdana"/>
        </w:rPr>
        <w:t>f any of the following limitations are relevant to the applicant firm</w:t>
      </w:r>
      <w:r>
        <w:rPr>
          <w:rFonts w:ascii="Verdana" w:hAnsi="Verdana"/>
        </w:rPr>
        <w:t>,</w:t>
      </w:r>
      <w:r w:rsidRPr="00BA54DC">
        <w:rPr>
          <w:rFonts w:ascii="Verdana" w:hAnsi="Verdana"/>
        </w:rPr>
        <w:t xml:space="preserve"> they will be included in the applicant firm’s Scope of Permission.</w:t>
      </w:r>
    </w:p>
    <w:p w14:paraId="112F2A77" w14:textId="77777777" w:rsidR="009D650C" w:rsidRDefault="009D650C" w:rsidP="009D650C">
      <w:pPr>
        <w:pStyle w:val="QuestionChar"/>
        <w:rPr>
          <w:rFonts w:ascii="Verdana" w:hAnsi="Verdana"/>
        </w:rPr>
      </w:pPr>
      <w:r>
        <w:rPr>
          <w:rFonts w:ascii="Verdana" w:hAnsi="Verdana"/>
          <w:b/>
          <w:bCs/>
        </w:rPr>
        <w:tab/>
      </w:r>
    </w:p>
    <w:p w14:paraId="597CD1F9" w14:textId="77777777" w:rsidR="009D650C" w:rsidRPr="001A06AD" w:rsidRDefault="009D650C" w:rsidP="009D650C">
      <w:pPr>
        <w:pStyle w:val="Qsyesno"/>
        <w:rPr>
          <w:rFonts w:ascii="Verdana" w:hAnsi="Verdana"/>
          <w:b/>
          <w:bCs/>
          <w:szCs w:val="18"/>
        </w:rPr>
      </w:pPr>
      <w:r w:rsidRPr="001A06AD">
        <w:rPr>
          <w:rFonts w:ascii="Verdana" w:hAnsi="Verdana"/>
          <w:szCs w:val="18"/>
        </w:rPr>
        <w:fldChar w:fldCharType="begin">
          <w:ffData>
            <w:name w:val="Check16"/>
            <w:enabled/>
            <w:calcOnExit w:val="0"/>
            <w:checkBox>
              <w:sizeAuto/>
              <w:default w:val="0"/>
            </w:checkBox>
          </w:ffData>
        </w:fldChar>
      </w:r>
      <w:r w:rsidRPr="001A06AD">
        <w:rPr>
          <w:rFonts w:ascii="Verdana" w:hAnsi="Verdana"/>
          <w:szCs w:val="18"/>
        </w:rPr>
        <w:instrText xml:space="preserve"> FORMCHECKBOX </w:instrText>
      </w:r>
      <w:r w:rsidRPr="001A06AD">
        <w:rPr>
          <w:rFonts w:ascii="Verdana" w:hAnsi="Verdana"/>
          <w:szCs w:val="18"/>
        </w:rPr>
      </w:r>
      <w:r w:rsidRPr="001A06AD">
        <w:rPr>
          <w:rFonts w:ascii="Verdana" w:hAnsi="Verdana"/>
          <w:szCs w:val="18"/>
        </w:rPr>
        <w:fldChar w:fldCharType="separate"/>
      </w:r>
      <w:r w:rsidRPr="001A06AD">
        <w:rPr>
          <w:rFonts w:ascii="Verdana" w:hAnsi="Verdana"/>
          <w:szCs w:val="18"/>
        </w:rPr>
        <w:fldChar w:fldCharType="end"/>
      </w:r>
      <w:r w:rsidRPr="001A06AD">
        <w:rPr>
          <w:rFonts w:ascii="Verdana" w:hAnsi="Verdana"/>
          <w:szCs w:val="18"/>
        </w:rPr>
        <w:tab/>
        <w:t>Dealing on own account – OTF</w:t>
      </w:r>
    </w:p>
    <w:p w14:paraId="249026E2" w14:textId="77777777" w:rsidR="009D650C" w:rsidRPr="009542CA" w:rsidRDefault="009D650C" w:rsidP="009D650C">
      <w:pPr>
        <w:pStyle w:val="Qsyesno"/>
        <w:rPr>
          <w:rFonts w:ascii="Verdana" w:hAnsi="Verdana"/>
        </w:rPr>
      </w:pPr>
      <w:r w:rsidRPr="009542CA">
        <w:rPr>
          <w:rFonts w:ascii="Verdana" w:hAnsi="Verdana"/>
        </w:rPr>
        <w:t xml:space="preserve">‘Unable to engage in dealing on own account, as defined </w:t>
      </w:r>
      <w:r w:rsidRPr="005F512A">
        <w:rPr>
          <w:rFonts w:ascii="Verdana" w:hAnsi="Verdana"/>
        </w:rPr>
        <w:t>in paragraph 3 of Part 3 of Schedule 2 to the Regulated Activities Order</w:t>
      </w:r>
      <w:r w:rsidRPr="009542CA">
        <w:rPr>
          <w:rFonts w:ascii="Verdana" w:hAnsi="Verdana"/>
        </w:rPr>
        <w:t>, unless in respect of:</w:t>
      </w:r>
    </w:p>
    <w:p w14:paraId="49307562" w14:textId="77777777" w:rsidR="009D650C" w:rsidRPr="009542CA" w:rsidRDefault="009D650C" w:rsidP="009D650C">
      <w:pPr>
        <w:pStyle w:val="Qsyesno"/>
        <w:numPr>
          <w:ilvl w:val="0"/>
          <w:numId w:val="37"/>
        </w:numPr>
        <w:rPr>
          <w:rFonts w:ascii="Verdana" w:hAnsi="Verdana"/>
        </w:rPr>
      </w:pPr>
      <w:r w:rsidRPr="009542CA">
        <w:rPr>
          <w:rFonts w:ascii="Verdana" w:hAnsi="Verdana"/>
        </w:rPr>
        <w:t>sovereign debt instruments for which there is not a liquid market’; or</w:t>
      </w:r>
    </w:p>
    <w:p w14:paraId="6313FCCD" w14:textId="77777777" w:rsidR="009D650C" w:rsidRPr="009542CA" w:rsidRDefault="009D650C" w:rsidP="009D650C">
      <w:pPr>
        <w:pStyle w:val="Qsyesno"/>
        <w:numPr>
          <w:ilvl w:val="0"/>
          <w:numId w:val="37"/>
        </w:numPr>
        <w:rPr>
          <w:rFonts w:ascii="Verdana" w:hAnsi="Verdana"/>
        </w:rPr>
      </w:pPr>
      <w:r w:rsidRPr="009542CA">
        <w:rPr>
          <w:rFonts w:ascii="Verdana" w:hAnsi="Verdana"/>
        </w:rPr>
        <w:t>bonds, structured finance products, emission allowances and derivatives, which have not been declared subject to the clearing obligation in accordance with EMIR, when:</w:t>
      </w:r>
    </w:p>
    <w:p w14:paraId="10D63A43" w14:textId="77777777" w:rsidR="009D650C" w:rsidRPr="009542CA" w:rsidRDefault="009D650C" w:rsidP="009D650C">
      <w:pPr>
        <w:pStyle w:val="Qsyesno"/>
        <w:numPr>
          <w:ilvl w:val="0"/>
          <w:numId w:val="39"/>
        </w:numPr>
        <w:rPr>
          <w:rFonts w:ascii="Verdana" w:hAnsi="Verdana"/>
        </w:rPr>
      </w:pPr>
      <w:r w:rsidRPr="009542CA">
        <w:rPr>
          <w:rFonts w:ascii="Verdana" w:hAnsi="Verdana"/>
        </w:rPr>
        <w:t>engaging in ‘matched principal trading’ as defined in the Glossary of defined expressions used in the FCA’s Handbook; and</w:t>
      </w:r>
    </w:p>
    <w:p w14:paraId="0585E480" w14:textId="77777777" w:rsidR="009D650C" w:rsidRPr="009542CA" w:rsidRDefault="009D650C" w:rsidP="009D650C">
      <w:pPr>
        <w:pStyle w:val="Qsyesno"/>
        <w:numPr>
          <w:ilvl w:val="0"/>
          <w:numId w:val="39"/>
        </w:numPr>
        <w:rPr>
          <w:rFonts w:ascii="Verdana" w:hAnsi="Verdana"/>
        </w:rPr>
      </w:pPr>
      <w:r w:rsidRPr="009542CA">
        <w:rPr>
          <w:rFonts w:ascii="Verdana" w:hAnsi="Verdana"/>
        </w:rPr>
        <w:t>the client has consented to such trading’.</w:t>
      </w:r>
    </w:p>
    <w:p w14:paraId="7C9BB2E6" w14:textId="77777777" w:rsidR="009D650C" w:rsidRPr="00EF3638" w:rsidRDefault="009D650C" w:rsidP="009D650C">
      <w:pPr>
        <w:pStyle w:val="Qsyesno"/>
        <w:rPr>
          <w:rFonts w:ascii="Verdana" w:hAnsi="Verdana"/>
        </w:rPr>
      </w:pPr>
    </w:p>
    <w:p w14:paraId="7C2B2ECB" w14:textId="77777777" w:rsidR="009D650C" w:rsidRPr="001A06AD" w:rsidRDefault="009D650C" w:rsidP="009D650C">
      <w:pPr>
        <w:pStyle w:val="Qsyesno"/>
        <w:rPr>
          <w:rFonts w:ascii="Verdana" w:hAnsi="Verdana"/>
          <w:szCs w:val="18"/>
        </w:rPr>
      </w:pPr>
      <w:r w:rsidRPr="001A06AD">
        <w:rPr>
          <w:rFonts w:ascii="Verdana" w:hAnsi="Verdana"/>
          <w:szCs w:val="18"/>
        </w:rPr>
        <w:fldChar w:fldCharType="begin">
          <w:ffData>
            <w:name w:val="Check16"/>
            <w:enabled/>
            <w:calcOnExit w:val="0"/>
            <w:checkBox>
              <w:sizeAuto/>
              <w:default w:val="0"/>
            </w:checkBox>
          </w:ffData>
        </w:fldChar>
      </w:r>
      <w:r w:rsidRPr="001A06AD">
        <w:rPr>
          <w:rFonts w:ascii="Verdana" w:hAnsi="Verdana"/>
          <w:szCs w:val="18"/>
        </w:rPr>
        <w:instrText xml:space="preserve"> FORMCHECKBOX </w:instrText>
      </w:r>
      <w:r w:rsidRPr="001A06AD">
        <w:rPr>
          <w:rFonts w:ascii="Verdana" w:hAnsi="Verdana"/>
          <w:szCs w:val="18"/>
        </w:rPr>
      </w:r>
      <w:r w:rsidRPr="001A06AD">
        <w:rPr>
          <w:rFonts w:ascii="Verdana" w:hAnsi="Verdana"/>
          <w:szCs w:val="18"/>
        </w:rPr>
        <w:fldChar w:fldCharType="separate"/>
      </w:r>
      <w:r w:rsidRPr="001A06AD">
        <w:rPr>
          <w:rFonts w:ascii="Verdana" w:hAnsi="Verdana"/>
          <w:szCs w:val="18"/>
        </w:rPr>
        <w:fldChar w:fldCharType="end"/>
      </w:r>
      <w:r w:rsidRPr="001A06AD">
        <w:rPr>
          <w:rFonts w:ascii="Verdana" w:hAnsi="Verdana"/>
          <w:szCs w:val="18"/>
        </w:rPr>
        <w:tab/>
        <w:t>Dealing on own account in sovereign debt – OTF</w:t>
      </w:r>
    </w:p>
    <w:p w14:paraId="1FAF0AB9" w14:textId="77777777" w:rsidR="009D650C" w:rsidRPr="009542CA" w:rsidRDefault="009D650C" w:rsidP="009D650C">
      <w:pPr>
        <w:pStyle w:val="Qsyesno"/>
        <w:rPr>
          <w:rFonts w:ascii="Verdana" w:hAnsi="Verdana"/>
        </w:rPr>
      </w:pPr>
      <w:r w:rsidRPr="009542CA">
        <w:rPr>
          <w:rFonts w:ascii="Verdana" w:hAnsi="Verdana"/>
        </w:rPr>
        <w:t xml:space="preserve">‘Unable to engage in dealing on own account, as defined </w:t>
      </w:r>
      <w:r w:rsidRPr="005F512A">
        <w:rPr>
          <w:rFonts w:ascii="Verdana" w:hAnsi="Verdana"/>
        </w:rPr>
        <w:t>in paragraph 3 of Part 3 of Schedule 2 to the Regulated Activities Order</w:t>
      </w:r>
      <w:r w:rsidRPr="009542CA">
        <w:rPr>
          <w:rFonts w:ascii="Verdana" w:hAnsi="Verdana"/>
        </w:rPr>
        <w:t>, unless in respect of sovereign debt instruments for which there is not a liquid market.’</w:t>
      </w:r>
    </w:p>
    <w:p w14:paraId="193B211E" w14:textId="77777777" w:rsidR="009D650C" w:rsidRDefault="009D650C" w:rsidP="009D650C">
      <w:pPr>
        <w:pStyle w:val="Qsyesno"/>
        <w:rPr>
          <w:rFonts w:ascii="Verdana" w:hAnsi="Verdana"/>
        </w:rPr>
      </w:pPr>
    </w:p>
    <w:p w14:paraId="0C72416F" w14:textId="77777777" w:rsidR="009D650C" w:rsidRPr="001A06AD" w:rsidRDefault="009D650C" w:rsidP="009D650C">
      <w:pPr>
        <w:pStyle w:val="Qsyesno"/>
        <w:rPr>
          <w:rFonts w:ascii="Verdana" w:hAnsi="Verdana"/>
          <w:szCs w:val="18"/>
        </w:rPr>
      </w:pPr>
      <w:r w:rsidRPr="001A06AD">
        <w:rPr>
          <w:rFonts w:ascii="Verdana" w:hAnsi="Verdana"/>
          <w:szCs w:val="18"/>
        </w:rPr>
        <w:fldChar w:fldCharType="begin">
          <w:ffData>
            <w:name w:val="Check16"/>
            <w:enabled/>
            <w:calcOnExit w:val="0"/>
            <w:checkBox>
              <w:sizeAuto/>
              <w:default w:val="0"/>
            </w:checkBox>
          </w:ffData>
        </w:fldChar>
      </w:r>
      <w:r w:rsidRPr="001A06AD">
        <w:rPr>
          <w:rFonts w:ascii="Verdana" w:hAnsi="Verdana"/>
          <w:szCs w:val="18"/>
        </w:rPr>
        <w:instrText xml:space="preserve"> FORMCHECKBOX </w:instrText>
      </w:r>
      <w:r w:rsidRPr="001A06AD">
        <w:rPr>
          <w:rFonts w:ascii="Verdana" w:hAnsi="Verdana"/>
          <w:szCs w:val="18"/>
        </w:rPr>
      </w:r>
      <w:r w:rsidRPr="001A06AD">
        <w:rPr>
          <w:rFonts w:ascii="Verdana" w:hAnsi="Verdana"/>
          <w:szCs w:val="18"/>
        </w:rPr>
        <w:fldChar w:fldCharType="separate"/>
      </w:r>
      <w:r w:rsidRPr="001A06AD">
        <w:rPr>
          <w:rFonts w:ascii="Verdana" w:hAnsi="Verdana"/>
          <w:szCs w:val="18"/>
        </w:rPr>
        <w:fldChar w:fldCharType="end"/>
      </w:r>
      <w:r w:rsidRPr="001A06AD">
        <w:rPr>
          <w:rFonts w:ascii="Verdana" w:hAnsi="Verdana"/>
          <w:szCs w:val="18"/>
        </w:rPr>
        <w:tab/>
        <w:t>Matched principal trading - OTF</w:t>
      </w:r>
    </w:p>
    <w:p w14:paraId="16450862" w14:textId="77777777" w:rsidR="009D650C" w:rsidRPr="001A06AD" w:rsidRDefault="009D650C" w:rsidP="009D650C">
      <w:pPr>
        <w:pStyle w:val="Qsyesno"/>
        <w:rPr>
          <w:rFonts w:ascii="Verdana" w:hAnsi="Verdana"/>
        </w:rPr>
      </w:pPr>
      <w:r w:rsidRPr="001A06AD">
        <w:rPr>
          <w:rFonts w:ascii="Verdana" w:hAnsi="Verdana"/>
        </w:rPr>
        <w:t xml:space="preserve">‘Unable to engage in dealing on own account, as defined </w:t>
      </w:r>
      <w:r w:rsidRPr="005F512A">
        <w:rPr>
          <w:rFonts w:ascii="Verdana" w:hAnsi="Verdana"/>
        </w:rPr>
        <w:t>in paragraph 3 of Part 3 of Schedule 2 to the Regulated Activities Order</w:t>
      </w:r>
      <w:r w:rsidRPr="001A06AD">
        <w:rPr>
          <w:rFonts w:ascii="Verdana" w:hAnsi="Verdana"/>
        </w:rPr>
        <w:t>, unless in respect of bonds, structured finance products, emission allowances and derivatives, which have not been declared subject to the clearing obligation in accordance with EMIR, when:</w:t>
      </w:r>
    </w:p>
    <w:p w14:paraId="715F4EE5" w14:textId="77777777" w:rsidR="009D650C" w:rsidRPr="001A06AD" w:rsidRDefault="009D650C" w:rsidP="00293A44">
      <w:pPr>
        <w:pStyle w:val="Qsyesno"/>
        <w:numPr>
          <w:ilvl w:val="0"/>
          <w:numId w:val="40"/>
        </w:numPr>
        <w:ind w:left="851"/>
        <w:rPr>
          <w:rFonts w:ascii="Verdana" w:hAnsi="Verdana"/>
        </w:rPr>
      </w:pPr>
      <w:r w:rsidRPr="001A06AD">
        <w:rPr>
          <w:rFonts w:ascii="Verdana" w:hAnsi="Verdana"/>
        </w:rPr>
        <w:t>engaging in ‘matched principal trading’ as defined in the Glossary of defined expressions used in the FCA’s Handbook; and</w:t>
      </w:r>
    </w:p>
    <w:p w14:paraId="7062A957" w14:textId="77777777" w:rsidR="009D650C" w:rsidRPr="00B05B31" w:rsidRDefault="009D650C" w:rsidP="00293A44">
      <w:pPr>
        <w:pStyle w:val="Qsyesno"/>
        <w:numPr>
          <w:ilvl w:val="0"/>
          <w:numId w:val="40"/>
        </w:numPr>
        <w:spacing w:before="0" w:line="240" w:lineRule="auto"/>
        <w:ind w:left="851"/>
        <w:rPr>
          <w:rFonts w:ascii="Verdana" w:hAnsi="Verdana"/>
          <w:b/>
          <w:bCs/>
        </w:rPr>
      </w:pPr>
      <w:r w:rsidRPr="00B05B31">
        <w:rPr>
          <w:rFonts w:ascii="Verdana" w:hAnsi="Verdana"/>
        </w:rPr>
        <w:t>the client has consented to such trading’.</w:t>
      </w:r>
    </w:p>
    <w:p w14:paraId="14075C14" w14:textId="77777777" w:rsidR="009D650C" w:rsidRDefault="009D650C" w:rsidP="009D650C">
      <w:pPr>
        <w:pStyle w:val="Qsyesno"/>
        <w:rPr>
          <w:rFonts w:ascii="Verdana" w:hAnsi="Verdana"/>
          <w:b/>
          <w:bCs/>
          <w:sz w:val="20"/>
        </w:rPr>
      </w:pPr>
    </w:p>
    <w:p w14:paraId="79642D46" w14:textId="66565561" w:rsidR="009D650C" w:rsidRPr="001A06AD" w:rsidRDefault="009D650C" w:rsidP="009D650C">
      <w:pPr>
        <w:pStyle w:val="Qsyesno"/>
        <w:rPr>
          <w:rFonts w:ascii="Verdana" w:hAnsi="Verdana"/>
          <w:szCs w:val="18"/>
        </w:rPr>
      </w:pPr>
      <w:r w:rsidRPr="001A06AD">
        <w:rPr>
          <w:rFonts w:ascii="Verdana" w:hAnsi="Verdana"/>
          <w:szCs w:val="18"/>
        </w:rPr>
        <w:fldChar w:fldCharType="begin">
          <w:ffData>
            <w:name w:val="Check16"/>
            <w:enabled/>
            <w:calcOnExit w:val="0"/>
            <w:checkBox>
              <w:sizeAuto/>
              <w:default w:val="0"/>
            </w:checkBox>
          </w:ffData>
        </w:fldChar>
      </w:r>
      <w:r w:rsidRPr="001A06AD">
        <w:rPr>
          <w:rFonts w:ascii="Verdana" w:hAnsi="Verdana"/>
          <w:szCs w:val="18"/>
        </w:rPr>
        <w:instrText xml:space="preserve"> FORMCHECKBOX </w:instrText>
      </w:r>
      <w:r w:rsidRPr="001A06AD">
        <w:rPr>
          <w:rFonts w:ascii="Verdana" w:hAnsi="Verdana"/>
          <w:szCs w:val="18"/>
        </w:rPr>
      </w:r>
      <w:r w:rsidRPr="001A06AD">
        <w:rPr>
          <w:rFonts w:ascii="Verdana" w:hAnsi="Verdana"/>
          <w:szCs w:val="18"/>
        </w:rPr>
        <w:fldChar w:fldCharType="separate"/>
      </w:r>
      <w:r w:rsidRPr="001A06AD">
        <w:rPr>
          <w:rFonts w:ascii="Verdana" w:hAnsi="Verdana"/>
          <w:szCs w:val="18"/>
        </w:rPr>
        <w:fldChar w:fldCharType="end"/>
      </w:r>
      <w:r w:rsidRPr="001A06AD">
        <w:rPr>
          <w:rFonts w:ascii="Verdana" w:hAnsi="Verdana"/>
          <w:szCs w:val="18"/>
        </w:rPr>
        <w:tab/>
        <w:t>Dealing on own account – OTF (£150</w:t>
      </w:r>
      <w:r>
        <w:rPr>
          <w:rFonts w:ascii="Verdana" w:hAnsi="Verdana"/>
          <w:szCs w:val="18"/>
        </w:rPr>
        <w:t>,000</w:t>
      </w:r>
      <w:r w:rsidRPr="001A06AD">
        <w:rPr>
          <w:rFonts w:ascii="Verdana" w:hAnsi="Verdana"/>
          <w:szCs w:val="18"/>
        </w:rPr>
        <w:t xml:space="preserve"> </w:t>
      </w:r>
      <w:r w:rsidR="00F10BDE">
        <w:rPr>
          <w:rFonts w:ascii="Verdana" w:hAnsi="Verdana"/>
          <w:szCs w:val="18"/>
        </w:rPr>
        <w:t>PM</w:t>
      </w:r>
      <w:r w:rsidRPr="001A06AD">
        <w:rPr>
          <w:rFonts w:ascii="Verdana" w:hAnsi="Verdana"/>
          <w:szCs w:val="18"/>
        </w:rPr>
        <w:t>R)</w:t>
      </w:r>
    </w:p>
    <w:p w14:paraId="1329D79C" w14:textId="77777777" w:rsidR="009D650C" w:rsidRPr="001A06AD" w:rsidRDefault="009D650C" w:rsidP="009D650C">
      <w:pPr>
        <w:pStyle w:val="Qsyesno"/>
        <w:rPr>
          <w:rFonts w:ascii="Verdana" w:hAnsi="Verdana"/>
        </w:rPr>
      </w:pPr>
      <w:r w:rsidRPr="001A06AD">
        <w:rPr>
          <w:rFonts w:ascii="Verdana" w:hAnsi="Verdana"/>
        </w:rPr>
        <w:t xml:space="preserve">‘Unable to engage in dealing on own account, as defined </w:t>
      </w:r>
      <w:r w:rsidRPr="005F512A">
        <w:rPr>
          <w:rFonts w:ascii="Verdana" w:hAnsi="Verdana"/>
        </w:rPr>
        <w:t>in paragraph 3 of Part 3 of Schedule 2 to the Regulated Activities Order</w:t>
      </w:r>
      <w:r w:rsidRPr="001A06AD">
        <w:rPr>
          <w:rFonts w:ascii="Verdana" w:hAnsi="Verdana"/>
        </w:rPr>
        <w:t xml:space="preserve">. </w:t>
      </w:r>
    </w:p>
    <w:p w14:paraId="474134D8" w14:textId="77777777" w:rsidR="009D650C" w:rsidRDefault="009D650C" w:rsidP="009D650C">
      <w:pPr>
        <w:pStyle w:val="QuestionChar"/>
        <w:ind w:firstLine="0"/>
        <w:rPr>
          <w:rFonts w:ascii="Verdana" w:hAnsi="Verdana"/>
        </w:rPr>
      </w:pPr>
      <w:r w:rsidRPr="001A06AD">
        <w:rPr>
          <w:rFonts w:ascii="Verdana" w:hAnsi="Verdana"/>
        </w:rPr>
        <w:t>Notwithstanding MAR 5A.3.5R, this firm is also unable to engage in ‘matched principal trading’ in bonds, structured finance products, emission allowances and derivatives, and is unable to deal on own account in sovereign debt instruments for which there is not a liquid market.’</w:t>
      </w:r>
    </w:p>
    <w:p w14:paraId="7201708C" w14:textId="77777777" w:rsidR="005B765D" w:rsidRDefault="005B765D" w:rsidP="00AC2B13">
      <w:pPr>
        <w:pStyle w:val="QuestionChar"/>
        <w:rPr>
          <w:rFonts w:ascii="Verdana" w:hAnsi="Verdana"/>
          <w:b/>
          <w:bCs/>
        </w:rPr>
      </w:pPr>
    </w:p>
    <w:p w14:paraId="07720889" w14:textId="77777777" w:rsidR="0095626C" w:rsidRDefault="0095626C">
      <w:pPr>
        <w:pStyle w:val="QuestionChar"/>
        <w:rPr>
          <w:rFonts w:ascii="Verdana" w:hAnsi="Verdana"/>
          <w:b/>
          <w:bCs/>
        </w:rPr>
        <w:sectPr w:rsidR="0095626C" w:rsidSect="00645311">
          <w:headerReference w:type="even" r:id="rId25"/>
          <w:headerReference w:type="default" r:id="rId26"/>
          <w:headerReference w:type="first" r:id="rId27"/>
          <w:type w:val="continuous"/>
          <w:pgSz w:w="11901" w:h="16846" w:code="9"/>
          <w:pgMar w:top="1701" w:right="680" w:bottom="907" w:left="3402" w:header="567" w:footer="680" w:gutter="0"/>
          <w:cols w:space="720"/>
          <w:titlePg/>
        </w:sectPr>
      </w:pPr>
    </w:p>
    <w:p w14:paraId="56E340D9" w14:textId="7CD4B6B4" w:rsidR="00293A44" w:rsidRDefault="00293A44">
      <w:pPr>
        <w:pStyle w:val="QuestionChar"/>
        <w:rPr>
          <w:rFonts w:ascii="Verdana" w:hAnsi="Verdana"/>
          <w:b/>
          <w:bCs/>
        </w:rPr>
        <w:sectPr w:rsidR="00293A44" w:rsidSect="00645311">
          <w:type w:val="continuous"/>
          <w:pgSz w:w="11901" w:h="16846" w:code="9"/>
          <w:pgMar w:top="1701"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669DCB7" w14:textId="77777777" w:rsidTr="001A06AD">
        <w:trPr>
          <w:trHeight w:val="1422"/>
        </w:trPr>
        <w:tc>
          <w:tcPr>
            <w:tcW w:w="2268" w:type="dxa"/>
            <w:shd w:val="clear" w:color="auto" w:fill="701B45"/>
          </w:tcPr>
          <w:p w14:paraId="7AFDDF6B" w14:textId="77777777" w:rsidR="00950AFF" w:rsidRPr="00842101" w:rsidRDefault="00950AFF" w:rsidP="003372BF">
            <w:pPr>
              <w:pStyle w:val="Sectionnumber"/>
            </w:pPr>
            <w:r>
              <w:br w:type="page"/>
            </w:r>
            <w:r w:rsidR="0094450C">
              <w:t>3</w:t>
            </w:r>
          </w:p>
        </w:tc>
        <w:tc>
          <w:tcPr>
            <w:tcW w:w="7825" w:type="dxa"/>
            <w:shd w:val="clear" w:color="auto" w:fill="701B45"/>
          </w:tcPr>
          <w:p w14:paraId="787112E4" w14:textId="745985FA" w:rsidR="00950AFF" w:rsidRPr="003E30E1" w:rsidRDefault="00717B3A" w:rsidP="00293A44">
            <w:pPr>
              <w:pStyle w:val="Sectionheading"/>
              <w:tabs>
                <w:tab w:val="left" w:pos="5400"/>
              </w:tabs>
              <w:ind w:left="142"/>
              <w:rPr>
                <w:rFonts w:ascii="Verdana" w:hAnsi="Verdana"/>
              </w:rPr>
            </w:pPr>
            <w:r>
              <w:rPr>
                <w:rFonts w:ascii="Verdana" w:hAnsi="Verdana"/>
              </w:rPr>
              <w:t xml:space="preserve">Information on </w:t>
            </w:r>
            <w:r w:rsidR="009F25D7">
              <w:rPr>
                <w:rFonts w:ascii="Verdana" w:hAnsi="Verdana"/>
              </w:rPr>
              <w:t xml:space="preserve">the </w:t>
            </w:r>
            <w:r>
              <w:rPr>
                <w:rFonts w:ascii="Verdana" w:hAnsi="Verdana"/>
              </w:rPr>
              <w:t>group</w:t>
            </w:r>
            <w:r w:rsidR="00537A82">
              <w:rPr>
                <w:rFonts w:ascii="Verdana" w:hAnsi="Verdana"/>
              </w:rPr>
              <w:t xml:space="preserve"> the applicant firm is a part of</w:t>
            </w:r>
          </w:p>
          <w:p w14:paraId="262AE397" w14:textId="0C45A383" w:rsidR="00A80172" w:rsidRPr="00936D83" w:rsidRDefault="00A80172">
            <w:pPr>
              <w:autoSpaceDE w:val="0"/>
              <w:autoSpaceDN w:val="0"/>
              <w:adjustRightInd w:val="0"/>
              <w:spacing w:line="240" w:lineRule="auto"/>
              <w:rPr>
                <w:rFonts w:ascii="Verdana" w:hAnsi="Verdana" w:cs="ArialMT"/>
                <w:color w:val="FFFFFF"/>
              </w:rPr>
            </w:pPr>
          </w:p>
        </w:tc>
      </w:tr>
    </w:tbl>
    <w:p w14:paraId="3D504B4D" w14:textId="1842AC19" w:rsidR="00950AFF" w:rsidRPr="001A06AD" w:rsidRDefault="00950AFF" w:rsidP="001A06AD">
      <w:pPr>
        <w:pStyle w:val="QuestionChar"/>
        <w:rPr>
          <w:rFonts w:ascii="Verdana" w:hAnsi="Verdana"/>
          <w:b/>
          <w:bCs/>
        </w:rPr>
      </w:pPr>
      <w:bookmarkStart w:id="4" w:name="_Hlk86363821"/>
      <w:r w:rsidRPr="001A06AD">
        <w:rPr>
          <w:rFonts w:ascii="Verdana" w:hAnsi="Verdana"/>
          <w:b/>
          <w:bCs/>
        </w:rPr>
        <w:tab/>
        <w:t>3.1</w:t>
      </w:r>
      <w:r w:rsidRPr="001A06AD">
        <w:rPr>
          <w:rFonts w:ascii="Verdana" w:hAnsi="Verdana"/>
          <w:b/>
          <w:bCs/>
        </w:rPr>
        <w:tab/>
      </w:r>
      <w:r w:rsidR="001A06AD" w:rsidRPr="001A06AD">
        <w:rPr>
          <w:rFonts w:ascii="Verdana" w:hAnsi="Verdana"/>
          <w:b/>
          <w:bCs/>
        </w:rPr>
        <w:t xml:space="preserve">Does the applicant firm form part of a group </w:t>
      </w:r>
      <w:r w:rsidR="00B4629F">
        <w:rPr>
          <w:rFonts w:ascii="Verdana" w:hAnsi="Verdana"/>
          <w:b/>
          <w:bCs/>
        </w:rPr>
        <w:t xml:space="preserve">that </w:t>
      </w:r>
      <w:r w:rsidR="001A06AD" w:rsidRPr="001A06AD">
        <w:rPr>
          <w:rFonts w:ascii="Verdana" w:hAnsi="Verdana"/>
          <w:b/>
          <w:bCs/>
        </w:rPr>
        <w:t>meets the MIFIDPRU definition of an investment firm group</w:t>
      </w:r>
      <w:r w:rsidR="005F512A">
        <w:rPr>
          <w:rFonts w:ascii="Verdana" w:hAnsi="Verdana"/>
          <w:b/>
          <w:bCs/>
        </w:rPr>
        <w:t xml:space="preserve"> (as applied for the purpose of MIFIDPRU 2.4)</w:t>
      </w:r>
      <w:r w:rsidR="001A06AD" w:rsidRPr="001A06AD">
        <w:rPr>
          <w:rFonts w:ascii="Verdana" w:hAnsi="Verdana"/>
          <w:b/>
          <w:bCs/>
        </w:rPr>
        <w:t>?</w:t>
      </w:r>
    </w:p>
    <w:p w14:paraId="4C65AFB3" w14:textId="0DA1AB16" w:rsidR="00950AFF" w:rsidRPr="009E6C6E" w:rsidRDefault="00950AFF" w:rsidP="00950AFF">
      <w:pPr>
        <w:pStyle w:val="Qsyesno"/>
        <w:keepNext/>
        <w:rPr>
          <w:rFonts w:ascii="Verdana" w:hAnsi="Verdana"/>
        </w:rPr>
      </w:pPr>
      <w:r w:rsidRPr="009E6C6E">
        <w:rPr>
          <w:rFonts w:ascii="Verdana" w:hAnsi="Verdana"/>
        </w:rPr>
        <w:fldChar w:fldCharType="begin"/>
      </w:r>
      <w:r w:rsidRPr="009E6C6E">
        <w:rPr>
          <w:rFonts w:ascii="Verdana" w:hAnsi="Verdana"/>
        </w:rPr>
        <w:instrText xml:space="preserve"> FORMCHECKBOX </w:instrText>
      </w:r>
      <w:r w:rsidRPr="009E6C6E">
        <w:rPr>
          <w:rFonts w:ascii="Verdana" w:hAnsi="Verdana"/>
        </w:rPr>
        <w:fldChar w:fldCharType="separate"/>
      </w:r>
      <w:r w:rsidRPr="009E6C6E">
        <w:rPr>
          <w:rFonts w:ascii="Verdana" w:hAnsi="Verdana"/>
        </w:rPr>
        <w:fldChar w:fldCharType="end"/>
      </w:r>
      <w:r w:rsidR="001A06AD" w:rsidRPr="00EF3638">
        <w:rPr>
          <w:rFonts w:ascii="Verdana" w:hAnsi="Verdana"/>
        </w:rPr>
        <w:fldChar w:fldCharType="begin">
          <w:ffData>
            <w:name w:val="Check16"/>
            <w:enabled/>
            <w:calcOnExit w:val="0"/>
            <w:checkBox>
              <w:sizeAuto/>
              <w:default w:val="0"/>
            </w:checkBox>
          </w:ffData>
        </w:fldChar>
      </w:r>
      <w:r w:rsidR="001A06AD" w:rsidRPr="00EF3638">
        <w:rPr>
          <w:rFonts w:ascii="Verdana" w:hAnsi="Verdana"/>
        </w:rPr>
        <w:instrText xml:space="preserve"> FORMCHECKBOX </w:instrText>
      </w:r>
      <w:r w:rsidR="001A06AD" w:rsidRPr="00EF3638">
        <w:rPr>
          <w:rFonts w:ascii="Verdana" w:hAnsi="Verdana"/>
        </w:rPr>
      </w:r>
      <w:r w:rsidR="001A06AD" w:rsidRPr="00EF3638">
        <w:rPr>
          <w:rFonts w:ascii="Verdana" w:hAnsi="Verdana"/>
        </w:rPr>
        <w:fldChar w:fldCharType="separate"/>
      </w:r>
      <w:r w:rsidR="001A06AD" w:rsidRPr="00EF3638">
        <w:rPr>
          <w:rFonts w:ascii="Verdana" w:hAnsi="Verdana"/>
        </w:rPr>
        <w:fldChar w:fldCharType="end"/>
      </w:r>
      <w:r w:rsidR="001A06AD" w:rsidRPr="00EF3638">
        <w:rPr>
          <w:rFonts w:ascii="Verdana" w:hAnsi="Verdana"/>
        </w:rPr>
        <w:tab/>
      </w:r>
      <w:proofErr w:type="spellStart"/>
      <w:r w:rsidR="001A06AD" w:rsidRPr="00EF3638">
        <w:rPr>
          <w:rFonts w:ascii="Verdana" w:hAnsi="Verdana"/>
        </w:rPr>
        <w:t>No</w:t>
      </w:r>
      <w:r w:rsidR="001A06AD" w:rsidRPr="00EF3638">
        <w:rPr>
          <w:rFonts w:ascii="Webdings" w:eastAsia="Webdings" w:hAnsi="Webdings" w:cs="Webdings"/>
        </w:rPr>
        <w:t>4</w:t>
      </w:r>
      <w:r w:rsidR="001A06AD">
        <w:rPr>
          <w:rFonts w:ascii="Verdana" w:hAnsi="Verdana"/>
        </w:rPr>
        <w:t>Continue</w:t>
      </w:r>
      <w:proofErr w:type="spellEnd"/>
      <w:r w:rsidR="001A06AD">
        <w:rPr>
          <w:rFonts w:ascii="Verdana" w:hAnsi="Verdana"/>
        </w:rPr>
        <w:t xml:space="preserve"> to </w:t>
      </w:r>
      <w:r w:rsidR="001171F4">
        <w:rPr>
          <w:rFonts w:ascii="Verdana" w:hAnsi="Verdana"/>
        </w:rPr>
        <w:t>Q</w:t>
      </w:r>
      <w:r w:rsidR="00910FBD" w:rsidRPr="007C6C25">
        <w:rPr>
          <w:rFonts w:ascii="Verdana" w:hAnsi="Verdana"/>
        </w:rPr>
        <w:t xml:space="preserve">uestion </w:t>
      </w:r>
      <w:r w:rsidR="00E6683D" w:rsidRPr="007C6C25">
        <w:rPr>
          <w:rFonts w:ascii="Verdana" w:hAnsi="Verdana"/>
        </w:rPr>
        <w:t>3.18</w:t>
      </w:r>
    </w:p>
    <w:bookmarkEnd w:id="4"/>
    <w:p w14:paraId="741240FD" w14:textId="011904D4" w:rsidR="00950AFF" w:rsidRDefault="00950AFF" w:rsidP="00950AFF">
      <w:pPr>
        <w:pStyle w:val="Qsyesno"/>
        <w:keepNext/>
        <w:spacing w:after="40"/>
        <w:rPr>
          <w:rFonts w:ascii="Verdana" w:hAnsi="Verdana"/>
        </w:rPr>
      </w:pPr>
      <w:r w:rsidRPr="009E6C6E">
        <w:rPr>
          <w:rFonts w:ascii="Verdana" w:hAnsi="Verdana"/>
        </w:rPr>
        <w:fldChar w:fldCharType="begin"/>
      </w:r>
      <w:r w:rsidRPr="009E6C6E">
        <w:rPr>
          <w:rFonts w:ascii="Verdana" w:hAnsi="Verdana"/>
        </w:rPr>
        <w:instrText xml:space="preserve"> FORMCHECKBOX </w:instrText>
      </w:r>
      <w:r w:rsidRPr="009E6C6E">
        <w:rPr>
          <w:rFonts w:ascii="Verdana" w:hAnsi="Verdana"/>
        </w:rPr>
        <w:fldChar w:fldCharType="separate"/>
      </w:r>
      <w:r w:rsidRPr="009E6C6E">
        <w:rPr>
          <w:rFonts w:ascii="Verdana" w:hAnsi="Verdana"/>
        </w:rPr>
        <w:fldChar w:fldCharType="end"/>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ab/>
      </w:r>
      <w:r w:rsidR="001A06AD">
        <w:rPr>
          <w:rFonts w:ascii="Verdana" w:hAnsi="Verdana"/>
        </w:rPr>
        <w:t>Yes</w:t>
      </w:r>
      <w:r w:rsidR="00F74D80">
        <w:rPr>
          <w:rFonts w:ascii="Verdana" w:hAnsi="Verdana"/>
        </w:rPr>
        <w:t xml:space="preserve">, the applicant firm </w:t>
      </w:r>
      <w:r w:rsidR="00C9739D">
        <w:rPr>
          <w:rFonts w:ascii="Verdana" w:hAnsi="Verdana"/>
        </w:rPr>
        <w:t>forms part of a new investment firm group</w:t>
      </w:r>
    </w:p>
    <w:p w14:paraId="37DAE30D" w14:textId="67BABEFC" w:rsidR="00C9739D" w:rsidRDefault="00C9739D" w:rsidP="00950AFF">
      <w:pPr>
        <w:pStyle w:val="Qsyesno"/>
        <w:keepNext/>
        <w:spacing w:after="40"/>
        <w:rPr>
          <w:rFonts w:ascii="Verdana" w:hAnsi="Verdana"/>
        </w:rPr>
      </w:pP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ab/>
      </w:r>
      <w:r>
        <w:rPr>
          <w:rFonts w:ascii="Verdana" w:hAnsi="Verdana"/>
        </w:rPr>
        <w:t xml:space="preserve">Yes, the applicant firm forms part of </w:t>
      </w:r>
      <w:r w:rsidR="00590C39" w:rsidRPr="00590C39">
        <w:rPr>
          <w:rFonts w:ascii="Verdana" w:hAnsi="Verdana"/>
        </w:rPr>
        <w:t xml:space="preserve">an </w:t>
      </w:r>
      <w:r w:rsidR="00DA6A2C">
        <w:rPr>
          <w:rFonts w:ascii="Verdana" w:hAnsi="Verdana"/>
        </w:rPr>
        <w:t xml:space="preserve">existing </w:t>
      </w:r>
      <w:r w:rsidR="00590C39" w:rsidRPr="00590C39">
        <w:rPr>
          <w:rFonts w:ascii="Verdana" w:hAnsi="Verdana"/>
        </w:rPr>
        <w:t>investment firm group already subject to MIFIDPRU</w:t>
      </w:r>
    </w:p>
    <w:p w14:paraId="39E93436" w14:textId="77777777" w:rsidR="004A7BEA" w:rsidRDefault="004A7BEA" w:rsidP="004A7BEA">
      <w:pPr>
        <w:pStyle w:val="Qsyesno"/>
        <w:rPr>
          <w:rFonts w:ascii="Verdana" w:hAnsi="Verdana"/>
        </w:rPr>
      </w:pPr>
    </w:p>
    <w:p w14:paraId="2B831F2C" w14:textId="21234585" w:rsidR="00537A82" w:rsidRPr="00F0620A" w:rsidRDefault="00537A82" w:rsidP="001A06AD">
      <w:pPr>
        <w:pStyle w:val="QuestionChar"/>
        <w:rPr>
          <w:rFonts w:ascii="Verdana" w:hAnsi="Verdana"/>
          <w:b/>
          <w:bCs/>
          <w:sz w:val="22"/>
          <w:szCs w:val="22"/>
        </w:rPr>
      </w:pPr>
      <w:r w:rsidRPr="00F0620A">
        <w:rPr>
          <w:rFonts w:ascii="Verdana" w:hAnsi="Verdana"/>
          <w:b/>
          <w:bCs/>
          <w:sz w:val="20"/>
        </w:rPr>
        <w:tab/>
      </w:r>
      <w:r w:rsidRPr="00F0620A">
        <w:rPr>
          <w:rFonts w:ascii="Verdana" w:hAnsi="Verdana"/>
          <w:b/>
          <w:bCs/>
          <w:sz w:val="20"/>
        </w:rPr>
        <w:tab/>
      </w:r>
      <w:r w:rsidRPr="00F0620A">
        <w:rPr>
          <w:rFonts w:ascii="Verdana" w:hAnsi="Verdana"/>
          <w:b/>
          <w:bCs/>
          <w:sz w:val="22"/>
          <w:szCs w:val="22"/>
        </w:rPr>
        <w:t>Investment firm group composition</w:t>
      </w:r>
    </w:p>
    <w:p w14:paraId="4F59215A" w14:textId="0BA3EAA7" w:rsidR="001A06AD" w:rsidRDefault="00950AFF" w:rsidP="001A06AD">
      <w:pPr>
        <w:pStyle w:val="QuestionChar"/>
        <w:rPr>
          <w:rFonts w:ascii="Verdana" w:hAnsi="Verdana"/>
        </w:rPr>
      </w:pPr>
      <w:r w:rsidRPr="001A06AD">
        <w:rPr>
          <w:rFonts w:ascii="Verdana" w:hAnsi="Verdana"/>
          <w:b/>
          <w:bCs/>
        </w:rPr>
        <w:tab/>
        <w:t>3.2</w:t>
      </w:r>
      <w:r w:rsidRPr="001A06AD">
        <w:rPr>
          <w:rFonts w:ascii="Verdana" w:hAnsi="Verdana"/>
          <w:b/>
          <w:bCs/>
        </w:rPr>
        <w:tab/>
      </w:r>
      <w:r w:rsidR="001A06AD" w:rsidRPr="001A06AD">
        <w:rPr>
          <w:rFonts w:ascii="Verdana" w:hAnsi="Verdana"/>
          <w:b/>
          <w:bCs/>
        </w:rPr>
        <w:t xml:space="preserve">Please confirm the group name and list all relevant </w:t>
      </w:r>
      <w:r w:rsidR="00B01F57">
        <w:rPr>
          <w:rFonts w:ascii="Verdana" w:hAnsi="Verdana"/>
          <w:b/>
          <w:bCs/>
        </w:rPr>
        <w:t>group</w:t>
      </w:r>
      <w:r w:rsidR="00B01F57" w:rsidRPr="001A06AD">
        <w:rPr>
          <w:rFonts w:ascii="Verdana" w:hAnsi="Verdana"/>
          <w:b/>
          <w:bCs/>
        </w:rPr>
        <w:t xml:space="preserve"> </w:t>
      </w:r>
      <w:r w:rsidR="001A06AD" w:rsidRPr="001A06AD">
        <w:rPr>
          <w:rFonts w:ascii="Verdana" w:hAnsi="Verdana"/>
          <w:b/>
          <w:bCs/>
        </w:rPr>
        <w:t>undertakings forming part of the investment firm group. Please provide further information regarding each undertaking in the below table</w:t>
      </w:r>
      <w:r w:rsidR="001A06AD">
        <w:rPr>
          <w:rFonts w:ascii="Verdana" w:hAnsi="Verdana"/>
          <w:b/>
          <w:bCs/>
        </w:rPr>
        <w:t>.</w:t>
      </w:r>
      <w:r w:rsidRPr="005F5A67">
        <w:rPr>
          <w:rFonts w:ascii="Verdana" w:hAnsi="Verdana"/>
        </w:rPr>
        <w:fldChar w:fldCharType="begin"/>
      </w:r>
      <w:r w:rsidRPr="005F5A67">
        <w:rPr>
          <w:rFonts w:ascii="Verdana" w:hAnsi="Verdana"/>
        </w:rPr>
        <w:instrText xml:space="preserve"> FORMCHECKBOX </w:instrText>
      </w:r>
      <w:r w:rsidRPr="005F5A67">
        <w:rPr>
          <w:rFonts w:ascii="Verdana" w:hAnsi="Verdana"/>
        </w:rPr>
        <w:fldChar w:fldCharType="separate"/>
      </w:r>
      <w:r w:rsidRPr="005F5A67">
        <w:rPr>
          <w:rFonts w:ascii="Verdana" w:hAnsi="Verdana"/>
        </w:rPr>
        <w:fldChar w:fldCharType="end"/>
      </w:r>
    </w:p>
    <w:p w14:paraId="0A8E4A2E" w14:textId="77777777" w:rsidR="00F82AE5" w:rsidRDefault="00966673" w:rsidP="00226AB0">
      <w:pPr>
        <w:pStyle w:val="Qsyesno"/>
        <w:rPr>
          <w:rFonts w:ascii="Verdana" w:hAnsi="Verdana"/>
        </w:rPr>
      </w:pPr>
      <w:r>
        <w:rPr>
          <w:rFonts w:ascii="Verdana" w:hAnsi="Verdana"/>
        </w:rPr>
        <w:t>This section must be completed by all applicant firm</w:t>
      </w:r>
      <w:r w:rsidR="00C041EF">
        <w:rPr>
          <w:rFonts w:ascii="Verdana" w:hAnsi="Verdana"/>
        </w:rPr>
        <w:t>s</w:t>
      </w:r>
      <w:r w:rsidR="00F6139D">
        <w:rPr>
          <w:rFonts w:ascii="Verdana" w:hAnsi="Verdana"/>
        </w:rPr>
        <w:t xml:space="preserve"> regardless of whether prudential consolidation or group capital test </w:t>
      </w:r>
      <w:r w:rsidR="005A0C78">
        <w:rPr>
          <w:rFonts w:ascii="Verdana" w:hAnsi="Verdana"/>
        </w:rPr>
        <w:t xml:space="preserve">apply or </w:t>
      </w:r>
      <w:r w:rsidR="00F6139D">
        <w:rPr>
          <w:rFonts w:ascii="Verdana" w:hAnsi="Verdana"/>
        </w:rPr>
        <w:t xml:space="preserve">are </w:t>
      </w:r>
      <w:r w:rsidR="00F813EC">
        <w:rPr>
          <w:rFonts w:ascii="Verdana" w:hAnsi="Verdana"/>
        </w:rPr>
        <w:t>expected to apply</w:t>
      </w:r>
      <w:r w:rsidR="00F6139D">
        <w:rPr>
          <w:rFonts w:ascii="Verdana" w:hAnsi="Verdana"/>
        </w:rPr>
        <w:t>.</w:t>
      </w:r>
    </w:p>
    <w:p w14:paraId="14E71C2E" w14:textId="0217B71D" w:rsidR="00F82AE5" w:rsidRDefault="00F82AE5" w:rsidP="00226AB0">
      <w:pPr>
        <w:pStyle w:val="Qsyesno"/>
        <w:rPr>
          <w:rFonts w:ascii="Verdana" w:hAnsi="Verdana"/>
        </w:rPr>
      </w:pPr>
    </w:p>
    <w:p w14:paraId="63140AAB" w14:textId="77777777" w:rsidR="00F82AE5" w:rsidRDefault="00F82AE5" w:rsidP="00226AB0">
      <w:pPr>
        <w:pStyle w:val="Qsyesno"/>
        <w:rPr>
          <w:rFonts w:ascii="Verdana" w:hAnsi="Verdana"/>
        </w:rPr>
        <w:sectPr w:rsidR="00F82AE5" w:rsidSect="00645311">
          <w:headerReference w:type="default" r:id="rId28"/>
          <w:headerReference w:type="first" r:id="rId29"/>
          <w:type w:val="continuous"/>
          <w:pgSz w:w="11901" w:h="16846" w:code="9"/>
          <w:pgMar w:top="1701" w:right="680" w:bottom="907" w:left="3402" w:header="567" w:footer="680" w:gutter="0"/>
          <w:cols w:space="720"/>
          <w:titlePg/>
        </w:sectPr>
      </w:pPr>
    </w:p>
    <w:p w14:paraId="13612E9E" w14:textId="13669FFB" w:rsidR="00226AB0" w:rsidRPr="00226AB0" w:rsidRDefault="00226AB0" w:rsidP="00226AB0">
      <w:pPr>
        <w:pStyle w:val="Qsyesno"/>
        <w:rPr>
          <w:rFonts w:ascii="Verdana" w:hAnsi="Verdana"/>
        </w:rPr>
      </w:pPr>
    </w:p>
    <w:p w14:paraId="720F837D" w14:textId="07D47460" w:rsidR="00226AB0" w:rsidRPr="006A6FBC" w:rsidRDefault="00226AB0" w:rsidP="00226AB0">
      <w:pPr>
        <w:tabs>
          <w:tab w:val="right" w:pos="-142"/>
          <w:tab w:val="left" w:pos="284"/>
          <w:tab w:val="left" w:pos="851"/>
          <w:tab w:val="left" w:pos="1134"/>
        </w:tabs>
        <w:spacing w:before="20" w:after="20" w:line="220" w:lineRule="exact"/>
        <w:ind w:right="731" w:hanging="360"/>
        <w:outlineLvl w:val="0"/>
        <w:rPr>
          <w:rFonts w:ascii="Verdana" w:hAnsi="Verdana"/>
          <w:b/>
          <w:bCs/>
          <w:sz w:val="18"/>
          <w:szCs w:val="18"/>
        </w:rPr>
      </w:pPr>
      <w:r w:rsidRPr="006A6FBC">
        <w:rPr>
          <w:rFonts w:ascii="Verdana" w:hAnsi="Verdana"/>
          <w:b/>
          <w:bCs/>
          <w:sz w:val="18"/>
          <w:szCs w:val="18"/>
        </w:rPr>
        <w:t xml:space="preserve">      </w:t>
      </w:r>
      <w:r w:rsidRPr="006A6FBC">
        <w:rPr>
          <w:rFonts w:ascii="Verdana" w:hAnsi="Verdana"/>
          <w:b/>
          <w:bCs/>
          <w:sz w:val="18"/>
        </w:rPr>
        <w:t>Investment firm group name</w:t>
      </w:r>
      <w:r w:rsidR="00A20A8C">
        <w:rPr>
          <w:rFonts w:ascii="Verdana" w:hAnsi="Verdana"/>
          <w:b/>
          <w:bCs/>
          <w:sz w:val="18"/>
        </w:rPr>
        <w:t xml:space="preserve"> (</w:t>
      </w:r>
      <w:r w:rsidR="008B6122">
        <w:rPr>
          <w:rFonts w:ascii="Verdana" w:hAnsi="Verdana"/>
          <w:b/>
          <w:bCs/>
          <w:sz w:val="18"/>
        </w:rPr>
        <w:t>if a</w:t>
      </w:r>
      <w:r w:rsidR="00AF74BB">
        <w:rPr>
          <w:rFonts w:ascii="Verdana" w:hAnsi="Verdana"/>
          <w:b/>
          <w:bCs/>
          <w:sz w:val="18"/>
        </w:rPr>
        <w:t xml:space="preserve"> new </w:t>
      </w:r>
      <w:r w:rsidR="008B6122">
        <w:rPr>
          <w:rFonts w:ascii="Verdana" w:hAnsi="Verdana"/>
          <w:b/>
          <w:bCs/>
          <w:sz w:val="18"/>
        </w:rPr>
        <w:t xml:space="preserve">investment firm </w:t>
      </w:r>
      <w:r w:rsidR="00AF74BB">
        <w:rPr>
          <w:rFonts w:ascii="Verdana" w:hAnsi="Verdana"/>
          <w:b/>
          <w:bCs/>
          <w:sz w:val="18"/>
        </w:rPr>
        <w:t>group</w:t>
      </w:r>
      <w:r w:rsidR="008B6122">
        <w:rPr>
          <w:rFonts w:ascii="Verdana" w:hAnsi="Verdana"/>
          <w:b/>
          <w:bCs/>
          <w:sz w:val="18"/>
        </w:rPr>
        <w:t xml:space="preserve"> is being created</w:t>
      </w:r>
      <w:r w:rsidR="00AF74BB">
        <w:rPr>
          <w:rFonts w:ascii="Verdana" w:hAnsi="Verdana"/>
          <w:b/>
          <w:bCs/>
          <w:sz w:val="18"/>
        </w:rPr>
        <w:t xml:space="preserve">, </w:t>
      </w:r>
      <w:r w:rsidR="00A20A8C">
        <w:rPr>
          <w:rFonts w:ascii="Verdana" w:hAnsi="Verdana"/>
          <w:b/>
          <w:bCs/>
          <w:sz w:val="18"/>
        </w:rPr>
        <w:t>w</w:t>
      </w:r>
      <w:r w:rsidR="00A20A8C" w:rsidRPr="00A20A8C">
        <w:rPr>
          <w:rFonts w:ascii="Verdana" w:hAnsi="Verdana"/>
          <w:b/>
          <w:bCs/>
          <w:sz w:val="18"/>
        </w:rPr>
        <w:t>e suggest the name of the UK parent entity, plus the word “group”</w:t>
      </w:r>
      <w:r w:rsidR="00A20A8C">
        <w:rPr>
          <w:rFonts w:ascii="Verdana" w:hAnsi="Verdana"/>
          <w:b/>
          <w:bCs/>
          <w:sz w:val="18"/>
        </w:rPr>
        <w:t>)</w:t>
      </w:r>
    </w:p>
    <w:tbl>
      <w:tblPr>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364"/>
      </w:tblGrid>
      <w:tr w:rsidR="00226AB0" w:rsidRPr="00171052" w14:paraId="6A8BA031" w14:textId="77777777" w:rsidTr="006232D2">
        <w:trPr>
          <w:trHeight w:val="397"/>
        </w:trPr>
        <w:tc>
          <w:tcPr>
            <w:tcW w:w="6364" w:type="dxa"/>
            <w:tcBorders>
              <w:top w:val="single" w:sz="4" w:space="0" w:color="auto"/>
              <w:left w:val="single" w:sz="4" w:space="0" w:color="auto"/>
              <w:bottom w:val="single" w:sz="4" w:space="0" w:color="auto"/>
              <w:right w:val="single" w:sz="4" w:space="0" w:color="auto"/>
            </w:tcBorders>
            <w:vAlign w:val="center"/>
            <w:hideMark/>
          </w:tcPr>
          <w:p w14:paraId="5834541C" w14:textId="77777777" w:rsidR="00226AB0" w:rsidRPr="00171052" w:rsidRDefault="00226AB0" w:rsidP="006232D2">
            <w:pPr>
              <w:keepNext/>
              <w:tabs>
                <w:tab w:val="right" w:pos="-142"/>
                <w:tab w:val="left" w:pos="1418"/>
                <w:tab w:val="left" w:pos="2552"/>
              </w:tabs>
              <w:spacing w:before="0" w:line="220" w:lineRule="exact"/>
              <w:ind w:left="28" w:right="57"/>
              <w:outlineLvl w:val="0"/>
              <w:rPr>
                <w:rFonts w:ascii="Verdana" w:hAnsi="Verdana"/>
                <w:sz w:val="18"/>
                <w:szCs w:val="18"/>
              </w:rPr>
            </w:pPr>
            <w:r w:rsidRPr="00171052">
              <w:rPr>
                <w:rFonts w:ascii="Verdana" w:hAnsi="Verdana"/>
                <w:sz w:val="18"/>
                <w:szCs w:val="18"/>
              </w:rPr>
              <w:fldChar w:fldCharType="begin">
                <w:ffData>
                  <w:name w:val="Text1"/>
                  <w:enabled/>
                  <w:calcOnExit w:val="0"/>
                  <w:textInput/>
                </w:ffData>
              </w:fldChar>
            </w:r>
            <w:r w:rsidRPr="00171052">
              <w:rPr>
                <w:rFonts w:ascii="Verdana" w:hAnsi="Verdana"/>
                <w:sz w:val="18"/>
                <w:szCs w:val="18"/>
              </w:rPr>
              <w:instrText xml:space="preserve"> FORMTEXT </w:instrText>
            </w:r>
            <w:r w:rsidRPr="00171052">
              <w:rPr>
                <w:rFonts w:ascii="Verdana" w:hAnsi="Verdana"/>
                <w:sz w:val="18"/>
                <w:szCs w:val="18"/>
              </w:rPr>
            </w:r>
            <w:r w:rsidRPr="00171052">
              <w:rPr>
                <w:rFonts w:ascii="Verdana" w:hAnsi="Verdana"/>
                <w:sz w:val="18"/>
                <w:szCs w:val="18"/>
              </w:rPr>
              <w:fldChar w:fldCharType="separate"/>
            </w:r>
            <w:r w:rsidRPr="00171052">
              <w:rPr>
                <w:rFonts w:ascii="Verdana" w:hAnsi="Verdana"/>
                <w:noProof/>
                <w:sz w:val="18"/>
                <w:szCs w:val="18"/>
              </w:rPr>
              <w:t> </w:t>
            </w:r>
            <w:r w:rsidRPr="00171052">
              <w:rPr>
                <w:rFonts w:ascii="Verdana" w:hAnsi="Verdana"/>
                <w:noProof/>
                <w:sz w:val="18"/>
                <w:szCs w:val="18"/>
              </w:rPr>
              <w:t> </w:t>
            </w:r>
            <w:r w:rsidRPr="00171052">
              <w:rPr>
                <w:rFonts w:ascii="Verdana" w:hAnsi="Verdana"/>
                <w:noProof/>
                <w:sz w:val="18"/>
                <w:szCs w:val="18"/>
              </w:rPr>
              <w:t> </w:t>
            </w:r>
            <w:r w:rsidRPr="00171052">
              <w:rPr>
                <w:rFonts w:ascii="Verdana" w:hAnsi="Verdana"/>
                <w:noProof/>
                <w:sz w:val="18"/>
                <w:szCs w:val="18"/>
              </w:rPr>
              <w:t> </w:t>
            </w:r>
            <w:r w:rsidRPr="00171052">
              <w:rPr>
                <w:rFonts w:ascii="Verdana" w:hAnsi="Verdana"/>
                <w:noProof/>
                <w:sz w:val="18"/>
                <w:szCs w:val="18"/>
              </w:rPr>
              <w:t> </w:t>
            </w:r>
            <w:r w:rsidRPr="00171052">
              <w:rPr>
                <w:rFonts w:ascii="Verdana" w:hAnsi="Verdana"/>
                <w:sz w:val="18"/>
                <w:szCs w:val="18"/>
              </w:rPr>
              <w:fldChar w:fldCharType="end"/>
            </w:r>
          </w:p>
        </w:tc>
      </w:tr>
    </w:tbl>
    <w:p w14:paraId="6C5CBC18" w14:textId="3D64EAED" w:rsidR="001A06AD" w:rsidRDefault="001A06AD" w:rsidP="001A06AD">
      <w:pPr>
        <w:pStyle w:val="Qsyesno"/>
        <w:rPr>
          <w:rFonts w:ascii="Verdana" w:hAnsi="Verdana"/>
        </w:rPr>
      </w:pPr>
    </w:p>
    <w:p w14:paraId="63954ABB" w14:textId="3802C5F6" w:rsidR="00226AB0" w:rsidRDefault="00226AB0" w:rsidP="001A06AD">
      <w:pPr>
        <w:pStyle w:val="Qsyesno"/>
        <w:rPr>
          <w:rFonts w:ascii="Verdana" w:hAnsi="Verdana"/>
          <w:b/>
          <w:bCs/>
        </w:rPr>
      </w:pPr>
      <w:r w:rsidRPr="006A6FBC">
        <w:rPr>
          <w:rFonts w:ascii="Verdana" w:hAnsi="Verdana"/>
          <w:b/>
          <w:bCs/>
        </w:rPr>
        <w:t>Investment firm group composition</w:t>
      </w:r>
      <w:r w:rsidR="00D055EF">
        <w:rPr>
          <w:rFonts w:ascii="Verdana" w:hAnsi="Verdana"/>
          <w:b/>
          <w:bCs/>
        </w:rPr>
        <w:t xml:space="preserve"> (if you require more </w:t>
      </w:r>
      <w:r w:rsidR="00B26CB6">
        <w:rPr>
          <w:rFonts w:ascii="Verdana" w:hAnsi="Verdana"/>
          <w:b/>
          <w:bCs/>
        </w:rPr>
        <w:t>space</w:t>
      </w:r>
      <w:r w:rsidR="00D055EF">
        <w:rPr>
          <w:rFonts w:ascii="Verdana" w:hAnsi="Verdana"/>
          <w:b/>
          <w:bCs/>
        </w:rPr>
        <w:t xml:space="preserve">, please </w:t>
      </w:r>
      <w:proofErr w:type="gramStart"/>
      <w:r w:rsidR="00D055EF">
        <w:rPr>
          <w:rFonts w:ascii="Verdana" w:hAnsi="Verdana"/>
          <w:b/>
          <w:bCs/>
        </w:rPr>
        <w:t>continue on</w:t>
      </w:r>
      <w:proofErr w:type="gramEnd"/>
      <w:r w:rsidR="00D055EF">
        <w:rPr>
          <w:rFonts w:ascii="Verdana" w:hAnsi="Verdana"/>
          <w:b/>
          <w:bCs/>
        </w:rPr>
        <w:t xml:space="preserve"> a separate sheet)</w:t>
      </w:r>
    </w:p>
    <w:p w14:paraId="140CDFEC" w14:textId="77777777" w:rsidR="006A6FBC" w:rsidRPr="006A6FBC" w:rsidRDefault="006A6FBC" w:rsidP="001A06AD">
      <w:pPr>
        <w:pStyle w:val="Qsyesno"/>
        <w:rPr>
          <w:rFonts w:ascii="Verdana" w:hAnsi="Verdana"/>
          <w:b/>
          <w:bCs/>
        </w:rPr>
      </w:pPr>
    </w:p>
    <w:tbl>
      <w:tblPr>
        <w:tblStyle w:val="TableGrid"/>
        <w:tblW w:w="0" w:type="auto"/>
        <w:tblLook w:val="04A0" w:firstRow="1" w:lastRow="0" w:firstColumn="1" w:lastColumn="0" w:noHBand="0" w:noVBand="1"/>
      </w:tblPr>
      <w:tblGrid>
        <w:gridCol w:w="2073"/>
        <w:gridCol w:w="2238"/>
        <w:gridCol w:w="2762"/>
        <w:gridCol w:w="3392"/>
        <w:gridCol w:w="3763"/>
      </w:tblGrid>
      <w:tr w:rsidR="006A6FBC" w:rsidRPr="006A6FBC" w14:paraId="6794C52B" w14:textId="77777777" w:rsidTr="002B1EC9">
        <w:trPr>
          <w:tblHeader/>
        </w:trPr>
        <w:tc>
          <w:tcPr>
            <w:tcW w:w="1413" w:type="dxa"/>
            <w:shd w:val="clear" w:color="auto" w:fill="D9D9D9" w:themeFill="background1" w:themeFillShade="D9"/>
          </w:tcPr>
          <w:p w14:paraId="18F84417" w14:textId="504A844D" w:rsidR="006A6FBC" w:rsidRPr="006A6FBC" w:rsidRDefault="006A6FBC" w:rsidP="006A6FBC">
            <w:pPr>
              <w:pStyle w:val="Qsyesno"/>
              <w:tabs>
                <w:tab w:val="left" w:pos="589"/>
              </w:tabs>
              <w:rPr>
                <w:rFonts w:ascii="Verdana" w:hAnsi="Verdana"/>
                <w:b/>
                <w:bCs/>
              </w:rPr>
            </w:pPr>
            <w:r w:rsidRPr="006A6FBC">
              <w:rPr>
                <w:rFonts w:ascii="Verdana" w:hAnsi="Verdana"/>
                <w:b/>
                <w:bCs/>
              </w:rPr>
              <w:t>FRN (if applicable)</w:t>
            </w:r>
          </w:p>
        </w:tc>
        <w:tc>
          <w:tcPr>
            <w:tcW w:w="2410" w:type="dxa"/>
            <w:shd w:val="clear" w:color="auto" w:fill="D9D9D9" w:themeFill="background1" w:themeFillShade="D9"/>
          </w:tcPr>
          <w:p w14:paraId="0758E3BA" w14:textId="1B5C7164" w:rsidR="006A6FBC" w:rsidRPr="006A6FBC" w:rsidRDefault="006A6FBC" w:rsidP="006A6FBC">
            <w:pPr>
              <w:pStyle w:val="Qsyesno"/>
              <w:tabs>
                <w:tab w:val="clear" w:pos="284"/>
              </w:tabs>
              <w:ind w:right="0"/>
              <w:rPr>
                <w:rFonts w:ascii="Verdana" w:hAnsi="Verdana"/>
                <w:b/>
                <w:bCs/>
              </w:rPr>
            </w:pPr>
            <w:r w:rsidRPr="006A6FBC">
              <w:rPr>
                <w:rFonts w:ascii="Verdana" w:hAnsi="Verdana"/>
                <w:b/>
                <w:bCs/>
              </w:rPr>
              <w:t>Firm Name</w:t>
            </w:r>
          </w:p>
        </w:tc>
        <w:tc>
          <w:tcPr>
            <w:tcW w:w="2835" w:type="dxa"/>
            <w:shd w:val="clear" w:color="auto" w:fill="D9D9D9" w:themeFill="background1" w:themeFillShade="D9"/>
          </w:tcPr>
          <w:p w14:paraId="782500FA" w14:textId="355010EC" w:rsidR="006A6FBC" w:rsidRPr="006A6FBC" w:rsidRDefault="00B15F27" w:rsidP="006A6FBC">
            <w:pPr>
              <w:pStyle w:val="Qsyesno"/>
              <w:rPr>
                <w:rFonts w:ascii="Verdana" w:hAnsi="Verdana"/>
                <w:b/>
                <w:bCs/>
              </w:rPr>
            </w:pPr>
            <w:r>
              <w:rPr>
                <w:rFonts w:ascii="Verdana" w:hAnsi="Verdana"/>
                <w:b/>
                <w:bCs/>
              </w:rPr>
              <w:t>Type of group undert</w:t>
            </w:r>
            <w:r w:rsidR="008A0485">
              <w:rPr>
                <w:rFonts w:ascii="Verdana" w:hAnsi="Verdana"/>
                <w:b/>
                <w:bCs/>
              </w:rPr>
              <w:t>aking (s</w:t>
            </w:r>
            <w:r w:rsidR="006A6FBC" w:rsidRPr="006A6FBC">
              <w:rPr>
                <w:rFonts w:ascii="Verdana" w:hAnsi="Verdana"/>
                <w:b/>
                <w:bCs/>
              </w:rPr>
              <w:t>elect one</w:t>
            </w:r>
            <w:r w:rsidR="005D4573">
              <w:rPr>
                <w:rFonts w:ascii="Verdana" w:hAnsi="Verdana"/>
                <w:b/>
                <w:bCs/>
              </w:rPr>
              <w:t>)</w:t>
            </w:r>
            <w:r w:rsidR="006A6FBC" w:rsidRPr="006A6FBC">
              <w:rPr>
                <w:rFonts w:ascii="Verdana" w:hAnsi="Verdana"/>
                <w:b/>
                <w:bCs/>
              </w:rPr>
              <w:t>:</w:t>
            </w:r>
          </w:p>
        </w:tc>
        <w:tc>
          <w:tcPr>
            <w:tcW w:w="3543" w:type="dxa"/>
            <w:shd w:val="clear" w:color="auto" w:fill="D9D9D9" w:themeFill="background1" w:themeFillShade="D9"/>
          </w:tcPr>
          <w:p w14:paraId="3EA36FAE" w14:textId="0B078961" w:rsidR="006A6FBC" w:rsidRPr="006A6FBC" w:rsidRDefault="00CA4343" w:rsidP="006A6FBC">
            <w:pPr>
              <w:pStyle w:val="Qsyesno"/>
              <w:rPr>
                <w:rFonts w:ascii="Verdana" w:hAnsi="Verdana"/>
                <w:b/>
                <w:bCs/>
              </w:rPr>
            </w:pPr>
            <w:r w:rsidRPr="00CA4343">
              <w:rPr>
                <w:rFonts w:ascii="Verdana" w:hAnsi="Verdana"/>
                <w:b/>
                <w:bCs/>
              </w:rPr>
              <w:t xml:space="preserve">Sub- type of group undertaking </w:t>
            </w:r>
            <w:r>
              <w:rPr>
                <w:rFonts w:ascii="Verdana" w:hAnsi="Verdana"/>
                <w:b/>
                <w:bCs/>
              </w:rPr>
              <w:t>(s</w:t>
            </w:r>
            <w:r w:rsidR="006A6FBC" w:rsidRPr="006A6FBC">
              <w:rPr>
                <w:rFonts w:ascii="Verdana" w:hAnsi="Verdana"/>
                <w:b/>
                <w:bCs/>
              </w:rPr>
              <w:t>elect one</w:t>
            </w:r>
            <w:r>
              <w:rPr>
                <w:rFonts w:ascii="Verdana" w:hAnsi="Verdana"/>
                <w:b/>
                <w:bCs/>
              </w:rPr>
              <w:t>):</w:t>
            </w:r>
          </w:p>
        </w:tc>
        <w:tc>
          <w:tcPr>
            <w:tcW w:w="3969" w:type="dxa"/>
            <w:shd w:val="clear" w:color="auto" w:fill="D9D9D9" w:themeFill="background1" w:themeFillShade="D9"/>
          </w:tcPr>
          <w:p w14:paraId="1F003F9A" w14:textId="2EFEC89A" w:rsidR="006A6FBC" w:rsidRPr="006A6FBC" w:rsidRDefault="006A6FBC" w:rsidP="006A6FBC">
            <w:pPr>
              <w:pStyle w:val="Qsyesno"/>
              <w:ind w:right="463"/>
              <w:rPr>
                <w:rFonts w:ascii="Verdana" w:hAnsi="Verdana"/>
                <w:b/>
                <w:bCs/>
              </w:rPr>
            </w:pPr>
            <w:r w:rsidRPr="006A6FBC">
              <w:rPr>
                <w:rFonts w:ascii="Verdana" w:hAnsi="Verdana"/>
                <w:b/>
                <w:bCs/>
              </w:rPr>
              <w:t>Location</w:t>
            </w:r>
            <w:r w:rsidR="006F3CFB">
              <w:rPr>
                <w:rFonts w:ascii="Verdana" w:hAnsi="Verdana"/>
                <w:b/>
                <w:bCs/>
              </w:rPr>
              <w:t xml:space="preserve">: </w:t>
            </w:r>
            <w:r w:rsidRPr="006A6FBC">
              <w:rPr>
                <w:rFonts w:ascii="Verdana" w:hAnsi="Verdana"/>
                <w:b/>
                <w:bCs/>
              </w:rPr>
              <w:t>principal place of business and, separately, place of incorporation, if different</w:t>
            </w:r>
            <w:r w:rsidR="001512A3">
              <w:rPr>
                <w:rFonts w:ascii="Verdana" w:hAnsi="Verdana"/>
                <w:b/>
                <w:bCs/>
              </w:rPr>
              <w:t xml:space="preserve"> (type country name)</w:t>
            </w:r>
          </w:p>
        </w:tc>
      </w:tr>
      <w:tr w:rsidR="006A6FBC" w14:paraId="4021CDD3" w14:textId="77777777" w:rsidTr="002B1EC9">
        <w:tc>
          <w:tcPr>
            <w:tcW w:w="1413" w:type="dxa"/>
          </w:tcPr>
          <w:p w14:paraId="515CF4BC" w14:textId="30AE8756"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2410" w:type="dxa"/>
          </w:tcPr>
          <w:p w14:paraId="7625C2A2" w14:textId="093C9A5F" w:rsidR="006A6FBC" w:rsidRDefault="006A6FBC" w:rsidP="006A6FBC">
            <w:pPr>
              <w:pStyle w:val="Qsyesno"/>
              <w:tabs>
                <w:tab w:val="clear" w:pos="284"/>
              </w:tabs>
              <w:ind w:right="66"/>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2835" w:type="dxa"/>
          </w:tcPr>
          <w:p w14:paraId="73D5E395" w14:textId="42E4FBC5" w:rsidR="006A6FBC" w:rsidRDefault="006A6FBC" w:rsidP="006A6FBC">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681F18">
              <w:rPr>
                <w:rFonts w:ascii="Verdana" w:hAnsi="Verdana"/>
              </w:rPr>
              <w:t xml:space="preserve">UK </w:t>
            </w:r>
            <w:r w:rsidR="00E56E26">
              <w:rPr>
                <w:rFonts w:ascii="Verdana" w:hAnsi="Verdana"/>
              </w:rPr>
              <w:t>p</w:t>
            </w:r>
            <w:r>
              <w:rPr>
                <w:rFonts w:ascii="Verdana" w:hAnsi="Verdana"/>
              </w:rPr>
              <w:t>arent entity</w:t>
            </w:r>
          </w:p>
          <w:p w14:paraId="5010DAAA" w14:textId="49ACB203" w:rsidR="00E56E26" w:rsidRDefault="00E56E26" w:rsidP="006A6FBC">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sidR="00C74847">
              <w:rPr>
                <w:rFonts w:ascii="Verdana" w:hAnsi="Verdana"/>
              </w:rPr>
              <w:t xml:space="preserve"> Intermediate parent undertaking</w:t>
            </w:r>
          </w:p>
          <w:p w14:paraId="4E2133C1" w14:textId="2D4A9AF4" w:rsidR="006A6FBC" w:rsidRDefault="006A6FBC" w:rsidP="006A6FBC">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Subsidiary</w:t>
            </w:r>
            <w:r w:rsidR="008776BA">
              <w:rPr>
                <w:rFonts w:ascii="Verdana" w:hAnsi="Verdana"/>
              </w:rPr>
              <w:t xml:space="preserve"> (non-pare</w:t>
            </w:r>
            <w:r w:rsidR="00861E90">
              <w:rPr>
                <w:rFonts w:ascii="Verdana" w:hAnsi="Verdana"/>
              </w:rPr>
              <w:t>nt underta</w:t>
            </w:r>
            <w:r w:rsidR="003108D1">
              <w:rPr>
                <w:rFonts w:ascii="Verdana" w:hAnsi="Verdana"/>
              </w:rPr>
              <w:t>k</w:t>
            </w:r>
            <w:r w:rsidR="00861E90">
              <w:rPr>
                <w:rFonts w:ascii="Verdana" w:hAnsi="Verdana"/>
              </w:rPr>
              <w:t>ing)</w:t>
            </w:r>
          </w:p>
          <w:p w14:paraId="21A8C819" w14:textId="0AB1CB91" w:rsidR="006A6FBC" w:rsidRDefault="006A6FBC" w:rsidP="006A6FBC">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Connected undertaking</w:t>
            </w:r>
          </w:p>
        </w:tc>
        <w:tc>
          <w:tcPr>
            <w:tcW w:w="3543" w:type="dxa"/>
          </w:tcPr>
          <w:p w14:paraId="5C4CD739" w14:textId="77777777" w:rsidR="00B26CB6" w:rsidRDefault="006A6FBC"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5F512A">
              <w:rPr>
                <w:rFonts w:ascii="Verdana" w:hAnsi="Verdana"/>
              </w:rPr>
              <w:t>PRA designated investment firm</w:t>
            </w:r>
          </w:p>
          <w:p w14:paraId="2A43B5D0" w14:textId="0461FE2C" w:rsidR="00B26CB6" w:rsidRDefault="00B26CB6"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5F512A">
              <w:rPr>
                <w:rFonts w:ascii="Verdana" w:hAnsi="Verdana"/>
              </w:rPr>
              <w:t>MIFIDPRU i</w:t>
            </w:r>
            <w:r w:rsidR="006A6FBC">
              <w:rPr>
                <w:rFonts w:ascii="Verdana" w:hAnsi="Verdana"/>
              </w:rPr>
              <w:t>nvestment firm</w:t>
            </w:r>
          </w:p>
          <w:p w14:paraId="3CDBD4CC" w14:textId="7FAB97BB" w:rsidR="005F512A" w:rsidRDefault="00B26CB6"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694E47">
              <w:rPr>
                <w:rFonts w:ascii="Verdana" w:hAnsi="Verdana"/>
              </w:rPr>
              <w:t>C</w:t>
            </w:r>
            <w:r w:rsidR="005F512A">
              <w:rPr>
                <w:rFonts w:ascii="Verdana" w:hAnsi="Verdana"/>
              </w:rPr>
              <w:t>redit institution</w:t>
            </w:r>
          </w:p>
          <w:p w14:paraId="2085F75F" w14:textId="74E8D166" w:rsidR="006A6FBC" w:rsidRDefault="006A6FBC"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694E47">
              <w:rPr>
                <w:rFonts w:ascii="Verdana" w:hAnsi="Verdana"/>
              </w:rPr>
              <w:t>Other f</w:t>
            </w:r>
            <w:r>
              <w:rPr>
                <w:rFonts w:ascii="Verdana" w:hAnsi="Verdana"/>
              </w:rPr>
              <w:t>inancial institution</w:t>
            </w:r>
          </w:p>
          <w:p w14:paraId="02FC23D0" w14:textId="77777777" w:rsidR="006A6FBC" w:rsidRDefault="006A6FBC"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Ancillary services undertaking</w:t>
            </w:r>
          </w:p>
          <w:p w14:paraId="63113BAD" w14:textId="2A4431D2" w:rsidR="006A6FBC" w:rsidRDefault="006A6FBC" w:rsidP="006A6FBC">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Tied agent</w:t>
            </w:r>
          </w:p>
        </w:tc>
        <w:tc>
          <w:tcPr>
            <w:tcW w:w="3969" w:type="dxa"/>
          </w:tcPr>
          <w:p w14:paraId="272B3876" w14:textId="7596C016"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6A6FBC" w14:paraId="4A9D3EB3" w14:textId="77777777" w:rsidTr="002B1EC9">
        <w:tc>
          <w:tcPr>
            <w:tcW w:w="1413" w:type="dxa"/>
          </w:tcPr>
          <w:p w14:paraId="6BE1F203" w14:textId="328AA89D"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2410" w:type="dxa"/>
          </w:tcPr>
          <w:p w14:paraId="560E5F8A" w14:textId="74FAE0B6" w:rsidR="006A6FBC" w:rsidRDefault="006A6FBC" w:rsidP="006A6FBC">
            <w:pPr>
              <w:pStyle w:val="Qsyesno"/>
              <w:tabs>
                <w:tab w:val="clear" w:pos="284"/>
              </w:tabs>
              <w:ind w:right="66"/>
              <w:rPr>
                <w:rFonts w:ascii="Verdana" w:hAnsi="Verdana"/>
              </w:rPr>
            </w:pPr>
            <w:r w:rsidRPr="00171052">
              <w:rPr>
                <w:rFonts w:ascii="Verdana" w:hAnsi="Verdana"/>
                <w:noProof/>
                <w:szCs w:val="18"/>
              </w:rPr>
              <w:fldChar w:fldCharType="begin">
                <w:ffData>
                  <w:name w:val="Text1"/>
                  <w:enabled/>
                  <w:calcOnExit w:val="0"/>
                  <w:textInput/>
                </w:ffData>
              </w:fldChar>
            </w:r>
            <w:r w:rsidRPr="00171052">
              <w:rPr>
                <w:rFonts w:ascii="Verdana" w:hAnsi="Verdana"/>
                <w:noProof/>
                <w:szCs w:val="18"/>
              </w:rPr>
              <w:instrText xml:space="preserve"> FORMTEXT </w:instrText>
            </w:r>
            <w:r w:rsidRPr="00171052">
              <w:rPr>
                <w:rFonts w:ascii="Verdana" w:hAnsi="Verdana"/>
                <w:noProof/>
                <w:szCs w:val="18"/>
              </w:rPr>
            </w:r>
            <w:r w:rsidRPr="00171052">
              <w:rPr>
                <w:rFonts w:ascii="Verdana" w:hAnsi="Verdana"/>
                <w:noProof/>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fldChar w:fldCharType="end"/>
            </w:r>
          </w:p>
        </w:tc>
        <w:tc>
          <w:tcPr>
            <w:tcW w:w="2835" w:type="dxa"/>
          </w:tcPr>
          <w:p w14:paraId="7FB883C8"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UK parent entity</w:t>
            </w:r>
          </w:p>
          <w:p w14:paraId="64A4946D"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Intermediate parent undertaking</w:t>
            </w:r>
          </w:p>
          <w:p w14:paraId="18DF14B5" w14:textId="222743D5"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Subsidiary (non-parent underta</w:t>
            </w:r>
            <w:r w:rsidR="003108D1">
              <w:rPr>
                <w:rFonts w:ascii="Verdana" w:hAnsi="Verdana"/>
              </w:rPr>
              <w:t>k</w:t>
            </w:r>
            <w:r>
              <w:rPr>
                <w:rFonts w:ascii="Verdana" w:hAnsi="Verdana"/>
              </w:rPr>
              <w:t>ing)</w:t>
            </w:r>
          </w:p>
          <w:p w14:paraId="0074141E" w14:textId="39BE63F3" w:rsidR="006A6FBC" w:rsidRDefault="006A6FBC" w:rsidP="006A6FBC">
            <w:pPr>
              <w:pStyle w:val="Qsyesno"/>
              <w:ind w:right="172"/>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Connected undertaking</w:t>
            </w:r>
          </w:p>
        </w:tc>
        <w:tc>
          <w:tcPr>
            <w:tcW w:w="3543" w:type="dxa"/>
          </w:tcPr>
          <w:p w14:paraId="2DBED372"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PRA designated investment firm</w:t>
            </w:r>
          </w:p>
          <w:p w14:paraId="0CC27690"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MIFIDPRU investment firm</w:t>
            </w:r>
          </w:p>
          <w:p w14:paraId="1B4B23FE" w14:textId="5B01C485"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E36AC8">
              <w:rPr>
                <w:rFonts w:ascii="Verdana" w:hAnsi="Verdana"/>
              </w:rPr>
              <w:t>C</w:t>
            </w:r>
            <w:r>
              <w:rPr>
                <w:rFonts w:ascii="Verdana" w:hAnsi="Verdana"/>
              </w:rPr>
              <w:t>redit institution</w:t>
            </w:r>
          </w:p>
          <w:p w14:paraId="2CB08B29" w14:textId="6DDD0944"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E36AC8">
              <w:rPr>
                <w:rFonts w:ascii="Verdana" w:hAnsi="Verdana"/>
              </w:rPr>
              <w:t>Other f</w:t>
            </w:r>
            <w:r>
              <w:rPr>
                <w:rFonts w:ascii="Verdana" w:hAnsi="Verdana"/>
              </w:rPr>
              <w:t>inancial institution</w:t>
            </w:r>
          </w:p>
          <w:p w14:paraId="0BD76D1A"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Ancillary services undertaking</w:t>
            </w:r>
          </w:p>
          <w:p w14:paraId="0034745B" w14:textId="628143AD" w:rsidR="006A6FBC"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Tied agent</w:t>
            </w:r>
          </w:p>
        </w:tc>
        <w:tc>
          <w:tcPr>
            <w:tcW w:w="3969" w:type="dxa"/>
          </w:tcPr>
          <w:p w14:paraId="77607609" w14:textId="3353FAE3"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6A6FBC" w14:paraId="2E94487F" w14:textId="77777777" w:rsidTr="002B1EC9">
        <w:tc>
          <w:tcPr>
            <w:tcW w:w="1413" w:type="dxa"/>
          </w:tcPr>
          <w:p w14:paraId="0D7B3E1C" w14:textId="0C73559F"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2410" w:type="dxa"/>
          </w:tcPr>
          <w:p w14:paraId="4C0A6CEC" w14:textId="578B9AC8" w:rsidR="006A6FBC" w:rsidRPr="00226AB0" w:rsidRDefault="006A6FBC" w:rsidP="006A6FBC">
            <w:pPr>
              <w:pStyle w:val="Qsyesno"/>
              <w:tabs>
                <w:tab w:val="clear" w:pos="284"/>
              </w:tabs>
              <w:ind w:right="66"/>
              <w:rPr>
                <w:rFonts w:ascii="Verdana" w:hAnsi="Verdana"/>
                <w:noProof/>
                <w:szCs w:val="18"/>
              </w:rPr>
            </w:pPr>
            <w:r w:rsidRPr="00171052">
              <w:rPr>
                <w:rFonts w:ascii="Verdana" w:hAnsi="Verdana"/>
                <w:noProof/>
                <w:szCs w:val="18"/>
              </w:rPr>
              <w:fldChar w:fldCharType="begin">
                <w:ffData>
                  <w:name w:val="Text1"/>
                  <w:enabled/>
                  <w:calcOnExit w:val="0"/>
                  <w:textInput/>
                </w:ffData>
              </w:fldChar>
            </w:r>
            <w:r w:rsidRPr="00171052">
              <w:rPr>
                <w:rFonts w:ascii="Verdana" w:hAnsi="Verdana"/>
                <w:noProof/>
                <w:szCs w:val="18"/>
              </w:rPr>
              <w:instrText xml:space="preserve"> FORMTEXT </w:instrText>
            </w:r>
            <w:r w:rsidRPr="00171052">
              <w:rPr>
                <w:rFonts w:ascii="Verdana" w:hAnsi="Verdana"/>
                <w:noProof/>
                <w:szCs w:val="18"/>
              </w:rPr>
            </w:r>
            <w:r w:rsidRPr="00171052">
              <w:rPr>
                <w:rFonts w:ascii="Verdana" w:hAnsi="Verdana"/>
                <w:noProof/>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fldChar w:fldCharType="end"/>
            </w:r>
          </w:p>
        </w:tc>
        <w:tc>
          <w:tcPr>
            <w:tcW w:w="2835" w:type="dxa"/>
          </w:tcPr>
          <w:p w14:paraId="78BA141D"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UK parent entity</w:t>
            </w:r>
          </w:p>
          <w:p w14:paraId="15A28703"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Intermediate parent undertaking</w:t>
            </w:r>
          </w:p>
          <w:p w14:paraId="172235EA" w14:textId="5761F6E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Subsidiary (non-parent underta</w:t>
            </w:r>
            <w:r w:rsidR="003108D1">
              <w:rPr>
                <w:rFonts w:ascii="Verdana" w:hAnsi="Verdana"/>
              </w:rPr>
              <w:t>k</w:t>
            </w:r>
            <w:r>
              <w:rPr>
                <w:rFonts w:ascii="Verdana" w:hAnsi="Verdana"/>
              </w:rPr>
              <w:t>ing)</w:t>
            </w:r>
          </w:p>
          <w:p w14:paraId="47016EC7" w14:textId="288BEA02" w:rsidR="006A6FBC" w:rsidRDefault="006A6FBC" w:rsidP="006A6FBC">
            <w:pPr>
              <w:pStyle w:val="Qsyesno"/>
              <w:ind w:right="3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Connected undertaking</w:t>
            </w:r>
          </w:p>
        </w:tc>
        <w:tc>
          <w:tcPr>
            <w:tcW w:w="3543" w:type="dxa"/>
          </w:tcPr>
          <w:p w14:paraId="01640343"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PRA designated investment firm</w:t>
            </w:r>
          </w:p>
          <w:p w14:paraId="74DDD543"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MIFIDPRU investment firm</w:t>
            </w:r>
          </w:p>
          <w:p w14:paraId="7D4B66D2" w14:textId="32C5A854"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7843D4">
              <w:rPr>
                <w:rFonts w:ascii="Verdana" w:hAnsi="Verdana"/>
              </w:rPr>
              <w:t>C</w:t>
            </w:r>
            <w:r>
              <w:rPr>
                <w:rFonts w:ascii="Verdana" w:hAnsi="Verdana"/>
              </w:rPr>
              <w:t>redit institution</w:t>
            </w:r>
          </w:p>
          <w:p w14:paraId="50B478DB" w14:textId="63D76D1D"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7843D4">
              <w:rPr>
                <w:rFonts w:ascii="Verdana" w:hAnsi="Verdana"/>
              </w:rPr>
              <w:t>Other f</w:t>
            </w:r>
            <w:r>
              <w:rPr>
                <w:rFonts w:ascii="Verdana" w:hAnsi="Verdana"/>
              </w:rPr>
              <w:t>inancial institution</w:t>
            </w:r>
          </w:p>
          <w:p w14:paraId="368D390F"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Ancillary services undertaking</w:t>
            </w:r>
          </w:p>
          <w:p w14:paraId="1D03A85A" w14:textId="62D2C392" w:rsidR="006A6FBC"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Tied agent</w:t>
            </w:r>
          </w:p>
        </w:tc>
        <w:tc>
          <w:tcPr>
            <w:tcW w:w="3969" w:type="dxa"/>
          </w:tcPr>
          <w:p w14:paraId="305E594A" w14:textId="37CCA9B6"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6A6FBC" w14:paraId="0E5756EC" w14:textId="77777777" w:rsidTr="002B1EC9">
        <w:tc>
          <w:tcPr>
            <w:tcW w:w="1413" w:type="dxa"/>
          </w:tcPr>
          <w:p w14:paraId="09ADF719" w14:textId="3FA86C49"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2410" w:type="dxa"/>
          </w:tcPr>
          <w:p w14:paraId="71ED2E14" w14:textId="21BDBD74" w:rsidR="006A6FBC" w:rsidRPr="00226AB0" w:rsidRDefault="006A6FBC" w:rsidP="006A6FBC">
            <w:pPr>
              <w:pStyle w:val="Qsyesno"/>
              <w:tabs>
                <w:tab w:val="clear" w:pos="284"/>
              </w:tabs>
              <w:ind w:right="66"/>
              <w:rPr>
                <w:rFonts w:ascii="Verdana" w:hAnsi="Verdana"/>
                <w:noProof/>
                <w:szCs w:val="18"/>
              </w:rPr>
            </w:pPr>
            <w:r w:rsidRPr="00171052">
              <w:rPr>
                <w:rFonts w:ascii="Verdana" w:hAnsi="Verdana"/>
                <w:noProof/>
                <w:szCs w:val="18"/>
              </w:rPr>
              <w:fldChar w:fldCharType="begin">
                <w:ffData>
                  <w:name w:val="Text1"/>
                  <w:enabled/>
                  <w:calcOnExit w:val="0"/>
                  <w:textInput/>
                </w:ffData>
              </w:fldChar>
            </w:r>
            <w:r w:rsidRPr="00171052">
              <w:rPr>
                <w:rFonts w:ascii="Verdana" w:hAnsi="Verdana"/>
                <w:noProof/>
                <w:szCs w:val="18"/>
              </w:rPr>
              <w:instrText xml:space="preserve"> FORMTEXT </w:instrText>
            </w:r>
            <w:r w:rsidRPr="00171052">
              <w:rPr>
                <w:rFonts w:ascii="Verdana" w:hAnsi="Verdana"/>
                <w:noProof/>
                <w:szCs w:val="18"/>
              </w:rPr>
            </w:r>
            <w:r w:rsidRPr="00171052">
              <w:rPr>
                <w:rFonts w:ascii="Verdana" w:hAnsi="Verdana"/>
                <w:noProof/>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fldChar w:fldCharType="end"/>
            </w:r>
          </w:p>
        </w:tc>
        <w:tc>
          <w:tcPr>
            <w:tcW w:w="2835" w:type="dxa"/>
          </w:tcPr>
          <w:p w14:paraId="1CD92A8E"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UK parent entity</w:t>
            </w:r>
          </w:p>
          <w:p w14:paraId="5242412F" w14:textId="77777777"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Intermediate parent undertaking</w:t>
            </w:r>
          </w:p>
          <w:p w14:paraId="52CB795F" w14:textId="6449E26B" w:rsidR="00B15F27" w:rsidRDefault="00B15F27" w:rsidP="00B15F27">
            <w:pPr>
              <w:pStyle w:val="Qsyesno"/>
              <w:ind w:right="456"/>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Subsidiary (non-parent underta</w:t>
            </w:r>
            <w:r w:rsidR="003108D1">
              <w:rPr>
                <w:rFonts w:ascii="Verdana" w:hAnsi="Verdana"/>
              </w:rPr>
              <w:t>k</w:t>
            </w:r>
            <w:r>
              <w:rPr>
                <w:rFonts w:ascii="Verdana" w:hAnsi="Verdana"/>
              </w:rPr>
              <w:t>ing)</w:t>
            </w:r>
          </w:p>
          <w:p w14:paraId="330DB7B8" w14:textId="6C82F345" w:rsidR="006A6FBC" w:rsidRDefault="006A6FBC" w:rsidP="006A6FBC">
            <w:pPr>
              <w:pStyle w:val="Qsyesno"/>
              <w:ind w:right="3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Connected undertaking</w:t>
            </w:r>
          </w:p>
        </w:tc>
        <w:tc>
          <w:tcPr>
            <w:tcW w:w="3543" w:type="dxa"/>
          </w:tcPr>
          <w:p w14:paraId="7C79716A"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PRA designated investment firm</w:t>
            </w:r>
          </w:p>
          <w:p w14:paraId="5A00FC4C"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MIFIDPRU investment firm</w:t>
            </w:r>
          </w:p>
          <w:p w14:paraId="72DBD522" w14:textId="0E2F118B"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7843D4">
              <w:rPr>
                <w:rFonts w:ascii="Verdana" w:hAnsi="Verdana"/>
              </w:rPr>
              <w:t>C</w:t>
            </w:r>
            <w:r>
              <w:rPr>
                <w:rFonts w:ascii="Verdana" w:hAnsi="Verdana"/>
              </w:rPr>
              <w:t>redit institution</w:t>
            </w:r>
          </w:p>
          <w:p w14:paraId="768C7E45" w14:textId="3EC0B605"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w:t>
            </w:r>
            <w:r w:rsidR="007843D4">
              <w:rPr>
                <w:rFonts w:ascii="Verdana" w:hAnsi="Verdana"/>
              </w:rPr>
              <w:t>Other f</w:t>
            </w:r>
            <w:r>
              <w:rPr>
                <w:rFonts w:ascii="Verdana" w:hAnsi="Verdana"/>
              </w:rPr>
              <w:t>inancial institution</w:t>
            </w:r>
          </w:p>
          <w:p w14:paraId="06D52644" w14:textId="77777777" w:rsidR="00B26CB6"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Ancillary services undertaking</w:t>
            </w:r>
          </w:p>
          <w:p w14:paraId="304DCA76" w14:textId="3A29A24B" w:rsidR="006A6FBC" w:rsidRDefault="00B26CB6" w:rsidP="00B26CB6">
            <w:pPr>
              <w:pStyle w:val="Qsyesno"/>
              <w:ind w:right="-110"/>
              <w:rPr>
                <w:rFonts w:ascii="Verdana" w:hAnsi="Verdana"/>
              </w:rPr>
            </w:pP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 xml:space="preserve"> Tied agent</w:t>
            </w:r>
          </w:p>
        </w:tc>
        <w:tc>
          <w:tcPr>
            <w:tcW w:w="3969" w:type="dxa"/>
          </w:tcPr>
          <w:p w14:paraId="335CE8AF" w14:textId="41977D64" w:rsidR="006A6FBC" w:rsidRDefault="006A6FBC" w:rsidP="006A6FBC">
            <w:pPr>
              <w:pStyle w:val="Qsyesno"/>
              <w:rPr>
                <w:rFonts w:ascii="Verdana" w:hAnsi="Verdana"/>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bl>
    <w:p w14:paraId="401E6740" w14:textId="77777777" w:rsidR="00226AB0" w:rsidRDefault="00226AB0" w:rsidP="001A06AD">
      <w:pPr>
        <w:pStyle w:val="Qsyesno"/>
        <w:rPr>
          <w:rFonts w:ascii="Verdana" w:hAnsi="Verdana"/>
        </w:rPr>
      </w:pPr>
    </w:p>
    <w:p w14:paraId="5696F555" w14:textId="77777777" w:rsidR="004149BC" w:rsidRDefault="004149BC">
      <w:pPr>
        <w:spacing w:before="0" w:line="240" w:lineRule="auto"/>
        <w:rPr>
          <w:rFonts w:ascii="Verdana" w:hAnsi="Verdana"/>
          <w:sz w:val="18"/>
        </w:rPr>
        <w:sectPr w:rsidR="004149BC" w:rsidSect="00F82AE5">
          <w:headerReference w:type="first" r:id="rId30"/>
          <w:pgSz w:w="16846" w:h="11901" w:orient="landscape" w:code="9"/>
          <w:pgMar w:top="1134" w:right="1701" w:bottom="680" w:left="907" w:header="567" w:footer="680" w:gutter="0"/>
          <w:cols w:space="720"/>
          <w:titlePg/>
          <w:docGrid w:linePitch="272"/>
        </w:sectPr>
      </w:pPr>
    </w:p>
    <w:p w14:paraId="62CC3415" w14:textId="74D4E495" w:rsidR="00B851B3" w:rsidRPr="009120DE" w:rsidRDefault="002C4754" w:rsidP="002C4754">
      <w:pPr>
        <w:pStyle w:val="QuestionChar"/>
        <w:rPr>
          <w:rFonts w:ascii="Verdana" w:hAnsi="Verdana"/>
          <w:b/>
          <w:szCs w:val="18"/>
        </w:rPr>
      </w:pPr>
      <w:r>
        <w:rPr>
          <w:rFonts w:ascii="Verdana" w:hAnsi="Verdana"/>
          <w:b/>
          <w:bCs/>
        </w:rPr>
        <w:tab/>
      </w:r>
      <w:r w:rsidR="00E61A07" w:rsidRPr="003108D1">
        <w:rPr>
          <w:rFonts w:ascii="Verdana" w:hAnsi="Verdana"/>
          <w:b/>
          <w:szCs w:val="18"/>
        </w:rPr>
        <w:t>3.</w:t>
      </w:r>
      <w:r w:rsidR="0050540C" w:rsidRPr="00D25A08">
        <w:rPr>
          <w:rFonts w:ascii="Verdana" w:hAnsi="Verdana"/>
          <w:b/>
          <w:szCs w:val="18"/>
        </w:rPr>
        <w:t>3</w:t>
      </w:r>
      <w:r>
        <w:rPr>
          <w:rFonts w:ascii="Verdana" w:hAnsi="Verdana"/>
          <w:b/>
          <w:bCs/>
        </w:rPr>
        <w:tab/>
      </w:r>
      <w:r w:rsidR="001444DF">
        <w:rPr>
          <w:rFonts w:ascii="Verdana" w:hAnsi="Verdana"/>
          <w:b/>
          <w:szCs w:val="18"/>
        </w:rPr>
        <w:t>You must</w:t>
      </w:r>
      <w:r w:rsidR="0050540C" w:rsidRPr="00F8703B">
        <w:rPr>
          <w:rFonts w:ascii="Verdana" w:hAnsi="Verdana"/>
          <w:b/>
          <w:szCs w:val="18"/>
        </w:rPr>
        <w:t xml:space="preserve"> attach a group structure char</w:t>
      </w:r>
      <w:r w:rsidR="0045534F">
        <w:rPr>
          <w:rFonts w:ascii="Verdana" w:hAnsi="Verdana"/>
          <w:b/>
          <w:szCs w:val="18"/>
        </w:rPr>
        <w:t xml:space="preserve">t which clearly shows the investment firm group and the </w:t>
      </w:r>
      <w:r w:rsidR="00C078B4">
        <w:rPr>
          <w:rFonts w:ascii="Verdana" w:hAnsi="Verdana"/>
          <w:b/>
          <w:szCs w:val="18"/>
        </w:rPr>
        <w:t>position of each entity in that group.</w:t>
      </w:r>
    </w:p>
    <w:p w14:paraId="6875E97E" w14:textId="4AA5B4B4" w:rsidR="00E61A07" w:rsidRPr="003108D1" w:rsidRDefault="00E61A07" w:rsidP="002C4754">
      <w:pPr>
        <w:pStyle w:val="Qsyesno"/>
        <w:keepNext/>
        <w:rPr>
          <w:rFonts w:ascii="Verdana" w:hAnsi="Verdana"/>
          <w:szCs w:val="18"/>
        </w:rPr>
      </w:pPr>
      <w:r w:rsidRPr="000962B5">
        <w:rPr>
          <w:rFonts w:ascii="Verdana" w:hAnsi="Verdana"/>
          <w:szCs w:val="18"/>
        </w:rPr>
        <w:fldChar w:fldCharType="begin"/>
      </w:r>
      <w:r w:rsidRPr="000962B5">
        <w:rPr>
          <w:rFonts w:ascii="Verdana" w:hAnsi="Verdana"/>
          <w:szCs w:val="18"/>
        </w:rPr>
        <w:instrText xml:space="preserve"> FORMCHECKBOX </w:instrText>
      </w:r>
      <w:r w:rsidRPr="000962B5">
        <w:rPr>
          <w:rFonts w:ascii="Verdana" w:hAnsi="Verdana"/>
          <w:szCs w:val="18"/>
        </w:rPr>
        <w:fldChar w:fldCharType="separate"/>
      </w:r>
      <w:r w:rsidRPr="000962B5">
        <w:rPr>
          <w:rFonts w:ascii="Verdana" w:hAnsi="Verdana"/>
          <w:szCs w:val="18"/>
        </w:rPr>
        <w:fldChar w:fldCharType="end"/>
      </w:r>
      <w:r w:rsidRPr="000962B5">
        <w:rPr>
          <w:rFonts w:ascii="Verdana" w:hAnsi="Verdana"/>
          <w:szCs w:val="18"/>
        </w:rPr>
        <w:fldChar w:fldCharType="begin">
          <w:ffData>
            <w:name w:val="Check16"/>
            <w:enabled/>
            <w:calcOnExit w:val="0"/>
            <w:checkBox>
              <w:sizeAuto/>
              <w:default w:val="0"/>
            </w:checkBox>
          </w:ffData>
        </w:fldChar>
      </w:r>
      <w:r w:rsidRPr="000962B5">
        <w:rPr>
          <w:rFonts w:ascii="Verdana" w:hAnsi="Verdana"/>
          <w:szCs w:val="18"/>
        </w:rPr>
        <w:instrText xml:space="preserve"> FORMCHECKBOX </w:instrText>
      </w:r>
      <w:r w:rsidRPr="000962B5">
        <w:rPr>
          <w:rFonts w:ascii="Verdana" w:hAnsi="Verdana"/>
          <w:szCs w:val="18"/>
        </w:rPr>
      </w:r>
      <w:r w:rsidRPr="000962B5">
        <w:rPr>
          <w:rFonts w:ascii="Verdana" w:hAnsi="Verdana"/>
          <w:szCs w:val="18"/>
        </w:rPr>
        <w:fldChar w:fldCharType="separate"/>
      </w:r>
      <w:r w:rsidRPr="000962B5">
        <w:rPr>
          <w:rFonts w:ascii="Verdana" w:hAnsi="Verdana"/>
          <w:szCs w:val="18"/>
        </w:rPr>
        <w:fldChar w:fldCharType="end"/>
      </w:r>
      <w:r w:rsidR="0050540C" w:rsidRPr="003108D1">
        <w:rPr>
          <w:rFonts w:ascii="Verdana" w:hAnsi="Verdana"/>
          <w:szCs w:val="18"/>
        </w:rPr>
        <w:t xml:space="preserve"> Attached </w:t>
      </w:r>
    </w:p>
    <w:p w14:paraId="2038A073" w14:textId="2949EA6E" w:rsidR="0061797E" w:rsidRPr="00A5654E" w:rsidRDefault="002C4754" w:rsidP="002C4754">
      <w:pPr>
        <w:pStyle w:val="QuestionChar"/>
        <w:rPr>
          <w:rFonts w:ascii="Verdana" w:hAnsi="Verdana"/>
          <w:b/>
          <w:szCs w:val="18"/>
        </w:rPr>
      </w:pPr>
      <w:r>
        <w:rPr>
          <w:rFonts w:ascii="Verdana" w:hAnsi="Verdana"/>
          <w:b/>
          <w:bCs/>
        </w:rPr>
        <w:tab/>
      </w:r>
      <w:r w:rsidR="00E2558F">
        <w:rPr>
          <w:rFonts w:ascii="Verdana" w:hAnsi="Verdana"/>
          <w:b/>
          <w:szCs w:val="18"/>
        </w:rPr>
        <w:t>3.4</w:t>
      </w:r>
      <w:r>
        <w:rPr>
          <w:rFonts w:ascii="Verdana" w:hAnsi="Verdana"/>
          <w:b/>
          <w:bCs/>
        </w:rPr>
        <w:tab/>
      </w:r>
      <w:r w:rsidR="0061797E" w:rsidRPr="003108D1">
        <w:rPr>
          <w:rFonts w:ascii="Verdana" w:hAnsi="Verdana"/>
          <w:b/>
          <w:szCs w:val="18"/>
        </w:rPr>
        <w:t>Is any firm in the group subject to regulation by another</w:t>
      </w:r>
      <w:r w:rsidR="0061797E" w:rsidRPr="00D25A08">
        <w:rPr>
          <w:rFonts w:ascii="Verdana" w:hAnsi="Verdana"/>
          <w:b/>
          <w:szCs w:val="18"/>
        </w:rPr>
        <w:t xml:space="preserve"> </w:t>
      </w:r>
      <w:r w:rsidR="0061797E" w:rsidRPr="00BC2671">
        <w:rPr>
          <w:rFonts w:ascii="Verdana" w:hAnsi="Verdana"/>
          <w:b/>
          <w:szCs w:val="18"/>
        </w:rPr>
        <w:t>competent</w:t>
      </w:r>
      <w:r w:rsidR="0061797E" w:rsidRPr="00F8703B">
        <w:rPr>
          <w:rFonts w:ascii="Verdana" w:hAnsi="Verdana"/>
          <w:b/>
          <w:szCs w:val="18"/>
        </w:rPr>
        <w:t xml:space="preserve"> authority</w:t>
      </w:r>
      <w:r w:rsidR="0061797E" w:rsidRPr="00277074">
        <w:rPr>
          <w:rFonts w:ascii="Verdana" w:hAnsi="Verdana"/>
          <w:b/>
          <w:szCs w:val="18"/>
        </w:rPr>
        <w:t xml:space="preserve">? </w:t>
      </w:r>
    </w:p>
    <w:p w14:paraId="37701865" w14:textId="3C2B7C40" w:rsidR="00E3476B" w:rsidRPr="002C4754" w:rsidRDefault="00E3476B" w:rsidP="002C4754">
      <w:pPr>
        <w:pStyle w:val="Qsyesno"/>
        <w:keepNext/>
        <w:rPr>
          <w:rFonts w:ascii="Verdana" w:hAnsi="Verdana"/>
        </w:rPr>
      </w:pPr>
      <w:r w:rsidRPr="002C4754">
        <w:rPr>
          <w:rFonts w:ascii="Verdana" w:hAnsi="Verdana"/>
        </w:rPr>
        <w:fldChar w:fldCharType="begin">
          <w:ffData>
            <w:name w:val="Check16"/>
            <w:enabled/>
            <w:calcOnExit w:val="0"/>
            <w:checkBox>
              <w:sizeAuto/>
              <w:default w:val="0"/>
            </w:checkBox>
          </w:ffData>
        </w:fldChar>
      </w:r>
      <w:r w:rsidRPr="002C4754">
        <w:rPr>
          <w:rFonts w:ascii="Verdana" w:hAnsi="Verdana"/>
        </w:rPr>
        <w:instrText xml:space="preserve"> FORMCHECKBOX </w:instrText>
      </w:r>
      <w:r w:rsidRPr="002C4754">
        <w:rPr>
          <w:rFonts w:ascii="Verdana" w:hAnsi="Verdana"/>
        </w:rPr>
      </w:r>
      <w:r w:rsidRPr="002C4754">
        <w:rPr>
          <w:rFonts w:ascii="Verdana" w:hAnsi="Verdana"/>
        </w:rPr>
        <w:fldChar w:fldCharType="separate"/>
      </w:r>
      <w:r w:rsidRPr="002C4754">
        <w:rPr>
          <w:rFonts w:ascii="Verdana" w:hAnsi="Verdana"/>
        </w:rPr>
        <w:fldChar w:fldCharType="end"/>
      </w:r>
      <w:r w:rsidRPr="002C4754">
        <w:rPr>
          <w:rFonts w:ascii="Verdana" w:hAnsi="Verdana"/>
        </w:rPr>
        <w:t xml:space="preserve"> No </w:t>
      </w:r>
      <w:r w:rsidR="002C4754" w:rsidRPr="00EF3638">
        <w:rPr>
          <w:rFonts w:ascii="Webdings" w:eastAsia="Webdings" w:hAnsi="Webdings" w:cs="Webdings"/>
        </w:rPr>
        <w:t>4</w:t>
      </w:r>
      <w:r w:rsidRPr="002C4754">
        <w:rPr>
          <w:rFonts w:ascii="Verdana" w:hAnsi="Verdana"/>
        </w:rPr>
        <w:t xml:space="preserve">Continue to Question </w:t>
      </w:r>
      <w:r w:rsidR="00361823" w:rsidRPr="002C4754">
        <w:rPr>
          <w:rFonts w:ascii="Verdana" w:hAnsi="Verdana"/>
        </w:rPr>
        <w:t>3</w:t>
      </w:r>
      <w:r w:rsidRPr="002C4754">
        <w:rPr>
          <w:rFonts w:ascii="Verdana" w:hAnsi="Verdana"/>
        </w:rPr>
        <w:t>.6</w:t>
      </w:r>
    </w:p>
    <w:p w14:paraId="6264B281" w14:textId="6B4A875A" w:rsidR="0061797E" w:rsidRPr="002C4754" w:rsidRDefault="0061797E" w:rsidP="002C4754">
      <w:pPr>
        <w:pStyle w:val="Qsyesno"/>
        <w:keepNext/>
        <w:rPr>
          <w:rFonts w:ascii="Verdana" w:hAnsi="Verdana"/>
        </w:rPr>
      </w:pPr>
      <w:r w:rsidRPr="002C4754">
        <w:rPr>
          <w:rFonts w:ascii="Verdana" w:hAnsi="Verdana"/>
        </w:rPr>
        <w:fldChar w:fldCharType="begin">
          <w:ffData>
            <w:name w:val="Check16"/>
            <w:enabled/>
            <w:calcOnExit w:val="0"/>
            <w:checkBox>
              <w:sizeAuto/>
              <w:default w:val="0"/>
            </w:checkBox>
          </w:ffData>
        </w:fldChar>
      </w:r>
      <w:r w:rsidRPr="002C4754">
        <w:rPr>
          <w:rFonts w:ascii="Verdana" w:hAnsi="Verdana"/>
        </w:rPr>
        <w:instrText xml:space="preserve"> FORMCHECKBOX </w:instrText>
      </w:r>
      <w:r w:rsidRPr="002C4754">
        <w:rPr>
          <w:rFonts w:ascii="Verdana" w:hAnsi="Verdana"/>
        </w:rPr>
      </w:r>
      <w:r w:rsidRPr="002C4754">
        <w:rPr>
          <w:rFonts w:ascii="Verdana" w:hAnsi="Verdana"/>
        </w:rPr>
        <w:fldChar w:fldCharType="separate"/>
      </w:r>
      <w:r w:rsidRPr="002C4754">
        <w:rPr>
          <w:rFonts w:ascii="Verdana" w:hAnsi="Verdana"/>
        </w:rPr>
        <w:fldChar w:fldCharType="end"/>
      </w:r>
      <w:r w:rsidRPr="002C4754">
        <w:rPr>
          <w:rFonts w:ascii="Verdana" w:hAnsi="Verdana"/>
        </w:rPr>
        <w:t xml:space="preserve"> Yes</w:t>
      </w:r>
    </w:p>
    <w:p w14:paraId="423A8CC8" w14:textId="6C87452F" w:rsidR="00556FBE" w:rsidRPr="002C4754" w:rsidRDefault="00B35118" w:rsidP="002C4754">
      <w:pPr>
        <w:pStyle w:val="QuestionChar"/>
        <w:rPr>
          <w:rFonts w:ascii="Verdana" w:hAnsi="Verdana"/>
          <w:b/>
          <w:bCs/>
        </w:rPr>
      </w:pPr>
      <w:r>
        <w:rPr>
          <w:rFonts w:ascii="Verdana" w:hAnsi="Verdana"/>
          <w:b/>
          <w:bCs/>
        </w:rPr>
        <w:tab/>
      </w:r>
      <w:r w:rsidR="00556FBE" w:rsidRPr="002C4754">
        <w:rPr>
          <w:rFonts w:ascii="Verdana" w:hAnsi="Verdana"/>
          <w:b/>
          <w:bCs/>
        </w:rPr>
        <w:t>3.5</w:t>
      </w:r>
      <w:r>
        <w:rPr>
          <w:rFonts w:ascii="Verdana" w:hAnsi="Verdana"/>
          <w:b/>
          <w:bCs/>
        </w:rPr>
        <w:tab/>
      </w:r>
      <w:r w:rsidR="00556FBE" w:rsidRPr="002C4754">
        <w:rPr>
          <w:rFonts w:ascii="Verdana" w:hAnsi="Verdana"/>
          <w:b/>
          <w:bCs/>
        </w:rPr>
        <w:t xml:space="preserve">Please identify </w:t>
      </w:r>
      <w:r w:rsidR="00E3476B" w:rsidRPr="002C4754">
        <w:rPr>
          <w:rFonts w:ascii="Verdana" w:hAnsi="Verdana"/>
          <w:b/>
          <w:bCs/>
        </w:rPr>
        <w:t xml:space="preserve">whether </w:t>
      </w:r>
      <w:r w:rsidR="00B639BF" w:rsidRPr="002C4754">
        <w:rPr>
          <w:rFonts w:ascii="Verdana" w:hAnsi="Verdana"/>
          <w:b/>
          <w:bCs/>
        </w:rPr>
        <w:t xml:space="preserve">another </w:t>
      </w:r>
      <w:r w:rsidR="00556FBE" w:rsidRPr="002C4754">
        <w:rPr>
          <w:rFonts w:ascii="Verdana" w:hAnsi="Verdana"/>
          <w:b/>
          <w:bCs/>
        </w:rPr>
        <w:t xml:space="preserve">competent authority </w:t>
      </w:r>
      <w:r w:rsidR="007079EB" w:rsidRPr="002C4754">
        <w:rPr>
          <w:rFonts w:ascii="Verdana" w:hAnsi="Verdana"/>
          <w:b/>
          <w:bCs/>
        </w:rPr>
        <w:t xml:space="preserve">is or </w:t>
      </w:r>
      <w:r w:rsidR="00556FBE" w:rsidRPr="002C4754">
        <w:rPr>
          <w:rFonts w:ascii="Verdana" w:hAnsi="Verdana"/>
          <w:b/>
          <w:bCs/>
        </w:rPr>
        <w:t xml:space="preserve">will be </w:t>
      </w:r>
      <w:r w:rsidR="00E3476B" w:rsidRPr="002C4754">
        <w:rPr>
          <w:rFonts w:ascii="Verdana" w:hAnsi="Verdana"/>
          <w:b/>
          <w:bCs/>
        </w:rPr>
        <w:t>a</w:t>
      </w:r>
      <w:r w:rsidR="00556FBE" w:rsidRPr="002C4754">
        <w:rPr>
          <w:rFonts w:ascii="Verdana" w:hAnsi="Verdana"/>
          <w:b/>
          <w:bCs/>
        </w:rPr>
        <w:t xml:space="preserve"> consolidated supervisor </w:t>
      </w:r>
      <w:r w:rsidR="00A0423E" w:rsidRPr="002C4754">
        <w:rPr>
          <w:rFonts w:ascii="Verdana" w:hAnsi="Verdana"/>
          <w:b/>
          <w:bCs/>
        </w:rPr>
        <w:t xml:space="preserve">of </w:t>
      </w:r>
      <w:r w:rsidR="00CF53B6" w:rsidRPr="002C4754">
        <w:rPr>
          <w:rFonts w:ascii="Verdana" w:hAnsi="Verdana"/>
          <w:b/>
          <w:bCs/>
        </w:rPr>
        <w:t>a</w:t>
      </w:r>
      <w:r w:rsidR="00F84828" w:rsidRPr="002C4754">
        <w:rPr>
          <w:rFonts w:ascii="Verdana" w:hAnsi="Verdana"/>
          <w:b/>
          <w:bCs/>
        </w:rPr>
        <w:t xml:space="preserve"> group or sub-group that includes the applicant firm </w:t>
      </w:r>
      <w:r w:rsidR="00556FBE" w:rsidRPr="002C4754">
        <w:rPr>
          <w:rFonts w:ascii="Verdana" w:hAnsi="Verdana"/>
          <w:b/>
          <w:bCs/>
        </w:rPr>
        <w:t>after authorisation</w:t>
      </w:r>
      <w:r w:rsidR="00F84828" w:rsidRPr="002C4754">
        <w:rPr>
          <w:rFonts w:ascii="Verdana" w:hAnsi="Verdana"/>
          <w:b/>
          <w:bCs/>
        </w:rPr>
        <w:t xml:space="preserve"> (please tick all that apply)</w:t>
      </w:r>
    </w:p>
    <w:p w14:paraId="5B37B2C4" w14:textId="5C826A07" w:rsidR="00556FBE" w:rsidRPr="002C4754" w:rsidRDefault="00556FBE" w:rsidP="002C4754">
      <w:pPr>
        <w:pStyle w:val="Qsyesno"/>
        <w:keepNext/>
        <w:rPr>
          <w:rFonts w:ascii="Verdana" w:hAnsi="Verdana"/>
        </w:rPr>
      </w:pPr>
      <w:r w:rsidRPr="002C4754">
        <w:rPr>
          <w:rFonts w:ascii="Verdana" w:hAnsi="Verdana"/>
        </w:rPr>
        <w:fldChar w:fldCharType="begin">
          <w:ffData>
            <w:name w:val="Check16"/>
            <w:enabled/>
            <w:calcOnExit w:val="0"/>
            <w:checkBox>
              <w:sizeAuto/>
              <w:default w:val="0"/>
            </w:checkBox>
          </w:ffData>
        </w:fldChar>
      </w:r>
      <w:r w:rsidRPr="002C4754">
        <w:rPr>
          <w:rFonts w:ascii="Verdana" w:hAnsi="Verdana"/>
        </w:rPr>
        <w:instrText xml:space="preserve"> FORMCHECKBOX </w:instrText>
      </w:r>
      <w:r w:rsidRPr="002C4754">
        <w:rPr>
          <w:rFonts w:ascii="Verdana" w:hAnsi="Verdana"/>
        </w:rPr>
      </w:r>
      <w:r w:rsidRPr="002C4754">
        <w:rPr>
          <w:rFonts w:ascii="Verdana" w:hAnsi="Verdana"/>
        </w:rPr>
        <w:fldChar w:fldCharType="separate"/>
      </w:r>
      <w:r w:rsidRPr="002C4754">
        <w:rPr>
          <w:rFonts w:ascii="Verdana" w:hAnsi="Verdana"/>
        </w:rPr>
        <w:fldChar w:fldCharType="end"/>
      </w:r>
      <w:r w:rsidRPr="002C4754">
        <w:rPr>
          <w:rFonts w:ascii="Verdana" w:hAnsi="Verdana"/>
        </w:rPr>
        <w:t xml:space="preserve"> </w:t>
      </w:r>
      <w:r w:rsidR="00B35118">
        <w:rPr>
          <w:rFonts w:ascii="Verdana" w:hAnsi="Verdana"/>
        </w:rPr>
        <w:t>T</w:t>
      </w:r>
      <w:r w:rsidRPr="002C4754">
        <w:rPr>
          <w:rFonts w:ascii="Verdana" w:hAnsi="Verdana"/>
        </w:rPr>
        <w:t>he PRA</w:t>
      </w:r>
    </w:p>
    <w:p w14:paraId="02D1E871" w14:textId="361E1744" w:rsidR="00556FBE" w:rsidRDefault="00556FBE" w:rsidP="002C4754">
      <w:pPr>
        <w:pStyle w:val="Qsyesno"/>
        <w:keepNext/>
        <w:rPr>
          <w:rFonts w:ascii="Verdana" w:hAnsi="Verdana"/>
        </w:rPr>
      </w:pPr>
      <w:r w:rsidRPr="002C4754">
        <w:rPr>
          <w:rFonts w:ascii="Verdana" w:hAnsi="Verdana"/>
        </w:rPr>
        <w:fldChar w:fldCharType="begin">
          <w:ffData>
            <w:name w:val="Check16"/>
            <w:enabled/>
            <w:calcOnExit w:val="0"/>
            <w:checkBox>
              <w:sizeAuto/>
              <w:default w:val="0"/>
            </w:checkBox>
          </w:ffData>
        </w:fldChar>
      </w:r>
      <w:r w:rsidRPr="002C4754">
        <w:rPr>
          <w:rFonts w:ascii="Verdana" w:hAnsi="Verdana"/>
        </w:rPr>
        <w:instrText xml:space="preserve"> FORMCHECKBOX </w:instrText>
      </w:r>
      <w:r w:rsidRPr="002C4754">
        <w:rPr>
          <w:rFonts w:ascii="Verdana" w:hAnsi="Verdana"/>
        </w:rPr>
      </w:r>
      <w:r w:rsidRPr="002C4754">
        <w:rPr>
          <w:rFonts w:ascii="Verdana" w:hAnsi="Verdana"/>
        </w:rPr>
        <w:fldChar w:fldCharType="separate"/>
      </w:r>
      <w:r w:rsidRPr="002C4754">
        <w:rPr>
          <w:rFonts w:ascii="Verdana" w:hAnsi="Verdana"/>
        </w:rPr>
        <w:fldChar w:fldCharType="end"/>
      </w:r>
      <w:r w:rsidRPr="002C4754">
        <w:rPr>
          <w:rFonts w:ascii="Verdana" w:hAnsi="Verdana"/>
        </w:rPr>
        <w:t xml:space="preserve"> Overseas competent </w:t>
      </w:r>
      <w:proofErr w:type="spellStart"/>
      <w:r w:rsidRPr="002C4754">
        <w:rPr>
          <w:rFonts w:ascii="Verdana" w:hAnsi="Verdana"/>
        </w:rPr>
        <w:t>authority</w:t>
      </w:r>
      <w:r w:rsidR="00B35118" w:rsidRPr="00EF3638">
        <w:rPr>
          <w:rFonts w:ascii="Webdings" w:eastAsia="Webdings" w:hAnsi="Webdings" w:cs="Webdings"/>
        </w:rPr>
        <w:t>4</w:t>
      </w:r>
      <w:r w:rsidRPr="002C4754">
        <w:rPr>
          <w:rFonts w:ascii="Verdana" w:hAnsi="Verdana"/>
        </w:rPr>
        <w:t>Please</w:t>
      </w:r>
      <w:proofErr w:type="spellEnd"/>
      <w:r w:rsidRPr="002C4754">
        <w:rPr>
          <w:rFonts w:ascii="Verdana" w:hAnsi="Verdana"/>
        </w:rPr>
        <w:t xml:space="preserve"> specify</w:t>
      </w:r>
      <w:r w:rsidR="00361823" w:rsidRPr="002C4754">
        <w:rPr>
          <w:rFonts w:ascii="Verdana" w:hAnsi="Verdana"/>
        </w:rPr>
        <w:t xml:space="preserve">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35118" w:rsidRPr="00E62E77" w14:paraId="59119F7B" w14:textId="77777777" w:rsidTr="0086721B">
        <w:trPr>
          <w:trHeight w:val="1036"/>
        </w:trPr>
        <w:tc>
          <w:tcPr>
            <w:tcW w:w="7088" w:type="dxa"/>
          </w:tcPr>
          <w:p w14:paraId="62470181" w14:textId="77777777" w:rsidR="00B35118" w:rsidRPr="00E62E77" w:rsidRDefault="00B35118" w:rsidP="0086721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E1BD618" w14:textId="56E77E47" w:rsidR="00357AB6" w:rsidRPr="00B35118" w:rsidRDefault="0017265F" w:rsidP="00B35118">
      <w:pPr>
        <w:pStyle w:val="Qsheading1"/>
        <w:rPr>
          <w:rFonts w:ascii="Verdana" w:hAnsi="Verdana"/>
          <w:szCs w:val="22"/>
        </w:rPr>
      </w:pPr>
      <w:r w:rsidRPr="00B35118">
        <w:rPr>
          <w:rFonts w:ascii="Verdana" w:hAnsi="Verdana"/>
          <w:szCs w:val="22"/>
        </w:rPr>
        <w:t>Group p</w:t>
      </w:r>
      <w:r w:rsidR="00246ACD" w:rsidRPr="00B35118">
        <w:rPr>
          <w:rFonts w:ascii="Verdana" w:hAnsi="Verdana"/>
          <w:szCs w:val="22"/>
        </w:rPr>
        <w:t xml:space="preserve">rudential requirements </w:t>
      </w:r>
    </w:p>
    <w:p w14:paraId="796217CF" w14:textId="13C1F418" w:rsidR="00AC0FA1" w:rsidRPr="00D015A0" w:rsidRDefault="00AC0FA1" w:rsidP="00B35118">
      <w:pPr>
        <w:pStyle w:val="Qsyesno"/>
        <w:keepNext/>
        <w:rPr>
          <w:rFonts w:ascii="Verdana" w:hAnsi="Verdana"/>
          <w:szCs w:val="18"/>
        </w:rPr>
      </w:pPr>
      <w:r>
        <w:rPr>
          <w:rFonts w:ascii="Verdana" w:hAnsi="Verdana"/>
          <w:szCs w:val="18"/>
        </w:rPr>
        <w:t>A</w:t>
      </w:r>
      <w:r w:rsidRPr="00A6596C">
        <w:rPr>
          <w:rFonts w:ascii="Verdana" w:hAnsi="Verdana"/>
          <w:szCs w:val="18"/>
        </w:rPr>
        <w:t xml:space="preserve">n investment firm group will be subject to the rules relating to </w:t>
      </w:r>
      <w:r w:rsidRPr="00D015A0">
        <w:rPr>
          <w:rFonts w:ascii="Verdana" w:hAnsi="Verdana"/>
          <w:szCs w:val="18"/>
        </w:rPr>
        <w:t xml:space="preserve">prudential consolidation </w:t>
      </w:r>
      <w:r>
        <w:rPr>
          <w:rFonts w:ascii="Verdana" w:hAnsi="Verdana"/>
          <w:szCs w:val="18"/>
        </w:rPr>
        <w:t xml:space="preserve">(MIFIDPRU 2.5) </w:t>
      </w:r>
      <w:r w:rsidRPr="00D015A0">
        <w:rPr>
          <w:rFonts w:ascii="Verdana" w:hAnsi="Verdana"/>
          <w:szCs w:val="18"/>
        </w:rPr>
        <w:t xml:space="preserve">unless the FCA </w:t>
      </w:r>
      <w:r w:rsidR="00BE1917">
        <w:rPr>
          <w:rFonts w:ascii="Verdana" w:hAnsi="Verdana"/>
          <w:szCs w:val="18"/>
        </w:rPr>
        <w:t>grants</w:t>
      </w:r>
      <w:r w:rsidRPr="00D015A0">
        <w:rPr>
          <w:rFonts w:ascii="Verdana" w:hAnsi="Verdana"/>
          <w:szCs w:val="18"/>
        </w:rPr>
        <w:t xml:space="preserve"> permission to use the alternative of the group capital test</w:t>
      </w:r>
      <w:r>
        <w:rPr>
          <w:rFonts w:ascii="Verdana" w:hAnsi="Verdana"/>
          <w:szCs w:val="18"/>
        </w:rPr>
        <w:t xml:space="preserve"> (MIFIDPRU 2.6)</w:t>
      </w:r>
      <w:r w:rsidRPr="00D015A0">
        <w:rPr>
          <w:rFonts w:ascii="Verdana" w:hAnsi="Verdana"/>
          <w:szCs w:val="18"/>
        </w:rPr>
        <w:t>.</w:t>
      </w:r>
    </w:p>
    <w:p w14:paraId="433862B9" w14:textId="4D78723D" w:rsidR="00AC0FA1" w:rsidRPr="00B35118" w:rsidRDefault="00AC0FA1" w:rsidP="00B35118">
      <w:pPr>
        <w:pStyle w:val="Qsyesno"/>
        <w:keepNext/>
        <w:rPr>
          <w:rFonts w:ascii="Verdana" w:hAnsi="Verdana"/>
          <w:szCs w:val="18"/>
        </w:rPr>
      </w:pPr>
      <w:r w:rsidRPr="002D0D7F">
        <w:rPr>
          <w:rFonts w:ascii="Verdana" w:hAnsi="Verdana"/>
          <w:szCs w:val="18"/>
        </w:rPr>
        <w:t xml:space="preserve">If the </w:t>
      </w:r>
      <w:r w:rsidR="009858C6">
        <w:rPr>
          <w:rFonts w:ascii="Verdana" w:hAnsi="Verdana"/>
          <w:szCs w:val="18"/>
        </w:rPr>
        <w:t>applicant’s</w:t>
      </w:r>
      <w:r w:rsidRPr="002D0D7F">
        <w:rPr>
          <w:rFonts w:ascii="Verdana" w:hAnsi="Verdana"/>
          <w:szCs w:val="18"/>
        </w:rPr>
        <w:t xml:space="preserve"> investment firm group </w:t>
      </w:r>
      <w:r>
        <w:rPr>
          <w:rFonts w:ascii="Verdana" w:hAnsi="Verdana"/>
          <w:szCs w:val="18"/>
        </w:rPr>
        <w:t xml:space="preserve">already </w:t>
      </w:r>
      <w:r w:rsidRPr="00F0620A">
        <w:rPr>
          <w:rFonts w:ascii="Verdana" w:hAnsi="Verdana"/>
          <w:szCs w:val="18"/>
        </w:rPr>
        <w:t>has</w:t>
      </w:r>
      <w:r>
        <w:rPr>
          <w:rFonts w:ascii="Verdana" w:hAnsi="Verdana"/>
          <w:szCs w:val="18"/>
        </w:rPr>
        <w:t xml:space="preserve"> </w:t>
      </w:r>
      <w:r w:rsidRPr="00F0620A">
        <w:rPr>
          <w:rFonts w:ascii="Verdana" w:hAnsi="Verdana"/>
          <w:szCs w:val="18"/>
        </w:rPr>
        <w:t xml:space="preserve">permission to </w:t>
      </w:r>
      <w:r>
        <w:rPr>
          <w:rFonts w:ascii="Verdana" w:hAnsi="Verdana"/>
          <w:szCs w:val="18"/>
        </w:rPr>
        <w:t>apply</w:t>
      </w:r>
      <w:r w:rsidRPr="00F0620A">
        <w:rPr>
          <w:rFonts w:ascii="Verdana" w:hAnsi="Verdana"/>
          <w:szCs w:val="18"/>
        </w:rPr>
        <w:t xml:space="preserve"> the group capital test</w:t>
      </w:r>
      <w:r>
        <w:rPr>
          <w:rFonts w:ascii="Verdana" w:hAnsi="Verdana"/>
          <w:szCs w:val="18"/>
        </w:rPr>
        <w:t xml:space="preserve"> (GCT</w:t>
      </w:r>
      <w:proofErr w:type="gramStart"/>
      <w:r>
        <w:rPr>
          <w:rFonts w:ascii="Verdana" w:hAnsi="Verdana"/>
          <w:szCs w:val="18"/>
        </w:rPr>
        <w:t>)</w:t>
      </w:r>
      <w:r w:rsidRPr="00F0620A">
        <w:rPr>
          <w:rFonts w:ascii="Verdana" w:hAnsi="Verdana"/>
          <w:szCs w:val="18"/>
        </w:rPr>
        <w:t xml:space="preserve">, </w:t>
      </w:r>
      <w:r>
        <w:rPr>
          <w:rFonts w:ascii="Verdana" w:hAnsi="Verdana"/>
          <w:szCs w:val="18"/>
        </w:rPr>
        <w:t>and</w:t>
      </w:r>
      <w:proofErr w:type="gramEnd"/>
      <w:r>
        <w:rPr>
          <w:rFonts w:ascii="Verdana" w:hAnsi="Verdana"/>
          <w:szCs w:val="18"/>
        </w:rPr>
        <w:t xml:space="preserve"> intends to rely on this permission after the applicant firm is authorised, you must only</w:t>
      </w:r>
      <w:r w:rsidRPr="00F0620A">
        <w:rPr>
          <w:rFonts w:ascii="Verdana" w:hAnsi="Verdana"/>
          <w:szCs w:val="18"/>
        </w:rPr>
        <w:t xml:space="preserve"> complete the </w:t>
      </w:r>
      <w:r w:rsidR="0027217F">
        <w:rPr>
          <w:rFonts w:ascii="Verdana" w:hAnsi="Verdana"/>
          <w:szCs w:val="18"/>
        </w:rPr>
        <w:t>parts</w:t>
      </w:r>
      <w:r w:rsidR="0027217F" w:rsidRPr="00F0620A">
        <w:rPr>
          <w:rFonts w:ascii="Verdana" w:hAnsi="Verdana"/>
          <w:szCs w:val="18"/>
        </w:rPr>
        <w:t xml:space="preserve"> </w:t>
      </w:r>
      <w:r w:rsidRPr="00F0620A">
        <w:rPr>
          <w:rFonts w:ascii="Verdana" w:hAnsi="Verdana"/>
          <w:szCs w:val="18"/>
        </w:rPr>
        <w:t xml:space="preserve">of this </w:t>
      </w:r>
      <w:r w:rsidR="0027217F">
        <w:rPr>
          <w:rFonts w:ascii="Verdana" w:hAnsi="Verdana"/>
          <w:szCs w:val="18"/>
        </w:rPr>
        <w:t>section</w:t>
      </w:r>
      <w:r w:rsidRPr="00F0620A">
        <w:rPr>
          <w:rFonts w:ascii="Verdana" w:hAnsi="Verdana"/>
          <w:szCs w:val="18"/>
        </w:rPr>
        <w:t xml:space="preserve"> relating to </w:t>
      </w:r>
      <w:r>
        <w:rPr>
          <w:rFonts w:ascii="Verdana" w:hAnsi="Verdana"/>
          <w:szCs w:val="18"/>
        </w:rPr>
        <w:t>the GCT</w:t>
      </w:r>
      <w:r w:rsidRPr="00F0620A">
        <w:rPr>
          <w:rFonts w:ascii="Verdana" w:hAnsi="Verdana"/>
          <w:szCs w:val="18"/>
        </w:rPr>
        <w:t>.</w:t>
      </w:r>
    </w:p>
    <w:p w14:paraId="65303D3B" w14:textId="20C35CC3" w:rsidR="00AC0FA1" w:rsidRPr="00B35118" w:rsidRDefault="00AC0FA1" w:rsidP="00B35118">
      <w:pPr>
        <w:pStyle w:val="Qsyesno"/>
        <w:keepNext/>
        <w:rPr>
          <w:rFonts w:ascii="Verdana" w:hAnsi="Verdana"/>
          <w:szCs w:val="18"/>
        </w:rPr>
      </w:pPr>
      <w:r w:rsidRPr="002D0D7F">
        <w:rPr>
          <w:rFonts w:ascii="Verdana" w:hAnsi="Verdana"/>
          <w:szCs w:val="18"/>
        </w:rPr>
        <w:t xml:space="preserve">If the </w:t>
      </w:r>
      <w:r w:rsidR="009858C6">
        <w:rPr>
          <w:rFonts w:ascii="Verdana" w:hAnsi="Verdana"/>
          <w:szCs w:val="18"/>
        </w:rPr>
        <w:t>applicant’s</w:t>
      </w:r>
      <w:r w:rsidRPr="002D0D7F">
        <w:rPr>
          <w:rFonts w:ascii="Verdana" w:hAnsi="Verdana"/>
          <w:szCs w:val="18"/>
        </w:rPr>
        <w:t xml:space="preserve"> investment firm group </w:t>
      </w:r>
      <w:r w:rsidRPr="00F0620A">
        <w:rPr>
          <w:rFonts w:ascii="Verdana" w:hAnsi="Verdana"/>
          <w:szCs w:val="18"/>
        </w:rPr>
        <w:t xml:space="preserve">is in the process of applying for permission to use the group capital test, you must complete the </w:t>
      </w:r>
      <w:r w:rsidR="00EE325D">
        <w:rPr>
          <w:rFonts w:ascii="Verdana" w:hAnsi="Verdana"/>
          <w:szCs w:val="18"/>
        </w:rPr>
        <w:t>parts of this section</w:t>
      </w:r>
      <w:r w:rsidRPr="00F0620A">
        <w:rPr>
          <w:rFonts w:ascii="Verdana" w:hAnsi="Verdana"/>
          <w:szCs w:val="18"/>
        </w:rPr>
        <w:t xml:space="preserve"> relating to</w:t>
      </w:r>
      <w:r>
        <w:rPr>
          <w:rFonts w:ascii="Verdana" w:hAnsi="Verdana"/>
          <w:szCs w:val="18"/>
        </w:rPr>
        <w:t xml:space="preserve"> </w:t>
      </w:r>
      <w:r w:rsidRPr="00F0620A">
        <w:rPr>
          <w:rFonts w:ascii="Verdana" w:hAnsi="Verdana"/>
          <w:szCs w:val="18"/>
        </w:rPr>
        <w:t>prudential consolidation.</w:t>
      </w:r>
      <w:r w:rsidR="00B95268">
        <w:rPr>
          <w:rFonts w:ascii="Verdana" w:hAnsi="Verdana"/>
          <w:szCs w:val="18"/>
        </w:rPr>
        <w:t xml:space="preserve"> </w:t>
      </w:r>
      <w:r w:rsidR="00353F21">
        <w:rPr>
          <w:rFonts w:ascii="Verdana" w:hAnsi="Verdana"/>
          <w:szCs w:val="18"/>
        </w:rPr>
        <w:t xml:space="preserve">We will consider </w:t>
      </w:r>
      <w:r w:rsidR="007D0BD5">
        <w:rPr>
          <w:rFonts w:ascii="Verdana" w:hAnsi="Verdana"/>
          <w:szCs w:val="18"/>
        </w:rPr>
        <w:t xml:space="preserve">information relating to the GCT independently as part of your GCT application. </w:t>
      </w:r>
    </w:p>
    <w:p w14:paraId="12E51E81" w14:textId="5BEED950" w:rsidR="00A14B5A" w:rsidRPr="00B35118" w:rsidRDefault="00B35118" w:rsidP="00B35118">
      <w:pPr>
        <w:pStyle w:val="QuestionChar"/>
        <w:rPr>
          <w:rFonts w:ascii="Verdana" w:hAnsi="Verdana"/>
          <w:b/>
          <w:bCs/>
        </w:rPr>
      </w:pPr>
      <w:r>
        <w:rPr>
          <w:rFonts w:ascii="Verdana" w:hAnsi="Verdana"/>
          <w:b/>
          <w:bCs/>
        </w:rPr>
        <w:tab/>
      </w:r>
      <w:r w:rsidR="00A14B5A" w:rsidRPr="00B35118">
        <w:rPr>
          <w:rFonts w:ascii="Verdana" w:hAnsi="Verdana"/>
          <w:b/>
          <w:bCs/>
        </w:rPr>
        <w:t>3.</w:t>
      </w:r>
      <w:r w:rsidR="00BF7EDC" w:rsidRPr="00B35118">
        <w:rPr>
          <w:rFonts w:ascii="Verdana" w:hAnsi="Verdana"/>
          <w:b/>
          <w:bCs/>
        </w:rPr>
        <w:t>6</w:t>
      </w:r>
      <w:r>
        <w:rPr>
          <w:rFonts w:ascii="Verdana" w:hAnsi="Verdana"/>
          <w:b/>
          <w:bCs/>
        </w:rPr>
        <w:tab/>
      </w:r>
      <w:r w:rsidR="00A14B5A" w:rsidRPr="00B35118">
        <w:rPr>
          <w:rFonts w:ascii="Verdana" w:hAnsi="Verdana"/>
          <w:b/>
          <w:bCs/>
        </w:rPr>
        <w:t xml:space="preserve">Please confirm whether the investment firm group </w:t>
      </w:r>
      <w:r w:rsidR="00100F4C" w:rsidRPr="00B35118">
        <w:rPr>
          <w:rFonts w:ascii="Verdana" w:hAnsi="Verdana"/>
          <w:b/>
          <w:bCs/>
        </w:rPr>
        <w:t>has</w:t>
      </w:r>
      <w:r w:rsidR="007A3762" w:rsidRPr="00B35118">
        <w:rPr>
          <w:rFonts w:ascii="Verdana" w:hAnsi="Verdana"/>
          <w:b/>
          <w:bCs/>
        </w:rPr>
        <w:t>, or has applied for,</w:t>
      </w:r>
      <w:r w:rsidR="00100F4C" w:rsidRPr="00B35118">
        <w:rPr>
          <w:rFonts w:ascii="Verdana" w:hAnsi="Verdana"/>
          <w:b/>
          <w:bCs/>
        </w:rPr>
        <w:t xml:space="preserve"> permission to use group capital tes</w:t>
      </w:r>
      <w:r w:rsidR="00A70634" w:rsidRPr="00B35118">
        <w:rPr>
          <w:rFonts w:ascii="Verdana" w:hAnsi="Verdana"/>
          <w:b/>
          <w:bCs/>
        </w:rPr>
        <w:t>t</w:t>
      </w:r>
      <w:r w:rsidR="00A14B5A" w:rsidRPr="00B35118">
        <w:rPr>
          <w:rFonts w:ascii="Verdana" w:hAnsi="Verdana"/>
          <w:b/>
          <w:bCs/>
        </w:rPr>
        <w:t xml:space="preserve"> </w:t>
      </w:r>
      <w:r w:rsidR="00374829" w:rsidRPr="00B35118">
        <w:rPr>
          <w:rFonts w:ascii="Verdana" w:hAnsi="Verdana"/>
          <w:b/>
          <w:bCs/>
        </w:rPr>
        <w:t>(GCT)</w:t>
      </w:r>
      <w:r w:rsidR="00541601" w:rsidRPr="00B35118">
        <w:rPr>
          <w:rFonts w:ascii="Verdana" w:hAnsi="Verdana"/>
          <w:b/>
          <w:bCs/>
        </w:rPr>
        <w:t>,</w:t>
      </w:r>
      <w:r w:rsidR="00374829" w:rsidRPr="00B35118">
        <w:rPr>
          <w:rFonts w:ascii="Verdana" w:hAnsi="Verdana"/>
          <w:b/>
          <w:bCs/>
        </w:rPr>
        <w:t xml:space="preserve"> </w:t>
      </w:r>
      <w:r w:rsidR="00A14B5A" w:rsidRPr="00B35118">
        <w:rPr>
          <w:rFonts w:ascii="Verdana" w:hAnsi="Verdana"/>
          <w:b/>
          <w:bCs/>
        </w:rPr>
        <w:t xml:space="preserve">or intends to apply for </w:t>
      </w:r>
      <w:r w:rsidR="00A70634" w:rsidRPr="00B35118">
        <w:rPr>
          <w:rFonts w:ascii="Verdana" w:hAnsi="Verdana"/>
          <w:b/>
          <w:bCs/>
        </w:rPr>
        <w:t xml:space="preserve">this </w:t>
      </w:r>
      <w:r w:rsidR="00A14B5A" w:rsidRPr="00B35118">
        <w:rPr>
          <w:rFonts w:ascii="Verdana" w:hAnsi="Verdana"/>
          <w:b/>
          <w:bCs/>
        </w:rPr>
        <w:t>permission</w:t>
      </w:r>
      <w:r w:rsidR="007A0CB6" w:rsidRPr="00B35118">
        <w:rPr>
          <w:rFonts w:ascii="Verdana" w:hAnsi="Verdana"/>
          <w:b/>
          <w:bCs/>
        </w:rPr>
        <w:t xml:space="preserve"> </w:t>
      </w:r>
      <w:r w:rsidR="00235F5C" w:rsidRPr="00B35118">
        <w:rPr>
          <w:rFonts w:ascii="Verdana" w:hAnsi="Verdana"/>
          <w:b/>
          <w:bCs/>
        </w:rPr>
        <w:t>within 12 months</w:t>
      </w:r>
      <w:r w:rsidR="00A70634" w:rsidRPr="00B35118">
        <w:rPr>
          <w:rFonts w:ascii="Verdana" w:hAnsi="Verdana"/>
          <w:b/>
          <w:bCs/>
        </w:rPr>
        <w:t>.</w:t>
      </w:r>
    </w:p>
    <w:p w14:paraId="50EC6F88" w14:textId="31037C4D" w:rsidR="006A2359" w:rsidRPr="00B35118" w:rsidRDefault="006A2359" w:rsidP="00B35118">
      <w:pPr>
        <w:pStyle w:val="Qsyesno"/>
        <w:keepNext/>
        <w:rPr>
          <w:rFonts w:ascii="Verdana" w:hAnsi="Verdana"/>
        </w:rPr>
      </w:pPr>
      <w:r w:rsidRPr="00B35118">
        <w:rPr>
          <w:rFonts w:ascii="Verdana" w:hAnsi="Verdana"/>
        </w:rPr>
        <w:fldChar w:fldCharType="begin">
          <w:ffData>
            <w:name w:val="Check16"/>
            <w:enabled/>
            <w:calcOnExit w:val="0"/>
            <w:checkBox>
              <w:sizeAuto/>
              <w:default w:val="0"/>
            </w:checkBox>
          </w:ffData>
        </w:fldChar>
      </w:r>
      <w:r w:rsidRPr="00B35118">
        <w:rPr>
          <w:rFonts w:ascii="Verdana" w:hAnsi="Verdana"/>
        </w:rPr>
        <w:instrText xml:space="preserve"> FORMCHECKBOX </w:instrText>
      </w:r>
      <w:r w:rsidRPr="00B35118">
        <w:rPr>
          <w:rFonts w:ascii="Verdana" w:hAnsi="Verdana"/>
        </w:rPr>
      </w:r>
      <w:r w:rsidRPr="00B35118">
        <w:rPr>
          <w:rFonts w:ascii="Verdana" w:hAnsi="Verdana"/>
        </w:rPr>
        <w:fldChar w:fldCharType="separate"/>
      </w:r>
      <w:r w:rsidRPr="00B35118">
        <w:rPr>
          <w:rFonts w:ascii="Verdana" w:hAnsi="Verdana"/>
        </w:rPr>
        <w:fldChar w:fldCharType="end"/>
      </w:r>
      <w:r w:rsidRPr="00B35118">
        <w:rPr>
          <w:rFonts w:ascii="Verdana" w:hAnsi="Verdana"/>
        </w:rPr>
        <w:t xml:space="preserve"> Yes, </w:t>
      </w:r>
      <w:r w:rsidR="00B62F6C" w:rsidRPr="00B35118">
        <w:rPr>
          <w:rFonts w:ascii="Verdana" w:hAnsi="Verdana"/>
        </w:rPr>
        <w:t xml:space="preserve">it </w:t>
      </w:r>
      <w:r w:rsidR="00374829" w:rsidRPr="00B35118">
        <w:rPr>
          <w:rFonts w:ascii="Verdana" w:hAnsi="Verdana"/>
        </w:rPr>
        <w:t>hold</w:t>
      </w:r>
      <w:r w:rsidR="00D34DCF" w:rsidRPr="00B35118">
        <w:rPr>
          <w:rFonts w:ascii="Verdana" w:hAnsi="Verdana"/>
        </w:rPr>
        <w:t>s</w:t>
      </w:r>
      <w:r w:rsidR="00374829" w:rsidRPr="00B35118">
        <w:rPr>
          <w:rFonts w:ascii="Verdana" w:hAnsi="Verdana"/>
        </w:rPr>
        <w:t xml:space="preserve"> the GCT permission already</w:t>
      </w:r>
    </w:p>
    <w:p w14:paraId="5D1531F5" w14:textId="7B4E9E35" w:rsidR="000D791B" w:rsidRDefault="00A14B5A" w:rsidP="00B35118">
      <w:pPr>
        <w:pStyle w:val="Qsyesno"/>
        <w:keepNext/>
        <w:rPr>
          <w:rFonts w:ascii="Verdana" w:hAnsi="Verdana"/>
        </w:rPr>
      </w:pPr>
      <w:r w:rsidRPr="00B35118">
        <w:rPr>
          <w:rFonts w:ascii="Verdana" w:hAnsi="Verdana"/>
        </w:rPr>
        <w:fldChar w:fldCharType="begin"/>
      </w:r>
      <w:r w:rsidRPr="00B35118">
        <w:rPr>
          <w:rFonts w:ascii="Verdana" w:hAnsi="Verdana"/>
        </w:rPr>
        <w:instrText xml:space="preserve"> www.fca.org.uk/your-fca/documents/forms/uk-consolidation-form " </w:instrText>
      </w:r>
      <w:r w:rsidRPr="00B35118">
        <w:rPr>
          <w:rFonts w:ascii="Verdana" w:hAnsi="Verdana"/>
        </w:rPr>
        <w:fldChar w:fldCharType="separate"/>
      </w:r>
      <w:r w:rsidRPr="00B35118">
        <w:t>www.fca.org.uk/your-fca/documents/forms/uk-consolidation-form</w:t>
      </w:r>
      <w:r w:rsidRPr="00B35118">
        <w:rPr>
          <w:rFonts w:ascii="Verdana" w:hAnsi="Verdana"/>
        </w:rPr>
        <w:fldChar w:fldCharType="end"/>
      </w:r>
      <w:r w:rsidRPr="00B35118">
        <w:rPr>
          <w:rFonts w:ascii="Verdana" w:hAnsi="Verdana"/>
        </w:rPr>
        <w:fldChar w:fldCharType="begin">
          <w:ffData>
            <w:name w:val="Check16"/>
            <w:enabled/>
            <w:calcOnExit w:val="0"/>
            <w:checkBox>
              <w:sizeAuto/>
              <w:default w:val="0"/>
            </w:checkBox>
          </w:ffData>
        </w:fldChar>
      </w:r>
      <w:r w:rsidRPr="00B35118">
        <w:rPr>
          <w:rFonts w:ascii="Verdana" w:hAnsi="Verdana"/>
        </w:rPr>
        <w:instrText xml:space="preserve"> FORMCHECKBOX </w:instrText>
      </w:r>
      <w:r w:rsidRPr="00B35118">
        <w:rPr>
          <w:rFonts w:ascii="Verdana" w:hAnsi="Verdana"/>
        </w:rPr>
      </w:r>
      <w:r w:rsidRPr="00B35118">
        <w:rPr>
          <w:rFonts w:ascii="Verdana" w:hAnsi="Verdana"/>
        </w:rPr>
        <w:fldChar w:fldCharType="separate"/>
      </w:r>
      <w:r w:rsidRPr="00B35118">
        <w:rPr>
          <w:rFonts w:ascii="Verdana" w:hAnsi="Verdana"/>
        </w:rPr>
        <w:fldChar w:fldCharType="end"/>
      </w:r>
      <w:r w:rsidRPr="00B35118">
        <w:rPr>
          <w:rFonts w:ascii="Verdana" w:hAnsi="Verdana"/>
        </w:rPr>
        <w:t xml:space="preserve"> Yes, </w:t>
      </w:r>
      <w:r w:rsidR="00B62F6C" w:rsidRPr="00B35118">
        <w:rPr>
          <w:rFonts w:ascii="Verdana" w:hAnsi="Verdana"/>
        </w:rPr>
        <w:t xml:space="preserve">it </w:t>
      </w:r>
      <w:r w:rsidRPr="00B35118">
        <w:rPr>
          <w:rFonts w:ascii="Verdana" w:hAnsi="Verdana"/>
        </w:rPr>
        <w:t>ha</w:t>
      </w:r>
      <w:r w:rsidR="00D34DCF" w:rsidRPr="00B35118">
        <w:rPr>
          <w:rFonts w:ascii="Verdana" w:hAnsi="Verdana"/>
        </w:rPr>
        <w:t>s</w:t>
      </w:r>
      <w:r w:rsidRPr="00B35118">
        <w:rPr>
          <w:rFonts w:ascii="Verdana" w:hAnsi="Verdana"/>
        </w:rPr>
        <w:t xml:space="preserve"> </w:t>
      </w:r>
      <w:proofErr w:type="gramStart"/>
      <w:r w:rsidR="007F2489" w:rsidRPr="00B35118">
        <w:rPr>
          <w:rFonts w:ascii="Verdana" w:hAnsi="Verdana"/>
        </w:rPr>
        <w:t xml:space="preserve">submitted an </w:t>
      </w:r>
      <w:r w:rsidR="00EF7C6F" w:rsidRPr="00B35118">
        <w:rPr>
          <w:rFonts w:ascii="Verdana" w:hAnsi="Verdana"/>
        </w:rPr>
        <w:t>application</w:t>
      </w:r>
      <w:proofErr w:type="gramEnd"/>
      <w:r w:rsidR="007D239F" w:rsidRPr="00B35118">
        <w:rPr>
          <w:rFonts w:ascii="Verdana" w:hAnsi="Verdana"/>
        </w:rPr>
        <w:t xml:space="preserve"> under MIFIDPRU 2.4.17R</w:t>
      </w:r>
      <w:r w:rsidR="003E2076" w:rsidRPr="00B35118">
        <w:rPr>
          <w:rFonts w:ascii="Verdana" w:hAnsi="Verdana"/>
        </w:rPr>
        <w:t xml:space="preserve"> </w:t>
      </w:r>
      <w:r w:rsidR="00DF2194" w:rsidRPr="00B35118">
        <w:rPr>
          <w:rFonts w:ascii="Verdana" w:hAnsi="Verdana"/>
        </w:rPr>
        <w:t>with a view</w:t>
      </w:r>
      <w:r w:rsidR="00557C0E" w:rsidRPr="00B35118">
        <w:rPr>
          <w:rFonts w:ascii="Verdana" w:hAnsi="Verdana"/>
        </w:rPr>
        <w:t xml:space="preserve"> to permission being granted as part of the authorisation process of the applicant firm</w:t>
      </w:r>
      <w:r w:rsidR="00B35118" w:rsidRPr="00EF3638">
        <w:rPr>
          <w:rFonts w:ascii="Webdings" w:eastAsia="Webdings" w:hAnsi="Webdings" w:cs="Webdings"/>
        </w:rPr>
        <w:t>4</w:t>
      </w:r>
      <w:r w:rsidR="000D791B" w:rsidRPr="00B35118">
        <w:rPr>
          <w:rFonts w:ascii="Verdana" w:hAnsi="Verdana"/>
        </w:rPr>
        <w:t>Please provide application reference number (ARN)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357BE" w:rsidRPr="00E62E77" w14:paraId="77022C4A" w14:textId="77777777" w:rsidTr="00A357BE">
        <w:trPr>
          <w:trHeight w:val="427"/>
        </w:trPr>
        <w:tc>
          <w:tcPr>
            <w:tcW w:w="7088" w:type="dxa"/>
          </w:tcPr>
          <w:p w14:paraId="2F5BFCE8" w14:textId="77777777" w:rsidR="00A357BE" w:rsidRPr="00E62E77" w:rsidRDefault="00A357BE" w:rsidP="0086721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180DF93A" w14:textId="4D24D09A" w:rsidR="00A14B5A" w:rsidRPr="00A357BE" w:rsidRDefault="00A14B5A" w:rsidP="00A357BE">
      <w:pPr>
        <w:pStyle w:val="Qsyesno"/>
        <w:keepNext/>
        <w:rPr>
          <w:rFonts w:ascii="Verdana" w:hAnsi="Verdana"/>
        </w:rPr>
      </w:pPr>
      <w:r w:rsidRPr="00A357BE">
        <w:rPr>
          <w:rFonts w:ascii="Verdana" w:hAnsi="Verdana"/>
        </w:rPr>
        <w:fldChar w:fldCharType="begin"/>
      </w:r>
      <w:r w:rsidRPr="00A357BE">
        <w:rPr>
          <w:rFonts w:ascii="Verdana" w:hAnsi="Verdana"/>
        </w:rPr>
        <w:instrText xml:space="preserve"> www.fca.org.uk/your-fca/documents/forms/uk-consolidation-form " </w:instrText>
      </w:r>
      <w:r w:rsidRPr="00A357BE">
        <w:rPr>
          <w:rFonts w:ascii="Verdana" w:hAnsi="Verdana"/>
        </w:rPr>
        <w:fldChar w:fldCharType="separate"/>
      </w:r>
      <w:r w:rsidRPr="00A357BE">
        <w:t>www.fca.org.uk/your-fca/documents/forms/uk-consolidation-form</w:t>
      </w:r>
      <w:r w:rsidRPr="00A357BE">
        <w:rPr>
          <w:rFonts w:ascii="Verdana" w:hAnsi="Verdana"/>
        </w:rPr>
        <w:fldChar w:fldCharType="end"/>
      </w:r>
      <w:bookmarkStart w:id="5" w:name="_Hlk86271291"/>
      <w:r w:rsidRPr="00A357BE">
        <w:rPr>
          <w:rFonts w:ascii="Verdana" w:hAnsi="Verdana"/>
        </w:rPr>
        <w:fldChar w:fldCharType="begin">
          <w:ffData>
            <w:name w:val="Check16"/>
            <w:enabled/>
            <w:calcOnExit w:val="0"/>
            <w:checkBox>
              <w:sizeAuto/>
              <w:default w:val="0"/>
            </w:checkBox>
          </w:ffData>
        </w:fldChar>
      </w:r>
      <w:r w:rsidRPr="00A357BE">
        <w:rPr>
          <w:rFonts w:ascii="Verdana" w:hAnsi="Verdana"/>
        </w:rPr>
        <w:instrText xml:space="preserve"> FORMCHECKBOX </w:instrText>
      </w:r>
      <w:r w:rsidRPr="00A357BE">
        <w:rPr>
          <w:rFonts w:ascii="Verdana" w:hAnsi="Verdana"/>
        </w:rPr>
      </w:r>
      <w:r w:rsidRPr="00A357BE">
        <w:rPr>
          <w:rFonts w:ascii="Verdana" w:hAnsi="Verdana"/>
        </w:rPr>
        <w:fldChar w:fldCharType="separate"/>
      </w:r>
      <w:r w:rsidRPr="00A357BE">
        <w:rPr>
          <w:rFonts w:ascii="Verdana" w:hAnsi="Verdana"/>
        </w:rPr>
        <w:fldChar w:fldCharType="end"/>
      </w:r>
      <w:r w:rsidRPr="00A357BE">
        <w:rPr>
          <w:rFonts w:ascii="Verdana" w:hAnsi="Verdana"/>
        </w:rPr>
        <w:t xml:space="preserve"> Yes, intend</w:t>
      </w:r>
      <w:r w:rsidR="00A437AE" w:rsidRPr="00A357BE">
        <w:rPr>
          <w:rFonts w:ascii="Verdana" w:hAnsi="Verdana"/>
        </w:rPr>
        <w:t>s</w:t>
      </w:r>
      <w:r w:rsidRPr="00A357BE">
        <w:rPr>
          <w:rFonts w:ascii="Verdana" w:hAnsi="Verdana"/>
        </w:rPr>
        <w:t xml:space="preserve"> to apply</w:t>
      </w:r>
      <w:r w:rsidR="00B822A5" w:rsidRPr="00A357BE">
        <w:rPr>
          <w:rFonts w:ascii="Verdana" w:hAnsi="Verdana"/>
        </w:rPr>
        <w:t xml:space="preserve"> </w:t>
      </w:r>
      <w:r w:rsidR="00F4713D" w:rsidRPr="00A357BE">
        <w:rPr>
          <w:rFonts w:ascii="Verdana" w:hAnsi="Verdana"/>
        </w:rPr>
        <w:t>within 12 months post authorisation</w:t>
      </w:r>
    </w:p>
    <w:bookmarkEnd w:id="5"/>
    <w:p w14:paraId="6B1ED9D8" w14:textId="1863879A" w:rsidR="00902DB7" w:rsidRPr="00A357BE" w:rsidRDefault="00902DB7" w:rsidP="00A357BE">
      <w:pPr>
        <w:pStyle w:val="Qsyesno"/>
        <w:keepNext/>
        <w:rPr>
          <w:rFonts w:ascii="Verdana" w:hAnsi="Verdana"/>
        </w:rPr>
      </w:pPr>
      <w:r w:rsidRPr="00A357BE">
        <w:rPr>
          <w:rFonts w:ascii="Verdana" w:hAnsi="Verdana"/>
        </w:rPr>
        <w:fldChar w:fldCharType="begin">
          <w:ffData>
            <w:name w:val="Check16"/>
            <w:enabled/>
            <w:calcOnExit w:val="0"/>
            <w:checkBox>
              <w:sizeAuto/>
              <w:default w:val="0"/>
            </w:checkBox>
          </w:ffData>
        </w:fldChar>
      </w:r>
      <w:r w:rsidRPr="00A357BE">
        <w:rPr>
          <w:rFonts w:ascii="Verdana" w:hAnsi="Verdana"/>
        </w:rPr>
        <w:instrText xml:space="preserve"> FORMCHECKBOX </w:instrText>
      </w:r>
      <w:r w:rsidRPr="00A357BE">
        <w:rPr>
          <w:rFonts w:ascii="Verdana" w:hAnsi="Verdana"/>
        </w:rPr>
      </w:r>
      <w:r w:rsidRPr="00A357BE">
        <w:rPr>
          <w:rFonts w:ascii="Verdana" w:hAnsi="Verdana"/>
        </w:rPr>
        <w:fldChar w:fldCharType="separate"/>
      </w:r>
      <w:r w:rsidRPr="00A357BE">
        <w:rPr>
          <w:rFonts w:ascii="Verdana" w:hAnsi="Verdana"/>
        </w:rPr>
        <w:fldChar w:fldCharType="end"/>
      </w:r>
      <w:r w:rsidRPr="00A357BE">
        <w:rPr>
          <w:rFonts w:ascii="Verdana" w:hAnsi="Verdana"/>
        </w:rPr>
        <w:t xml:space="preserve"> No</w:t>
      </w:r>
    </w:p>
    <w:p w14:paraId="68AEA0E0" w14:textId="560206DB" w:rsidR="00920044" w:rsidRDefault="00A357BE" w:rsidP="00A357BE">
      <w:pPr>
        <w:pStyle w:val="QuestionChar"/>
        <w:rPr>
          <w:rFonts w:ascii="Verdana" w:hAnsi="Verdana"/>
          <w:b/>
          <w:bCs/>
        </w:rPr>
      </w:pPr>
      <w:r>
        <w:rPr>
          <w:rFonts w:ascii="Verdana" w:hAnsi="Verdana"/>
          <w:b/>
          <w:bCs/>
        </w:rPr>
        <w:tab/>
      </w:r>
      <w:r w:rsidR="00920044" w:rsidRPr="00474CD9">
        <w:rPr>
          <w:rFonts w:ascii="Verdana" w:hAnsi="Verdana"/>
          <w:b/>
          <w:bCs/>
        </w:rPr>
        <w:t>3.</w:t>
      </w:r>
      <w:r w:rsidR="00BF7EDC">
        <w:rPr>
          <w:rFonts w:ascii="Verdana" w:hAnsi="Verdana"/>
          <w:b/>
          <w:bCs/>
        </w:rPr>
        <w:t>7</w:t>
      </w:r>
      <w:r>
        <w:rPr>
          <w:rFonts w:ascii="Verdana" w:hAnsi="Verdana"/>
          <w:b/>
          <w:bCs/>
        </w:rPr>
        <w:tab/>
      </w:r>
      <w:r w:rsidR="00920044">
        <w:rPr>
          <w:rFonts w:ascii="Verdana" w:hAnsi="Verdana"/>
          <w:b/>
          <w:bCs/>
        </w:rPr>
        <w:t xml:space="preserve">This question applies only if the investment firm group the applicant firm is a part of </w:t>
      </w:r>
      <w:r w:rsidR="002E274E">
        <w:rPr>
          <w:rFonts w:ascii="Verdana" w:hAnsi="Verdana"/>
          <w:b/>
          <w:bCs/>
        </w:rPr>
        <w:t xml:space="preserve">already </w:t>
      </w:r>
      <w:r w:rsidR="00920044">
        <w:rPr>
          <w:rFonts w:ascii="Verdana" w:hAnsi="Verdana"/>
          <w:b/>
          <w:bCs/>
        </w:rPr>
        <w:t xml:space="preserve">holds permission to use </w:t>
      </w:r>
      <w:r w:rsidR="00C413BD">
        <w:rPr>
          <w:rFonts w:ascii="Verdana" w:hAnsi="Verdana"/>
          <w:b/>
          <w:bCs/>
        </w:rPr>
        <w:t xml:space="preserve">the </w:t>
      </w:r>
      <w:r w:rsidR="00920044">
        <w:rPr>
          <w:rFonts w:ascii="Verdana" w:hAnsi="Verdana"/>
          <w:b/>
          <w:bCs/>
        </w:rPr>
        <w:t>GCT.</w:t>
      </w:r>
    </w:p>
    <w:p w14:paraId="0E5E8F90" w14:textId="26CDF233" w:rsidR="00920044" w:rsidRDefault="00920044" w:rsidP="00A357BE">
      <w:pPr>
        <w:pStyle w:val="QuestionChar"/>
        <w:rPr>
          <w:rFonts w:ascii="Verdana" w:hAnsi="Verdana"/>
          <w:b/>
          <w:bCs/>
        </w:rPr>
      </w:pPr>
      <w:r>
        <w:rPr>
          <w:rFonts w:ascii="Verdana" w:hAnsi="Verdana"/>
          <w:b/>
          <w:bCs/>
        </w:rPr>
        <w:tab/>
      </w:r>
      <w:r w:rsidR="00A357BE">
        <w:rPr>
          <w:rFonts w:ascii="Verdana" w:hAnsi="Verdana"/>
          <w:b/>
          <w:bCs/>
        </w:rPr>
        <w:tab/>
      </w:r>
      <w:r>
        <w:rPr>
          <w:rFonts w:ascii="Verdana" w:hAnsi="Verdana"/>
          <w:b/>
          <w:bCs/>
        </w:rPr>
        <w:t>Given the nature of the applicant firm’s business activities and relationships, please</w:t>
      </w:r>
      <w:r w:rsidR="00C837F3">
        <w:rPr>
          <w:rFonts w:ascii="Verdana" w:hAnsi="Verdana"/>
          <w:b/>
          <w:bCs/>
        </w:rPr>
        <w:t xml:space="preserve"> confirm if </w:t>
      </w:r>
      <w:r w:rsidR="00CA2767">
        <w:rPr>
          <w:rFonts w:ascii="Verdana" w:hAnsi="Verdana"/>
          <w:b/>
          <w:bCs/>
        </w:rPr>
        <w:t>it</w:t>
      </w:r>
      <w:r>
        <w:rPr>
          <w:rFonts w:ascii="Verdana" w:hAnsi="Verdana"/>
          <w:b/>
          <w:bCs/>
        </w:rPr>
        <w:t xml:space="preserve"> </w:t>
      </w:r>
      <w:r w:rsidR="00CA2767">
        <w:rPr>
          <w:rFonts w:ascii="Verdana" w:hAnsi="Verdana"/>
          <w:b/>
          <w:bCs/>
        </w:rPr>
        <w:t>is</w:t>
      </w:r>
      <w:r>
        <w:rPr>
          <w:rFonts w:ascii="Verdana" w:hAnsi="Verdana"/>
          <w:b/>
          <w:bCs/>
        </w:rPr>
        <w:t xml:space="preserve"> appropriate for the investment firm group to continue to apply </w:t>
      </w:r>
      <w:r w:rsidR="00C413BD">
        <w:rPr>
          <w:rFonts w:ascii="Verdana" w:hAnsi="Verdana"/>
          <w:b/>
          <w:bCs/>
        </w:rPr>
        <w:t xml:space="preserve">the </w:t>
      </w:r>
      <w:r>
        <w:rPr>
          <w:rFonts w:ascii="Verdana" w:hAnsi="Verdana"/>
          <w:b/>
          <w:bCs/>
        </w:rPr>
        <w:t>GCT.</w:t>
      </w:r>
    </w:p>
    <w:p w14:paraId="6F9DE706" w14:textId="3463F209" w:rsidR="00CA2767" w:rsidRDefault="00CA2767" w:rsidP="00A357BE">
      <w:pPr>
        <w:pStyle w:val="Qsyesno"/>
        <w:keepNext/>
        <w:rPr>
          <w:rFonts w:ascii="Verdana" w:hAnsi="Verdana"/>
        </w:rPr>
      </w:pPr>
      <w:r w:rsidRPr="00A357BE">
        <w:rPr>
          <w:rFonts w:ascii="Verdana" w:hAnsi="Verdana"/>
        </w:rPr>
        <w:fldChar w:fldCharType="begin">
          <w:ffData>
            <w:name w:val="Check16"/>
            <w:enabled/>
            <w:calcOnExit w:val="0"/>
            <w:checkBox>
              <w:sizeAuto/>
              <w:default w:val="0"/>
            </w:checkBox>
          </w:ffData>
        </w:fldChar>
      </w:r>
      <w:r w:rsidRPr="00A357BE">
        <w:rPr>
          <w:rFonts w:ascii="Verdana" w:hAnsi="Verdana"/>
        </w:rPr>
        <w:instrText xml:space="preserve"> FORMCHECKBOX </w:instrText>
      </w:r>
      <w:r w:rsidRPr="00A357BE">
        <w:rPr>
          <w:rFonts w:ascii="Verdana" w:hAnsi="Verdana"/>
        </w:rPr>
      </w:r>
      <w:r w:rsidRPr="00A357BE">
        <w:rPr>
          <w:rFonts w:ascii="Verdana" w:hAnsi="Verdana"/>
        </w:rPr>
        <w:fldChar w:fldCharType="separate"/>
      </w:r>
      <w:r w:rsidRPr="00A357BE">
        <w:rPr>
          <w:rFonts w:ascii="Verdana" w:hAnsi="Verdana"/>
        </w:rPr>
        <w:fldChar w:fldCharType="end"/>
      </w:r>
      <w:r w:rsidRPr="00A357BE">
        <w:rPr>
          <w:rFonts w:ascii="Verdana" w:hAnsi="Verdana"/>
        </w:rPr>
        <w:t xml:space="preserve"> Yes</w:t>
      </w:r>
      <w:r w:rsidR="00A357BE" w:rsidRPr="00EF3638">
        <w:rPr>
          <w:rFonts w:ascii="Webdings" w:eastAsia="Webdings" w:hAnsi="Webdings" w:cs="Webdings"/>
        </w:rPr>
        <w:t>4</w:t>
      </w:r>
      <w:r w:rsidR="009412CD" w:rsidRPr="00A357BE">
        <w:rPr>
          <w:rFonts w:ascii="Verdana" w:hAnsi="Verdana"/>
        </w:rPr>
        <w:t>Please explain</w:t>
      </w:r>
      <w:r w:rsidR="00C413BD" w:rsidRPr="00A357BE">
        <w:rPr>
          <w:rFonts w:ascii="Verdana" w:hAnsi="Verdana"/>
        </w:rPr>
        <w:t xml:space="preserve"> why you believe the GCT </w:t>
      </w:r>
      <w:r w:rsidR="00C012F5" w:rsidRPr="00A357BE">
        <w:rPr>
          <w:rFonts w:ascii="Verdana" w:hAnsi="Verdana"/>
        </w:rPr>
        <w:t>continues to be</w:t>
      </w:r>
      <w:r w:rsidR="00C413BD" w:rsidRPr="00A357BE">
        <w:rPr>
          <w:rFonts w:ascii="Verdana" w:hAnsi="Verdana"/>
        </w:rPr>
        <w:t xml:space="preserve"> appropriate</w:t>
      </w:r>
    </w:p>
    <w:p w14:paraId="32A969EF" w14:textId="2851CCF8" w:rsidR="00A357BE" w:rsidRDefault="00A357BE" w:rsidP="00A357BE">
      <w:pPr>
        <w:pStyle w:val="Qsyesno"/>
        <w:keepNext/>
        <w:rPr>
          <w:rFonts w:ascii="Verdana" w:hAnsi="Verdana"/>
        </w:rPr>
      </w:pPr>
      <w:r w:rsidRPr="00A357BE">
        <w:rPr>
          <w:rFonts w:ascii="Verdana" w:hAnsi="Verdana"/>
        </w:rPr>
        <w:fldChar w:fldCharType="begin">
          <w:ffData>
            <w:name w:val="Check16"/>
            <w:enabled/>
            <w:calcOnExit w:val="0"/>
            <w:checkBox>
              <w:sizeAuto/>
              <w:default w:val="0"/>
            </w:checkBox>
          </w:ffData>
        </w:fldChar>
      </w:r>
      <w:r w:rsidRPr="00A357BE">
        <w:rPr>
          <w:rFonts w:ascii="Verdana" w:hAnsi="Verdana"/>
        </w:rPr>
        <w:instrText xml:space="preserve"> FORMCHECKBOX </w:instrText>
      </w:r>
      <w:r w:rsidRPr="00A357BE">
        <w:rPr>
          <w:rFonts w:ascii="Verdana" w:hAnsi="Verdana"/>
        </w:rPr>
      </w:r>
      <w:r w:rsidRPr="00A357BE">
        <w:rPr>
          <w:rFonts w:ascii="Verdana" w:hAnsi="Verdana"/>
        </w:rPr>
        <w:fldChar w:fldCharType="separate"/>
      </w:r>
      <w:r w:rsidRPr="00A357BE">
        <w:rPr>
          <w:rFonts w:ascii="Verdana" w:hAnsi="Verdana"/>
        </w:rPr>
        <w:fldChar w:fldCharType="end"/>
      </w:r>
      <w:r w:rsidRPr="00A357BE">
        <w:rPr>
          <w:rFonts w:ascii="Verdana" w:hAnsi="Verdana"/>
        </w:rPr>
        <w:t xml:space="preserve"> No, prudential consolidation will be applied from when the applicant firm is authorised</w:t>
      </w:r>
      <w:r w:rsidRPr="00EF3638">
        <w:rPr>
          <w:rFonts w:ascii="Webdings" w:eastAsia="Webdings" w:hAnsi="Webdings" w:cs="Webdings"/>
        </w:rPr>
        <w:t>4</w:t>
      </w:r>
      <w:r w:rsidRPr="00A357BE">
        <w:rPr>
          <w:rFonts w:ascii="Verdana" w:hAnsi="Verdana"/>
        </w:rPr>
        <w:t>Please explain why you believe the GCT will no longer be appropriate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357BE" w:rsidRPr="00E62E77" w14:paraId="549FB743" w14:textId="77777777" w:rsidTr="0086721B">
        <w:trPr>
          <w:trHeight w:val="1036"/>
        </w:trPr>
        <w:tc>
          <w:tcPr>
            <w:tcW w:w="7088" w:type="dxa"/>
          </w:tcPr>
          <w:p w14:paraId="45B1E4B4" w14:textId="77777777" w:rsidR="00A357BE" w:rsidRPr="00E62E77" w:rsidRDefault="00A357BE" w:rsidP="0086721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66AFB4CD" w14:textId="1884648B" w:rsidR="001229D6" w:rsidRPr="00105E87" w:rsidRDefault="00105E87" w:rsidP="00105E87">
      <w:pPr>
        <w:pStyle w:val="QuestionChar"/>
        <w:rPr>
          <w:rFonts w:ascii="Verdana" w:hAnsi="Verdana"/>
          <w:b/>
          <w:bCs/>
        </w:rPr>
      </w:pPr>
      <w:r>
        <w:rPr>
          <w:rFonts w:ascii="Verdana" w:hAnsi="Verdana"/>
          <w:b/>
          <w:bCs/>
        </w:rPr>
        <w:tab/>
        <w:t>3</w:t>
      </w:r>
      <w:r w:rsidR="00946BD6" w:rsidRPr="00105E87">
        <w:rPr>
          <w:rFonts w:ascii="Verdana" w:hAnsi="Verdana"/>
          <w:b/>
          <w:bCs/>
        </w:rPr>
        <w:t>.</w:t>
      </w:r>
      <w:r w:rsidR="00BF7EDC" w:rsidRPr="00105E87">
        <w:rPr>
          <w:rFonts w:ascii="Verdana" w:hAnsi="Verdana"/>
          <w:b/>
          <w:bCs/>
        </w:rPr>
        <w:t>8</w:t>
      </w:r>
      <w:r>
        <w:rPr>
          <w:rFonts w:ascii="Verdana" w:hAnsi="Verdana"/>
          <w:b/>
          <w:bCs/>
        </w:rPr>
        <w:tab/>
      </w:r>
      <w:r w:rsidR="00946BD6" w:rsidRPr="00105E87">
        <w:rPr>
          <w:rFonts w:ascii="Verdana" w:hAnsi="Verdana"/>
          <w:b/>
          <w:bCs/>
        </w:rPr>
        <w:t xml:space="preserve">Please </w:t>
      </w:r>
      <w:r w:rsidR="00E158EF" w:rsidRPr="00105E87">
        <w:rPr>
          <w:rFonts w:ascii="Verdana" w:hAnsi="Verdana"/>
          <w:b/>
          <w:bCs/>
        </w:rPr>
        <w:t xml:space="preserve">confirm the </w:t>
      </w:r>
      <w:r w:rsidR="0003580E" w:rsidRPr="00105E87">
        <w:rPr>
          <w:rFonts w:ascii="Verdana" w:hAnsi="Verdana"/>
          <w:b/>
          <w:bCs/>
        </w:rPr>
        <w:t xml:space="preserve">consolidated </w:t>
      </w:r>
      <w:r w:rsidR="00E158EF" w:rsidRPr="00105E87">
        <w:rPr>
          <w:rFonts w:ascii="Verdana" w:hAnsi="Verdana"/>
          <w:b/>
          <w:bCs/>
        </w:rPr>
        <w:t xml:space="preserve">permanent minimum capital requirement (PMR) that will apply to the </w:t>
      </w:r>
      <w:r w:rsidR="00E9695C" w:rsidRPr="00105E87">
        <w:rPr>
          <w:rFonts w:ascii="Verdana" w:hAnsi="Verdana"/>
          <w:b/>
          <w:bCs/>
        </w:rPr>
        <w:t xml:space="preserve">applicant’s </w:t>
      </w:r>
      <w:r w:rsidR="00EB3BE7" w:rsidRPr="00105E87">
        <w:rPr>
          <w:rFonts w:ascii="Verdana" w:hAnsi="Verdana"/>
          <w:b/>
          <w:bCs/>
        </w:rPr>
        <w:t xml:space="preserve">investment firm group </w:t>
      </w:r>
      <w:r w:rsidR="00E158EF" w:rsidRPr="00105E87">
        <w:rPr>
          <w:rFonts w:ascii="Verdana" w:hAnsi="Verdana"/>
          <w:b/>
          <w:bCs/>
        </w:rPr>
        <w:t xml:space="preserve">if </w:t>
      </w:r>
      <w:r w:rsidR="006E2310" w:rsidRPr="00105E87">
        <w:rPr>
          <w:rFonts w:ascii="Verdana" w:hAnsi="Verdana"/>
          <w:b/>
          <w:bCs/>
        </w:rPr>
        <w:t xml:space="preserve">the applicant </w:t>
      </w:r>
      <w:r w:rsidR="001B7DBD" w:rsidRPr="00105E87">
        <w:rPr>
          <w:rFonts w:ascii="Verdana" w:hAnsi="Verdana"/>
          <w:b/>
          <w:bCs/>
        </w:rPr>
        <w:t xml:space="preserve">firm </w:t>
      </w:r>
      <w:r w:rsidR="006E2310" w:rsidRPr="00105E87">
        <w:rPr>
          <w:rFonts w:ascii="Verdana" w:hAnsi="Verdana"/>
          <w:b/>
          <w:bCs/>
        </w:rPr>
        <w:t>is authorised</w:t>
      </w:r>
      <w:r w:rsidR="001229D6" w:rsidRPr="00105E87">
        <w:rPr>
          <w:rFonts w:ascii="Verdana" w:hAnsi="Verdana"/>
          <w:b/>
          <w:bCs/>
        </w:rPr>
        <w:t>.</w:t>
      </w:r>
      <w:r w:rsidR="00946BD6" w:rsidRPr="00105E87">
        <w:rPr>
          <w:rFonts w:ascii="Verdana" w:hAnsi="Verdana"/>
          <w:b/>
          <w:bCs/>
        </w:rPr>
        <w:t xml:space="preserve"> </w:t>
      </w:r>
    </w:p>
    <w:p w14:paraId="6F399014" w14:textId="2E3098E5" w:rsidR="00946BD6" w:rsidRPr="004B3EF7" w:rsidRDefault="00834483" w:rsidP="004B3EF7">
      <w:pPr>
        <w:pStyle w:val="Qsyesno"/>
        <w:keepNext/>
        <w:rPr>
          <w:rFonts w:ascii="Verdana" w:hAnsi="Verdana"/>
        </w:rPr>
      </w:pPr>
      <w:r w:rsidRPr="004B3EF7">
        <w:rPr>
          <w:rFonts w:ascii="Verdana" w:hAnsi="Verdana"/>
        </w:rPr>
        <w:t xml:space="preserve">This question does not apply if the </w:t>
      </w:r>
      <w:r w:rsidR="0007265E" w:rsidRPr="004B3EF7">
        <w:rPr>
          <w:rFonts w:ascii="Verdana" w:hAnsi="Verdana"/>
        </w:rPr>
        <w:t xml:space="preserve">investment firm group </w:t>
      </w:r>
      <w:r w:rsidR="009528CF" w:rsidRPr="004B3EF7">
        <w:rPr>
          <w:rFonts w:ascii="Verdana" w:hAnsi="Verdana"/>
        </w:rPr>
        <w:t xml:space="preserve">already </w:t>
      </w:r>
      <w:proofErr w:type="gramStart"/>
      <w:r w:rsidR="0007265E" w:rsidRPr="004B3EF7">
        <w:rPr>
          <w:rFonts w:ascii="Verdana" w:hAnsi="Verdana"/>
        </w:rPr>
        <w:t>has permission</w:t>
      </w:r>
      <w:proofErr w:type="gramEnd"/>
      <w:r w:rsidR="0007265E" w:rsidRPr="004B3EF7">
        <w:rPr>
          <w:rFonts w:ascii="Verdana" w:hAnsi="Verdana"/>
        </w:rPr>
        <w:t xml:space="preserve"> to apply the GCT.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B3EF7" w:rsidRPr="00E62E77" w14:paraId="1D1D28EC" w14:textId="77777777" w:rsidTr="0086721B">
        <w:trPr>
          <w:trHeight w:val="427"/>
        </w:trPr>
        <w:tc>
          <w:tcPr>
            <w:tcW w:w="7088" w:type="dxa"/>
          </w:tcPr>
          <w:p w14:paraId="27BD1D63" w14:textId="3425D486" w:rsidR="004B3EF7" w:rsidRPr="00E62E77" w:rsidRDefault="004B3EF7" w:rsidP="0086721B">
            <w:pPr>
              <w:pStyle w:val="Qsanswer"/>
              <w:spacing w:before="40" w:after="0" w:line="240" w:lineRule="exact"/>
              <w:ind w:right="57"/>
              <w:rPr>
                <w:rFonts w:ascii="Verdana" w:hAnsi="Verdana"/>
                <w:color w:val="auto"/>
              </w:rPr>
            </w:pPr>
            <w:r>
              <w:rPr>
                <w:rFonts w:ascii="Verdana" w:hAnsi="Verdana"/>
                <w:color w:val="auto"/>
              </w:rPr>
              <w:t xml:space="preserve">£ </w:t>
            </w: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5F7B4A47" w14:textId="7E3073E9" w:rsidR="007F4A66" w:rsidRPr="00802A54" w:rsidRDefault="004B4267" w:rsidP="00802A54">
      <w:pPr>
        <w:pStyle w:val="Qsheading1"/>
        <w:rPr>
          <w:rFonts w:ascii="Verdana" w:hAnsi="Verdana"/>
          <w:szCs w:val="22"/>
        </w:rPr>
      </w:pPr>
      <w:r w:rsidRPr="00802A54">
        <w:rPr>
          <w:rFonts w:ascii="Verdana" w:hAnsi="Verdana"/>
          <w:szCs w:val="22"/>
        </w:rPr>
        <w:t>Consolidated o</w:t>
      </w:r>
      <w:r w:rsidR="007F4A66" w:rsidRPr="00802A54">
        <w:rPr>
          <w:rFonts w:ascii="Verdana" w:hAnsi="Verdana"/>
          <w:szCs w:val="22"/>
        </w:rPr>
        <w:t>wn funds composition</w:t>
      </w:r>
      <w:r w:rsidR="00550061" w:rsidRPr="00802A54">
        <w:rPr>
          <w:rFonts w:ascii="Verdana" w:hAnsi="Verdana"/>
          <w:szCs w:val="22"/>
        </w:rPr>
        <w:t xml:space="preserve"> </w:t>
      </w:r>
      <w:r w:rsidR="00AE62A8" w:rsidRPr="00802A54">
        <w:rPr>
          <w:rFonts w:ascii="Verdana" w:hAnsi="Verdana"/>
          <w:szCs w:val="22"/>
        </w:rPr>
        <w:t>– MIFIDPRU 3.2 and 3.7</w:t>
      </w:r>
    </w:p>
    <w:p w14:paraId="17DD5E70" w14:textId="3469F758" w:rsidR="007F4A66" w:rsidRPr="007F4A66" w:rsidRDefault="00802A54" w:rsidP="00802A54">
      <w:pPr>
        <w:pStyle w:val="QuestionChar"/>
        <w:rPr>
          <w:rFonts w:ascii="Verdana" w:hAnsi="Verdana"/>
          <w:b/>
          <w:bCs/>
        </w:rPr>
      </w:pPr>
      <w:r>
        <w:rPr>
          <w:rFonts w:ascii="Verdana" w:hAnsi="Verdana"/>
          <w:b/>
          <w:bCs/>
        </w:rPr>
        <w:tab/>
      </w:r>
      <w:r w:rsidR="00435C7A">
        <w:rPr>
          <w:rFonts w:ascii="Verdana" w:hAnsi="Verdana"/>
          <w:b/>
          <w:bCs/>
        </w:rPr>
        <w:t>3.</w:t>
      </w:r>
      <w:r w:rsidR="00BF7EDC">
        <w:rPr>
          <w:rFonts w:ascii="Verdana" w:hAnsi="Verdana"/>
          <w:b/>
          <w:bCs/>
        </w:rPr>
        <w:t>9</w:t>
      </w:r>
      <w:r w:rsidR="007F4A66" w:rsidRPr="007F4A66">
        <w:rPr>
          <w:rFonts w:ascii="Verdana" w:hAnsi="Verdana"/>
          <w:b/>
          <w:bCs/>
        </w:rPr>
        <w:tab/>
      </w:r>
      <w:r w:rsidR="0042086D" w:rsidRPr="00802A54">
        <w:rPr>
          <w:rFonts w:ascii="Verdana" w:hAnsi="Verdana"/>
          <w:b/>
          <w:bCs/>
        </w:rPr>
        <w:t xml:space="preserve">Please </w:t>
      </w:r>
      <w:r w:rsidR="007F4A66" w:rsidRPr="007F4A66">
        <w:rPr>
          <w:rFonts w:ascii="Verdana" w:hAnsi="Verdana"/>
          <w:b/>
          <w:bCs/>
        </w:rPr>
        <w:t>state the gross amount of each class of capital in accordance with MIFIDPRU 3 on a consolidated basis</w:t>
      </w:r>
      <w:r w:rsidR="00434484">
        <w:rPr>
          <w:rFonts w:ascii="Verdana" w:hAnsi="Verdana"/>
          <w:b/>
          <w:bCs/>
        </w:rPr>
        <w:t xml:space="preserve">. </w:t>
      </w:r>
      <w:r w:rsidR="004B7120">
        <w:rPr>
          <w:rFonts w:ascii="Verdana" w:hAnsi="Verdana"/>
          <w:b/>
          <w:bCs/>
        </w:rPr>
        <w:t xml:space="preserve">If </w:t>
      </w:r>
      <w:r w:rsidR="0072627F">
        <w:rPr>
          <w:rFonts w:ascii="Verdana" w:hAnsi="Verdana"/>
          <w:b/>
          <w:bCs/>
        </w:rPr>
        <w:t>the investment firm group already holds permission to use the GCT, then please instead provide</w:t>
      </w:r>
      <w:r w:rsidR="006C421D">
        <w:rPr>
          <w:rFonts w:ascii="Verdana" w:hAnsi="Verdana"/>
          <w:b/>
          <w:bCs/>
        </w:rPr>
        <w:t xml:space="preserve"> </w:t>
      </w:r>
      <w:r w:rsidR="00297F14">
        <w:rPr>
          <w:rFonts w:ascii="Verdana" w:hAnsi="Verdana"/>
          <w:b/>
          <w:bCs/>
        </w:rPr>
        <w:t>the gross amount of capital</w:t>
      </w:r>
      <w:r w:rsidR="00440AA7">
        <w:rPr>
          <w:rFonts w:ascii="Verdana" w:hAnsi="Verdana"/>
          <w:b/>
          <w:bCs/>
        </w:rPr>
        <w:t xml:space="preserve"> of each type for </w:t>
      </w:r>
      <w:r w:rsidR="00F87E6B">
        <w:rPr>
          <w:rFonts w:ascii="Verdana" w:hAnsi="Verdana"/>
          <w:b/>
          <w:bCs/>
        </w:rPr>
        <w:t xml:space="preserve">the UK parent entity as well as </w:t>
      </w:r>
      <w:r w:rsidR="00EE050C">
        <w:rPr>
          <w:rFonts w:ascii="Verdana" w:hAnsi="Verdana"/>
          <w:b/>
          <w:bCs/>
        </w:rPr>
        <w:t>all other</w:t>
      </w:r>
      <w:r w:rsidR="00440AA7">
        <w:rPr>
          <w:rFonts w:ascii="Verdana" w:hAnsi="Verdana"/>
          <w:b/>
          <w:bCs/>
        </w:rPr>
        <w:t xml:space="preserve"> GCT parent undertaking</w:t>
      </w:r>
      <w:r w:rsidR="00086DE6">
        <w:rPr>
          <w:rFonts w:ascii="Verdana" w:hAnsi="Verdana"/>
          <w:b/>
          <w:bCs/>
        </w:rPr>
        <w:t xml:space="preserve"> (</w:t>
      </w:r>
      <w:r w:rsidR="00EE050C">
        <w:rPr>
          <w:rFonts w:ascii="Verdana" w:hAnsi="Verdana"/>
          <w:b/>
          <w:bCs/>
        </w:rPr>
        <w:t xml:space="preserve">please </w:t>
      </w:r>
      <w:r w:rsidR="00086DE6">
        <w:rPr>
          <w:rFonts w:ascii="Verdana" w:hAnsi="Verdana"/>
          <w:b/>
          <w:bCs/>
        </w:rPr>
        <w:t xml:space="preserve">use a separate sheet </w:t>
      </w:r>
      <w:r w:rsidR="00464CAC">
        <w:rPr>
          <w:rFonts w:ascii="Verdana" w:hAnsi="Verdana"/>
          <w:b/>
          <w:bCs/>
        </w:rPr>
        <w:t xml:space="preserve">for all </w:t>
      </w:r>
      <w:r w:rsidR="00951EAF">
        <w:rPr>
          <w:rFonts w:ascii="Verdana" w:hAnsi="Verdana"/>
          <w:b/>
          <w:bCs/>
        </w:rPr>
        <w:t>GCT parent undertaking</w:t>
      </w:r>
      <w:r w:rsidR="00464CAC">
        <w:rPr>
          <w:rFonts w:ascii="Verdana" w:hAnsi="Verdana"/>
          <w:b/>
          <w:bCs/>
        </w:rPr>
        <w:t>s</w:t>
      </w:r>
      <w:r w:rsidR="002E5CBE">
        <w:rPr>
          <w:rFonts w:ascii="Verdana" w:hAnsi="Verdana"/>
          <w:b/>
          <w:bCs/>
        </w:rPr>
        <w:t xml:space="preserve"> other than the UK parent entity</w:t>
      </w:r>
      <w:r w:rsidR="00951EAF">
        <w:rPr>
          <w:rFonts w:ascii="Verdana" w:hAnsi="Verdana"/>
          <w:b/>
          <w:bCs/>
        </w:rPr>
        <w:t>)</w:t>
      </w:r>
      <w:r w:rsidR="00440AA7">
        <w:rPr>
          <w:rFonts w:ascii="Verdana" w:hAnsi="Verdana"/>
          <w:b/>
          <w:bCs/>
        </w:rPr>
        <w:t>.</w:t>
      </w:r>
    </w:p>
    <w:tbl>
      <w:tblPr>
        <w:tblW w:w="7510" w:type="dxa"/>
        <w:tblLayout w:type="fixed"/>
        <w:tblCellMar>
          <w:left w:w="0" w:type="dxa"/>
          <w:right w:w="0" w:type="dxa"/>
        </w:tblCellMar>
        <w:tblLook w:val="0000" w:firstRow="0" w:lastRow="0" w:firstColumn="0" w:lastColumn="0" w:noHBand="0" w:noVBand="0"/>
      </w:tblPr>
      <w:tblGrid>
        <w:gridCol w:w="2978"/>
        <w:gridCol w:w="2266"/>
        <w:gridCol w:w="2266"/>
      </w:tblGrid>
      <w:tr w:rsidR="00FD175F" w:rsidRPr="007F4A66" w14:paraId="38BC1A0D" w14:textId="065E6C06" w:rsidTr="00802A54">
        <w:trPr>
          <w:cantSplit/>
          <w:trHeight w:val="397"/>
          <w:tblHeader/>
        </w:trPr>
        <w:tc>
          <w:tcPr>
            <w:tcW w:w="2978" w:type="dxa"/>
            <w:shd w:val="pct25" w:color="auto" w:fill="FFFFFF"/>
            <w:vAlign w:val="center"/>
          </w:tcPr>
          <w:p w14:paraId="227C9D98" w14:textId="77777777" w:rsidR="00FD175F" w:rsidRPr="007F4A66" w:rsidRDefault="00FD175F" w:rsidP="007F4A66">
            <w:pPr>
              <w:tabs>
                <w:tab w:val="right" w:pos="-142"/>
                <w:tab w:val="left" w:pos="1418"/>
                <w:tab w:val="left" w:pos="2552"/>
              </w:tabs>
              <w:spacing w:line="220" w:lineRule="exact"/>
              <w:ind w:left="28"/>
              <w:outlineLvl w:val="0"/>
              <w:rPr>
                <w:rFonts w:ascii="Verdana" w:hAnsi="Verdana"/>
                <w:b/>
                <w:sz w:val="18"/>
              </w:rPr>
            </w:pPr>
            <w:r w:rsidRPr="007F4A66">
              <w:rPr>
                <w:rFonts w:ascii="Verdana" w:hAnsi="Verdana"/>
                <w:b/>
                <w:sz w:val="18"/>
              </w:rPr>
              <w:t>Source</w:t>
            </w:r>
          </w:p>
        </w:tc>
        <w:tc>
          <w:tcPr>
            <w:tcW w:w="2266" w:type="dxa"/>
            <w:shd w:val="pct25" w:color="auto" w:fill="FFFFFF"/>
          </w:tcPr>
          <w:p w14:paraId="75F7A684" w14:textId="7B791C65" w:rsidR="00FD175F" w:rsidRPr="007F4A66" w:rsidRDefault="00FD175F" w:rsidP="007F4A66">
            <w:pPr>
              <w:tabs>
                <w:tab w:val="right" w:pos="-142"/>
                <w:tab w:val="left" w:pos="1418"/>
                <w:tab w:val="left" w:pos="2552"/>
              </w:tabs>
              <w:spacing w:line="220" w:lineRule="exact"/>
              <w:ind w:left="28"/>
              <w:outlineLvl w:val="0"/>
              <w:rPr>
                <w:rFonts w:ascii="Verdana" w:hAnsi="Verdana"/>
                <w:b/>
                <w:sz w:val="18"/>
              </w:rPr>
            </w:pPr>
            <w:r w:rsidRPr="007F4A66">
              <w:rPr>
                <w:rFonts w:ascii="Verdana" w:hAnsi="Verdana"/>
                <w:b/>
                <w:sz w:val="18"/>
              </w:rPr>
              <w:t xml:space="preserve">Amount (£) held on a consolidated basis </w:t>
            </w:r>
            <w:r w:rsidR="00374A30">
              <w:rPr>
                <w:rFonts w:ascii="Verdana" w:hAnsi="Verdana"/>
                <w:b/>
                <w:sz w:val="18"/>
              </w:rPr>
              <w:t>(prudential consolidation)</w:t>
            </w:r>
          </w:p>
        </w:tc>
        <w:tc>
          <w:tcPr>
            <w:tcW w:w="2266" w:type="dxa"/>
            <w:shd w:val="pct25" w:color="auto" w:fill="FFFFFF"/>
          </w:tcPr>
          <w:p w14:paraId="6F62D7AD" w14:textId="7F3FCEA6" w:rsidR="00FD175F" w:rsidRPr="007F4A66" w:rsidRDefault="00FD175F" w:rsidP="007F4A66">
            <w:pPr>
              <w:tabs>
                <w:tab w:val="right" w:pos="-142"/>
                <w:tab w:val="left" w:pos="1418"/>
                <w:tab w:val="left" w:pos="2552"/>
              </w:tabs>
              <w:spacing w:line="220" w:lineRule="exact"/>
              <w:ind w:left="28"/>
              <w:outlineLvl w:val="0"/>
              <w:rPr>
                <w:rFonts w:ascii="Verdana" w:hAnsi="Verdana"/>
                <w:b/>
                <w:sz w:val="18"/>
              </w:rPr>
            </w:pPr>
            <w:r>
              <w:rPr>
                <w:rFonts w:ascii="Verdana" w:hAnsi="Verdana"/>
                <w:b/>
                <w:sz w:val="18"/>
              </w:rPr>
              <w:t xml:space="preserve">Amount (£) held by </w:t>
            </w:r>
            <w:r w:rsidR="00907B7A">
              <w:rPr>
                <w:rFonts w:ascii="Verdana" w:hAnsi="Verdana"/>
                <w:b/>
                <w:sz w:val="18"/>
              </w:rPr>
              <w:t>UK</w:t>
            </w:r>
            <w:r w:rsidR="00153792">
              <w:rPr>
                <w:rFonts w:ascii="Verdana" w:hAnsi="Verdana"/>
                <w:b/>
                <w:sz w:val="18"/>
              </w:rPr>
              <w:t xml:space="preserve"> parent entity (</w:t>
            </w:r>
            <w:r w:rsidR="00374A30">
              <w:rPr>
                <w:rFonts w:ascii="Verdana" w:hAnsi="Verdana"/>
                <w:b/>
                <w:sz w:val="18"/>
              </w:rPr>
              <w:t>GCT</w:t>
            </w:r>
            <w:r w:rsidR="00C53363">
              <w:rPr>
                <w:rFonts w:ascii="Verdana" w:hAnsi="Verdana"/>
                <w:b/>
                <w:sz w:val="18"/>
              </w:rPr>
              <w:t>)</w:t>
            </w:r>
            <w:r w:rsidR="00C53363" w:rsidDel="00C53363">
              <w:rPr>
                <w:rFonts w:ascii="Verdana" w:hAnsi="Verdana"/>
                <w:b/>
                <w:sz w:val="18"/>
              </w:rPr>
              <w:t xml:space="preserve"> </w:t>
            </w:r>
          </w:p>
        </w:tc>
      </w:tr>
      <w:tr w:rsidR="00FD175F" w:rsidRPr="007F4A66" w14:paraId="13C48CD3" w14:textId="0C8DFD3B" w:rsidTr="00802A54">
        <w:trPr>
          <w:cantSplit/>
        </w:trPr>
        <w:tc>
          <w:tcPr>
            <w:tcW w:w="2978" w:type="dxa"/>
            <w:vAlign w:val="center"/>
          </w:tcPr>
          <w:p w14:paraId="2340478E"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1FE79ED1"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3E3875B5"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20840187" w14:textId="6C080C04" w:rsidTr="00802A54">
        <w:trPr>
          <w:cantSplit/>
          <w:trHeight w:hRule="exact" w:val="825"/>
        </w:trPr>
        <w:tc>
          <w:tcPr>
            <w:tcW w:w="2978" w:type="dxa"/>
            <w:tcBorders>
              <w:right w:val="single" w:sz="2" w:space="0" w:color="auto"/>
            </w:tcBorders>
            <w:vAlign w:val="center"/>
          </w:tcPr>
          <w:p w14:paraId="765B2668" w14:textId="77777777" w:rsidR="00FD175F" w:rsidRPr="007F4A66" w:rsidRDefault="00FD175F" w:rsidP="007F4A66">
            <w:pPr>
              <w:tabs>
                <w:tab w:val="right" w:pos="-142"/>
                <w:tab w:val="left" w:pos="1418"/>
                <w:tab w:val="left" w:pos="2552"/>
              </w:tabs>
              <w:spacing w:before="40" w:line="220" w:lineRule="exact"/>
              <w:ind w:left="28"/>
              <w:outlineLvl w:val="0"/>
              <w:rPr>
                <w:rFonts w:ascii="Verdana" w:hAnsi="Verdana"/>
                <w:sz w:val="18"/>
              </w:rPr>
            </w:pPr>
            <w:r w:rsidRPr="007F4A66">
              <w:rPr>
                <w:rFonts w:ascii="Verdana" w:hAnsi="Verdana"/>
                <w:sz w:val="18"/>
              </w:rPr>
              <w:t xml:space="preserve">Common Equity Tier 1 (CET1) </w:t>
            </w:r>
          </w:p>
          <w:p w14:paraId="21DD66FC" w14:textId="77777777" w:rsidR="00FD175F" w:rsidRPr="007F4A66" w:rsidRDefault="00FD175F" w:rsidP="007F4A66">
            <w:pPr>
              <w:tabs>
                <w:tab w:val="right" w:pos="-142"/>
                <w:tab w:val="left" w:pos="1418"/>
                <w:tab w:val="left" w:pos="2552"/>
              </w:tabs>
              <w:spacing w:before="40" w:line="220" w:lineRule="exact"/>
              <w:ind w:left="28"/>
              <w:outlineLvl w:val="0"/>
              <w:rPr>
                <w:rFonts w:ascii="Verdana" w:hAnsi="Verdana"/>
                <w:sz w:val="18"/>
              </w:rPr>
            </w:pPr>
            <w:r w:rsidRPr="007F4A66">
              <w:rPr>
                <w:rFonts w:ascii="Verdana" w:hAnsi="Verdana"/>
                <w:sz w:val="18"/>
              </w:rPr>
              <w:t>capital (MIFIDPRU 3.3)</w:t>
            </w:r>
          </w:p>
        </w:tc>
        <w:tc>
          <w:tcPr>
            <w:tcW w:w="2266" w:type="dxa"/>
            <w:tcBorders>
              <w:top w:val="single" w:sz="2" w:space="0" w:color="auto"/>
              <w:left w:val="single" w:sz="2" w:space="0" w:color="auto"/>
              <w:bottom w:val="single" w:sz="2" w:space="0" w:color="auto"/>
              <w:right w:val="single" w:sz="2" w:space="0" w:color="auto"/>
            </w:tcBorders>
          </w:tcPr>
          <w:p w14:paraId="1F80853C" w14:textId="70EBC914" w:rsidR="00FD175F" w:rsidRPr="007F4A66" w:rsidRDefault="00802A54" w:rsidP="007F4A66">
            <w:pPr>
              <w:keepNext/>
              <w:tabs>
                <w:tab w:val="right" w:pos="-142"/>
                <w:tab w:val="left" w:pos="1418"/>
                <w:tab w:val="left" w:pos="2552"/>
              </w:tabs>
              <w:spacing w:after="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c>
          <w:tcPr>
            <w:tcW w:w="2266" w:type="dxa"/>
            <w:tcBorders>
              <w:top w:val="single" w:sz="2" w:space="0" w:color="auto"/>
              <w:left w:val="single" w:sz="2" w:space="0" w:color="auto"/>
              <w:bottom w:val="single" w:sz="2" w:space="0" w:color="auto"/>
              <w:right w:val="single" w:sz="2" w:space="0" w:color="auto"/>
            </w:tcBorders>
          </w:tcPr>
          <w:p w14:paraId="0BC1DFC8" w14:textId="6C2961F3" w:rsidR="00FD175F" w:rsidRPr="007F4A66" w:rsidRDefault="00802A54" w:rsidP="007F4A66">
            <w:pPr>
              <w:keepNext/>
              <w:tabs>
                <w:tab w:val="right" w:pos="-142"/>
                <w:tab w:val="left" w:pos="1418"/>
                <w:tab w:val="left" w:pos="2552"/>
              </w:tabs>
              <w:spacing w:after="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r>
      <w:tr w:rsidR="00FD175F" w:rsidRPr="007F4A66" w14:paraId="027C012A" w14:textId="1D953691" w:rsidTr="00802A54">
        <w:trPr>
          <w:cantSplit/>
          <w:trHeight w:val="50"/>
        </w:trPr>
        <w:tc>
          <w:tcPr>
            <w:tcW w:w="2978" w:type="dxa"/>
            <w:tcBorders>
              <w:bottom w:val="single" w:sz="12" w:space="0" w:color="C0C0C0"/>
            </w:tcBorders>
            <w:vAlign w:val="center"/>
          </w:tcPr>
          <w:p w14:paraId="033B4A66"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213ED4F2"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005B1D50"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0A05070E" w14:textId="44DBBD2E" w:rsidTr="00802A54">
        <w:trPr>
          <w:cantSplit/>
        </w:trPr>
        <w:tc>
          <w:tcPr>
            <w:tcW w:w="2978" w:type="dxa"/>
            <w:vAlign w:val="center"/>
          </w:tcPr>
          <w:p w14:paraId="6A45530A"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205F7B2C"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3CF57A35"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7CBE0007" w14:textId="6A4F6BD7" w:rsidTr="00802A54">
        <w:trPr>
          <w:cantSplit/>
          <w:trHeight w:hRule="exact" w:val="567"/>
        </w:trPr>
        <w:tc>
          <w:tcPr>
            <w:tcW w:w="2978" w:type="dxa"/>
            <w:tcBorders>
              <w:right w:val="single" w:sz="2" w:space="0" w:color="auto"/>
            </w:tcBorders>
            <w:vAlign w:val="center"/>
          </w:tcPr>
          <w:p w14:paraId="7DEC484F" w14:textId="77777777" w:rsidR="00FD175F" w:rsidRPr="007F4A66" w:rsidRDefault="00FD175F" w:rsidP="007F4A66">
            <w:pPr>
              <w:tabs>
                <w:tab w:val="right" w:pos="-142"/>
                <w:tab w:val="left" w:pos="1418"/>
                <w:tab w:val="left" w:pos="2552"/>
              </w:tabs>
              <w:spacing w:before="40" w:line="220" w:lineRule="exact"/>
              <w:ind w:left="28"/>
              <w:outlineLvl w:val="0"/>
              <w:rPr>
                <w:rFonts w:ascii="Verdana" w:hAnsi="Verdana"/>
                <w:sz w:val="18"/>
              </w:rPr>
            </w:pPr>
            <w:r w:rsidRPr="007F4A66">
              <w:rPr>
                <w:rFonts w:ascii="Verdana" w:hAnsi="Verdana"/>
                <w:sz w:val="18"/>
              </w:rPr>
              <w:t>Additional Tier 1 (AT1) capital (MIFIDPRU 3.4)</w:t>
            </w:r>
          </w:p>
        </w:tc>
        <w:tc>
          <w:tcPr>
            <w:tcW w:w="2266" w:type="dxa"/>
            <w:tcBorders>
              <w:top w:val="single" w:sz="2" w:space="0" w:color="auto"/>
              <w:left w:val="single" w:sz="2" w:space="0" w:color="auto"/>
              <w:bottom w:val="single" w:sz="2" w:space="0" w:color="auto"/>
              <w:right w:val="single" w:sz="2" w:space="0" w:color="auto"/>
            </w:tcBorders>
          </w:tcPr>
          <w:p w14:paraId="2C81704D" w14:textId="0A9FA862"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c>
          <w:tcPr>
            <w:tcW w:w="2266" w:type="dxa"/>
            <w:tcBorders>
              <w:top w:val="single" w:sz="2" w:space="0" w:color="auto"/>
              <w:left w:val="single" w:sz="2" w:space="0" w:color="auto"/>
              <w:bottom w:val="single" w:sz="2" w:space="0" w:color="auto"/>
              <w:right w:val="single" w:sz="2" w:space="0" w:color="auto"/>
            </w:tcBorders>
          </w:tcPr>
          <w:p w14:paraId="03E90EB2" w14:textId="4DC75EBF"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r>
      <w:tr w:rsidR="00FD175F" w:rsidRPr="007F4A66" w14:paraId="5A29E5E0" w14:textId="72C560D2" w:rsidTr="00802A54">
        <w:trPr>
          <w:cantSplit/>
        </w:trPr>
        <w:tc>
          <w:tcPr>
            <w:tcW w:w="2978" w:type="dxa"/>
            <w:tcBorders>
              <w:bottom w:val="single" w:sz="12" w:space="0" w:color="C0C0C0"/>
            </w:tcBorders>
            <w:vAlign w:val="center"/>
          </w:tcPr>
          <w:p w14:paraId="20140661"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732128DF"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19205FC3"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2F459033" w14:textId="30B5C9BB" w:rsidTr="00802A54">
        <w:trPr>
          <w:cantSplit/>
        </w:trPr>
        <w:tc>
          <w:tcPr>
            <w:tcW w:w="2978" w:type="dxa"/>
            <w:vAlign w:val="center"/>
          </w:tcPr>
          <w:p w14:paraId="1464ADC0"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0C8D997A"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4908DA5B"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1FDADE4C" w14:textId="42D6D76F" w:rsidTr="00802A54">
        <w:trPr>
          <w:cantSplit/>
          <w:trHeight w:hRule="exact" w:val="588"/>
        </w:trPr>
        <w:tc>
          <w:tcPr>
            <w:tcW w:w="2978" w:type="dxa"/>
            <w:tcBorders>
              <w:right w:val="single" w:sz="2" w:space="0" w:color="auto"/>
            </w:tcBorders>
            <w:vAlign w:val="center"/>
          </w:tcPr>
          <w:p w14:paraId="1AB9B4D2" w14:textId="538F06C3" w:rsidR="00FD175F" w:rsidRPr="007F4A66" w:rsidRDefault="00FD175F" w:rsidP="007F4A66">
            <w:pPr>
              <w:tabs>
                <w:tab w:val="right" w:pos="-142"/>
                <w:tab w:val="left" w:pos="1418"/>
                <w:tab w:val="left" w:pos="2552"/>
              </w:tabs>
              <w:spacing w:before="40" w:line="220" w:lineRule="exact"/>
              <w:ind w:left="28"/>
              <w:outlineLvl w:val="0"/>
              <w:rPr>
                <w:rFonts w:ascii="Verdana" w:hAnsi="Verdana"/>
                <w:sz w:val="18"/>
              </w:rPr>
            </w:pPr>
            <w:r w:rsidRPr="007F4A66">
              <w:rPr>
                <w:rFonts w:ascii="Verdana" w:hAnsi="Verdana"/>
                <w:sz w:val="18"/>
              </w:rPr>
              <w:t>Tier 2 (T2) capital (MIFIDPRU 3.5)</w:t>
            </w:r>
          </w:p>
        </w:tc>
        <w:tc>
          <w:tcPr>
            <w:tcW w:w="2266" w:type="dxa"/>
            <w:tcBorders>
              <w:top w:val="single" w:sz="2" w:space="0" w:color="auto"/>
              <w:left w:val="single" w:sz="2" w:space="0" w:color="auto"/>
              <w:bottom w:val="single" w:sz="2" w:space="0" w:color="auto"/>
              <w:right w:val="single" w:sz="2" w:space="0" w:color="auto"/>
            </w:tcBorders>
          </w:tcPr>
          <w:p w14:paraId="6969EDF6" w14:textId="322EF059"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c>
          <w:tcPr>
            <w:tcW w:w="2266" w:type="dxa"/>
            <w:tcBorders>
              <w:top w:val="single" w:sz="2" w:space="0" w:color="auto"/>
              <w:left w:val="single" w:sz="2" w:space="0" w:color="auto"/>
              <w:bottom w:val="single" w:sz="2" w:space="0" w:color="auto"/>
              <w:right w:val="single" w:sz="2" w:space="0" w:color="auto"/>
            </w:tcBorders>
          </w:tcPr>
          <w:p w14:paraId="47138DDF" w14:textId="748AAC1C"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r>
      <w:tr w:rsidR="00FD175F" w:rsidRPr="007F4A66" w14:paraId="22FBC657" w14:textId="7E4F2646" w:rsidTr="00802A54">
        <w:trPr>
          <w:cantSplit/>
        </w:trPr>
        <w:tc>
          <w:tcPr>
            <w:tcW w:w="2978" w:type="dxa"/>
            <w:tcBorders>
              <w:bottom w:val="single" w:sz="12" w:space="0" w:color="C0C0C0"/>
            </w:tcBorders>
            <w:vAlign w:val="center"/>
          </w:tcPr>
          <w:p w14:paraId="2A8EBA9D"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6BD69AC1"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3D7C4C3B"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4B467FF3" w14:textId="1BE03148" w:rsidTr="00802A54">
        <w:trPr>
          <w:cantSplit/>
        </w:trPr>
        <w:tc>
          <w:tcPr>
            <w:tcW w:w="2978" w:type="dxa"/>
            <w:vAlign w:val="center"/>
          </w:tcPr>
          <w:p w14:paraId="2FF4C48F"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226D0431"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02CF471D"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621F5AFB" w14:textId="570B9E3C" w:rsidTr="00802A54">
        <w:trPr>
          <w:cantSplit/>
        </w:trPr>
        <w:tc>
          <w:tcPr>
            <w:tcW w:w="2978" w:type="dxa"/>
            <w:tcBorders>
              <w:bottom w:val="single" w:sz="12" w:space="0" w:color="C0C0C0"/>
            </w:tcBorders>
            <w:vAlign w:val="center"/>
          </w:tcPr>
          <w:p w14:paraId="6AA7774C"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3B3101D0"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Borders>
              <w:bottom w:val="single" w:sz="12" w:space="0" w:color="C0C0C0"/>
            </w:tcBorders>
          </w:tcPr>
          <w:p w14:paraId="73C258E8"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74B7CC41" w14:textId="7B009155" w:rsidTr="00802A54">
        <w:trPr>
          <w:cantSplit/>
        </w:trPr>
        <w:tc>
          <w:tcPr>
            <w:tcW w:w="2978" w:type="dxa"/>
            <w:vAlign w:val="center"/>
          </w:tcPr>
          <w:p w14:paraId="67F247E4"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6E0C9B89"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c>
          <w:tcPr>
            <w:tcW w:w="2266" w:type="dxa"/>
          </w:tcPr>
          <w:p w14:paraId="5FD45ADF" w14:textId="77777777" w:rsidR="00FD175F" w:rsidRPr="007F4A66" w:rsidRDefault="00FD175F" w:rsidP="007F4A66">
            <w:pPr>
              <w:tabs>
                <w:tab w:val="right" w:pos="-142"/>
                <w:tab w:val="left" w:pos="1418"/>
                <w:tab w:val="left" w:pos="2552"/>
              </w:tabs>
              <w:spacing w:line="240" w:lineRule="auto"/>
              <w:outlineLvl w:val="0"/>
              <w:rPr>
                <w:rFonts w:ascii="Verdana" w:hAnsi="Verdana"/>
                <w:sz w:val="4"/>
              </w:rPr>
            </w:pPr>
          </w:p>
        </w:tc>
      </w:tr>
      <w:tr w:rsidR="00FD175F" w:rsidRPr="007F4A66" w14:paraId="4FF71B1B" w14:textId="75FF1CFF" w:rsidTr="00802A54">
        <w:trPr>
          <w:cantSplit/>
          <w:trHeight w:hRule="exact" w:val="567"/>
        </w:trPr>
        <w:tc>
          <w:tcPr>
            <w:tcW w:w="2978" w:type="dxa"/>
            <w:tcBorders>
              <w:right w:val="single" w:sz="2" w:space="0" w:color="auto"/>
            </w:tcBorders>
            <w:vAlign w:val="center"/>
          </w:tcPr>
          <w:p w14:paraId="4A23D29F" w14:textId="77777777" w:rsidR="00FD175F" w:rsidRPr="007F4A66" w:rsidRDefault="00FD175F" w:rsidP="007F4A66">
            <w:pPr>
              <w:tabs>
                <w:tab w:val="right" w:pos="-142"/>
                <w:tab w:val="left" w:pos="1418"/>
                <w:tab w:val="left" w:pos="2552"/>
              </w:tabs>
              <w:spacing w:before="40" w:line="220" w:lineRule="exact"/>
              <w:ind w:left="28"/>
              <w:outlineLvl w:val="0"/>
              <w:rPr>
                <w:rFonts w:ascii="Verdana" w:hAnsi="Verdana"/>
                <w:b/>
                <w:sz w:val="16"/>
              </w:rPr>
            </w:pPr>
            <w:r w:rsidRPr="007F4A66">
              <w:rPr>
                <w:rFonts w:ascii="Verdana" w:hAnsi="Verdana"/>
                <w:b/>
                <w:sz w:val="18"/>
              </w:rPr>
              <w:t>Total</w:t>
            </w:r>
          </w:p>
        </w:tc>
        <w:tc>
          <w:tcPr>
            <w:tcW w:w="2266" w:type="dxa"/>
            <w:tcBorders>
              <w:top w:val="single" w:sz="2" w:space="0" w:color="auto"/>
              <w:left w:val="single" w:sz="2" w:space="0" w:color="auto"/>
              <w:bottom w:val="single" w:sz="2" w:space="0" w:color="auto"/>
              <w:right w:val="single" w:sz="4" w:space="0" w:color="auto"/>
            </w:tcBorders>
          </w:tcPr>
          <w:p w14:paraId="41540957" w14:textId="06F9AF80"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c>
          <w:tcPr>
            <w:tcW w:w="2266" w:type="dxa"/>
            <w:tcBorders>
              <w:top w:val="single" w:sz="2" w:space="0" w:color="auto"/>
              <w:left w:val="single" w:sz="2" w:space="0" w:color="auto"/>
              <w:bottom w:val="single" w:sz="2" w:space="0" w:color="auto"/>
              <w:right w:val="single" w:sz="4" w:space="0" w:color="auto"/>
            </w:tcBorders>
          </w:tcPr>
          <w:p w14:paraId="570854AE" w14:textId="33CE88C2" w:rsidR="00FD175F" w:rsidRPr="007F4A66" w:rsidRDefault="00802A54" w:rsidP="007F4A66">
            <w:pPr>
              <w:tabs>
                <w:tab w:val="right" w:pos="-142"/>
                <w:tab w:val="left" w:pos="1418"/>
                <w:tab w:val="left" w:pos="2552"/>
              </w:tabs>
              <w:spacing w:before="40" w:line="220" w:lineRule="exact"/>
              <w:ind w:left="28" w:right="57"/>
              <w:outlineLvl w:val="0"/>
              <w:rPr>
                <w:rFonts w:ascii="Verdana" w:hAnsi="Verdana" w:cs="Arial"/>
                <w:sz w:val="18"/>
              </w:rPr>
            </w:pPr>
            <w:r w:rsidRPr="00E62E77">
              <w:rPr>
                <w:rFonts w:ascii="Verdana" w:hAnsi="Verdana"/>
              </w:rPr>
              <w:fldChar w:fldCharType="begin">
                <w:ffData>
                  <w:name w:val="Text7"/>
                  <w:enabled/>
                  <w:calcOnExit w:val="0"/>
                  <w:textInput/>
                </w:ffData>
              </w:fldChar>
            </w:r>
            <w:r w:rsidRPr="00E62E77">
              <w:rPr>
                <w:rFonts w:ascii="Verdana" w:hAnsi="Verdana"/>
              </w:rPr>
              <w:instrText xml:space="preserve"> FORMTEXT </w:instrText>
            </w:r>
            <w:r w:rsidRPr="00E62E77">
              <w:rPr>
                <w:rFonts w:ascii="Verdana" w:hAnsi="Verdana"/>
              </w:rPr>
            </w:r>
            <w:r w:rsidRPr="00E62E77">
              <w:rPr>
                <w:rFonts w:ascii="Verdana" w:hAnsi="Verdana"/>
              </w:rPr>
              <w:fldChar w:fldCharType="separate"/>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noProof/>
              </w:rPr>
              <w:t> </w:t>
            </w:r>
            <w:r w:rsidRPr="00E62E77">
              <w:rPr>
                <w:rFonts w:ascii="Verdana" w:hAnsi="Verdana"/>
              </w:rPr>
              <w:fldChar w:fldCharType="end"/>
            </w:r>
          </w:p>
        </w:tc>
      </w:tr>
    </w:tbl>
    <w:p w14:paraId="6B0991D1" w14:textId="376EE593" w:rsidR="00435C7A" w:rsidRDefault="00802A54" w:rsidP="00802A54">
      <w:pPr>
        <w:pStyle w:val="QuestionChar"/>
        <w:rPr>
          <w:rFonts w:ascii="Verdana" w:hAnsi="Verdana"/>
          <w:b/>
          <w:bCs/>
        </w:rPr>
      </w:pPr>
      <w:r>
        <w:rPr>
          <w:rFonts w:ascii="Verdana" w:hAnsi="Verdana"/>
          <w:b/>
          <w:bCs/>
        </w:rPr>
        <w:tab/>
      </w:r>
      <w:r w:rsidR="00E71904">
        <w:rPr>
          <w:rFonts w:ascii="Verdana" w:hAnsi="Verdana"/>
          <w:b/>
          <w:bCs/>
        </w:rPr>
        <w:t>3.</w:t>
      </w:r>
      <w:r w:rsidR="00BF7EDC">
        <w:rPr>
          <w:rFonts w:ascii="Verdana" w:hAnsi="Verdana"/>
          <w:b/>
          <w:bCs/>
        </w:rPr>
        <w:t>10</w:t>
      </w:r>
      <w:r>
        <w:rPr>
          <w:rFonts w:ascii="Verdana" w:hAnsi="Verdana"/>
          <w:b/>
          <w:bCs/>
        </w:rPr>
        <w:tab/>
      </w:r>
      <w:r w:rsidR="00435C7A" w:rsidRPr="00CE453B">
        <w:rPr>
          <w:rFonts w:ascii="Verdana" w:hAnsi="Verdana"/>
          <w:b/>
          <w:bCs/>
        </w:rPr>
        <w:t xml:space="preserve">You must complete the following form and attach </w:t>
      </w:r>
      <w:r w:rsidR="00435C7A">
        <w:rPr>
          <w:rFonts w:ascii="Verdana" w:hAnsi="Verdana"/>
          <w:b/>
          <w:bCs/>
        </w:rPr>
        <w:t>it</w:t>
      </w:r>
      <w:r w:rsidR="00435C7A" w:rsidRPr="00CE453B">
        <w:rPr>
          <w:rFonts w:ascii="Verdana" w:hAnsi="Verdana"/>
          <w:b/>
          <w:bCs/>
        </w:rPr>
        <w:t xml:space="preserve"> to your application</w:t>
      </w:r>
    </w:p>
    <w:p w14:paraId="440B1707" w14:textId="472D7A01" w:rsidR="00E654BE" w:rsidRDefault="00AD65D6" w:rsidP="00802A54">
      <w:pPr>
        <w:pStyle w:val="Qsyesno"/>
        <w:keepNext/>
        <w:rPr>
          <w:rFonts w:ascii="Verdana" w:hAnsi="Verdana"/>
        </w:rPr>
      </w:pPr>
      <w:proofErr w:type="gramStart"/>
      <w:r>
        <w:rPr>
          <w:rFonts w:ascii="Verdana" w:hAnsi="Verdana"/>
        </w:rPr>
        <w:t>In order for</w:t>
      </w:r>
      <w:proofErr w:type="gramEnd"/>
      <w:r>
        <w:rPr>
          <w:rFonts w:ascii="Verdana" w:hAnsi="Verdana"/>
        </w:rPr>
        <w:t xml:space="preserve"> the</w:t>
      </w:r>
      <w:r w:rsidR="00435C7A">
        <w:rPr>
          <w:rFonts w:ascii="Verdana" w:hAnsi="Verdana"/>
        </w:rPr>
        <w:t xml:space="preserve"> consolidating parent entity</w:t>
      </w:r>
      <w:r w:rsidR="00990C71">
        <w:rPr>
          <w:rFonts w:ascii="Verdana" w:hAnsi="Verdana"/>
        </w:rPr>
        <w:t xml:space="preserve"> </w:t>
      </w:r>
      <w:r w:rsidR="004C113C">
        <w:rPr>
          <w:rFonts w:ascii="Verdana" w:hAnsi="Verdana"/>
        </w:rPr>
        <w:t>or GCT parent undertakings</w:t>
      </w:r>
      <w:r w:rsidR="00367435">
        <w:rPr>
          <w:rFonts w:ascii="Verdana" w:hAnsi="Verdana"/>
        </w:rPr>
        <w:t xml:space="preserve"> </w:t>
      </w:r>
      <w:r>
        <w:rPr>
          <w:rFonts w:ascii="Verdana" w:hAnsi="Verdana"/>
        </w:rPr>
        <w:t>to b</w:t>
      </w:r>
      <w:r w:rsidR="00D71EED">
        <w:rPr>
          <w:rFonts w:ascii="Verdana" w:hAnsi="Verdana"/>
        </w:rPr>
        <w:t>e</w:t>
      </w:r>
      <w:r w:rsidR="00435C7A" w:rsidRPr="0002275A">
        <w:rPr>
          <w:rFonts w:ascii="Verdana" w:hAnsi="Verdana"/>
        </w:rPr>
        <w:t xml:space="preserve"> able to classify </w:t>
      </w:r>
      <w:r w:rsidR="00D71EED">
        <w:rPr>
          <w:rFonts w:ascii="Verdana" w:hAnsi="Verdana"/>
        </w:rPr>
        <w:t>their</w:t>
      </w:r>
      <w:r w:rsidR="00435C7A">
        <w:rPr>
          <w:rFonts w:ascii="Verdana" w:hAnsi="Verdana"/>
        </w:rPr>
        <w:t xml:space="preserve"> </w:t>
      </w:r>
      <w:r w:rsidR="00435C7A" w:rsidRPr="0002275A">
        <w:rPr>
          <w:rFonts w:ascii="Verdana" w:hAnsi="Verdana"/>
        </w:rPr>
        <w:t>capital instruments as CET1 instruments</w:t>
      </w:r>
      <w:r w:rsidR="00435C7A">
        <w:rPr>
          <w:rFonts w:ascii="Verdana" w:hAnsi="Verdana"/>
        </w:rPr>
        <w:t xml:space="preserve"> under MIFIDPRU</w:t>
      </w:r>
      <w:r w:rsidR="00D71EED">
        <w:rPr>
          <w:rFonts w:ascii="Verdana" w:hAnsi="Verdana"/>
        </w:rPr>
        <w:t xml:space="preserve"> 3</w:t>
      </w:r>
      <w:r w:rsidR="00862C0D">
        <w:rPr>
          <w:rFonts w:ascii="Verdana" w:hAnsi="Verdana"/>
        </w:rPr>
        <w:t>.3</w:t>
      </w:r>
      <w:r w:rsidR="00435C7A">
        <w:rPr>
          <w:rFonts w:ascii="Verdana" w:hAnsi="Verdana"/>
        </w:rPr>
        <w:t xml:space="preserve">, </w:t>
      </w:r>
      <w:r w:rsidR="00862C0D">
        <w:rPr>
          <w:rFonts w:ascii="Verdana" w:hAnsi="Verdana"/>
        </w:rPr>
        <w:t>they</w:t>
      </w:r>
      <w:r w:rsidR="00435C7A">
        <w:rPr>
          <w:rFonts w:ascii="Verdana" w:hAnsi="Verdana"/>
        </w:rPr>
        <w:t xml:space="preserve"> must</w:t>
      </w:r>
      <w:r w:rsidR="00435C7A" w:rsidRPr="001D4BF1">
        <w:rPr>
          <w:rFonts w:ascii="Verdana" w:hAnsi="Verdana"/>
        </w:rPr>
        <w:t xml:space="preserve"> seek our permission</w:t>
      </w:r>
      <w:r w:rsidR="00435C7A">
        <w:rPr>
          <w:rFonts w:ascii="Verdana" w:hAnsi="Verdana"/>
        </w:rPr>
        <w:t xml:space="preserve"> by submitting</w:t>
      </w:r>
      <w:r w:rsidR="00AE6AD6">
        <w:rPr>
          <w:rFonts w:ascii="Verdana" w:hAnsi="Verdana"/>
        </w:rPr>
        <w:t xml:space="preserve"> the below application form</w:t>
      </w:r>
      <w:r w:rsidR="00E654BE">
        <w:rPr>
          <w:rFonts w:ascii="Verdana" w:hAnsi="Verdana"/>
        </w:rPr>
        <w:t xml:space="preserve"> on the relevant basis.</w:t>
      </w:r>
    </w:p>
    <w:p w14:paraId="53E7BFEE" w14:textId="2E57C602" w:rsidR="00435C7A" w:rsidRPr="00802A54" w:rsidRDefault="004156DC" w:rsidP="00802A54">
      <w:pPr>
        <w:rPr>
          <w:rFonts w:ascii="Verdana" w:hAnsi="Verdana"/>
          <w:sz w:val="18"/>
        </w:rPr>
      </w:pPr>
      <w:hyperlink r:id="rId31" w:history="1">
        <w:r w:rsidRPr="00802A54">
          <w:rPr>
            <w:rStyle w:val="Hyperlink"/>
            <w:rFonts w:ascii="Verdana" w:hAnsi="Verdana"/>
            <w:sz w:val="18"/>
          </w:rPr>
          <w:t>Application under MIFIDPRU 3.3.3R</w:t>
        </w:r>
        <w:r w:rsidR="0084513F" w:rsidRPr="00802A54">
          <w:rPr>
            <w:rStyle w:val="Hyperlink"/>
            <w:rFonts w:ascii="Verdana" w:hAnsi="Verdana"/>
            <w:sz w:val="18"/>
          </w:rPr>
          <w:t>(1)</w:t>
        </w:r>
        <w:r w:rsidRPr="00802A54">
          <w:rPr>
            <w:rStyle w:val="Hyperlink"/>
            <w:rFonts w:ascii="Verdana" w:hAnsi="Verdana"/>
            <w:sz w:val="18"/>
          </w:rPr>
          <w:t xml:space="preserve"> for permission to classify an issuance of capital instruments as common equity tier 1 (CET1) capital</w:t>
        </w:r>
      </w:hyperlink>
    </w:p>
    <w:p w14:paraId="7CBAE918" w14:textId="4D2FB42A" w:rsidR="00435C7A" w:rsidRPr="00B20E20" w:rsidRDefault="00435C7A" w:rsidP="00802A54">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495E8129" w14:textId="77777777" w:rsidR="00891EDE" w:rsidRDefault="00435C7A" w:rsidP="00802A54">
      <w:pPr>
        <w:pStyle w:val="QuestionChar"/>
        <w:rPr>
          <w:rFonts w:ascii="Verdana" w:hAnsi="Verdana"/>
          <w:b/>
          <w:bCs/>
        </w:rPr>
      </w:pPr>
      <w:r>
        <w:rPr>
          <w:rFonts w:ascii="Verdana" w:hAnsi="Verdana"/>
          <w:b/>
          <w:bCs/>
        </w:rPr>
        <w:tab/>
      </w:r>
    </w:p>
    <w:p w14:paraId="5FCF4883" w14:textId="77777777" w:rsidR="00891EDE" w:rsidRDefault="00891EDE">
      <w:pPr>
        <w:spacing w:before="0" w:line="240" w:lineRule="auto"/>
        <w:rPr>
          <w:rFonts w:ascii="Verdana" w:hAnsi="Verdana"/>
          <w:b/>
          <w:bCs/>
          <w:sz w:val="18"/>
        </w:rPr>
      </w:pPr>
      <w:r>
        <w:rPr>
          <w:rFonts w:ascii="Verdana" w:hAnsi="Verdana"/>
          <w:b/>
          <w:bCs/>
        </w:rPr>
        <w:br w:type="page"/>
      </w:r>
    </w:p>
    <w:p w14:paraId="298D438B" w14:textId="498DCBC6" w:rsidR="00435C7A" w:rsidRDefault="00312676" w:rsidP="00802A54">
      <w:pPr>
        <w:pStyle w:val="QuestionChar"/>
        <w:rPr>
          <w:rFonts w:ascii="Verdana" w:hAnsi="Verdana"/>
          <w:b/>
          <w:bCs/>
        </w:rPr>
      </w:pPr>
      <w:r>
        <w:rPr>
          <w:rFonts w:ascii="Verdana" w:hAnsi="Verdana"/>
          <w:b/>
          <w:bCs/>
        </w:rPr>
        <w:t>3.</w:t>
      </w:r>
      <w:r w:rsidR="00BF7EDC">
        <w:rPr>
          <w:rFonts w:ascii="Verdana" w:hAnsi="Verdana"/>
          <w:b/>
          <w:bCs/>
        </w:rPr>
        <w:t>11</w:t>
      </w:r>
      <w:r w:rsidR="00802A54">
        <w:rPr>
          <w:rFonts w:ascii="Verdana" w:hAnsi="Verdana"/>
          <w:b/>
          <w:bCs/>
        </w:rPr>
        <w:tab/>
      </w:r>
      <w:r w:rsidR="00435C7A">
        <w:rPr>
          <w:rFonts w:ascii="Verdana" w:hAnsi="Verdana"/>
          <w:b/>
          <w:bCs/>
        </w:rPr>
        <w:t xml:space="preserve">This question only applies if the </w:t>
      </w:r>
      <w:r w:rsidR="00792598">
        <w:rPr>
          <w:rFonts w:ascii="Verdana" w:hAnsi="Verdana"/>
          <w:b/>
          <w:bCs/>
        </w:rPr>
        <w:t>investment firm group is</w:t>
      </w:r>
      <w:r w:rsidR="00435C7A">
        <w:rPr>
          <w:rFonts w:ascii="Verdana" w:hAnsi="Verdana"/>
          <w:b/>
          <w:bCs/>
        </w:rPr>
        <w:t xml:space="preserve"> already trading. </w:t>
      </w:r>
    </w:p>
    <w:p w14:paraId="2B64EEDC" w14:textId="732978B5" w:rsidR="00435C7A" w:rsidRDefault="00435C7A" w:rsidP="00B82D36">
      <w:pPr>
        <w:pStyle w:val="QuestionChar"/>
        <w:rPr>
          <w:rFonts w:ascii="Verdana" w:hAnsi="Verdana"/>
          <w:b/>
          <w:bCs/>
        </w:rPr>
      </w:pPr>
      <w:r>
        <w:rPr>
          <w:rFonts w:ascii="Verdana" w:hAnsi="Verdana"/>
          <w:b/>
          <w:bCs/>
        </w:rPr>
        <w:tab/>
      </w:r>
      <w:r w:rsidR="00B82D36">
        <w:rPr>
          <w:rFonts w:ascii="Verdana" w:hAnsi="Verdana"/>
          <w:b/>
          <w:bCs/>
        </w:rPr>
        <w:tab/>
      </w:r>
      <w:r>
        <w:rPr>
          <w:rFonts w:ascii="Verdana" w:hAnsi="Verdana"/>
          <w:b/>
          <w:bCs/>
        </w:rPr>
        <w:t>Please confirm if</w:t>
      </w:r>
      <w:r w:rsidR="003D43CF">
        <w:rPr>
          <w:rFonts w:ascii="Verdana" w:hAnsi="Verdana"/>
          <w:b/>
          <w:bCs/>
        </w:rPr>
        <w:t>, as part of this application,</w:t>
      </w:r>
      <w:r>
        <w:rPr>
          <w:rFonts w:ascii="Verdana" w:hAnsi="Verdana"/>
          <w:b/>
          <w:bCs/>
        </w:rPr>
        <w:t xml:space="preserve"> the consolidating UK parent </w:t>
      </w:r>
      <w:r w:rsidR="003D43CF">
        <w:rPr>
          <w:rFonts w:ascii="Verdana" w:hAnsi="Verdana"/>
          <w:b/>
          <w:bCs/>
        </w:rPr>
        <w:t>requires our permission to</w:t>
      </w:r>
      <w:r>
        <w:rPr>
          <w:rFonts w:ascii="Verdana" w:hAnsi="Verdana"/>
          <w:b/>
          <w:bCs/>
        </w:rPr>
        <w:t xml:space="preserve"> </w:t>
      </w:r>
      <w:r w:rsidRPr="006F1451">
        <w:rPr>
          <w:rFonts w:ascii="Verdana" w:hAnsi="Verdana"/>
          <w:b/>
          <w:bCs/>
        </w:rPr>
        <w:t xml:space="preserve">include interim or year-end profits as CET1 capital </w:t>
      </w:r>
      <w:r>
        <w:rPr>
          <w:rFonts w:ascii="Verdana" w:hAnsi="Verdana"/>
          <w:b/>
          <w:bCs/>
        </w:rPr>
        <w:t>where a formal decision</w:t>
      </w:r>
      <w:r w:rsidRPr="006F1451">
        <w:rPr>
          <w:rFonts w:ascii="Verdana" w:hAnsi="Verdana"/>
          <w:b/>
          <w:bCs/>
        </w:rPr>
        <w:t xml:space="preserve"> </w:t>
      </w:r>
      <w:r w:rsidRPr="00EC3ABE">
        <w:rPr>
          <w:rFonts w:ascii="Verdana" w:hAnsi="Verdana"/>
          <w:b/>
          <w:bCs/>
        </w:rPr>
        <w:t xml:space="preserve">confirming the final profit and loss for the year </w:t>
      </w:r>
      <w:r w:rsidRPr="006F1451">
        <w:rPr>
          <w:rFonts w:ascii="Verdana" w:hAnsi="Verdana"/>
          <w:b/>
          <w:bCs/>
        </w:rPr>
        <w:t xml:space="preserve">has </w:t>
      </w:r>
      <w:r>
        <w:rPr>
          <w:rFonts w:ascii="Verdana" w:hAnsi="Verdana"/>
          <w:b/>
          <w:bCs/>
        </w:rPr>
        <w:t xml:space="preserve">not yet been taken. </w:t>
      </w:r>
      <w:r w:rsidRPr="006F1451">
        <w:rPr>
          <w:rFonts w:ascii="Verdana" w:hAnsi="Verdana"/>
          <w:b/>
          <w:bCs/>
        </w:rPr>
        <w:t xml:space="preserve"> </w:t>
      </w:r>
    </w:p>
    <w:p w14:paraId="5A2C2CB6" w14:textId="77777777" w:rsidR="00435C7A" w:rsidRDefault="00435C7A" w:rsidP="00B82D36">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w:t>
      </w:r>
      <w:r>
        <w:rPr>
          <w:rFonts w:ascii="Verdana" w:hAnsi="Verdana"/>
        </w:rPr>
        <w:t>No</w:t>
      </w:r>
      <w:r w:rsidRPr="00B20E20">
        <w:rPr>
          <w:rFonts w:ascii="Verdana" w:hAnsi="Verdana"/>
        </w:rPr>
        <w:t xml:space="preserve"> </w:t>
      </w:r>
    </w:p>
    <w:p w14:paraId="6BBC2432" w14:textId="4A14A8E6" w:rsidR="00435C7A" w:rsidRPr="00C40F06" w:rsidRDefault="00435C7A" w:rsidP="00B82D36">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w:t>
      </w:r>
      <w:r>
        <w:rPr>
          <w:rFonts w:ascii="Verdana" w:hAnsi="Verdana"/>
        </w:rPr>
        <w:t xml:space="preserve">Yes </w:t>
      </w:r>
      <w:r w:rsidR="00B82D36" w:rsidRPr="00EF3638">
        <w:rPr>
          <w:rFonts w:ascii="Webdings" w:eastAsia="Webdings" w:hAnsi="Webdings" w:cs="Webdings"/>
        </w:rPr>
        <w:t>4</w:t>
      </w:r>
      <w:r>
        <w:rPr>
          <w:rFonts w:ascii="Verdana" w:hAnsi="Verdana"/>
        </w:rPr>
        <w:t xml:space="preserve"> Please </w:t>
      </w:r>
      <w:r w:rsidRPr="00C40F06">
        <w:rPr>
          <w:rFonts w:ascii="Verdana" w:hAnsi="Verdana"/>
        </w:rPr>
        <w:t>submit the below application form as part of authorisation process.</w:t>
      </w:r>
    </w:p>
    <w:p w14:paraId="2BC58974" w14:textId="66851E86" w:rsidR="00435C7A" w:rsidRPr="00351C0C" w:rsidRDefault="00351C0C" w:rsidP="00891EDE">
      <w:pPr>
        <w:pStyle w:val="Qsyesno"/>
        <w:spacing w:before="80" w:after="0"/>
        <w:rPr>
          <w:rStyle w:val="Hyperlink"/>
          <w:rFonts w:ascii="Verdana" w:hAnsi="Verdana"/>
          <w:szCs w:val="18"/>
        </w:rPr>
      </w:pPr>
      <w:r>
        <w:rPr>
          <w:rFonts w:ascii="Verdana" w:hAnsi="Verdana"/>
          <w:szCs w:val="18"/>
        </w:rPr>
        <w:fldChar w:fldCharType="begin"/>
      </w:r>
      <w:r>
        <w:rPr>
          <w:rFonts w:ascii="Verdana" w:hAnsi="Verdana"/>
          <w:szCs w:val="18"/>
        </w:rPr>
        <w:instrText xml:space="preserve"> HYPERLINK "https://www.fca.org.uk/publication/forms/mifidpru-3-3-2r.docx" </w:instrText>
      </w:r>
      <w:r>
        <w:rPr>
          <w:rFonts w:ascii="Verdana" w:hAnsi="Verdana"/>
          <w:szCs w:val="18"/>
        </w:rPr>
      </w:r>
      <w:r>
        <w:rPr>
          <w:rFonts w:ascii="Verdana" w:hAnsi="Verdana"/>
          <w:szCs w:val="18"/>
        </w:rPr>
        <w:fldChar w:fldCharType="separate"/>
      </w:r>
      <w:r w:rsidR="00435C7A" w:rsidRPr="00351C0C">
        <w:rPr>
          <w:rStyle w:val="Hyperlink"/>
          <w:rFonts w:ascii="Verdana" w:hAnsi="Verdana"/>
          <w:szCs w:val="18"/>
        </w:rPr>
        <w:t xml:space="preserve">Application under MIFIDPRU 3.3.2R for permission to include interim or year-end profits as common equity tier 1 (CET1) capital </w:t>
      </w:r>
    </w:p>
    <w:p w14:paraId="5143B5B7" w14:textId="77777777" w:rsidR="00891EDE" w:rsidRDefault="00351C0C" w:rsidP="00891EDE">
      <w:pPr>
        <w:pStyle w:val="Qsyesno"/>
        <w:keepNext/>
        <w:rPr>
          <w:rFonts w:ascii="Verdana" w:hAnsi="Verdana"/>
          <w:szCs w:val="18"/>
        </w:rPr>
      </w:pPr>
      <w:r>
        <w:rPr>
          <w:rFonts w:ascii="Verdana" w:hAnsi="Verdana"/>
          <w:szCs w:val="18"/>
        </w:rPr>
        <w:fldChar w:fldCharType="end"/>
      </w:r>
    </w:p>
    <w:p w14:paraId="34375200" w14:textId="38C3F967" w:rsidR="0039116B" w:rsidRPr="00B20E20" w:rsidRDefault="0039116B" w:rsidP="00891EDE">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513B3D7E" w14:textId="7D100007" w:rsidR="004E5DCD" w:rsidRDefault="004E5DCD" w:rsidP="00891EDE">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w:t>
      </w:r>
      <w:r>
        <w:rPr>
          <w:rFonts w:ascii="Verdana" w:hAnsi="Verdana"/>
        </w:rPr>
        <w:t>Not applicable</w:t>
      </w:r>
      <w:r w:rsidRPr="00B20E20">
        <w:rPr>
          <w:rFonts w:ascii="Verdana" w:hAnsi="Verdana"/>
        </w:rPr>
        <w:t xml:space="preserve"> </w:t>
      </w:r>
    </w:p>
    <w:p w14:paraId="5436E136" w14:textId="68B2DF4A" w:rsidR="00435C7A" w:rsidRDefault="00435C7A" w:rsidP="00435C7A">
      <w:pPr>
        <w:pStyle w:val="QuestionChar"/>
        <w:spacing w:before="60"/>
        <w:rPr>
          <w:rFonts w:ascii="Verdana" w:hAnsi="Verdana"/>
          <w:b/>
          <w:bCs/>
        </w:rPr>
      </w:pPr>
    </w:p>
    <w:p w14:paraId="586AA5B0" w14:textId="08BA8C79" w:rsidR="00435C7A" w:rsidRDefault="00891EDE" w:rsidP="00891EDE">
      <w:pPr>
        <w:pStyle w:val="QuestionChar"/>
        <w:rPr>
          <w:rFonts w:ascii="Verdana" w:hAnsi="Verdana"/>
          <w:b/>
          <w:bCs/>
        </w:rPr>
      </w:pPr>
      <w:r>
        <w:rPr>
          <w:rFonts w:ascii="Verdana" w:hAnsi="Verdana"/>
          <w:b/>
          <w:bCs/>
        </w:rPr>
        <w:tab/>
      </w:r>
      <w:r w:rsidR="00312676">
        <w:rPr>
          <w:rFonts w:ascii="Verdana" w:hAnsi="Verdana"/>
          <w:b/>
          <w:bCs/>
        </w:rPr>
        <w:t>3.1</w:t>
      </w:r>
      <w:r w:rsidR="00BF7EDC">
        <w:rPr>
          <w:rFonts w:ascii="Verdana" w:hAnsi="Verdana"/>
          <w:b/>
          <w:bCs/>
        </w:rPr>
        <w:t>2</w:t>
      </w:r>
      <w:r>
        <w:rPr>
          <w:rFonts w:ascii="Verdana" w:hAnsi="Verdana"/>
          <w:b/>
          <w:bCs/>
        </w:rPr>
        <w:tab/>
      </w:r>
      <w:r w:rsidR="00435C7A">
        <w:rPr>
          <w:rFonts w:ascii="Verdana" w:hAnsi="Verdana"/>
          <w:b/>
          <w:bCs/>
        </w:rPr>
        <w:t xml:space="preserve">For each AT1 and/or T2 capital instrument included in response to </w:t>
      </w:r>
      <w:r w:rsidR="00C01145">
        <w:rPr>
          <w:rFonts w:ascii="Verdana" w:hAnsi="Verdana"/>
          <w:b/>
          <w:bCs/>
        </w:rPr>
        <w:t>Q</w:t>
      </w:r>
      <w:r w:rsidR="00435C7A">
        <w:rPr>
          <w:rFonts w:ascii="Verdana" w:hAnsi="Verdana"/>
          <w:b/>
          <w:bCs/>
        </w:rPr>
        <w:t xml:space="preserve">uestion </w:t>
      </w:r>
      <w:r w:rsidR="00312676">
        <w:rPr>
          <w:rFonts w:ascii="Verdana" w:hAnsi="Verdana"/>
          <w:b/>
          <w:bCs/>
        </w:rPr>
        <w:t>3.</w:t>
      </w:r>
      <w:r w:rsidR="00C7503F">
        <w:rPr>
          <w:rFonts w:ascii="Verdana" w:hAnsi="Verdana"/>
          <w:b/>
          <w:bCs/>
        </w:rPr>
        <w:t>9</w:t>
      </w:r>
      <w:r w:rsidR="00435C7A">
        <w:rPr>
          <w:rFonts w:ascii="Verdana" w:hAnsi="Verdana"/>
          <w:b/>
          <w:bCs/>
        </w:rPr>
        <w:t xml:space="preserve"> (if any):</w:t>
      </w:r>
    </w:p>
    <w:p w14:paraId="0E633F4F" w14:textId="4E817A56" w:rsidR="00435C7A" w:rsidRDefault="00891EDE" w:rsidP="00891EDE">
      <w:pPr>
        <w:pStyle w:val="QuestionChar"/>
        <w:rPr>
          <w:rFonts w:ascii="Verdana" w:hAnsi="Verdana"/>
          <w:b/>
          <w:bCs/>
        </w:rPr>
      </w:pPr>
      <w:r>
        <w:rPr>
          <w:rFonts w:ascii="Verdana" w:hAnsi="Verdana"/>
          <w:b/>
          <w:bCs/>
        </w:rPr>
        <w:tab/>
      </w:r>
      <w:r w:rsidR="00435C7A">
        <w:rPr>
          <w:rFonts w:ascii="Verdana" w:hAnsi="Verdana"/>
          <w:b/>
          <w:bCs/>
        </w:rPr>
        <w:tab/>
        <w:t xml:space="preserve">a. Please confirm the </w:t>
      </w:r>
      <w:r w:rsidR="00435C7A" w:rsidRPr="0017227B">
        <w:rPr>
          <w:rFonts w:ascii="Verdana" w:hAnsi="Verdana"/>
          <w:b/>
          <w:bCs/>
        </w:rPr>
        <w:t>type and name of the instrument, and whether the instruments have been or will be issued to external investors or only to other members of the firm’s group and connected parties</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91EDE" w:rsidRPr="00E62E77" w14:paraId="2D1C642A" w14:textId="77777777" w:rsidTr="00891EDE">
        <w:trPr>
          <w:trHeight w:val="1036"/>
        </w:trPr>
        <w:tc>
          <w:tcPr>
            <w:tcW w:w="7088" w:type="dxa"/>
          </w:tcPr>
          <w:p w14:paraId="10808288" w14:textId="77777777" w:rsidR="00891EDE" w:rsidRPr="00E62E77" w:rsidRDefault="00891EDE" w:rsidP="0086721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160E5332" w14:textId="0DDA093E" w:rsidR="00891EDE" w:rsidRDefault="00891EDE" w:rsidP="00891EDE">
      <w:pPr>
        <w:pStyle w:val="QuestionChar"/>
        <w:rPr>
          <w:rFonts w:ascii="Verdana" w:hAnsi="Verdana"/>
        </w:rPr>
      </w:pPr>
      <w:r>
        <w:rPr>
          <w:rFonts w:ascii="Verdana" w:hAnsi="Verdana"/>
          <w:b/>
          <w:bCs/>
        </w:rPr>
        <w:tab/>
      </w:r>
      <w:r>
        <w:rPr>
          <w:rFonts w:ascii="Verdana" w:hAnsi="Verdana"/>
          <w:b/>
          <w:bCs/>
        </w:rPr>
        <w:tab/>
        <w:t xml:space="preserve">b) </w:t>
      </w:r>
      <w:r w:rsidR="00435C7A" w:rsidRPr="003A3E34">
        <w:rPr>
          <w:rFonts w:ascii="Verdana" w:hAnsi="Verdana"/>
          <w:b/>
          <w:bCs/>
        </w:rPr>
        <w:t xml:space="preserve">Please </w:t>
      </w:r>
      <w:r w:rsidR="00435C7A" w:rsidRPr="007F7311">
        <w:rPr>
          <w:rFonts w:ascii="Verdana" w:hAnsi="Verdana"/>
          <w:b/>
          <w:bCs/>
        </w:rPr>
        <w:t>provide details of any features of the capital instrument which are novel, unusual or different from a capital instrument of a similar nature previously issued by the firm or widely available in the market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91EDE" w:rsidRPr="00E62E77" w14:paraId="45D3B462" w14:textId="77777777" w:rsidTr="0086721B">
        <w:trPr>
          <w:trHeight w:val="1036"/>
        </w:trPr>
        <w:tc>
          <w:tcPr>
            <w:tcW w:w="7088" w:type="dxa"/>
          </w:tcPr>
          <w:p w14:paraId="3E9A7051" w14:textId="77777777" w:rsidR="00891EDE" w:rsidRPr="00E62E77" w:rsidRDefault="00891EDE" w:rsidP="0086721B">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21D882F" w14:textId="5E36E024" w:rsidR="00435C7A" w:rsidRDefault="003D2196" w:rsidP="003D2196">
      <w:pPr>
        <w:pStyle w:val="QuestionChar"/>
        <w:rPr>
          <w:rFonts w:ascii="Verdana" w:hAnsi="Verdana"/>
          <w:b/>
          <w:bCs/>
        </w:rPr>
      </w:pPr>
      <w:r>
        <w:rPr>
          <w:rFonts w:ascii="Verdana" w:hAnsi="Verdana"/>
          <w:b/>
          <w:bCs/>
        </w:rPr>
        <w:tab/>
      </w:r>
      <w:r>
        <w:rPr>
          <w:rFonts w:ascii="Verdana" w:hAnsi="Verdana"/>
          <w:b/>
          <w:bCs/>
        </w:rPr>
        <w:tab/>
        <w:t xml:space="preserve">c) </w:t>
      </w:r>
      <w:r w:rsidR="00435C7A">
        <w:rPr>
          <w:rFonts w:ascii="Verdana" w:hAnsi="Verdana"/>
          <w:b/>
          <w:bCs/>
        </w:rPr>
        <w:t xml:space="preserve">Please </w:t>
      </w:r>
      <w:r w:rsidR="00435C7A" w:rsidRPr="003A3E34">
        <w:rPr>
          <w:rFonts w:ascii="Verdana" w:hAnsi="Verdana"/>
          <w:b/>
          <w:bCs/>
        </w:rPr>
        <w:t>attach a copy of the term sheet</w:t>
      </w:r>
      <w:r w:rsidR="005842FB">
        <w:rPr>
          <w:rFonts w:ascii="Verdana" w:hAnsi="Verdana"/>
          <w:b/>
          <w:bCs/>
        </w:rPr>
        <w:t>(s)</w:t>
      </w:r>
      <w:r w:rsidR="00435C7A" w:rsidRPr="003A3E34">
        <w:rPr>
          <w:rFonts w:ascii="Verdana" w:hAnsi="Verdana"/>
          <w:b/>
          <w:bCs/>
        </w:rPr>
        <w:t xml:space="preserve"> </w:t>
      </w:r>
    </w:p>
    <w:p w14:paraId="0107FF25" w14:textId="77777777" w:rsidR="003D2196" w:rsidRPr="003D2196" w:rsidRDefault="003D2196" w:rsidP="003D2196">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2AD3E00C" w14:textId="476CDC7D" w:rsidR="00435C7A" w:rsidRDefault="003D2196" w:rsidP="003D2196">
      <w:pPr>
        <w:pStyle w:val="QuestionChar"/>
        <w:rPr>
          <w:rFonts w:ascii="Verdana" w:hAnsi="Verdana"/>
          <w:b/>
          <w:bCs/>
        </w:rPr>
      </w:pPr>
      <w:r>
        <w:rPr>
          <w:rFonts w:ascii="Verdana" w:hAnsi="Verdana"/>
          <w:b/>
          <w:bCs/>
        </w:rPr>
        <w:tab/>
      </w:r>
      <w:r>
        <w:rPr>
          <w:rFonts w:ascii="Verdana" w:hAnsi="Verdana"/>
          <w:b/>
          <w:bCs/>
        </w:rPr>
        <w:tab/>
      </w:r>
      <w:r w:rsidR="00435C7A" w:rsidRPr="00C67FCB">
        <w:rPr>
          <w:rFonts w:ascii="Verdana" w:hAnsi="Verdana"/>
          <w:b/>
          <w:bCs/>
        </w:rPr>
        <w:t>d. Please attach a legal opinion from an appropriately qualified individual, confirming that the capital instruments meet the conditions in MIFIDPRU 3.4 or MIFIDPRU 3.5 (as applicable, and including any conditions in the UK CRR applied by those sections)</w:t>
      </w:r>
    </w:p>
    <w:p w14:paraId="4470219F" w14:textId="77777777" w:rsidR="00435C7A" w:rsidRPr="00B20E20" w:rsidRDefault="00435C7A" w:rsidP="003D2196">
      <w:pPr>
        <w:pStyle w:val="Qsyesno"/>
        <w:keepNext/>
        <w:rPr>
          <w:rFonts w:ascii="Verdana" w:hAnsi="Verdana"/>
        </w:rPr>
      </w:pPr>
      <w:r w:rsidRPr="00B20E20">
        <w:rPr>
          <w:rFonts w:ascii="Verdana" w:hAnsi="Verdana"/>
        </w:rPr>
        <w:fldChar w:fldCharType="begin">
          <w:ffData>
            <w:name w:val="Check16"/>
            <w:enabled/>
            <w:calcOnExit w:val="0"/>
            <w:checkBox>
              <w:sizeAuto/>
              <w:default w:val="0"/>
            </w:checkBox>
          </w:ffData>
        </w:fldChar>
      </w:r>
      <w:r w:rsidRPr="00B20E20">
        <w:rPr>
          <w:rFonts w:ascii="Verdana" w:hAnsi="Verdana"/>
        </w:rPr>
        <w:instrText xml:space="preserve"> FORMCHECKBOX </w:instrText>
      </w:r>
      <w:r w:rsidRPr="00B20E20">
        <w:rPr>
          <w:rFonts w:ascii="Verdana" w:hAnsi="Verdana"/>
        </w:rPr>
      </w:r>
      <w:r w:rsidRPr="00B20E20">
        <w:rPr>
          <w:rFonts w:ascii="Verdana" w:hAnsi="Verdana"/>
        </w:rPr>
        <w:fldChar w:fldCharType="separate"/>
      </w:r>
      <w:r w:rsidRPr="00B20E20">
        <w:rPr>
          <w:rFonts w:ascii="Verdana" w:hAnsi="Verdana"/>
        </w:rPr>
        <w:fldChar w:fldCharType="end"/>
      </w:r>
      <w:r w:rsidRPr="00B20E20">
        <w:rPr>
          <w:rFonts w:ascii="Verdana" w:hAnsi="Verdana"/>
        </w:rPr>
        <w:t xml:space="preserve"> Attached</w:t>
      </w:r>
    </w:p>
    <w:p w14:paraId="6BC978B4" w14:textId="77777777" w:rsidR="008B153C" w:rsidRDefault="008B153C">
      <w:pPr>
        <w:spacing w:before="0" w:line="240" w:lineRule="auto"/>
        <w:rPr>
          <w:rFonts w:ascii="Verdana" w:hAnsi="Verdana"/>
          <w:b/>
          <w:bCs/>
          <w:sz w:val="18"/>
        </w:rPr>
      </w:pPr>
      <w:r>
        <w:rPr>
          <w:rFonts w:ascii="Verdana" w:hAnsi="Verdana"/>
          <w:b/>
          <w:bCs/>
        </w:rPr>
        <w:br w:type="page"/>
      </w:r>
    </w:p>
    <w:p w14:paraId="37C252B5" w14:textId="023FFC94" w:rsidR="00DC796A" w:rsidRDefault="003D2196" w:rsidP="003D2196">
      <w:pPr>
        <w:pStyle w:val="QuestionChar"/>
        <w:rPr>
          <w:rFonts w:ascii="Verdana" w:hAnsi="Verdana"/>
          <w:b/>
          <w:bCs/>
        </w:rPr>
      </w:pPr>
      <w:r>
        <w:rPr>
          <w:rFonts w:ascii="Verdana" w:hAnsi="Verdana"/>
          <w:b/>
          <w:bCs/>
        </w:rPr>
        <w:tab/>
      </w:r>
      <w:r w:rsidR="00614E76">
        <w:rPr>
          <w:rFonts w:ascii="Verdana" w:hAnsi="Verdana"/>
          <w:b/>
          <w:bCs/>
        </w:rPr>
        <w:t>3.13</w:t>
      </w:r>
      <w:r>
        <w:rPr>
          <w:rFonts w:ascii="Verdana" w:hAnsi="Verdana"/>
          <w:b/>
          <w:bCs/>
        </w:rPr>
        <w:tab/>
      </w:r>
      <w:r w:rsidR="00452BDB">
        <w:rPr>
          <w:rFonts w:ascii="Verdana" w:hAnsi="Verdana"/>
          <w:b/>
          <w:bCs/>
        </w:rPr>
        <w:t xml:space="preserve">This question </w:t>
      </w:r>
      <w:r w:rsidR="005D022E">
        <w:rPr>
          <w:rFonts w:ascii="Verdana" w:hAnsi="Verdana"/>
          <w:b/>
          <w:bCs/>
        </w:rPr>
        <w:t>applies</w:t>
      </w:r>
      <w:r w:rsidR="006E0CC6">
        <w:rPr>
          <w:rFonts w:ascii="Verdana" w:hAnsi="Verdana"/>
          <w:b/>
          <w:bCs/>
        </w:rPr>
        <w:t xml:space="preserve"> if the applicant firm </w:t>
      </w:r>
      <w:r w:rsidR="005D022E">
        <w:rPr>
          <w:rFonts w:ascii="Verdana" w:hAnsi="Verdana"/>
          <w:b/>
          <w:bCs/>
        </w:rPr>
        <w:t xml:space="preserve">will form </w:t>
      </w:r>
      <w:r w:rsidR="006E0CC6">
        <w:rPr>
          <w:rFonts w:ascii="Verdana" w:hAnsi="Verdana"/>
          <w:b/>
          <w:bCs/>
        </w:rPr>
        <w:t xml:space="preserve">part of </w:t>
      </w:r>
      <w:r w:rsidR="00DC796A">
        <w:rPr>
          <w:rFonts w:ascii="Verdana" w:hAnsi="Verdana"/>
          <w:b/>
          <w:bCs/>
        </w:rPr>
        <w:t xml:space="preserve">a </w:t>
      </w:r>
      <w:r w:rsidR="005D022E">
        <w:rPr>
          <w:rFonts w:ascii="Verdana" w:hAnsi="Verdana"/>
          <w:b/>
          <w:bCs/>
        </w:rPr>
        <w:t>new</w:t>
      </w:r>
      <w:r w:rsidR="00523732">
        <w:rPr>
          <w:rFonts w:ascii="Verdana" w:hAnsi="Verdana"/>
          <w:b/>
          <w:bCs/>
        </w:rPr>
        <w:t xml:space="preserve"> </w:t>
      </w:r>
      <w:r w:rsidR="00DC796A">
        <w:rPr>
          <w:rFonts w:ascii="Verdana" w:hAnsi="Verdana"/>
          <w:b/>
          <w:bCs/>
        </w:rPr>
        <w:t>investment firm group.</w:t>
      </w:r>
    </w:p>
    <w:p w14:paraId="53AC8759" w14:textId="0FFA830B" w:rsidR="0096186F" w:rsidRPr="00726C61" w:rsidRDefault="00DC796A" w:rsidP="003D2196">
      <w:pPr>
        <w:pStyle w:val="QuestionChar"/>
        <w:rPr>
          <w:rFonts w:ascii="Verdana" w:hAnsi="Verdana"/>
          <w:b/>
        </w:rPr>
      </w:pPr>
      <w:r>
        <w:rPr>
          <w:rFonts w:ascii="Verdana" w:hAnsi="Verdana"/>
          <w:b/>
          <w:bCs/>
        </w:rPr>
        <w:tab/>
      </w:r>
      <w:r w:rsidR="003D2196">
        <w:rPr>
          <w:rFonts w:ascii="Verdana" w:hAnsi="Verdana"/>
          <w:b/>
          <w:bCs/>
        </w:rPr>
        <w:tab/>
      </w:r>
      <w:r w:rsidR="0006288D" w:rsidRPr="003D2196">
        <w:rPr>
          <w:rFonts w:ascii="Verdana" w:hAnsi="Verdana"/>
          <w:b/>
          <w:bCs/>
        </w:rPr>
        <w:t xml:space="preserve">Please confirm which of the following applies to the </w:t>
      </w:r>
      <w:r w:rsidR="00185CF0" w:rsidRPr="003D2196">
        <w:rPr>
          <w:rFonts w:ascii="Verdana" w:hAnsi="Verdana"/>
          <w:b/>
          <w:bCs/>
        </w:rPr>
        <w:t xml:space="preserve">applicant firm’s </w:t>
      </w:r>
      <w:r w:rsidR="0006288D" w:rsidRPr="003D2196">
        <w:rPr>
          <w:rFonts w:ascii="Verdana" w:hAnsi="Verdana"/>
          <w:b/>
          <w:bCs/>
        </w:rPr>
        <w:t>group</w:t>
      </w:r>
      <w:r w:rsidR="00185CF0" w:rsidRPr="003D2196">
        <w:rPr>
          <w:rFonts w:ascii="Verdana" w:hAnsi="Verdana"/>
          <w:b/>
          <w:bCs/>
        </w:rPr>
        <w:t>:</w:t>
      </w:r>
    </w:p>
    <w:p w14:paraId="1CD131E2" w14:textId="6E26230C" w:rsidR="0096186F" w:rsidRPr="003D2196" w:rsidRDefault="0096186F" w:rsidP="003D2196">
      <w:pPr>
        <w:pStyle w:val="Qsyesno"/>
        <w:keepNext/>
        <w:rPr>
          <w:rFonts w:ascii="Verdana" w:hAnsi="Verdana"/>
        </w:rPr>
      </w:pPr>
      <w:r w:rsidRPr="003D2196">
        <w:rPr>
          <w:rFonts w:ascii="Verdana" w:hAnsi="Verdana"/>
        </w:rPr>
        <w:fldChar w:fldCharType="begin"/>
      </w:r>
      <w:r w:rsidRPr="003D2196">
        <w:rPr>
          <w:rFonts w:ascii="Verdana" w:hAnsi="Verdana"/>
        </w:rPr>
        <w:instrText xml:space="preserve"> FORMCHECKBOX </w:instrText>
      </w:r>
      <w:r w:rsidRPr="003D2196">
        <w:rPr>
          <w:rFonts w:ascii="Verdana" w:hAnsi="Verdana"/>
        </w:rPr>
        <w:fldChar w:fldCharType="separate"/>
      </w:r>
      <w:r w:rsidRPr="003D2196">
        <w:rPr>
          <w:rFonts w:ascii="Verdana" w:hAnsi="Verdana"/>
        </w:rPr>
        <w:fldChar w:fldCharType="end"/>
      </w:r>
      <w:r w:rsidRPr="003D2196">
        <w:rPr>
          <w:rFonts w:ascii="Verdana" w:hAnsi="Verdana"/>
        </w:rPr>
        <w:fldChar w:fldCharType="begin">
          <w:ffData>
            <w:name w:val="Check53"/>
            <w:enabled/>
            <w:calcOnExit w:val="0"/>
            <w:checkBox>
              <w:sizeAuto/>
              <w:default w:val="0"/>
            </w:checkBox>
          </w:ffData>
        </w:fldChar>
      </w:r>
      <w:r w:rsidRPr="003D2196">
        <w:rPr>
          <w:rFonts w:ascii="Verdana" w:hAnsi="Verdana"/>
        </w:rPr>
        <w:instrText xml:space="preserve"> FORMCHECKBOX </w:instrText>
      </w:r>
      <w:r w:rsidRPr="003D2196">
        <w:rPr>
          <w:rFonts w:ascii="Verdana" w:hAnsi="Verdana"/>
        </w:rPr>
      </w:r>
      <w:r w:rsidRPr="003D2196">
        <w:rPr>
          <w:rFonts w:ascii="Verdana" w:hAnsi="Verdana"/>
        </w:rPr>
        <w:fldChar w:fldCharType="separate"/>
      </w:r>
      <w:r w:rsidRPr="003D2196">
        <w:rPr>
          <w:rFonts w:ascii="Verdana" w:hAnsi="Verdana"/>
        </w:rPr>
        <w:fldChar w:fldCharType="end"/>
      </w:r>
      <w:r w:rsidRPr="003D2196">
        <w:rPr>
          <w:rFonts w:ascii="Verdana" w:hAnsi="Verdana"/>
        </w:rPr>
        <w:t xml:space="preserve"> </w:t>
      </w:r>
      <w:r w:rsidR="0006288D" w:rsidRPr="003D2196">
        <w:rPr>
          <w:rFonts w:ascii="Verdana" w:hAnsi="Verdana"/>
        </w:rPr>
        <w:t>The group is not yet trading</w:t>
      </w:r>
      <w:r w:rsidR="003D2196" w:rsidRPr="00EF3638">
        <w:rPr>
          <w:rFonts w:ascii="Webdings" w:eastAsia="Webdings" w:hAnsi="Webdings" w:cs="Webdings"/>
        </w:rPr>
        <w:t>4</w:t>
      </w:r>
      <w:r w:rsidRPr="003D2196">
        <w:rPr>
          <w:rFonts w:ascii="Verdana" w:hAnsi="Verdana"/>
        </w:rPr>
        <w:t xml:space="preserve">Continue to Question </w:t>
      </w:r>
      <w:r w:rsidR="00491108" w:rsidRPr="003D2196">
        <w:rPr>
          <w:rFonts w:ascii="Verdana" w:hAnsi="Verdana"/>
        </w:rPr>
        <w:t>3.14</w:t>
      </w:r>
    </w:p>
    <w:p w14:paraId="7CD6AA61" w14:textId="48572E86" w:rsidR="00CB6B59" w:rsidRPr="003D2196" w:rsidRDefault="00CB6B59" w:rsidP="003D2196">
      <w:pPr>
        <w:pStyle w:val="Qsyesno"/>
        <w:keepNext/>
        <w:rPr>
          <w:rFonts w:ascii="Verdana" w:hAnsi="Verdana"/>
        </w:rPr>
      </w:pPr>
      <w:r w:rsidRPr="003D2196">
        <w:rPr>
          <w:rFonts w:ascii="Verdana" w:hAnsi="Verdana"/>
        </w:rPr>
        <w:fldChar w:fldCharType="begin">
          <w:ffData>
            <w:name w:val="Check53"/>
            <w:enabled/>
            <w:calcOnExit w:val="0"/>
            <w:checkBox>
              <w:sizeAuto/>
              <w:default w:val="0"/>
            </w:checkBox>
          </w:ffData>
        </w:fldChar>
      </w:r>
      <w:r w:rsidRPr="003D2196">
        <w:rPr>
          <w:rFonts w:ascii="Verdana" w:hAnsi="Verdana"/>
        </w:rPr>
        <w:instrText xml:space="preserve"> FORMCHECKBOX </w:instrText>
      </w:r>
      <w:r w:rsidRPr="003D2196">
        <w:rPr>
          <w:rFonts w:ascii="Verdana" w:hAnsi="Verdana"/>
        </w:rPr>
      </w:r>
      <w:r w:rsidRPr="003D2196">
        <w:rPr>
          <w:rFonts w:ascii="Verdana" w:hAnsi="Verdana"/>
        </w:rPr>
        <w:fldChar w:fldCharType="separate"/>
      </w:r>
      <w:r w:rsidRPr="003D2196">
        <w:rPr>
          <w:rFonts w:ascii="Verdana" w:hAnsi="Verdana"/>
        </w:rPr>
        <w:fldChar w:fldCharType="end"/>
      </w:r>
      <w:r w:rsidRPr="003D2196">
        <w:rPr>
          <w:rFonts w:ascii="Verdana" w:hAnsi="Verdana"/>
        </w:rPr>
        <w:t xml:space="preserve"> The group is trading but does not prepare group accounts</w:t>
      </w:r>
      <w:r w:rsidR="003D2196" w:rsidRPr="00EF3638">
        <w:rPr>
          <w:rFonts w:ascii="Webdings" w:eastAsia="Webdings" w:hAnsi="Webdings" w:cs="Webdings"/>
        </w:rPr>
        <w:t>4</w:t>
      </w:r>
      <w:r w:rsidR="009D095A" w:rsidRPr="003D2196">
        <w:rPr>
          <w:rFonts w:ascii="Verdana" w:hAnsi="Verdana"/>
        </w:rPr>
        <w:t>Continue to Question 3.14</w:t>
      </w:r>
    </w:p>
    <w:p w14:paraId="207368B2" w14:textId="63F5E3DF" w:rsidR="0096186F" w:rsidRPr="003D2196" w:rsidRDefault="0096186F" w:rsidP="003D2196">
      <w:pPr>
        <w:pStyle w:val="Qsyesno"/>
        <w:keepNext/>
        <w:rPr>
          <w:rFonts w:ascii="Verdana" w:hAnsi="Verdana"/>
        </w:rPr>
      </w:pPr>
      <w:r w:rsidRPr="003D2196">
        <w:rPr>
          <w:rFonts w:ascii="Verdana" w:hAnsi="Verdana"/>
        </w:rPr>
        <w:fldChar w:fldCharType="begin">
          <w:ffData>
            <w:name w:val="Check53"/>
            <w:enabled/>
            <w:calcOnExit w:val="0"/>
            <w:checkBox>
              <w:sizeAuto/>
              <w:default w:val="0"/>
            </w:checkBox>
          </w:ffData>
        </w:fldChar>
      </w:r>
      <w:r w:rsidRPr="003D2196">
        <w:rPr>
          <w:rFonts w:ascii="Verdana" w:hAnsi="Verdana"/>
        </w:rPr>
        <w:instrText xml:space="preserve"> FORMCHECKBOX </w:instrText>
      </w:r>
      <w:r w:rsidRPr="003D2196">
        <w:rPr>
          <w:rFonts w:ascii="Verdana" w:hAnsi="Verdana"/>
        </w:rPr>
      </w:r>
      <w:r w:rsidRPr="003D2196">
        <w:rPr>
          <w:rFonts w:ascii="Verdana" w:hAnsi="Verdana"/>
        </w:rPr>
        <w:fldChar w:fldCharType="separate"/>
      </w:r>
      <w:r w:rsidRPr="003D2196">
        <w:rPr>
          <w:rFonts w:ascii="Verdana" w:hAnsi="Verdana"/>
        </w:rPr>
        <w:fldChar w:fldCharType="end"/>
      </w:r>
      <w:r w:rsidRPr="003D2196">
        <w:rPr>
          <w:rFonts w:ascii="Verdana" w:hAnsi="Verdana"/>
        </w:rPr>
        <w:t xml:space="preserve"> </w:t>
      </w:r>
      <w:r w:rsidR="009D095A" w:rsidRPr="003D2196">
        <w:rPr>
          <w:rFonts w:ascii="Verdana" w:hAnsi="Verdana"/>
        </w:rPr>
        <w:t>The group is trading and prepares group accounts</w:t>
      </w:r>
      <w:r w:rsidR="003D2196" w:rsidRPr="00EF3638">
        <w:rPr>
          <w:rFonts w:ascii="Webdings" w:eastAsia="Webdings" w:hAnsi="Webdings" w:cs="Webdings"/>
        </w:rPr>
        <w:t>4</w:t>
      </w:r>
      <w:r w:rsidR="00E824F9" w:rsidRPr="003D2196">
        <w:rPr>
          <w:rFonts w:ascii="Verdana" w:hAnsi="Verdana"/>
        </w:rPr>
        <w:t>Please</w:t>
      </w:r>
      <w:r w:rsidRPr="003D2196">
        <w:rPr>
          <w:rFonts w:ascii="Verdana" w:hAnsi="Verdana"/>
        </w:rPr>
        <w:t xml:space="preserve"> provide the </w:t>
      </w:r>
      <w:r w:rsidR="00491108" w:rsidRPr="003D2196">
        <w:rPr>
          <w:rFonts w:ascii="Verdana" w:hAnsi="Verdana"/>
        </w:rPr>
        <w:t>group’s</w:t>
      </w:r>
      <w:r w:rsidRPr="003D2196">
        <w:rPr>
          <w:rFonts w:ascii="Verdana" w:hAnsi="Verdana"/>
        </w:rPr>
        <w:t xml:space="preserve"> </w:t>
      </w:r>
      <w:r w:rsidR="00BA58D0" w:rsidRPr="003D2196">
        <w:rPr>
          <w:rFonts w:ascii="Verdana" w:hAnsi="Verdana"/>
        </w:rPr>
        <w:t xml:space="preserve">statutory or non-statutory </w:t>
      </w:r>
      <w:r w:rsidR="003654E6" w:rsidRPr="003D2196">
        <w:rPr>
          <w:rFonts w:ascii="Verdana" w:hAnsi="Verdana"/>
        </w:rPr>
        <w:t xml:space="preserve">consolidated </w:t>
      </w:r>
      <w:r w:rsidRPr="003D2196">
        <w:rPr>
          <w:rFonts w:ascii="Verdana" w:hAnsi="Verdana"/>
        </w:rPr>
        <w:t xml:space="preserve">end of year accounts for the last 3 years or since the beginning of the activity. This should include the following: </w:t>
      </w:r>
    </w:p>
    <w:p w14:paraId="068433FB" w14:textId="77777777" w:rsidR="0096186F" w:rsidRDefault="0096186F" w:rsidP="0096186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18CAEA52" w14:textId="28410CDA" w:rsidR="0096186F" w:rsidRDefault="00D16FEC" w:rsidP="00576830">
      <w:pPr>
        <w:pStyle w:val="Qsyesno"/>
        <w:keepNext/>
        <w:rPr>
          <w:rFonts w:ascii="Verdana" w:hAnsi="Verdana"/>
        </w:rPr>
      </w:pPr>
      <w:r w:rsidRPr="00576830">
        <w:rPr>
          <w:rFonts w:ascii="Verdana" w:hAnsi="Verdana"/>
        </w:rPr>
        <w:t>Consolidated b</w:t>
      </w:r>
      <w:r w:rsidR="0096186F" w:rsidRPr="00576830">
        <w:rPr>
          <w:rFonts w:ascii="Verdana" w:hAnsi="Verdana"/>
        </w:rPr>
        <w:t>alance Sheet</w:t>
      </w:r>
      <w:r w:rsidR="0096186F" w:rsidRPr="00576830">
        <w:rPr>
          <w:rFonts w:ascii="Verdana" w:hAnsi="Verdana"/>
        </w:rPr>
        <w:tab/>
      </w:r>
      <w:r w:rsidR="0096186F" w:rsidRPr="00576830">
        <w:rPr>
          <w:rFonts w:ascii="Verdana" w:hAnsi="Verdana"/>
        </w:rPr>
        <w:tab/>
      </w:r>
      <w:r w:rsidR="0096186F" w:rsidRPr="00576830">
        <w:rPr>
          <w:rFonts w:ascii="Verdana" w:hAnsi="Verdana"/>
        </w:rPr>
        <w:tab/>
      </w:r>
      <w:r w:rsidR="0096186F" w:rsidRPr="00576830">
        <w:rPr>
          <w:rFonts w:ascii="Verdana" w:hAnsi="Verdana"/>
        </w:rPr>
        <w:tab/>
      </w:r>
      <w:r w:rsidR="0096186F" w:rsidRPr="00576830">
        <w:rPr>
          <w:rFonts w:ascii="Verdana" w:hAnsi="Verdana"/>
        </w:rPr>
        <w:fldChar w:fldCharType="begin">
          <w:ffData>
            <w:name w:val="Check53"/>
            <w:enabled/>
            <w:calcOnExit w:val="0"/>
            <w:checkBox>
              <w:sizeAuto/>
              <w:default w:val="0"/>
            </w:checkBox>
          </w:ffData>
        </w:fldChar>
      </w:r>
      <w:r w:rsidR="0096186F" w:rsidRPr="00576830">
        <w:rPr>
          <w:rFonts w:ascii="Verdana" w:hAnsi="Verdana"/>
        </w:rPr>
        <w:instrText xml:space="preserve"> FORMCHECKBOX </w:instrText>
      </w:r>
      <w:r w:rsidR="0096186F" w:rsidRPr="00576830">
        <w:rPr>
          <w:rFonts w:ascii="Verdana" w:hAnsi="Verdana"/>
        </w:rPr>
      </w:r>
      <w:r w:rsidR="0096186F" w:rsidRPr="00576830">
        <w:rPr>
          <w:rFonts w:ascii="Verdana" w:hAnsi="Verdana"/>
        </w:rPr>
        <w:fldChar w:fldCharType="separate"/>
      </w:r>
      <w:r w:rsidR="0096186F" w:rsidRPr="00576830">
        <w:rPr>
          <w:rFonts w:ascii="Verdana" w:hAnsi="Verdana"/>
        </w:rPr>
        <w:fldChar w:fldCharType="end"/>
      </w:r>
      <w:r w:rsidR="0096186F" w:rsidRPr="00576830">
        <w:rPr>
          <w:rFonts w:ascii="Verdana" w:hAnsi="Verdana"/>
        </w:rPr>
        <w:t xml:space="preserve"> Attached</w:t>
      </w:r>
    </w:p>
    <w:p w14:paraId="33EFF4D5" w14:textId="77777777" w:rsidR="006C3CA8" w:rsidRPr="00576830" w:rsidRDefault="006C3CA8" w:rsidP="00576830">
      <w:pPr>
        <w:pStyle w:val="Qsyesno"/>
        <w:keepNext/>
        <w:rPr>
          <w:rFonts w:ascii="Verdana" w:hAnsi="Verdana"/>
        </w:rPr>
      </w:pPr>
    </w:p>
    <w:p w14:paraId="3B8BFFDD" w14:textId="5D76A619" w:rsidR="0096186F" w:rsidRDefault="00D16FEC" w:rsidP="00576830">
      <w:pPr>
        <w:pStyle w:val="Qsyesno"/>
        <w:keepNext/>
        <w:rPr>
          <w:rFonts w:ascii="Verdana" w:hAnsi="Verdana"/>
        </w:rPr>
      </w:pPr>
      <w:r w:rsidRPr="00576830">
        <w:rPr>
          <w:rFonts w:ascii="Verdana" w:hAnsi="Verdana"/>
        </w:rPr>
        <w:t xml:space="preserve">Consolidated </w:t>
      </w:r>
      <w:r w:rsidR="0096186F" w:rsidRPr="00576830">
        <w:rPr>
          <w:rFonts w:ascii="Verdana" w:hAnsi="Verdana"/>
        </w:rPr>
        <w:t>Profit and Loss accounts</w:t>
      </w:r>
      <w:r w:rsidR="0096186F" w:rsidRPr="00576830">
        <w:rPr>
          <w:rFonts w:ascii="Verdana" w:hAnsi="Verdana"/>
        </w:rPr>
        <w:tab/>
      </w:r>
      <w:r w:rsidR="0096186F" w:rsidRPr="00576830">
        <w:rPr>
          <w:rFonts w:ascii="Verdana" w:hAnsi="Verdana"/>
        </w:rPr>
        <w:tab/>
      </w:r>
      <w:r w:rsidR="006C3CA8">
        <w:rPr>
          <w:rFonts w:ascii="Verdana" w:hAnsi="Verdana"/>
        </w:rPr>
        <w:tab/>
      </w:r>
      <w:r w:rsidR="0096186F" w:rsidRPr="00576830">
        <w:rPr>
          <w:rFonts w:ascii="Verdana" w:hAnsi="Verdana"/>
        </w:rPr>
        <w:fldChar w:fldCharType="begin">
          <w:ffData>
            <w:name w:val="Check53"/>
            <w:enabled/>
            <w:calcOnExit w:val="0"/>
            <w:checkBox>
              <w:sizeAuto/>
              <w:default w:val="0"/>
            </w:checkBox>
          </w:ffData>
        </w:fldChar>
      </w:r>
      <w:r w:rsidR="0096186F" w:rsidRPr="00576830">
        <w:rPr>
          <w:rFonts w:ascii="Verdana" w:hAnsi="Verdana"/>
        </w:rPr>
        <w:instrText xml:space="preserve"> FORMCHECKBOX </w:instrText>
      </w:r>
      <w:r w:rsidR="0096186F" w:rsidRPr="00576830">
        <w:rPr>
          <w:rFonts w:ascii="Verdana" w:hAnsi="Verdana"/>
        </w:rPr>
      </w:r>
      <w:r w:rsidR="0096186F" w:rsidRPr="00576830">
        <w:rPr>
          <w:rFonts w:ascii="Verdana" w:hAnsi="Verdana"/>
        </w:rPr>
        <w:fldChar w:fldCharType="separate"/>
      </w:r>
      <w:r w:rsidR="0096186F" w:rsidRPr="00576830">
        <w:rPr>
          <w:rFonts w:ascii="Verdana" w:hAnsi="Verdana"/>
        </w:rPr>
        <w:fldChar w:fldCharType="end"/>
      </w:r>
      <w:r w:rsidR="0096186F" w:rsidRPr="00576830">
        <w:rPr>
          <w:rFonts w:ascii="Verdana" w:hAnsi="Verdana"/>
        </w:rPr>
        <w:t xml:space="preserve"> Attached</w:t>
      </w:r>
    </w:p>
    <w:p w14:paraId="180AB313" w14:textId="77777777" w:rsidR="006C3CA8" w:rsidRPr="00576830" w:rsidRDefault="006C3CA8" w:rsidP="00576830">
      <w:pPr>
        <w:pStyle w:val="Qsyesno"/>
        <w:keepNext/>
        <w:rPr>
          <w:rFonts w:ascii="Verdana" w:hAnsi="Verdana"/>
        </w:rPr>
      </w:pPr>
    </w:p>
    <w:p w14:paraId="04E3A458" w14:textId="0166BD3E" w:rsidR="0096186F" w:rsidRPr="00576830" w:rsidRDefault="0096186F" w:rsidP="00576830">
      <w:pPr>
        <w:pStyle w:val="Qsyesno"/>
        <w:keepNext/>
        <w:rPr>
          <w:rFonts w:ascii="Verdana" w:hAnsi="Verdana"/>
        </w:rPr>
      </w:pPr>
      <w:r w:rsidRPr="00576830">
        <w:rPr>
          <w:rFonts w:ascii="Verdana" w:hAnsi="Verdana"/>
        </w:rPr>
        <w:t xml:space="preserve">Audited </w:t>
      </w:r>
      <w:r w:rsidR="00784716" w:rsidRPr="00576830">
        <w:rPr>
          <w:rFonts w:ascii="Verdana" w:hAnsi="Verdana"/>
        </w:rPr>
        <w:t xml:space="preserve">group </w:t>
      </w:r>
      <w:r w:rsidRPr="00576830">
        <w:rPr>
          <w:rFonts w:ascii="Verdana" w:hAnsi="Verdana"/>
        </w:rPr>
        <w:t xml:space="preserve">annual reports </w:t>
      </w:r>
      <w:r w:rsidRPr="00576830">
        <w:rPr>
          <w:rFonts w:ascii="Verdana" w:hAnsi="Verdana"/>
        </w:rPr>
        <w:tab/>
      </w:r>
      <w:r w:rsidRPr="00576830">
        <w:rPr>
          <w:rFonts w:ascii="Verdana" w:hAnsi="Verdana"/>
        </w:rPr>
        <w:tab/>
      </w:r>
      <w:r w:rsidRPr="00576830">
        <w:rPr>
          <w:rFonts w:ascii="Verdana" w:hAnsi="Verdana"/>
        </w:rPr>
        <w:tab/>
      </w:r>
      <w:r w:rsidR="006C3CA8">
        <w:rPr>
          <w:rFonts w:ascii="Verdana" w:hAnsi="Verdana"/>
        </w:rPr>
        <w:tab/>
      </w:r>
      <w:r w:rsidRPr="00576830">
        <w:rPr>
          <w:rFonts w:ascii="Verdana" w:hAnsi="Verdana"/>
        </w:rPr>
        <w:fldChar w:fldCharType="begin">
          <w:ffData>
            <w:name w:val="Check53"/>
            <w:enabled/>
            <w:calcOnExit w:val="0"/>
            <w:checkBox>
              <w:sizeAuto/>
              <w:default w:val="0"/>
            </w:checkBox>
          </w:ffData>
        </w:fldChar>
      </w:r>
      <w:r w:rsidRPr="00576830">
        <w:rPr>
          <w:rFonts w:ascii="Verdana" w:hAnsi="Verdana"/>
        </w:rPr>
        <w:instrText xml:space="preserve"> FORMCHECKBOX </w:instrText>
      </w:r>
      <w:r w:rsidRPr="00576830">
        <w:rPr>
          <w:rFonts w:ascii="Verdana" w:hAnsi="Verdana"/>
        </w:rPr>
      </w:r>
      <w:r w:rsidRPr="00576830">
        <w:rPr>
          <w:rFonts w:ascii="Verdana" w:hAnsi="Verdana"/>
        </w:rPr>
        <w:fldChar w:fldCharType="separate"/>
      </w:r>
      <w:r w:rsidRPr="00576830">
        <w:rPr>
          <w:rFonts w:ascii="Verdana" w:hAnsi="Verdana"/>
        </w:rPr>
        <w:fldChar w:fldCharType="end"/>
      </w:r>
      <w:r w:rsidRPr="00576830">
        <w:rPr>
          <w:rFonts w:ascii="Verdana" w:hAnsi="Verdana"/>
        </w:rPr>
        <w:t xml:space="preserve"> Attached</w:t>
      </w:r>
    </w:p>
    <w:p w14:paraId="302E1115" w14:textId="4EDFF92B" w:rsidR="003654E6" w:rsidRDefault="0096186F" w:rsidP="00576830">
      <w:pPr>
        <w:pStyle w:val="Qsyesno"/>
        <w:keepNext/>
        <w:rPr>
          <w:rFonts w:ascii="Verdana" w:hAnsi="Verdana"/>
        </w:rPr>
      </w:pPr>
      <w:r w:rsidRPr="00576830">
        <w:rPr>
          <w:rFonts w:ascii="Verdana" w:hAnsi="Verdana"/>
        </w:rPr>
        <w:tab/>
      </w:r>
      <w:r w:rsidRPr="00576830">
        <w:rPr>
          <w:rFonts w:ascii="Verdana" w:hAnsi="Verdana"/>
        </w:rPr>
        <w:tab/>
      </w:r>
      <w:r w:rsidRPr="00576830">
        <w:rPr>
          <w:rFonts w:ascii="Verdana" w:hAnsi="Verdana"/>
        </w:rPr>
        <w:tab/>
      </w:r>
      <w:r w:rsidRPr="00576830">
        <w:rPr>
          <w:rFonts w:ascii="Verdana" w:hAnsi="Verdana"/>
        </w:rPr>
        <w:tab/>
      </w:r>
      <w:r w:rsidRPr="00576830">
        <w:rPr>
          <w:rFonts w:ascii="Verdana" w:hAnsi="Verdana"/>
        </w:rPr>
        <w:tab/>
      </w:r>
      <w:r w:rsidRPr="00576830">
        <w:rPr>
          <w:rFonts w:ascii="Verdana" w:hAnsi="Verdana"/>
        </w:rPr>
        <w:tab/>
      </w:r>
      <w:r w:rsidRPr="00576830">
        <w:rPr>
          <w:rFonts w:ascii="Verdana" w:hAnsi="Verdana"/>
        </w:rPr>
        <w:tab/>
      </w:r>
      <w:r w:rsidRPr="00576830">
        <w:rPr>
          <w:rFonts w:ascii="Verdana" w:hAnsi="Verdana"/>
        </w:rPr>
        <w:tab/>
      </w:r>
      <w:r w:rsidR="004777CE" w:rsidRPr="00576830">
        <w:rPr>
          <w:rFonts w:ascii="Verdana" w:hAnsi="Verdana"/>
        </w:rPr>
        <w:fldChar w:fldCharType="begin">
          <w:ffData>
            <w:name w:val="Check53"/>
            <w:enabled/>
            <w:calcOnExit w:val="0"/>
            <w:checkBox>
              <w:sizeAuto/>
              <w:default w:val="0"/>
            </w:checkBox>
          </w:ffData>
        </w:fldChar>
      </w:r>
      <w:r w:rsidR="004777CE" w:rsidRPr="00576830">
        <w:rPr>
          <w:rFonts w:ascii="Verdana" w:hAnsi="Verdana"/>
        </w:rPr>
        <w:instrText xml:space="preserve"> FORMCHECKBOX </w:instrText>
      </w:r>
      <w:r w:rsidR="004777CE" w:rsidRPr="00576830">
        <w:rPr>
          <w:rFonts w:ascii="Verdana" w:hAnsi="Verdana"/>
        </w:rPr>
      </w:r>
      <w:r w:rsidR="004777CE" w:rsidRPr="00576830">
        <w:rPr>
          <w:rFonts w:ascii="Verdana" w:hAnsi="Verdana"/>
        </w:rPr>
        <w:fldChar w:fldCharType="separate"/>
      </w:r>
      <w:r w:rsidR="004777CE" w:rsidRPr="00576830">
        <w:rPr>
          <w:rFonts w:ascii="Verdana" w:hAnsi="Verdana"/>
        </w:rPr>
        <w:fldChar w:fldCharType="end"/>
      </w:r>
      <w:r w:rsidR="004777CE" w:rsidRPr="00576830">
        <w:rPr>
          <w:rFonts w:ascii="Verdana" w:hAnsi="Verdana"/>
        </w:rPr>
        <w:t xml:space="preserve"> Not </w:t>
      </w:r>
      <w:r w:rsidR="003654E6" w:rsidRPr="00576830">
        <w:rPr>
          <w:rFonts w:ascii="Verdana" w:hAnsi="Verdana"/>
        </w:rPr>
        <w:t>applicable</w:t>
      </w:r>
    </w:p>
    <w:p w14:paraId="11E8C3FC" w14:textId="77777777" w:rsidR="006C3CA8" w:rsidRPr="00576830" w:rsidRDefault="006C3CA8" w:rsidP="00576830">
      <w:pPr>
        <w:pStyle w:val="Qsyesno"/>
        <w:keepNext/>
        <w:rPr>
          <w:rFonts w:ascii="Verdana" w:hAnsi="Verdana"/>
        </w:rPr>
      </w:pPr>
    </w:p>
    <w:p w14:paraId="0EC4D98E" w14:textId="1BA655ED" w:rsidR="0096186F" w:rsidRPr="00576830" w:rsidRDefault="0096186F" w:rsidP="00576830">
      <w:pPr>
        <w:pStyle w:val="Qsyesno"/>
        <w:keepNext/>
        <w:rPr>
          <w:rFonts w:ascii="Verdana" w:hAnsi="Verdana"/>
        </w:rPr>
      </w:pPr>
      <w:r w:rsidRPr="00576830">
        <w:rPr>
          <w:rFonts w:ascii="Verdana" w:hAnsi="Verdana"/>
        </w:rPr>
        <w:t xml:space="preserve">A report by the </w:t>
      </w:r>
      <w:r w:rsidR="00D16FEC" w:rsidRPr="00576830">
        <w:rPr>
          <w:rFonts w:ascii="Verdana" w:hAnsi="Verdana"/>
        </w:rPr>
        <w:t xml:space="preserve">group </w:t>
      </w:r>
      <w:r w:rsidRPr="00576830">
        <w:rPr>
          <w:rFonts w:ascii="Verdana" w:hAnsi="Verdana"/>
        </w:rPr>
        <w:t>auditor of the last 3 years</w:t>
      </w:r>
      <w:r w:rsidR="00D16FEC" w:rsidRPr="00576830">
        <w:rPr>
          <w:rFonts w:ascii="Verdana" w:hAnsi="Verdana"/>
        </w:rPr>
        <w:tab/>
      </w:r>
      <w:r w:rsidRPr="00576830">
        <w:rPr>
          <w:rFonts w:ascii="Verdana" w:hAnsi="Verdana"/>
        </w:rPr>
        <w:fldChar w:fldCharType="begin">
          <w:ffData>
            <w:name w:val="Check53"/>
            <w:enabled/>
            <w:calcOnExit w:val="0"/>
            <w:checkBox>
              <w:sizeAuto/>
              <w:default w:val="0"/>
            </w:checkBox>
          </w:ffData>
        </w:fldChar>
      </w:r>
      <w:r w:rsidRPr="00576830">
        <w:rPr>
          <w:rFonts w:ascii="Verdana" w:hAnsi="Verdana"/>
        </w:rPr>
        <w:instrText xml:space="preserve"> FORMCHECKBOX </w:instrText>
      </w:r>
      <w:r w:rsidRPr="00576830">
        <w:rPr>
          <w:rFonts w:ascii="Verdana" w:hAnsi="Verdana"/>
        </w:rPr>
      </w:r>
      <w:r w:rsidRPr="00576830">
        <w:rPr>
          <w:rFonts w:ascii="Verdana" w:hAnsi="Verdana"/>
        </w:rPr>
        <w:fldChar w:fldCharType="separate"/>
      </w:r>
      <w:r w:rsidRPr="00576830">
        <w:rPr>
          <w:rFonts w:ascii="Verdana" w:hAnsi="Verdana"/>
        </w:rPr>
        <w:fldChar w:fldCharType="end"/>
      </w:r>
      <w:r w:rsidRPr="00576830">
        <w:rPr>
          <w:rFonts w:ascii="Verdana" w:hAnsi="Verdana"/>
        </w:rPr>
        <w:t xml:space="preserve"> Attached</w:t>
      </w:r>
    </w:p>
    <w:p w14:paraId="30DACC2B" w14:textId="4C9DDD7B" w:rsidR="0096186F" w:rsidRPr="00576830" w:rsidRDefault="0096186F" w:rsidP="00576830">
      <w:pPr>
        <w:pStyle w:val="Qsyesno"/>
        <w:keepNext/>
        <w:rPr>
          <w:rFonts w:ascii="Verdana" w:hAnsi="Verdana"/>
        </w:rPr>
      </w:pPr>
      <w:r w:rsidRPr="00576830">
        <w:rPr>
          <w:rFonts w:ascii="Verdana" w:hAnsi="Verdana"/>
        </w:rPr>
        <w:t xml:space="preserve">or since the beginning of the activity </w:t>
      </w:r>
      <w:r w:rsidRPr="00576830">
        <w:rPr>
          <w:rFonts w:ascii="Verdana" w:hAnsi="Verdana"/>
        </w:rPr>
        <w:tab/>
      </w:r>
      <w:r w:rsidR="004777CE" w:rsidRPr="00576830">
        <w:rPr>
          <w:rFonts w:ascii="Verdana" w:hAnsi="Verdana"/>
        </w:rPr>
        <w:tab/>
      </w:r>
      <w:r w:rsidR="006C3CA8">
        <w:rPr>
          <w:rFonts w:ascii="Verdana" w:hAnsi="Verdana"/>
        </w:rPr>
        <w:tab/>
      </w:r>
      <w:r w:rsidR="004777CE" w:rsidRPr="00576830">
        <w:rPr>
          <w:rFonts w:ascii="Verdana" w:hAnsi="Verdana"/>
        </w:rPr>
        <w:fldChar w:fldCharType="begin">
          <w:ffData>
            <w:name w:val="Check53"/>
            <w:enabled/>
            <w:calcOnExit w:val="0"/>
            <w:checkBox>
              <w:sizeAuto/>
              <w:default w:val="0"/>
            </w:checkBox>
          </w:ffData>
        </w:fldChar>
      </w:r>
      <w:r w:rsidR="004777CE" w:rsidRPr="00576830">
        <w:rPr>
          <w:rFonts w:ascii="Verdana" w:hAnsi="Verdana"/>
        </w:rPr>
        <w:instrText xml:space="preserve"> FORMCHECKBOX </w:instrText>
      </w:r>
      <w:r w:rsidR="004777CE" w:rsidRPr="00576830">
        <w:rPr>
          <w:rFonts w:ascii="Verdana" w:hAnsi="Verdana"/>
        </w:rPr>
      </w:r>
      <w:r w:rsidR="004777CE" w:rsidRPr="00576830">
        <w:rPr>
          <w:rFonts w:ascii="Verdana" w:hAnsi="Verdana"/>
        </w:rPr>
        <w:fldChar w:fldCharType="separate"/>
      </w:r>
      <w:r w:rsidR="004777CE" w:rsidRPr="00576830">
        <w:rPr>
          <w:rFonts w:ascii="Verdana" w:hAnsi="Verdana"/>
        </w:rPr>
        <w:fldChar w:fldCharType="end"/>
      </w:r>
      <w:r w:rsidR="004777CE" w:rsidRPr="00576830">
        <w:rPr>
          <w:rFonts w:ascii="Verdana" w:hAnsi="Verdana"/>
        </w:rPr>
        <w:t xml:space="preserve"> Not applicable</w:t>
      </w:r>
    </w:p>
    <w:p w14:paraId="3920EB0A" w14:textId="77777777" w:rsidR="0096186F" w:rsidRDefault="0096186F" w:rsidP="00A53D5E">
      <w:pPr>
        <w:pStyle w:val="QuestionChar"/>
        <w:ind w:left="1985" w:hanging="425"/>
        <w:rPr>
          <w:rFonts w:ascii="Verdana" w:hAnsi="Verdana"/>
          <w:b/>
          <w:bCs/>
          <w:szCs w:val="18"/>
        </w:rPr>
      </w:pPr>
    </w:p>
    <w:p w14:paraId="201D8E0D" w14:textId="019394CE" w:rsidR="00FD4F62" w:rsidRDefault="000960BA" w:rsidP="00BA10A4">
      <w:pPr>
        <w:pStyle w:val="Qsheading1"/>
        <w:rPr>
          <w:rFonts w:ascii="Verdana" w:hAnsi="Verdana"/>
          <w:szCs w:val="22"/>
        </w:rPr>
      </w:pPr>
      <w:r w:rsidRPr="00BA10A4">
        <w:rPr>
          <w:rFonts w:ascii="Verdana" w:hAnsi="Verdana"/>
          <w:szCs w:val="22"/>
        </w:rPr>
        <w:t>Group financial forecast</w:t>
      </w:r>
      <w:r w:rsidR="00050097" w:rsidRPr="00BA10A4">
        <w:rPr>
          <w:rFonts w:ascii="Verdana" w:hAnsi="Verdana"/>
          <w:szCs w:val="22"/>
        </w:rPr>
        <w:t xml:space="preserve"> </w:t>
      </w:r>
    </w:p>
    <w:p w14:paraId="60426134" w14:textId="363E5C21" w:rsidR="004338AE" w:rsidRDefault="0079704D" w:rsidP="003321D8">
      <w:pPr>
        <w:pStyle w:val="QuestionChar"/>
        <w:rPr>
          <w:rFonts w:ascii="Verdana" w:hAnsi="Verdana"/>
          <w:b/>
          <w:szCs w:val="18"/>
        </w:rPr>
      </w:pPr>
      <w:r>
        <w:rPr>
          <w:rFonts w:ascii="Verdana" w:hAnsi="Verdana"/>
          <w:b/>
          <w:bCs/>
        </w:rPr>
        <w:t>3.14</w:t>
      </w:r>
      <w:r>
        <w:rPr>
          <w:rFonts w:ascii="Verdana" w:hAnsi="Verdana"/>
          <w:b/>
          <w:bCs/>
        </w:rPr>
        <w:tab/>
      </w:r>
      <w:bookmarkStart w:id="6" w:name="_Hlk87345887"/>
      <w:r w:rsidR="002169FF">
        <w:rPr>
          <w:rFonts w:ascii="Verdana" w:hAnsi="Verdana"/>
          <w:b/>
          <w:szCs w:val="18"/>
        </w:rPr>
        <w:t>You are required to</w:t>
      </w:r>
      <w:r w:rsidR="00781717" w:rsidRPr="00FD4F62">
        <w:rPr>
          <w:rFonts w:ascii="Verdana" w:hAnsi="Verdana"/>
          <w:b/>
          <w:szCs w:val="18"/>
        </w:rPr>
        <w:t xml:space="preserve"> </w:t>
      </w:r>
      <w:r w:rsidR="00C45C67" w:rsidRPr="00C45C67">
        <w:rPr>
          <w:rFonts w:ascii="Verdana" w:hAnsi="Verdana"/>
          <w:b/>
          <w:szCs w:val="18"/>
        </w:rPr>
        <w:t xml:space="preserve">provide the following </w:t>
      </w:r>
      <w:r w:rsidR="000F014B">
        <w:rPr>
          <w:rFonts w:ascii="Verdana" w:hAnsi="Verdana"/>
          <w:b/>
          <w:szCs w:val="18"/>
        </w:rPr>
        <w:t>gro</w:t>
      </w:r>
      <w:r w:rsidR="00277D7B">
        <w:rPr>
          <w:rFonts w:ascii="Verdana" w:hAnsi="Verdana"/>
          <w:b/>
          <w:szCs w:val="18"/>
        </w:rPr>
        <w:t xml:space="preserve">up financial </w:t>
      </w:r>
      <w:r w:rsidR="00C45C67" w:rsidRPr="00C45C67">
        <w:rPr>
          <w:rFonts w:ascii="Verdana" w:hAnsi="Verdana"/>
          <w:b/>
          <w:szCs w:val="18"/>
        </w:rPr>
        <w:t>forecast information</w:t>
      </w:r>
      <w:r w:rsidR="00B43539">
        <w:rPr>
          <w:rFonts w:ascii="Verdana" w:hAnsi="Verdana"/>
          <w:b/>
          <w:szCs w:val="18"/>
        </w:rPr>
        <w:t xml:space="preserve"> in an Excel format</w:t>
      </w:r>
      <w:r w:rsidR="00277D7B">
        <w:rPr>
          <w:rFonts w:ascii="Verdana" w:hAnsi="Verdana"/>
          <w:b/>
          <w:szCs w:val="18"/>
        </w:rPr>
        <w:t>:</w:t>
      </w:r>
    </w:p>
    <w:bookmarkEnd w:id="6"/>
    <w:p w14:paraId="69F78741" w14:textId="0A2BC77D" w:rsidR="00365DF5" w:rsidRDefault="00BF7EDC" w:rsidP="003321D8">
      <w:pPr>
        <w:spacing w:before="20"/>
        <w:ind w:right="737" w:firstLine="33"/>
        <w:rPr>
          <w:rFonts w:ascii="Verdana" w:hAnsi="Verdana"/>
          <w:sz w:val="18"/>
          <w:szCs w:val="18"/>
        </w:rPr>
      </w:pPr>
      <w:r>
        <w:rPr>
          <w:rFonts w:ascii="Verdana" w:hAnsi="Verdana"/>
          <w:sz w:val="18"/>
          <w:szCs w:val="18"/>
        </w:rPr>
        <w:t xml:space="preserve">a. </w:t>
      </w:r>
      <w:r w:rsidR="00B8032C" w:rsidRPr="004338AE">
        <w:rPr>
          <w:rFonts w:ascii="Verdana" w:hAnsi="Verdana"/>
          <w:sz w:val="18"/>
          <w:szCs w:val="18"/>
        </w:rPr>
        <w:t xml:space="preserve">A forecast balance </w:t>
      </w:r>
      <w:r w:rsidR="00B8032C" w:rsidRPr="00C45C67">
        <w:rPr>
          <w:rFonts w:ascii="Verdana" w:hAnsi="Verdana"/>
          <w:sz w:val="18"/>
          <w:szCs w:val="18"/>
        </w:rPr>
        <w:t>sheet for the first 3 years</w:t>
      </w:r>
      <w:r w:rsidR="00783ED3">
        <w:rPr>
          <w:rFonts w:ascii="Verdana" w:hAnsi="Verdana"/>
          <w:sz w:val="18"/>
          <w:szCs w:val="18"/>
        </w:rPr>
        <w:t xml:space="preserve"> after </w:t>
      </w:r>
      <w:r w:rsidR="00B8032C" w:rsidRPr="004338AE">
        <w:rPr>
          <w:rFonts w:ascii="Verdana" w:hAnsi="Verdana"/>
          <w:sz w:val="18"/>
          <w:szCs w:val="18"/>
        </w:rPr>
        <w:tab/>
      </w:r>
      <w:r w:rsidR="00B8032C" w:rsidRPr="00952723">
        <w:rPr>
          <w:rFonts w:ascii="Verdana" w:hAnsi="Verdana"/>
          <w:sz w:val="18"/>
          <w:szCs w:val="18"/>
        </w:rPr>
        <w:fldChar w:fldCharType="begin">
          <w:ffData>
            <w:name w:val="Check53"/>
            <w:enabled/>
            <w:calcOnExit w:val="0"/>
            <w:checkBox>
              <w:sizeAuto/>
              <w:default w:val="0"/>
            </w:checkBox>
          </w:ffData>
        </w:fldChar>
      </w:r>
      <w:r w:rsidR="00B8032C" w:rsidRPr="004338AE">
        <w:rPr>
          <w:rFonts w:ascii="Verdana" w:hAnsi="Verdana"/>
          <w:sz w:val="18"/>
          <w:szCs w:val="18"/>
        </w:rPr>
        <w:instrText xml:space="preserve"> FORMCHECKBOX </w:instrText>
      </w:r>
      <w:r w:rsidR="00B8032C" w:rsidRPr="00952723">
        <w:rPr>
          <w:rFonts w:ascii="Verdana" w:hAnsi="Verdana"/>
          <w:sz w:val="18"/>
          <w:szCs w:val="18"/>
        </w:rPr>
      </w:r>
      <w:r w:rsidR="00B8032C" w:rsidRPr="00952723">
        <w:rPr>
          <w:rFonts w:ascii="Verdana" w:hAnsi="Verdana"/>
          <w:sz w:val="18"/>
          <w:szCs w:val="18"/>
        </w:rPr>
        <w:fldChar w:fldCharType="separate"/>
      </w:r>
      <w:r w:rsidR="00B8032C" w:rsidRPr="00952723">
        <w:rPr>
          <w:rFonts w:ascii="Verdana" w:hAnsi="Verdana"/>
          <w:sz w:val="18"/>
          <w:szCs w:val="18"/>
        </w:rPr>
        <w:fldChar w:fldCharType="end"/>
      </w:r>
      <w:r w:rsidR="00B8032C" w:rsidRPr="004338AE">
        <w:rPr>
          <w:rFonts w:ascii="Verdana" w:hAnsi="Verdana"/>
          <w:sz w:val="18"/>
          <w:szCs w:val="18"/>
        </w:rPr>
        <w:t xml:space="preserve"> Attached</w:t>
      </w:r>
    </w:p>
    <w:p w14:paraId="56C0312E" w14:textId="3C7C8032" w:rsidR="00B8032C" w:rsidRPr="004338AE" w:rsidRDefault="00B66326" w:rsidP="003321D8">
      <w:pPr>
        <w:spacing w:before="20"/>
        <w:ind w:right="737" w:firstLine="33"/>
        <w:rPr>
          <w:rFonts w:ascii="Verdana" w:hAnsi="Verdana"/>
          <w:sz w:val="18"/>
          <w:szCs w:val="18"/>
        </w:rPr>
      </w:pPr>
      <w:r>
        <w:rPr>
          <w:rFonts w:ascii="Verdana" w:hAnsi="Verdana"/>
          <w:sz w:val="18"/>
          <w:szCs w:val="18"/>
        </w:rPr>
        <w:t>the applicant firm is authorised</w:t>
      </w:r>
      <w:r w:rsidR="00B8032C" w:rsidRPr="004338AE">
        <w:rPr>
          <w:rFonts w:ascii="Verdana" w:hAnsi="Verdana"/>
          <w:sz w:val="18"/>
          <w:szCs w:val="18"/>
        </w:rPr>
        <w:tab/>
      </w:r>
      <w:r w:rsidR="00B8032C" w:rsidRPr="004338AE">
        <w:rPr>
          <w:rFonts w:ascii="Verdana" w:hAnsi="Verdana"/>
          <w:sz w:val="18"/>
          <w:szCs w:val="18"/>
        </w:rPr>
        <w:tab/>
      </w:r>
      <w:r w:rsidR="00B8032C" w:rsidRPr="004338AE">
        <w:rPr>
          <w:rFonts w:ascii="Verdana" w:hAnsi="Verdana"/>
          <w:sz w:val="18"/>
          <w:szCs w:val="18"/>
        </w:rPr>
        <w:tab/>
      </w:r>
      <w:r w:rsidR="00B8032C" w:rsidRPr="004338AE">
        <w:rPr>
          <w:rFonts w:ascii="Verdana" w:hAnsi="Verdana"/>
          <w:sz w:val="18"/>
          <w:szCs w:val="18"/>
        </w:rPr>
        <w:tab/>
      </w:r>
      <w:r w:rsidR="00B8032C" w:rsidRPr="004338AE">
        <w:rPr>
          <w:rFonts w:ascii="Verdana" w:hAnsi="Verdana"/>
          <w:sz w:val="18"/>
          <w:szCs w:val="18"/>
        </w:rPr>
        <w:tab/>
      </w:r>
    </w:p>
    <w:p w14:paraId="1EAEF29B" w14:textId="77777777" w:rsidR="003321D8" w:rsidRDefault="003321D8" w:rsidP="003321D8">
      <w:pPr>
        <w:spacing w:before="20"/>
        <w:ind w:right="737" w:firstLine="33"/>
        <w:rPr>
          <w:rFonts w:ascii="Verdana" w:hAnsi="Verdana"/>
          <w:sz w:val="18"/>
          <w:szCs w:val="18"/>
        </w:rPr>
      </w:pPr>
    </w:p>
    <w:p w14:paraId="262B86E8" w14:textId="6632D8AE" w:rsidR="00B8032C" w:rsidRPr="00B8032C" w:rsidRDefault="00BF7EDC" w:rsidP="003321D8">
      <w:pPr>
        <w:spacing w:before="20"/>
        <w:ind w:right="737" w:firstLine="33"/>
        <w:rPr>
          <w:rFonts w:ascii="Verdana" w:hAnsi="Verdana"/>
          <w:sz w:val="18"/>
          <w:szCs w:val="18"/>
        </w:rPr>
      </w:pPr>
      <w:r>
        <w:rPr>
          <w:rFonts w:ascii="Verdana" w:hAnsi="Verdana"/>
          <w:sz w:val="18"/>
          <w:szCs w:val="18"/>
        </w:rPr>
        <w:t xml:space="preserve">b. </w:t>
      </w:r>
      <w:r w:rsidR="00B8032C" w:rsidRPr="00CD5F0D">
        <w:rPr>
          <w:rFonts w:ascii="Verdana" w:hAnsi="Verdana"/>
          <w:sz w:val="18"/>
          <w:szCs w:val="18"/>
        </w:rPr>
        <w:t>A forecast monthly prof</w:t>
      </w:r>
      <w:r w:rsidR="00B8032C" w:rsidRPr="002B76BD">
        <w:rPr>
          <w:rFonts w:ascii="Verdana" w:hAnsi="Verdana"/>
          <w:sz w:val="18"/>
          <w:szCs w:val="18"/>
        </w:rPr>
        <w:t xml:space="preserve">it and loss accounts for the </w:t>
      </w:r>
      <w:r w:rsidR="004454FB">
        <w:rPr>
          <w:rFonts w:ascii="Verdana" w:hAnsi="Verdana"/>
          <w:sz w:val="18"/>
          <w:szCs w:val="18"/>
        </w:rPr>
        <w:tab/>
      </w:r>
      <w:r w:rsidR="004454FB" w:rsidRPr="00B8032C">
        <w:rPr>
          <w:rFonts w:ascii="Verdana" w:hAnsi="Verdana"/>
          <w:sz w:val="18"/>
          <w:szCs w:val="18"/>
        </w:rPr>
        <w:fldChar w:fldCharType="begin">
          <w:ffData>
            <w:name w:val="Check53"/>
            <w:enabled/>
            <w:calcOnExit w:val="0"/>
            <w:checkBox>
              <w:sizeAuto/>
              <w:default w:val="0"/>
            </w:checkBox>
          </w:ffData>
        </w:fldChar>
      </w:r>
      <w:r w:rsidR="004454FB" w:rsidRPr="00B8032C">
        <w:rPr>
          <w:rFonts w:ascii="Verdana" w:hAnsi="Verdana"/>
          <w:sz w:val="18"/>
          <w:szCs w:val="18"/>
        </w:rPr>
        <w:instrText xml:space="preserve"> FORMCHECKBOX </w:instrText>
      </w:r>
      <w:r w:rsidR="004454FB" w:rsidRPr="00B8032C">
        <w:rPr>
          <w:rFonts w:ascii="Verdana" w:hAnsi="Verdana"/>
          <w:sz w:val="18"/>
          <w:szCs w:val="18"/>
        </w:rPr>
      </w:r>
      <w:r w:rsidR="004454FB" w:rsidRPr="00B8032C">
        <w:rPr>
          <w:rFonts w:ascii="Verdana" w:hAnsi="Verdana"/>
          <w:sz w:val="18"/>
          <w:szCs w:val="18"/>
        </w:rPr>
        <w:fldChar w:fldCharType="separate"/>
      </w:r>
      <w:r w:rsidR="004454FB" w:rsidRPr="00B8032C">
        <w:rPr>
          <w:rFonts w:ascii="Verdana" w:hAnsi="Verdana"/>
          <w:sz w:val="18"/>
          <w:szCs w:val="18"/>
        </w:rPr>
        <w:fldChar w:fldCharType="end"/>
      </w:r>
      <w:r w:rsidR="004454FB" w:rsidRPr="00B8032C">
        <w:rPr>
          <w:rFonts w:ascii="Verdana" w:hAnsi="Verdana"/>
          <w:sz w:val="18"/>
          <w:szCs w:val="18"/>
        </w:rPr>
        <w:t xml:space="preserve"> Attached</w:t>
      </w:r>
      <w:r w:rsidR="004454FB">
        <w:rPr>
          <w:rFonts w:ascii="Verdana" w:hAnsi="Verdana"/>
          <w:sz w:val="18"/>
          <w:szCs w:val="18"/>
        </w:rPr>
        <w:br/>
      </w:r>
      <w:r w:rsidR="00B8032C" w:rsidRPr="002B76BD">
        <w:rPr>
          <w:rFonts w:ascii="Verdana" w:hAnsi="Verdana"/>
          <w:sz w:val="18"/>
          <w:szCs w:val="18"/>
        </w:rPr>
        <w:t xml:space="preserve">first year </w:t>
      </w:r>
      <w:r w:rsidR="002758F6">
        <w:rPr>
          <w:rFonts w:ascii="Verdana" w:hAnsi="Verdana"/>
          <w:sz w:val="18"/>
          <w:szCs w:val="18"/>
        </w:rPr>
        <w:t>after the applicant firm is authorised</w:t>
      </w:r>
      <w:r w:rsidR="00A37848">
        <w:rPr>
          <w:rFonts w:ascii="Verdana" w:hAnsi="Verdana"/>
          <w:sz w:val="18"/>
          <w:szCs w:val="18"/>
        </w:rPr>
        <w:t>,</w:t>
      </w:r>
      <w:r w:rsidR="002758F6">
        <w:rPr>
          <w:rFonts w:ascii="Verdana" w:hAnsi="Verdana"/>
          <w:sz w:val="18"/>
          <w:szCs w:val="18"/>
        </w:rPr>
        <w:t xml:space="preserve"> </w:t>
      </w:r>
      <w:r w:rsidR="00B8032C" w:rsidRPr="002B76BD">
        <w:rPr>
          <w:rFonts w:ascii="Verdana" w:hAnsi="Verdana"/>
          <w:sz w:val="18"/>
          <w:szCs w:val="18"/>
        </w:rPr>
        <w:t xml:space="preserve">and </w:t>
      </w:r>
      <w:r w:rsidR="004454FB">
        <w:rPr>
          <w:rFonts w:ascii="Verdana" w:hAnsi="Verdana"/>
          <w:sz w:val="18"/>
          <w:szCs w:val="18"/>
        </w:rPr>
        <w:br/>
      </w:r>
      <w:r w:rsidR="00B8032C" w:rsidRPr="002B76BD">
        <w:rPr>
          <w:rFonts w:ascii="Verdana" w:hAnsi="Verdana"/>
          <w:sz w:val="18"/>
          <w:szCs w:val="18"/>
        </w:rPr>
        <w:t>then a year</w:t>
      </w:r>
      <w:r w:rsidR="00B8032C" w:rsidRPr="00B8032C">
        <w:rPr>
          <w:rFonts w:ascii="Verdana" w:hAnsi="Verdana"/>
          <w:sz w:val="18"/>
          <w:szCs w:val="18"/>
        </w:rPr>
        <w:t xml:space="preserve"> end account for years 2 and 3</w:t>
      </w:r>
      <w:r w:rsidR="002758F6">
        <w:rPr>
          <w:rFonts w:ascii="Verdana" w:hAnsi="Verdana"/>
          <w:sz w:val="18"/>
          <w:szCs w:val="18"/>
        </w:rPr>
        <w:tab/>
      </w:r>
      <w:r w:rsidR="002758F6">
        <w:rPr>
          <w:rFonts w:ascii="Verdana" w:hAnsi="Verdana"/>
          <w:sz w:val="18"/>
          <w:szCs w:val="18"/>
        </w:rPr>
        <w:tab/>
      </w:r>
      <w:r w:rsidR="002758F6">
        <w:rPr>
          <w:rFonts w:ascii="Verdana" w:hAnsi="Verdana"/>
          <w:sz w:val="18"/>
          <w:szCs w:val="18"/>
        </w:rPr>
        <w:tab/>
      </w:r>
      <w:r w:rsidR="00B8032C" w:rsidRPr="00B8032C">
        <w:rPr>
          <w:rFonts w:ascii="Verdana" w:hAnsi="Verdana"/>
          <w:sz w:val="18"/>
          <w:szCs w:val="18"/>
        </w:rPr>
        <w:tab/>
      </w:r>
    </w:p>
    <w:p w14:paraId="6EE339E9" w14:textId="17991121" w:rsidR="00B8032C" w:rsidRPr="00B8032C" w:rsidRDefault="00B8032C" w:rsidP="003321D8">
      <w:pPr>
        <w:spacing w:before="120" w:after="120"/>
        <w:ind w:right="737"/>
        <w:rPr>
          <w:rFonts w:ascii="Verdana" w:hAnsi="Verdana"/>
          <w:sz w:val="18"/>
          <w:szCs w:val="18"/>
        </w:rPr>
      </w:pPr>
      <w:r w:rsidRPr="00B8032C">
        <w:rPr>
          <w:rFonts w:ascii="Verdana" w:hAnsi="Verdana"/>
          <w:sz w:val="18"/>
          <w:szCs w:val="18"/>
        </w:rPr>
        <w:t xml:space="preserve">As a minimum, the profit and loss forecast must </w:t>
      </w:r>
      <w:r w:rsidR="004454FB">
        <w:rPr>
          <w:rFonts w:ascii="Verdana" w:hAnsi="Verdana"/>
          <w:sz w:val="18"/>
          <w:szCs w:val="18"/>
        </w:rPr>
        <w:br/>
      </w:r>
      <w:r w:rsidRPr="00B8032C">
        <w:rPr>
          <w:rFonts w:ascii="Verdana" w:hAnsi="Verdana"/>
          <w:sz w:val="18"/>
          <w:szCs w:val="18"/>
        </w:rPr>
        <w:t xml:space="preserve">disclosethe following </w:t>
      </w:r>
      <w:proofErr w:type="gramStart"/>
      <w:r w:rsidRPr="00B8032C">
        <w:rPr>
          <w:rFonts w:ascii="Verdana" w:hAnsi="Verdana"/>
          <w:sz w:val="18"/>
          <w:szCs w:val="18"/>
        </w:rPr>
        <w:t>on a monthly basis</w:t>
      </w:r>
      <w:proofErr w:type="gramEnd"/>
      <w:r w:rsidRPr="00B8032C">
        <w:rPr>
          <w:rFonts w:ascii="Verdana" w:hAnsi="Verdana"/>
          <w:sz w:val="18"/>
          <w:szCs w:val="18"/>
        </w:rPr>
        <w:t>:</w:t>
      </w:r>
    </w:p>
    <w:p w14:paraId="1E31925D" w14:textId="1D22F0A0" w:rsidR="00B8032C" w:rsidRPr="00B8032C" w:rsidRDefault="00BF7EDC" w:rsidP="003321D8">
      <w:pPr>
        <w:spacing w:before="20"/>
        <w:ind w:left="284" w:right="737"/>
        <w:rPr>
          <w:rFonts w:ascii="Verdana" w:hAnsi="Verdana"/>
          <w:sz w:val="18"/>
          <w:szCs w:val="18"/>
        </w:rPr>
      </w:pPr>
      <w:r>
        <w:rPr>
          <w:rFonts w:ascii="Verdana" w:hAnsi="Verdana"/>
          <w:sz w:val="18"/>
          <w:szCs w:val="18"/>
        </w:rPr>
        <w:t xml:space="preserve">i. </w:t>
      </w:r>
      <w:r w:rsidR="00B8032C" w:rsidRPr="00B8032C">
        <w:rPr>
          <w:rFonts w:ascii="Verdana" w:hAnsi="Verdana"/>
          <w:sz w:val="18"/>
          <w:szCs w:val="18"/>
        </w:rPr>
        <w:t>gross income, analysed between regulated and un-regulated activities</w:t>
      </w:r>
    </w:p>
    <w:p w14:paraId="6EC8B0DB" w14:textId="43812EAA" w:rsidR="00B8032C" w:rsidRPr="00B8032C" w:rsidRDefault="00BF7EDC" w:rsidP="003321D8">
      <w:pPr>
        <w:spacing w:before="20"/>
        <w:ind w:left="284" w:right="737"/>
        <w:rPr>
          <w:rFonts w:ascii="Verdana" w:hAnsi="Verdana"/>
          <w:sz w:val="18"/>
          <w:szCs w:val="18"/>
        </w:rPr>
      </w:pPr>
      <w:r>
        <w:rPr>
          <w:rFonts w:ascii="Verdana" w:hAnsi="Verdana"/>
          <w:sz w:val="18"/>
          <w:szCs w:val="18"/>
        </w:rPr>
        <w:t xml:space="preserve">ii. </w:t>
      </w:r>
      <w:r w:rsidR="00B8032C" w:rsidRPr="00B8032C">
        <w:rPr>
          <w:rFonts w:ascii="Verdana" w:hAnsi="Verdana"/>
          <w:sz w:val="18"/>
          <w:szCs w:val="18"/>
        </w:rPr>
        <w:t>business expenditure, relevant annual expenditure, analysis of the</w:t>
      </w:r>
      <w:r w:rsidR="00B8032C" w:rsidRPr="00B8032C">
        <w:rPr>
          <w:rFonts w:ascii="Verdana" w:hAnsi="Verdana"/>
          <w:sz w:val="18"/>
          <w:szCs w:val="18"/>
        </w:rPr>
        <w:br/>
        <w:t xml:space="preserve">major overheads expenditure, and </w:t>
      </w:r>
    </w:p>
    <w:p w14:paraId="2435AECE" w14:textId="25516468" w:rsidR="00B8032C" w:rsidRPr="00B8032C" w:rsidRDefault="00BF7EDC" w:rsidP="003321D8">
      <w:pPr>
        <w:spacing w:before="20"/>
        <w:ind w:left="284" w:right="737"/>
        <w:rPr>
          <w:rFonts w:ascii="Verdana" w:hAnsi="Verdana"/>
          <w:sz w:val="18"/>
          <w:szCs w:val="18"/>
        </w:rPr>
      </w:pPr>
      <w:r>
        <w:rPr>
          <w:rFonts w:ascii="Verdana" w:hAnsi="Verdana"/>
          <w:sz w:val="18"/>
          <w:szCs w:val="18"/>
        </w:rPr>
        <w:t xml:space="preserve">iii. </w:t>
      </w:r>
      <w:r w:rsidR="00B8032C" w:rsidRPr="00B8032C">
        <w:rPr>
          <w:rFonts w:ascii="Verdana" w:hAnsi="Verdana"/>
          <w:sz w:val="18"/>
          <w:szCs w:val="18"/>
        </w:rPr>
        <w:t>profit before taxation.</w:t>
      </w:r>
    </w:p>
    <w:p w14:paraId="3A7FE862" w14:textId="77777777" w:rsidR="00B8032C" w:rsidRPr="00B8032C" w:rsidRDefault="00B8032C" w:rsidP="003321D8">
      <w:pPr>
        <w:spacing w:before="20"/>
        <w:ind w:left="284" w:right="737"/>
        <w:rPr>
          <w:rFonts w:ascii="Verdana" w:hAnsi="Verdana"/>
          <w:sz w:val="18"/>
          <w:szCs w:val="18"/>
        </w:rPr>
      </w:pPr>
    </w:p>
    <w:p w14:paraId="312CC30C" w14:textId="055792B1" w:rsidR="00F2137D" w:rsidRDefault="00BF7EDC" w:rsidP="003321D8">
      <w:pPr>
        <w:spacing w:before="20"/>
        <w:ind w:right="737" w:firstLine="33"/>
        <w:rPr>
          <w:rFonts w:ascii="Verdana" w:hAnsi="Verdana"/>
          <w:sz w:val="18"/>
          <w:szCs w:val="18"/>
        </w:rPr>
      </w:pPr>
      <w:r>
        <w:rPr>
          <w:rFonts w:ascii="Verdana" w:hAnsi="Verdana"/>
          <w:sz w:val="18"/>
          <w:szCs w:val="18"/>
        </w:rPr>
        <w:t xml:space="preserve">c. </w:t>
      </w:r>
      <w:r w:rsidR="00B8032C" w:rsidRPr="00B8032C">
        <w:rPr>
          <w:rFonts w:ascii="Verdana" w:hAnsi="Verdana"/>
          <w:sz w:val="18"/>
          <w:szCs w:val="18"/>
        </w:rPr>
        <w:t xml:space="preserve">A monthly cash flow forecast for the first year </w:t>
      </w:r>
      <w:r w:rsidR="00783ED3">
        <w:rPr>
          <w:rFonts w:ascii="Verdana" w:hAnsi="Verdana"/>
          <w:sz w:val="18"/>
          <w:szCs w:val="18"/>
        </w:rPr>
        <w:t xml:space="preserve">after </w:t>
      </w:r>
      <w:r w:rsidR="004454FB" w:rsidRPr="00B8032C">
        <w:rPr>
          <w:rFonts w:ascii="Verdana" w:hAnsi="Verdana"/>
          <w:sz w:val="18"/>
          <w:szCs w:val="18"/>
        </w:rPr>
        <w:fldChar w:fldCharType="begin">
          <w:ffData>
            <w:name w:val="Check53"/>
            <w:enabled/>
            <w:calcOnExit w:val="0"/>
            <w:checkBox>
              <w:sizeAuto/>
              <w:default w:val="0"/>
            </w:checkBox>
          </w:ffData>
        </w:fldChar>
      </w:r>
      <w:r w:rsidR="004454FB" w:rsidRPr="00B8032C">
        <w:rPr>
          <w:rFonts w:ascii="Verdana" w:hAnsi="Verdana"/>
          <w:sz w:val="18"/>
          <w:szCs w:val="18"/>
        </w:rPr>
        <w:instrText xml:space="preserve"> FORMCHECKBOX </w:instrText>
      </w:r>
      <w:r w:rsidR="004454FB" w:rsidRPr="00B8032C">
        <w:rPr>
          <w:rFonts w:ascii="Verdana" w:hAnsi="Verdana"/>
          <w:sz w:val="18"/>
          <w:szCs w:val="18"/>
        </w:rPr>
      </w:r>
      <w:r w:rsidR="004454FB" w:rsidRPr="00B8032C">
        <w:rPr>
          <w:rFonts w:ascii="Verdana" w:hAnsi="Verdana"/>
          <w:sz w:val="18"/>
          <w:szCs w:val="18"/>
        </w:rPr>
        <w:fldChar w:fldCharType="separate"/>
      </w:r>
      <w:r w:rsidR="004454FB" w:rsidRPr="00B8032C">
        <w:rPr>
          <w:rFonts w:ascii="Verdana" w:hAnsi="Verdana"/>
          <w:sz w:val="18"/>
          <w:szCs w:val="18"/>
        </w:rPr>
        <w:fldChar w:fldCharType="end"/>
      </w:r>
      <w:r w:rsidR="004454FB" w:rsidRPr="00B8032C">
        <w:rPr>
          <w:rFonts w:ascii="Verdana" w:hAnsi="Verdana"/>
          <w:sz w:val="18"/>
          <w:szCs w:val="18"/>
        </w:rPr>
        <w:t xml:space="preserve"> Attached</w:t>
      </w:r>
    </w:p>
    <w:p w14:paraId="64F4B727" w14:textId="2197F3E0" w:rsidR="00A37848" w:rsidRDefault="00A37848" w:rsidP="003321D8">
      <w:pPr>
        <w:spacing w:before="20"/>
        <w:ind w:right="737" w:firstLine="33"/>
        <w:rPr>
          <w:rFonts w:ascii="Verdana" w:hAnsi="Verdana"/>
          <w:sz w:val="18"/>
          <w:szCs w:val="18"/>
        </w:rPr>
      </w:pPr>
      <w:r w:rsidRPr="00A37848">
        <w:rPr>
          <w:rFonts w:ascii="Verdana" w:hAnsi="Verdana"/>
          <w:sz w:val="18"/>
          <w:szCs w:val="18"/>
        </w:rPr>
        <w:t xml:space="preserve">the applicant firm is authorised, </w:t>
      </w:r>
      <w:r w:rsidR="00B8032C" w:rsidRPr="00B8032C">
        <w:rPr>
          <w:rFonts w:ascii="Verdana" w:hAnsi="Verdana"/>
          <w:sz w:val="18"/>
          <w:szCs w:val="18"/>
        </w:rPr>
        <w:t>and then a year end</w:t>
      </w:r>
    </w:p>
    <w:p w14:paraId="5802BF62" w14:textId="276B50C1" w:rsidR="00B8032C" w:rsidRDefault="00B8032C" w:rsidP="003321D8">
      <w:pPr>
        <w:spacing w:before="20"/>
        <w:ind w:right="737" w:firstLine="33"/>
        <w:rPr>
          <w:rFonts w:ascii="Verdana" w:hAnsi="Verdana"/>
          <w:sz w:val="18"/>
          <w:szCs w:val="18"/>
        </w:rPr>
      </w:pPr>
      <w:r w:rsidRPr="00B8032C">
        <w:rPr>
          <w:rFonts w:ascii="Verdana" w:hAnsi="Verdana"/>
          <w:sz w:val="18"/>
          <w:szCs w:val="18"/>
        </w:rPr>
        <w:t>cash flow forecast for years 2 and 3</w:t>
      </w:r>
      <w:r w:rsidR="00A37848">
        <w:rPr>
          <w:rFonts w:ascii="Verdana" w:hAnsi="Verdana"/>
          <w:sz w:val="18"/>
          <w:szCs w:val="18"/>
        </w:rPr>
        <w:tab/>
      </w:r>
      <w:r w:rsidR="00A37848">
        <w:rPr>
          <w:rFonts w:ascii="Verdana" w:hAnsi="Verdana"/>
          <w:sz w:val="18"/>
          <w:szCs w:val="18"/>
        </w:rPr>
        <w:tab/>
      </w:r>
      <w:r w:rsidR="00A37848">
        <w:rPr>
          <w:rFonts w:ascii="Verdana" w:hAnsi="Verdana"/>
          <w:sz w:val="18"/>
          <w:szCs w:val="18"/>
        </w:rPr>
        <w:tab/>
      </w:r>
      <w:r w:rsidRPr="00B8032C">
        <w:rPr>
          <w:rFonts w:ascii="Verdana" w:hAnsi="Verdana"/>
          <w:sz w:val="18"/>
          <w:szCs w:val="18"/>
        </w:rPr>
        <w:tab/>
      </w:r>
    </w:p>
    <w:p w14:paraId="3FF01FA1" w14:textId="77777777" w:rsidR="009F5AD8" w:rsidRDefault="009F5AD8" w:rsidP="006B27E1">
      <w:pPr>
        <w:pStyle w:val="Qsyesno"/>
        <w:keepNext/>
        <w:rPr>
          <w:rFonts w:ascii="Verdana" w:hAnsi="Verdana"/>
        </w:rPr>
      </w:pPr>
    </w:p>
    <w:p w14:paraId="11F3734A" w14:textId="77777777" w:rsidR="00C01145" w:rsidRDefault="00C01145">
      <w:pPr>
        <w:spacing w:before="0" w:line="240" w:lineRule="auto"/>
        <w:rPr>
          <w:rFonts w:ascii="Verdana" w:hAnsi="Verdana"/>
          <w:b/>
          <w:bCs/>
        </w:rPr>
      </w:pPr>
      <w:r>
        <w:rPr>
          <w:rFonts w:ascii="Verdana" w:hAnsi="Verdana"/>
          <w:b/>
          <w:bCs/>
        </w:rPr>
        <w:br w:type="page"/>
      </w:r>
    </w:p>
    <w:p w14:paraId="0B9F75E5" w14:textId="77ABB95F" w:rsidR="007F1065" w:rsidRPr="00764EF0" w:rsidRDefault="007F1065" w:rsidP="007F1065">
      <w:pPr>
        <w:pStyle w:val="Qsyesno"/>
        <w:tabs>
          <w:tab w:val="left" w:pos="1276"/>
          <w:tab w:val="left" w:pos="1701"/>
        </w:tabs>
        <w:spacing w:after="0"/>
        <w:rPr>
          <w:rFonts w:ascii="Verdana" w:hAnsi="Verdana"/>
          <w:b/>
          <w:sz w:val="20"/>
        </w:rPr>
      </w:pPr>
      <w:r>
        <w:rPr>
          <w:rFonts w:ascii="Verdana" w:hAnsi="Verdana"/>
          <w:b/>
          <w:bCs/>
          <w:sz w:val="20"/>
        </w:rPr>
        <w:t>Consolidated</w:t>
      </w:r>
      <w:r w:rsidRPr="00764EF0">
        <w:rPr>
          <w:rFonts w:ascii="Verdana" w:hAnsi="Verdana"/>
          <w:b/>
          <w:bCs/>
          <w:sz w:val="20"/>
        </w:rPr>
        <w:t xml:space="preserve"> own funds vs. </w:t>
      </w:r>
      <w:r>
        <w:rPr>
          <w:rFonts w:ascii="Verdana" w:hAnsi="Verdana"/>
          <w:b/>
          <w:bCs/>
          <w:sz w:val="20"/>
        </w:rPr>
        <w:t xml:space="preserve">consolidated </w:t>
      </w:r>
      <w:r w:rsidRPr="00764EF0">
        <w:rPr>
          <w:rFonts w:ascii="Verdana" w:hAnsi="Verdana"/>
          <w:b/>
          <w:bCs/>
          <w:sz w:val="20"/>
        </w:rPr>
        <w:t>own funds requirement</w:t>
      </w:r>
    </w:p>
    <w:p w14:paraId="7F7A86B6" w14:textId="77777777" w:rsidR="007F1065" w:rsidRPr="001F7F17" w:rsidRDefault="007F1065" w:rsidP="007F1065">
      <w:pPr>
        <w:pStyle w:val="QuestionChar"/>
        <w:spacing w:after="120"/>
        <w:rPr>
          <w:rFonts w:ascii="Verdana" w:hAnsi="Verdana"/>
          <w:b/>
        </w:rPr>
      </w:pPr>
      <w:proofErr w:type="gramStart"/>
      <w:r>
        <w:rPr>
          <w:rFonts w:ascii="Verdana" w:hAnsi="Verdana"/>
          <w:b/>
          <w:bCs/>
        </w:rPr>
        <w:t>3.15  The</w:t>
      </w:r>
      <w:proofErr w:type="gramEnd"/>
      <w:r>
        <w:rPr>
          <w:rFonts w:ascii="Verdana" w:hAnsi="Verdana"/>
          <w:b/>
          <w:bCs/>
        </w:rPr>
        <w:t xml:space="preserve"> applicant firm is required to provide the following information based on the consolidated situation of the UK parent entity in Excel format (unless permission to use the GCT is already in place):</w:t>
      </w:r>
    </w:p>
    <w:p w14:paraId="2609D86B" w14:textId="77777777" w:rsidR="007F1065" w:rsidRDefault="007F1065" w:rsidP="00BE2FC3">
      <w:pPr>
        <w:pStyle w:val="Qsyesno"/>
        <w:keepNext/>
        <w:rPr>
          <w:rFonts w:ascii="Verdana" w:hAnsi="Verdana"/>
        </w:rPr>
      </w:pPr>
    </w:p>
    <w:p w14:paraId="2E6CA133" w14:textId="72A4597C" w:rsidR="00B967D4" w:rsidRPr="00BE2FC3" w:rsidRDefault="00B8032C" w:rsidP="00BE2FC3">
      <w:pPr>
        <w:pStyle w:val="Qsyesno"/>
        <w:keepNext/>
        <w:rPr>
          <w:rFonts w:ascii="Verdana" w:hAnsi="Verdana"/>
        </w:rPr>
      </w:pPr>
      <w:r w:rsidRPr="0077177D">
        <w:rPr>
          <w:rFonts w:ascii="Verdana" w:hAnsi="Verdana"/>
        </w:rPr>
        <w:t xml:space="preserve">Monthly calculation of the </w:t>
      </w:r>
      <w:r w:rsidR="001C503A" w:rsidRPr="0077177D">
        <w:rPr>
          <w:rFonts w:ascii="Verdana" w:hAnsi="Verdana"/>
        </w:rPr>
        <w:t>consolidated</w:t>
      </w:r>
      <w:r w:rsidRPr="0077177D">
        <w:rPr>
          <w:rFonts w:ascii="Verdana" w:hAnsi="Verdana"/>
        </w:rPr>
        <w:t xml:space="preserve"> own funds </w:t>
      </w:r>
      <w:r w:rsidR="00BC684C" w:rsidRPr="0077177D">
        <w:rPr>
          <w:rFonts w:ascii="Verdana" w:hAnsi="Verdana"/>
        </w:rPr>
        <w:t>of the</w:t>
      </w:r>
      <w:r w:rsidR="009F5AD8">
        <w:rPr>
          <w:rFonts w:ascii="Verdana" w:hAnsi="Verdana"/>
        </w:rPr>
        <w:t xml:space="preserve"> </w:t>
      </w:r>
      <w:r w:rsidR="00483551" w:rsidRPr="006B27E1">
        <w:rPr>
          <w:rFonts w:ascii="Verdana" w:hAnsi="Verdana"/>
        </w:rPr>
        <w:t>i</w:t>
      </w:r>
      <w:r w:rsidR="00BC684C" w:rsidRPr="006B27E1">
        <w:rPr>
          <w:rFonts w:ascii="Verdana" w:hAnsi="Verdana"/>
        </w:rPr>
        <w:t xml:space="preserve">nvestment firm group </w:t>
      </w:r>
      <w:r w:rsidRPr="006B27E1">
        <w:rPr>
          <w:rFonts w:ascii="Verdana" w:hAnsi="Verdana"/>
        </w:rPr>
        <w:t xml:space="preserve">against </w:t>
      </w:r>
      <w:r w:rsidR="00483551" w:rsidRPr="006B27E1">
        <w:rPr>
          <w:rFonts w:ascii="Verdana" w:hAnsi="Verdana"/>
        </w:rPr>
        <w:t xml:space="preserve">its </w:t>
      </w:r>
      <w:r w:rsidR="001C503A" w:rsidRPr="006B27E1">
        <w:rPr>
          <w:rFonts w:ascii="Verdana" w:hAnsi="Verdana"/>
        </w:rPr>
        <w:t>consolidated</w:t>
      </w:r>
      <w:r w:rsidRPr="006B27E1">
        <w:rPr>
          <w:rFonts w:ascii="Verdana" w:hAnsi="Verdana"/>
        </w:rPr>
        <w:t xml:space="preserve"> own funds requirement, demonstrating</w:t>
      </w:r>
      <w:r w:rsidR="00BC684C" w:rsidRPr="006B27E1">
        <w:rPr>
          <w:rFonts w:ascii="Verdana" w:hAnsi="Verdana"/>
        </w:rPr>
        <w:t xml:space="preserve"> </w:t>
      </w:r>
      <w:r w:rsidRPr="006B27E1">
        <w:rPr>
          <w:rFonts w:ascii="Verdana" w:hAnsi="Verdana"/>
        </w:rPr>
        <w:t xml:space="preserve">how the former meets the latter, projected over a </w:t>
      </w:r>
      <w:r w:rsidR="00B967D4" w:rsidRPr="006B27E1">
        <w:rPr>
          <w:rFonts w:ascii="Verdana" w:hAnsi="Verdana"/>
        </w:rPr>
        <w:t>one-year</w:t>
      </w:r>
      <w:r w:rsidRPr="006B27E1">
        <w:rPr>
          <w:rFonts w:ascii="Verdana" w:hAnsi="Verdana"/>
        </w:rPr>
        <w:t xml:space="preserve"> period after authorisation. </w:t>
      </w:r>
      <w:r w:rsidR="00B967D4" w:rsidRPr="00BE2FC3">
        <w:rPr>
          <w:rFonts w:ascii="Verdana" w:hAnsi="Verdana"/>
        </w:rPr>
        <w:t>This must include working papers showing</w:t>
      </w:r>
      <w:r w:rsidR="00BE2FC3">
        <w:rPr>
          <w:rFonts w:ascii="Verdana" w:hAnsi="Verdana"/>
        </w:rPr>
        <w:t>:</w:t>
      </w:r>
    </w:p>
    <w:p w14:paraId="1870F8AC" w14:textId="66A1EB20" w:rsidR="00B967D4" w:rsidRPr="00BE2FC3" w:rsidRDefault="00B967D4" w:rsidP="00BE2FC3">
      <w:pPr>
        <w:pStyle w:val="Qsyesno"/>
        <w:keepNext/>
        <w:numPr>
          <w:ilvl w:val="0"/>
          <w:numId w:val="57"/>
        </w:numPr>
        <w:rPr>
          <w:rFonts w:ascii="Verdana" w:hAnsi="Verdana"/>
        </w:rPr>
      </w:pPr>
      <w:r w:rsidRPr="00BE2FC3">
        <w:rPr>
          <w:rFonts w:ascii="Verdana" w:hAnsi="Verdana"/>
        </w:rPr>
        <w:t xml:space="preserve">detailed calculations of </w:t>
      </w:r>
      <w:r w:rsidR="00C475AC" w:rsidRPr="00BE2FC3">
        <w:rPr>
          <w:rFonts w:ascii="Verdana" w:hAnsi="Verdana"/>
        </w:rPr>
        <w:t xml:space="preserve">consolidated </w:t>
      </w:r>
      <w:r w:rsidRPr="00BE2FC3">
        <w:rPr>
          <w:rFonts w:ascii="Verdana" w:hAnsi="Verdana"/>
        </w:rPr>
        <w:t xml:space="preserve">fixed overheads requirement </w:t>
      </w:r>
      <w:r w:rsidR="00C475AC" w:rsidRPr="00BE2FC3">
        <w:rPr>
          <w:rFonts w:ascii="Verdana" w:hAnsi="Verdana"/>
        </w:rPr>
        <w:t xml:space="preserve">(FOR) </w:t>
      </w:r>
      <w:r w:rsidRPr="00BE2FC3">
        <w:rPr>
          <w:rFonts w:ascii="Verdana" w:hAnsi="Verdana"/>
        </w:rPr>
        <w:t xml:space="preserve">and </w:t>
      </w:r>
      <w:r w:rsidR="00C475AC" w:rsidRPr="00BE2FC3">
        <w:rPr>
          <w:rFonts w:ascii="Verdana" w:hAnsi="Verdana"/>
        </w:rPr>
        <w:t xml:space="preserve">consolidated </w:t>
      </w:r>
      <w:r w:rsidRPr="00BE2FC3">
        <w:rPr>
          <w:rFonts w:ascii="Verdana" w:hAnsi="Verdana"/>
        </w:rPr>
        <w:t xml:space="preserve">K-factor requirement (if applicable), </w:t>
      </w:r>
    </w:p>
    <w:p w14:paraId="41009B7A" w14:textId="2CEF85A6" w:rsidR="00B967D4" w:rsidRPr="00BE2FC3" w:rsidRDefault="00B967D4" w:rsidP="00BE2FC3">
      <w:pPr>
        <w:pStyle w:val="Qsyesno"/>
        <w:keepNext/>
        <w:numPr>
          <w:ilvl w:val="0"/>
          <w:numId w:val="57"/>
        </w:numPr>
        <w:rPr>
          <w:rFonts w:ascii="Verdana" w:hAnsi="Verdana"/>
        </w:rPr>
      </w:pPr>
      <w:r w:rsidRPr="00BE2FC3">
        <w:rPr>
          <w:rFonts w:ascii="Verdana" w:hAnsi="Verdana"/>
        </w:rPr>
        <w:t xml:space="preserve">detailed calculations of capital tiers, clearly showing items being excluded or deducted from </w:t>
      </w:r>
      <w:r w:rsidR="00C475AC" w:rsidRPr="00BE2FC3">
        <w:rPr>
          <w:rFonts w:ascii="Verdana" w:hAnsi="Verdana"/>
        </w:rPr>
        <w:t xml:space="preserve">consolidated </w:t>
      </w:r>
      <w:r w:rsidRPr="00BE2FC3">
        <w:rPr>
          <w:rFonts w:ascii="Verdana" w:hAnsi="Verdana"/>
        </w:rPr>
        <w:t xml:space="preserve">own funds, if applicable, and </w:t>
      </w:r>
    </w:p>
    <w:p w14:paraId="33687039" w14:textId="2A26AEA4" w:rsidR="00C5668D" w:rsidRPr="00BE2FC3" w:rsidRDefault="00B967D4" w:rsidP="00BE2FC3">
      <w:pPr>
        <w:pStyle w:val="Qsyesno"/>
        <w:keepNext/>
        <w:numPr>
          <w:ilvl w:val="0"/>
          <w:numId w:val="57"/>
        </w:numPr>
        <w:rPr>
          <w:rFonts w:ascii="Verdana" w:hAnsi="Verdana"/>
        </w:rPr>
      </w:pPr>
      <w:r w:rsidRPr="00BE2FC3">
        <w:rPr>
          <w:rFonts w:ascii="Verdana" w:hAnsi="Verdana"/>
        </w:rPr>
        <w:t xml:space="preserve">details of the assumptions on which the above calculations are based.  </w:t>
      </w:r>
    </w:p>
    <w:p w14:paraId="2877161C" w14:textId="7B97F973" w:rsidR="00BE2FC3" w:rsidRPr="00BE2FC3" w:rsidRDefault="00BE2FC3" w:rsidP="00BE2FC3">
      <w:pPr>
        <w:spacing w:before="20"/>
        <w:ind w:right="737"/>
        <w:rPr>
          <w:rFonts w:ascii="Verdana" w:hAnsi="Verdana"/>
          <w:sz w:val="18"/>
          <w:szCs w:val="18"/>
        </w:rPr>
      </w:pPr>
      <w:r w:rsidRPr="00BE2FC3">
        <w:rPr>
          <w:rFonts w:ascii="Verdana" w:hAnsi="Verdana"/>
          <w:sz w:val="18"/>
        </w:rPr>
        <w:fldChar w:fldCharType="begin">
          <w:ffData>
            <w:name w:val="Check53"/>
            <w:enabled/>
            <w:calcOnExit w:val="0"/>
            <w:checkBox>
              <w:sizeAuto/>
              <w:default w:val="0"/>
            </w:checkBox>
          </w:ffData>
        </w:fldChar>
      </w:r>
      <w:r w:rsidRPr="00BE2FC3">
        <w:rPr>
          <w:rFonts w:ascii="Verdana" w:hAnsi="Verdana"/>
          <w:sz w:val="18"/>
        </w:rPr>
        <w:instrText xml:space="preserve"> FORMCHECKBOX </w:instrText>
      </w:r>
      <w:r w:rsidRPr="00BE2FC3">
        <w:rPr>
          <w:rFonts w:ascii="Verdana" w:hAnsi="Verdana"/>
          <w:sz w:val="18"/>
        </w:rPr>
      </w:r>
      <w:r w:rsidRPr="00BE2FC3">
        <w:rPr>
          <w:rFonts w:ascii="Verdana" w:hAnsi="Verdana"/>
          <w:sz w:val="18"/>
        </w:rPr>
        <w:fldChar w:fldCharType="separate"/>
      </w:r>
      <w:r w:rsidRPr="00BE2FC3">
        <w:rPr>
          <w:rFonts w:ascii="Verdana" w:hAnsi="Verdana"/>
          <w:sz w:val="18"/>
        </w:rPr>
        <w:fldChar w:fldCharType="end"/>
      </w:r>
      <w:r w:rsidRPr="00BE2FC3">
        <w:rPr>
          <w:rFonts w:ascii="Verdana" w:hAnsi="Verdana"/>
          <w:sz w:val="18"/>
        </w:rPr>
        <w:t xml:space="preserve"> Attached</w:t>
      </w:r>
    </w:p>
    <w:p w14:paraId="55CA0FF6" w14:textId="6C6CA225" w:rsidR="00D14EF3" w:rsidRDefault="00FD13A4" w:rsidP="009939B5">
      <w:pPr>
        <w:pStyle w:val="Qsheading1"/>
        <w:rPr>
          <w:rFonts w:ascii="Verdana" w:hAnsi="Verdana"/>
          <w:szCs w:val="22"/>
        </w:rPr>
      </w:pPr>
      <w:r w:rsidRPr="009939B5">
        <w:rPr>
          <w:rFonts w:ascii="Verdana" w:hAnsi="Verdana"/>
          <w:szCs w:val="22"/>
        </w:rPr>
        <w:t xml:space="preserve">Group capital test </w:t>
      </w:r>
      <w:r w:rsidR="00910712" w:rsidRPr="009939B5">
        <w:rPr>
          <w:rFonts w:ascii="Verdana" w:hAnsi="Verdana"/>
          <w:szCs w:val="22"/>
        </w:rPr>
        <w:t xml:space="preserve">calculations </w:t>
      </w:r>
      <w:r w:rsidR="00396E2F" w:rsidRPr="009939B5">
        <w:rPr>
          <w:rFonts w:ascii="Verdana" w:hAnsi="Verdana"/>
          <w:szCs w:val="22"/>
        </w:rPr>
        <w:t xml:space="preserve">(only applicable </w:t>
      </w:r>
      <w:r w:rsidR="000C1643" w:rsidRPr="009939B5">
        <w:rPr>
          <w:rFonts w:ascii="Verdana" w:hAnsi="Verdana"/>
          <w:szCs w:val="22"/>
        </w:rPr>
        <w:t>if permission</w:t>
      </w:r>
      <w:r w:rsidR="004D681C">
        <w:rPr>
          <w:rFonts w:ascii="Verdana" w:hAnsi="Verdana"/>
          <w:szCs w:val="22"/>
        </w:rPr>
        <w:br/>
      </w:r>
      <w:r w:rsidR="000C1643" w:rsidRPr="009939B5">
        <w:rPr>
          <w:rFonts w:ascii="Verdana" w:hAnsi="Verdana"/>
          <w:szCs w:val="22"/>
        </w:rPr>
        <w:t>to use the GCT is already in place)</w:t>
      </w:r>
    </w:p>
    <w:p w14:paraId="1CAD6EDF" w14:textId="2E6D811C" w:rsidR="0094445B" w:rsidRPr="005E79F3" w:rsidRDefault="004D681C" w:rsidP="005E79F3">
      <w:pPr>
        <w:pStyle w:val="QuestionChar"/>
        <w:rPr>
          <w:rFonts w:ascii="Verdana" w:hAnsi="Verdana"/>
          <w:b/>
          <w:bCs/>
        </w:rPr>
      </w:pPr>
      <w:r>
        <w:rPr>
          <w:rFonts w:ascii="Verdana" w:hAnsi="Verdana"/>
          <w:b/>
          <w:bCs/>
        </w:rPr>
        <w:tab/>
      </w:r>
      <w:r w:rsidR="0094445B" w:rsidRPr="005E79F3">
        <w:rPr>
          <w:rFonts w:ascii="Verdana" w:hAnsi="Verdana"/>
          <w:b/>
          <w:bCs/>
        </w:rPr>
        <w:t>3.1</w:t>
      </w:r>
      <w:r w:rsidR="009C56AE" w:rsidRPr="005E79F3">
        <w:rPr>
          <w:rFonts w:ascii="Verdana" w:hAnsi="Verdana"/>
          <w:b/>
          <w:bCs/>
        </w:rPr>
        <w:t>6</w:t>
      </w:r>
      <w:r>
        <w:rPr>
          <w:rFonts w:ascii="Verdana" w:hAnsi="Verdana"/>
          <w:b/>
          <w:bCs/>
        </w:rPr>
        <w:tab/>
      </w:r>
      <w:r w:rsidR="001F7F17" w:rsidRPr="005E79F3">
        <w:rPr>
          <w:rFonts w:ascii="Verdana" w:hAnsi="Verdana"/>
          <w:b/>
          <w:bCs/>
        </w:rPr>
        <w:t>The applicant firm is required to</w:t>
      </w:r>
      <w:r w:rsidR="0094445B" w:rsidRPr="005E79F3">
        <w:rPr>
          <w:rFonts w:ascii="Verdana" w:hAnsi="Verdana"/>
          <w:b/>
          <w:bCs/>
        </w:rPr>
        <w:t xml:space="preserve"> provide the following information for each GCT parent undertaking</w:t>
      </w:r>
      <w:r w:rsidR="001F7F17" w:rsidRPr="005E79F3">
        <w:rPr>
          <w:rFonts w:ascii="Verdana" w:hAnsi="Verdana"/>
          <w:b/>
          <w:bCs/>
        </w:rPr>
        <w:t xml:space="preserve"> in Excel format</w:t>
      </w:r>
      <w:r w:rsidR="006A6B87" w:rsidRPr="005E79F3">
        <w:rPr>
          <w:rFonts w:ascii="Verdana" w:hAnsi="Verdana"/>
          <w:b/>
          <w:bCs/>
        </w:rPr>
        <w:t>:</w:t>
      </w:r>
      <w:r w:rsidR="0094445B" w:rsidRPr="005E79F3">
        <w:rPr>
          <w:rFonts w:ascii="Verdana" w:hAnsi="Verdana"/>
          <w:b/>
          <w:bCs/>
        </w:rPr>
        <w:t xml:space="preserve"> </w:t>
      </w:r>
    </w:p>
    <w:p w14:paraId="0F636DBF" w14:textId="77777777" w:rsidR="005D11A2" w:rsidRDefault="00C85189" w:rsidP="005D11A2">
      <w:pPr>
        <w:spacing w:before="20"/>
        <w:ind w:right="737"/>
        <w:rPr>
          <w:rFonts w:ascii="Verdana" w:hAnsi="Verdana"/>
          <w:sz w:val="18"/>
        </w:rPr>
      </w:pPr>
      <w:r w:rsidRPr="00906660">
        <w:rPr>
          <w:rFonts w:ascii="Verdana" w:hAnsi="Verdana"/>
          <w:sz w:val="18"/>
          <w:szCs w:val="18"/>
        </w:rPr>
        <w:t xml:space="preserve">Monthly </w:t>
      </w:r>
      <w:r w:rsidR="00A442AE" w:rsidRPr="00906660">
        <w:rPr>
          <w:rFonts w:ascii="Verdana" w:hAnsi="Verdana"/>
          <w:sz w:val="18"/>
          <w:szCs w:val="18"/>
        </w:rPr>
        <w:t>group capital</w:t>
      </w:r>
      <w:r w:rsidR="00A202CF" w:rsidRPr="00906660">
        <w:rPr>
          <w:rFonts w:ascii="Verdana" w:hAnsi="Verdana"/>
          <w:sz w:val="18"/>
          <w:szCs w:val="18"/>
        </w:rPr>
        <w:t xml:space="preserve"> test </w:t>
      </w:r>
      <w:r w:rsidRPr="00906660">
        <w:rPr>
          <w:rFonts w:ascii="Verdana" w:hAnsi="Verdana"/>
          <w:sz w:val="18"/>
          <w:szCs w:val="18"/>
        </w:rPr>
        <w:t>calculation</w:t>
      </w:r>
      <w:r w:rsidR="00651866" w:rsidRPr="00906660">
        <w:rPr>
          <w:rFonts w:ascii="Verdana" w:hAnsi="Verdana"/>
          <w:sz w:val="18"/>
          <w:szCs w:val="18"/>
        </w:rPr>
        <w:t>s</w:t>
      </w:r>
      <w:r w:rsidRPr="00906660">
        <w:rPr>
          <w:rFonts w:ascii="Verdana" w:hAnsi="Verdana"/>
          <w:sz w:val="18"/>
          <w:szCs w:val="18"/>
        </w:rPr>
        <w:t xml:space="preserve"> </w:t>
      </w:r>
      <w:r w:rsidR="00990D3B" w:rsidRPr="00906660">
        <w:rPr>
          <w:rFonts w:ascii="Verdana" w:hAnsi="Verdana"/>
          <w:sz w:val="18"/>
          <w:szCs w:val="18"/>
        </w:rPr>
        <w:t>demonstrating</w:t>
      </w:r>
      <w:r w:rsidR="00A442AE" w:rsidRPr="00906660">
        <w:rPr>
          <w:rFonts w:ascii="Verdana" w:hAnsi="Verdana"/>
          <w:sz w:val="18"/>
          <w:szCs w:val="18"/>
        </w:rPr>
        <w:t xml:space="preserve"> how </w:t>
      </w:r>
      <w:r w:rsidR="005D11A2">
        <w:rPr>
          <w:rFonts w:ascii="Verdana" w:hAnsi="Verdana"/>
          <w:sz w:val="18"/>
        </w:rPr>
        <w:t>each GCT parent undertaking meets the test over a one-year period after authorisation of the applicant firm</w:t>
      </w:r>
    </w:p>
    <w:p w14:paraId="77157FF7" w14:textId="0DC1E1C7" w:rsidR="00C85189" w:rsidRPr="00C764E1" w:rsidRDefault="00C85189" w:rsidP="005D11A2">
      <w:pPr>
        <w:spacing w:before="20"/>
        <w:ind w:right="737"/>
        <w:rPr>
          <w:rFonts w:ascii="Verdana" w:hAnsi="Verdana"/>
          <w:sz w:val="18"/>
          <w:szCs w:val="18"/>
        </w:rPr>
      </w:pPr>
      <w:r w:rsidRPr="00C764E1">
        <w:rPr>
          <w:rFonts w:ascii="Verdana" w:hAnsi="Verdana"/>
          <w:sz w:val="18"/>
          <w:szCs w:val="18"/>
        </w:rPr>
        <w:t xml:space="preserve">This must include working papers showing </w:t>
      </w:r>
    </w:p>
    <w:p w14:paraId="5348D8EA" w14:textId="5AC856CD" w:rsidR="00BC283E" w:rsidRPr="005D11A2" w:rsidRDefault="006B66B7" w:rsidP="005D11A2">
      <w:pPr>
        <w:pStyle w:val="ListParagraph"/>
        <w:numPr>
          <w:ilvl w:val="0"/>
          <w:numId w:val="60"/>
        </w:numPr>
        <w:spacing w:before="20"/>
        <w:ind w:right="737"/>
        <w:rPr>
          <w:rFonts w:ascii="Verdana" w:hAnsi="Verdana"/>
          <w:sz w:val="18"/>
          <w:szCs w:val="18"/>
        </w:rPr>
      </w:pPr>
      <w:r w:rsidRPr="005D11A2">
        <w:rPr>
          <w:rFonts w:ascii="Verdana" w:hAnsi="Verdana"/>
          <w:sz w:val="18"/>
          <w:szCs w:val="18"/>
        </w:rPr>
        <w:t xml:space="preserve">detailed </w:t>
      </w:r>
      <w:r w:rsidR="00C85189" w:rsidRPr="005D11A2">
        <w:rPr>
          <w:rFonts w:ascii="Verdana" w:hAnsi="Verdana"/>
          <w:sz w:val="18"/>
          <w:szCs w:val="18"/>
        </w:rPr>
        <w:t xml:space="preserve">calculations of capital tiers, clearly showing items being excluded or deducted from </w:t>
      </w:r>
      <w:r w:rsidR="005063F0" w:rsidRPr="005D11A2">
        <w:rPr>
          <w:rFonts w:ascii="Verdana" w:hAnsi="Verdana"/>
          <w:sz w:val="18"/>
          <w:szCs w:val="18"/>
        </w:rPr>
        <w:t>each GCT parent undertaking’s</w:t>
      </w:r>
      <w:r w:rsidR="00C85189" w:rsidRPr="005D11A2">
        <w:rPr>
          <w:rFonts w:ascii="Verdana" w:hAnsi="Verdana"/>
          <w:sz w:val="18"/>
          <w:szCs w:val="18"/>
        </w:rPr>
        <w:t xml:space="preserve"> own funds, if applicable, </w:t>
      </w:r>
    </w:p>
    <w:p w14:paraId="09040A0E" w14:textId="60B5F161" w:rsidR="00C85189" w:rsidRPr="005D11A2" w:rsidRDefault="006B66B7" w:rsidP="005D11A2">
      <w:pPr>
        <w:pStyle w:val="ListParagraph"/>
        <w:numPr>
          <w:ilvl w:val="0"/>
          <w:numId w:val="60"/>
        </w:numPr>
        <w:spacing w:before="20"/>
        <w:ind w:right="737"/>
        <w:rPr>
          <w:rFonts w:ascii="Verdana" w:hAnsi="Verdana"/>
          <w:sz w:val="18"/>
          <w:szCs w:val="18"/>
        </w:rPr>
      </w:pPr>
      <w:r w:rsidRPr="005D11A2">
        <w:rPr>
          <w:rFonts w:ascii="Verdana" w:hAnsi="Verdana"/>
          <w:sz w:val="18"/>
          <w:szCs w:val="18"/>
        </w:rPr>
        <w:t xml:space="preserve">detailed </w:t>
      </w:r>
      <w:r w:rsidR="002846E2" w:rsidRPr="005D11A2">
        <w:rPr>
          <w:rFonts w:ascii="Verdana" w:hAnsi="Verdana"/>
          <w:sz w:val="18"/>
          <w:szCs w:val="18"/>
        </w:rPr>
        <w:t>calculations of group capital test</w:t>
      </w:r>
      <w:r w:rsidR="00E51431" w:rsidRPr="005D11A2">
        <w:rPr>
          <w:rFonts w:ascii="Verdana" w:hAnsi="Verdana"/>
          <w:sz w:val="18"/>
          <w:szCs w:val="18"/>
        </w:rPr>
        <w:t>s applied in accordance with MIFIDPRU 2.6.5R</w:t>
      </w:r>
      <w:r w:rsidR="009534CC" w:rsidRPr="005D11A2">
        <w:rPr>
          <w:rFonts w:ascii="Verdana" w:hAnsi="Verdana"/>
          <w:sz w:val="18"/>
          <w:szCs w:val="18"/>
        </w:rPr>
        <w:t>, and</w:t>
      </w:r>
    </w:p>
    <w:p w14:paraId="7B0269B0" w14:textId="28628351" w:rsidR="00C85189" w:rsidRPr="005D11A2" w:rsidRDefault="00C85189" w:rsidP="00B91A30">
      <w:pPr>
        <w:pStyle w:val="ListParagraph"/>
        <w:numPr>
          <w:ilvl w:val="0"/>
          <w:numId w:val="60"/>
        </w:numPr>
        <w:spacing w:before="20" w:after="120"/>
        <w:ind w:left="714" w:right="737" w:hanging="357"/>
        <w:rPr>
          <w:rFonts w:ascii="Verdana" w:hAnsi="Verdana"/>
          <w:sz w:val="18"/>
          <w:szCs w:val="18"/>
        </w:rPr>
      </w:pPr>
      <w:r w:rsidRPr="005D11A2">
        <w:rPr>
          <w:rFonts w:ascii="Verdana" w:hAnsi="Verdana"/>
          <w:sz w:val="18"/>
          <w:szCs w:val="18"/>
        </w:rPr>
        <w:t xml:space="preserve">details of the assumptions on which the above calculations are based.  </w:t>
      </w:r>
    </w:p>
    <w:p w14:paraId="43494C72" w14:textId="77777777" w:rsidR="009736F2" w:rsidRPr="00906660" w:rsidRDefault="009736F2" w:rsidP="009736F2">
      <w:pPr>
        <w:spacing w:before="20"/>
        <w:ind w:right="737"/>
        <w:rPr>
          <w:rFonts w:ascii="Verdana" w:hAnsi="Verdana"/>
          <w:sz w:val="18"/>
          <w:szCs w:val="18"/>
        </w:rPr>
      </w:pPr>
      <w:r w:rsidRPr="007B68D6">
        <w:rPr>
          <w:rFonts w:ascii="Verdana" w:hAnsi="Verdana"/>
          <w:sz w:val="18"/>
          <w:szCs w:val="18"/>
        </w:rPr>
        <w:fldChar w:fldCharType="begin">
          <w:ffData>
            <w:name w:val="Check53"/>
            <w:enabled/>
            <w:calcOnExit w:val="0"/>
            <w:checkBox>
              <w:sizeAuto/>
              <w:default w:val="0"/>
            </w:checkBox>
          </w:ffData>
        </w:fldChar>
      </w:r>
      <w:r w:rsidRPr="00906660">
        <w:rPr>
          <w:rFonts w:ascii="Verdana" w:hAnsi="Verdana"/>
          <w:sz w:val="18"/>
          <w:szCs w:val="18"/>
        </w:rPr>
        <w:instrText xml:space="preserve"> FORMCHECKBOX </w:instrText>
      </w:r>
      <w:r w:rsidRPr="007B68D6">
        <w:rPr>
          <w:rFonts w:ascii="Verdana" w:hAnsi="Verdana"/>
          <w:sz w:val="18"/>
          <w:szCs w:val="18"/>
        </w:rPr>
      </w:r>
      <w:r w:rsidRPr="007B68D6">
        <w:rPr>
          <w:rFonts w:ascii="Verdana" w:hAnsi="Verdana"/>
          <w:sz w:val="18"/>
          <w:szCs w:val="18"/>
        </w:rPr>
        <w:fldChar w:fldCharType="separate"/>
      </w:r>
      <w:r w:rsidRPr="007B68D6">
        <w:rPr>
          <w:rFonts w:ascii="Verdana" w:hAnsi="Verdana"/>
          <w:sz w:val="18"/>
          <w:szCs w:val="18"/>
        </w:rPr>
        <w:fldChar w:fldCharType="end"/>
      </w:r>
      <w:r w:rsidRPr="00906660">
        <w:rPr>
          <w:rFonts w:ascii="Verdana" w:hAnsi="Verdana"/>
          <w:sz w:val="18"/>
          <w:szCs w:val="18"/>
        </w:rPr>
        <w:t xml:space="preserve"> Attached</w:t>
      </w:r>
    </w:p>
    <w:p w14:paraId="3E44EB7D" w14:textId="1098EB74" w:rsidR="00910E34" w:rsidRPr="005D11A2" w:rsidRDefault="005E1D5F" w:rsidP="005D11A2">
      <w:pPr>
        <w:pStyle w:val="Qsheading1"/>
        <w:rPr>
          <w:rFonts w:ascii="Verdana" w:hAnsi="Verdana"/>
          <w:szCs w:val="22"/>
        </w:rPr>
      </w:pPr>
      <w:r w:rsidRPr="005D11A2">
        <w:rPr>
          <w:rFonts w:ascii="Verdana" w:hAnsi="Verdana"/>
          <w:szCs w:val="22"/>
        </w:rPr>
        <w:t xml:space="preserve">Group </w:t>
      </w:r>
      <w:r w:rsidR="005844A3" w:rsidRPr="005D11A2">
        <w:rPr>
          <w:rFonts w:ascii="Verdana" w:hAnsi="Verdana"/>
          <w:szCs w:val="22"/>
        </w:rPr>
        <w:t>l</w:t>
      </w:r>
      <w:r w:rsidR="00910E34" w:rsidRPr="005D11A2">
        <w:rPr>
          <w:rFonts w:ascii="Verdana" w:hAnsi="Verdana"/>
          <w:szCs w:val="22"/>
        </w:rPr>
        <w:t>iqui</w:t>
      </w:r>
      <w:r w:rsidR="00EF0951" w:rsidRPr="005D11A2">
        <w:rPr>
          <w:rFonts w:ascii="Verdana" w:hAnsi="Verdana"/>
          <w:szCs w:val="22"/>
        </w:rPr>
        <w:t xml:space="preserve">d assets </w:t>
      </w:r>
      <w:r w:rsidR="005B023B" w:rsidRPr="005D11A2">
        <w:rPr>
          <w:rFonts w:ascii="Verdana" w:hAnsi="Verdana"/>
          <w:szCs w:val="22"/>
        </w:rPr>
        <w:t>vs</w:t>
      </w:r>
      <w:r w:rsidR="00170A58">
        <w:rPr>
          <w:rFonts w:ascii="Verdana" w:hAnsi="Verdana"/>
          <w:szCs w:val="22"/>
        </w:rPr>
        <w:t>.</w:t>
      </w:r>
      <w:r w:rsidR="00EF0951" w:rsidRPr="005D11A2">
        <w:rPr>
          <w:rFonts w:ascii="Verdana" w:hAnsi="Verdana"/>
          <w:szCs w:val="22"/>
        </w:rPr>
        <w:t xml:space="preserve"> liquid assets requirement</w:t>
      </w:r>
    </w:p>
    <w:p w14:paraId="688259B8" w14:textId="6D352B60" w:rsidR="002C7356" w:rsidRPr="007164A1" w:rsidRDefault="007164A1" w:rsidP="007164A1">
      <w:pPr>
        <w:pStyle w:val="QuestionChar"/>
        <w:rPr>
          <w:rFonts w:ascii="Verdana" w:hAnsi="Verdana"/>
          <w:b/>
          <w:bCs/>
        </w:rPr>
      </w:pPr>
      <w:r>
        <w:rPr>
          <w:rFonts w:ascii="Verdana" w:hAnsi="Verdana"/>
          <w:b/>
          <w:bCs/>
        </w:rPr>
        <w:tab/>
      </w:r>
      <w:r w:rsidR="00474CD9" w:rsidRPr="00474CD9">
        <w:rPr>
          <w:rFonts w:ascii="Verdana" w:hAnsi="Verdana"/>
          <w:b/>
          <w:bCs/>
        </w:rPr>
        <w:t>3.</w:t>
      </w:r>
      <w:r w:rsidR="006D7524">
        <w:rPr>
          <w:rFonts w:ascii="Verdana" w:hAnsi="Verdana"/>
          <w:b/>
          <w:bCs/>
        </w:rPr>
        <w:t>1</w:t>
      </w:r>
      <w:r w:rsidR="009C56AE">
        <w:rPr>
          <w:rFonts w:ascii="Verdana" w:hAnsi="Verdana"/>
          <w:b/>
          <w:bCs/>
        </w:rPr>
        <w:t>7</w:t>
      </w:r>
      <w:r>
        <w:rPr>
          <w:rFonts w:ascii="Verdana" w:hAnsi="Verdana"/>
          <w:b/>
          <w:bCs/>
        </w:rPr>
        <w:tab/>
      </w:r>
      <w:r w:rsidR="00E24194">
        <w:rPr>
          <w:rFonts w:ascii="Verdana" w:hAnsi="Verdana"/>
          <w:b/>
          <w:bCs/>
        </w:rPr>
        <w:t xml:space="preserve">Please confirm </w:t>
      </w:r>
      <w:r w:rsidR="00093D1A">
        <w:rPr>
          <w:rFonts w:ascii="Verdana" w:hAnsi="Verdana"/>
          <w:b/>
          <w:bCs/>
        </w:rPr>
        <w:t>if</w:t>
      </w:r>
      <w:r w:rsidR="00F11D5E">
        <w:rPr>
          <w:rFonts w:ascii="Verdana" w:hAnsi="Verdana"/>
          <w:b/>
          <w:bCs/>
        </w:rPr>
        <w:t xml:space="preserve"> </w:t>
      </w:r>
      <w:r w:rsidR="008F2C4F">
        <w:rPr>
          <w:rFonts w:ascii="Verdana" w:hAnsi="Verdana"/>
          <w:b/>
          <w:bCs/>
        </w:rPr>
        <w:t xml:space="preserve">the </w:t>
      </w:r>
      <w:r w:rsidR="00E24194">
        <w:rPr>
          <w:rFonts w:ascii="Verdana" w:hAnsi="Verdana"/>
          <w:b/>
          <w:bCs/>
        </w:rPr>
        <w:t xml:space="preserve">investment firm group </w:t>
      </w:r>
      <w:r w:rsidR="008F2C4F">
        <w:rPr>
          <w:rFonts w:ascii="Verdana" w:hAnsi="Verdana"/>
          <w:b/>
          <w:bCs/>
        </w:rPr>
        <w:t xml:space="preserve">is subject </w:t>
      </w:r>
      <w:r w:rsidR="00214CC5">
        <w:rPr>
          <w:rFonts w:ascii="Verdana" w:hAnsi="Verdana"/>
          <w:b/>
          <w:bCs/>
        </w:rPr>
        <w:t xml:space="preserve">to </w:t>
      </w:r>
      <w:r w:rsidR="00A43C8C">
        <w:rPr>
          <w:rFonts w:ascii="Verdana" w:hAnsi="Verdana"/>
          <w:b/>
          <w:bCs/>
        </w:rPr>
        <w:t>prudential</w:t>
      </w:r>
      <w:r w:rsidR="00AC1676">
        <w:rPr>
          <w:rFonts w:ascii="Verdana" w:hAnsi="Verdana"/>
          <w:b/>
          <w:bCs/>
        </w:rPr>
        <w:t xml:space="preserve"> </w:t>
      </w:r>
      <w:r w:rsidR="008F2C4F" w:rsidRPr="008F2C4F">
        <w:rPr>
          <w:rFonts w:ascii="Verdana" w:hAnsi="Verdana"/>
          <w:b/>
          <w:bCs/>
        </w:rPr>
        <w:t>consolidat</w:t>
      </w:r>
      <w:r w:rsidR="00A43C8C">
        <w:rPr>
          <w:rFonts w:ascii="Verdana" w:hAnsi="Verdana"/>
          <w:b/>
          <w:bCs/>
        </w:rPr>
        <w:t>ion</w:t>
      </w:r>
    </w:p>
    <w:p w14:paraId="039BDFB8" w14:textId="6C7BB921" w:rsidR="00093D1A" w:rsidRPr="009A03C5" w:rsidRDefault="00DC3706" w:rsidP="009A03C5">
      <w:pPr>
        <w:spacing w:before="20"/>
        <w:ind w:right="737"/>
        <w:rPr>
          <w:rFonts w:ascii="Verdana" w:hAnsi="Verdana"/>
          <w:sz w:val="18"/>
          <w:szCs w:val="18"/>
        </w:rPr>
      </w:pPr>
      <w:r w:rsidRPr="009A03C5">
        <w:rPr>
          <w:rFonts w:ascii="Verdana" w:hAnsi="Verdana"/>
          <w:sz w:val="18"/>
          <w:szCs w:val="18"/>
        </w:rPr>
        <w:fldChar w:fldCharType="begin">
          <w:ffData>
            <w:name w:val="Check53"/>
            <w:enabled/>
            <w:calcOnExit w:val="0"/>
            <w:checkBox>
              <w:sizeAuto/>
              <w:default w:val="0"/>
            </w:checkBox>
          </w:ffData>
        </w:fldChar>
      </w:r>
      <w:r w:rsidRPr="009A03C5">
        <w:rPr>
          <w:rFonts w:ascii="Verdana" w:hAnsi="Verdana"/>
          <w:sz w:val="18"/>
          <w:szCs w:val="18"/>
        </w:rPr>
        <w:instrText xml:space="preserve"> FORMCHECKBOX </w:instrText>
      </w:r>
      <w:r w:rsidRPr="009A03C5">
        <w:rPr>
          <w:rFonts w:ascii="Verdana" w:hAnsi="Verdana"/>
          <w:sz w:val="18"/>
          <w:szCs w:val="18"/>
        </w:rPr>
      </w:r>
      <w:r w:rsidRPr="009A03C5">
        <w:rPr>
          <w:rFonts w:ascii="Verdana" w:hAnsi="Verdana"/>
          <w:sz w:val="18"/>
          <w:szCs w:val="18"/>
        </w:rPr>
        <w:fldChar w:fldCharType="separate"/>
      </w:r>
      <w:r w:rsidRPr="009A03C5">
        <w:rPr>
          <w:rFonts w:ascii="Verdana" w:hAnsi="Verdana"/>
          <w:sz w:val="18"/>
          <w:szCs w:val="18"/>
        </w:rPr>
        <w:fldChar w:fldCharType="end"/>
      </w:r>
      <w:r w:rsidRPr="009A03C5">
        <w:rPr>
          <w:rFonts w:ascii="Verdana" w:hAnsi="Verdana"/>
          <w:sz w:val="18"/>
          <w:szCs w:val="18"/>
        </w:rPr>
        <w:t xml:space="preserve"> </w:t>
      </w:r>
      <w:r w:rsidR="00664050" w:rsidRPr="009A03C5">
        <w:rPr>
          <w:rFonts w:ascii="Verdana" w:hAnsi="Verdana"/>
          <w:sz w:val="18"/>
          <w:szCs w:val="18"/>
        </w:rPr>
        <w:t>Yes</w:t>
      </w:r>
      <w:r w:rsidR="009A03C5" w:rsidRPr="00EF3638">
        <w:rPr>
          <w:rFonts w:ascii="Webdings" w:eastAsia="Webdings" w:hAnsi="Webdings" w:cs="Webdings"/>
        </w:rPr>
        <w:t>4</w:t>
      </w:r>
      <w:r w:rsidR="0056151D" w:rsidRPr="009A03C5">
        <w:rPr>
          <w:rFonts w:ascii="Verdana" w:hAnsi="Verdana"/>
          <w:sz w:val="18"/>
          <w:szCs w:val="18"/>
        </w:rPr>
        <w:t xml:space="preserve">Please </w:t>
      </w:r>
      <w:r w:rsidR="002B60B1" w:rsidRPr="009A03C5">
        <w:rPr>
          <w:rFonts w:ascii="Verdana" w:hAnsi="Verdana"/>
          <w:sz w:val="18"/>
          <w:szCs w:val="18"/>
        </w:rPr>
        <w:t>provide the following forecast information</w:t>
      </w:r>
      <w:r w:rsidR="005F6F5B" w:rsidRPr="009A03C5">
        <w:rPr>
          <w:rFonts w:ascii="Verdana" w:hAnsi="Verdana"/>
          <w:sz w:val="18"/>
          <w:szCs w:val="18"/>
        </w:rPr>
        <w:t xml:space="preserve"> based on </w:t>
      </w:r>
      <w:r w:rsidR="00CB6C54" w:rsidRPr="009A03C5">
        <w:rPr>
          <w:rFonts w:ascii="Verdana" w:hAnsi="Verdana"/>
          <w:sz w:val="18"/>
          <w:szCs w:val="18"/>
        </w:rPr>
        <w:t>the consolidated situation of the UK parent entity</w:t>
      </w:r>
      <w:r w:rsidR="002B60B1" w:rsidRPr="009A03C5">
        <w:rPr>
          <w:rFonts w:ascii="Verdana" w:hAnsi="Verdana"/>
          <w:sz w:val="18"/>
          <w:szCs w:val="18"/>
        </w:rPr>
        <w:t>:</w:t>
      </w:r>
    </w:p>
    <w:p w14:paraId="0B538F8E" w14:textId="1420AF52" w:rsidR="00713C44" w:rsidRDefault="002B60B1" w:rsidP="007646DB">
      <w:pPr>
        <w:spacing w:before="20"/>
        <w:ind w:left="720" w:right="737"/>
        <w:rPr>
          <w:rFonts w:ascii="Verdana" w:hAnsi="Verdana"/>
          <w:sz w:val="18"/>
          <w:szCs w:val="18"/>
        </w:rPr>
      </w:pPr>
      <w:r w:rsidRPr="00726C61">
        <w:rPr>
          <w:rFonts w:ascii="Verdana" w:hAnsi="Verdana"/>
          <w:sz w:val="18"/>
          <w:szCs w:val="18"/>
        </w:rPr>
        <w:t>Monthly calculation of the</w:t>
      </w:r>
      <w:r>
        <w:rPr>
          <w:rFonts w:ascii="Verdana" w:hAnsi="Verdana"/>
          <w:sz w:val="18"/>
          <w:szCs w:val="18"/>
        </w:rPr>
        <w:t xml:space="preserve"> </w:t>
      </w:r>
      <w:r w:rsidR="00CB6C54">
        <w:rPr>
          <w:rFonts w:ascii="Verdana" w:hAnsi="Verdana"/>
          <w:sz w:val="18"/>
          <w:szCs w:val="18"/>
        </w:rPr>
        <w:t>core and non-core</w:t>
      </w:r>
      <w:r w:rsidR="00BB103A">
        <w:rPr>
          <w:rFonts w:ascii="Verdana" w:hAnsi="Verdana"/>
          <w:sz w:val="18"/>
          <w:szCs w:val="18"/>
        </w:rPr>
        <w:t xml:space="preserve"> </w:t>
      </w:r>
      <w:r w:rsidR="00CB6C54" w:rsidRPr="00CB6C54">
        <w:rPr>
          <w:rFonts w:ascii="Verdana" w:hAnsi="Verdana"/>
          <w:sz w:val="18"/>
          <w:szCs w:val="18"/>
        </w:rPr>
        <w:t xml:space="preserve">consolidated liquid assets </w:t>
      </w:r>
      <w:r w:rsidR="005F45EB">
        <w:rPr>
          <w:rFonts w:ascii="Verdana" w:hAnsi="Verdana"/>
          <w:sz w:val="18"/>
          <w:szCs w:val="18"/>
        </w:rPr>
        <w:t xml:space="preserve">of the </w:t>
      </w:r>
      <w:r>
        <w:rPr>
          <w:rFonts w:ascii="Verdana" w:hAnsi="Verdana"/>
          <w:sz w:val="18"/>
          <w:szCs w:val="18"/>
        </w:rPr>
        <w:t xml:space="preserve">investment firm group </w:t>
      </w:r>
      <w:r w:rsidRPr="00726C61">
        <w:rPr>
          <w:rFonts w:ascii="Verdana" w:hAnsi="Verdana"/>
          <w:sz w:val="18"/>
          <w:szCs w:val="18"/>
        </w:rPr>
        <w:t xml:space="preserve">against its </w:t>
      </w:r>
      <w:r>
        <w:rPr>
          <w:rFonts w:ascii="Verdana" w:hAnsi="Verdana"/>
          <w:sz w:val="18"/>
          <w:szCs w:val="18"/>
        </w:rPr>
        <w:t xml:space="preserve">consolidated </w:t>
      </w:r>
      <w:r w:rsidR="002B7A16">
        <w:rPr>
          <w:rFonts w:ascii="Verdana" w:hAnsi="Verdana"/>
          <w:sz w:val="18"/>
          <w:szCs w:val="18"/>
        </w:rPr>
        <w:t>basic liquid assets requirement</w:t>
      </w:r>
      <w:r w:rsidR="04C36511" w:rsidRPr="7D3F6C02">
        <w:rPr>
          <w:rFonts w:ascii="Verdana" w:hAnsi="Verdana"/>
          <w:sz w:val="18"/>
          <w:szCs w:val="18"/>
        </w:rPr>
        <w:t xml:space="preserve">, </w:t>
      </w:r>
      <w:r w:rsidRPr="00726C61">
        <w:rPr>
          <w:rFonts w:ascii="Verdana" w:hAnsi="Verdana"/>
          <w:sz w:val="18"/>
          <w:szCs w:val="18"/>
        </w:rPr>
        <w:t>demonstrating</w:t>
      </w:r>
      <w:r>
        <w:rPr>
          <w:rFonts w:ascii="Verdana" w:hAnsi="Verdana"/>
          <w:sz w:val="18"/>
          <w:szCs w:val="18"/>
        </w:rPr>
        <w:t xml:space="preserve"> </w:t>
      </w:r>
      <w:r w:rsidRPr="00726C61">
        <w:rPr>
          <w:rFonts w:ascii="Verdana" w:hAnsi="Verdana"/>
          <w:sz w:val="18"/>
          <w:szCs w:val="18"/>
        </w:rPr>
        <w:t>how the former meet</w:t>
      </w:r>
      <w:r>
        <w:rPr>
          <w:rFonts w:ascii="Verdana" w:hAnsi="Verdana"/>
          <w:sz w:val="18"/>
          <w:szCs w:val="18"/>
        </w:rPr>
        <w:t>s</w:t>
      </w:r>
      <w:r w:rsidRPr="00726C61">
        <w:rPr>
          <w:rFonts w:ascii="Verdana" w:hAnsi="Verdana"/>
          <w:sz w:val="18"/>
          <w:szCs w:val="18"/>
        </w:rPr>
        <w:t xml:space="preserve"> the latter, projected over</w:t>
      </w:r>
      <w:r>
        <w:rPr>
          <w:rFonts w:ascii="Verdana" w:hAnsi="Verdana"/>
          <w:sz w:val="18"/>
          <w:szCs w:val="18"/>
        </w:rPr>
        <w:t xml:space="preserve"> a one-year </w:t>
      </w:r>
      <w:r w:rsidRPr="00726C61">
        <w:rPr>
          <w:rFonts w:ascii="Verdana" w:hAnsi="Verdana"/>
          <w:sz w:val="18"/>
          <w:szCs w:val="18"/>
        </w:rPr>
        <w:t xml:space="preserve">period after authorisation. </w:t>
      </w:r>
    </w:p>
    <w:p w14:paraId="3835F5A4" w14:textId="663D9BFB" w:rsidR="002B60B1" w:rsidRDefault="002B60B1" w:rsidP="007646DB">
      <w:pPr>
        <w:spacing w:before="20"/>
        <w:ind w:left="720" w:right="737"/>
        <w:rPr>
          <w:rFonts w:ascii="Verdana" w:hAnsi="Verdana"/>
          <w:sz w:val="18"/>
          <w:szCs w:val="18"/>
        </w:rPr>
      </w:pPr>
      <w:r w:rsidRPr="00726C61">
        <w:rPr>
          <w:rFonts w:ascii="Verdana" w:hAnsi="Verdana"/>
          <w:sz w:val="18"/>
          <w:szCs w:val="18"/>
        </w:rPr>
        <w:t xml:space="preserve">This </w:t>
      </w:r>
      <w:r w:rsidRPr="00E431C6">
        <w:rPr>
          <w:rFonts w:ascii="Verdana" w:hAnsi="Verdana"/>
          <w:sz w:val="18"/>
          <w:szCs w:val="18"/>
        </w:rPr>
        <w:t>must</w:t>
      </w:r>
      <w:r>
        <w:rPr>
          <w:rFonts w:ascii="Verdana" w:hAnsi="Verdana"/>
          <w:sz w:val="18"/>
          <w:szCs w:val="18"/>
        </w:rPr>
        <w:t xml:space="preserve"> </w:t>
      </w:r>
      <w:r w:rsidRPr="00726C61">
        <w:rPr>
          <w:rFonts w:ascii="Verdana" w:hAnsi="Verdana"/>
          <w:sz w:val="18"/>
          <w:szCs w:val="18"/>
        </w:rPr>
        <w:t>include working papers showing the assumptions</w:t>
      </w:r>
      <w:r>
        <w:rPr>
          <w:rFonts w:ascii="Verdana" w:hAnsi="Verdana"/>
          <w:sz w:val="18"/>
          <w:szCs w:val="18"/>
        </w:rPr>
        <w:t xml:space="preserve"> </w:t>
      </w:r>
      <w:r w:rsidRPr="00726C61">
        <w:rPr>
          <w:rFonts w:ascii="Verdana" w:hAnsi="Verdana"/>
          <w:sz w:val="18"/>
          <w:szCs w:val="18"/>
        </w:rPr>
        <w:t>on which</w:t>
      </w:r>
      <w:r>
        <w:rPr>
          <w:rFonts w:ascii="Verdana" w:hAnsi="Verdana"/>
          <w:sz w:val="18"/>
          <w:szCs w:val="18"/>
        </w:rPr>
        <w:t xml:space="preserve"> </w:t>
      </w:r>
      <w:r w:rsidRPr="00726C61">
        <w:rPr>
          <w:rFonts w:ascii="Verdana" w:hAnsi="Verdana"/>
          <w:sz w:val="18"/>
          <w:szCs w:val="18"/>
        </w:rPr>
        <w:t>the calculations are based.</w:t>
      </w:r>
    </w:p>
    <w:p w14:paraId="4F70A591" w14:textId="1C64E4A0" w:rsidR="00BB103A" w:rsidRPr="00E431C6" w:rsidRDefault="00BB103A" w:rsidP="007646DB">
      <w:pPr>
        <w:spacing w:before="20"/>
        <w:ind w:left="720" w:right="737"/>
        <w:rPr>
          <w:rFonts w:ascii="Verdana" w:hAnsi="Verdana"/>
          <w:sz w:val="18"/>
          <w:szCs w:val="18"/>
        </w:rPr>
      </w:pPr>
      <w:r w:rsidRPr="00726C61">
        <w:rPr>
          <w:rFonts w:ascii="Verdana" w:hAnsi="Verdana"/>
          <w:sz w:val="18"/>
          <w:szCs w:val="18"/>
        </w:rPr>
        <w:fldChar w:fldCharType="begin">
          <w:ffData>
            <w:name w:val="Check53"/>
            <w:enabled/>
            <w:calcOnExit w:val="0"/>
            <w:checkBox>
              <w:sizeAuto/>
              <w:default w:val="0"/>
            </w:checkBox>
          </w:ffData>
        </w:fldChar>
      </w:r>
      <w:r w:rsidRPr="00726C61">
        <w:rPr>
          <w:rFonts w:ascii="Verdana" w:hAnsi="Verdana"/>
          <w:sz w:val="18"/>
          <w:szCs w:val="18"/>
        </w:rPr>
        <w:instrText xml:space="preserve"> FORMCHECKBOX </w:instrText>
      </w:r>
      <w:r w:rsidRPr="00726C61">
        <w:rPr>
          <w:rFonts w:ascii="Verdana" w:hAnsi="Verdana"/>
          <w:sz w:val="18"/>
          <w:szCs w:val="18"/>
        </w:rPr>
      </w:r>
      <w:r w:rsidRPr="00726C61">
        <w:rPr>
          <w:rFonts w:ascii="Verdana" w:hAnsi="Verdana"/>
          <w:sz w:val="18"/>
          <w:szCs w:val="18"/>
        </w:rPr>
        <w:fldChar w:fldCharType="separate"/>
      </w:r>
      <w:r w:rsidRPr="00726C61">
        <w:rPr>
          <w:rFonts w:ascii="Verdana" w:hAnsi="Verdana"/>
          <w:sz w:val="18"/>
          <w:szCs w:val="18"/>
        </w:rPr>
        <w:fldChar w:fldCharType="end"/>
      </w:r>
      <w:r w:rsidRPr="00726C61">
        <w:rPr>
          <w:rFonts w:ascii="Verdana" w:hAnsi="Verdana"/>
          <w:sz w:val="18"/>
          <w:szCs w:val="18"/>
        </w:rPr>
        <w:t xml:space="preserve"> Attached</w:t>
      </w:r>
    </w:p>
    <w:p w14:paraId="7009C965" w14:textId="77777777" w:rsidR="00892D2D" w:rsidRDefault="00892D2D" w:rsidP="007646DB">
      <w:pPr>
        <w:spacing w:before="20"/>
        <w:ind w:right="737"/>
        <w:rPr>
          <w:rFonts w:ascii="Verdana" w:hAnsi="Verdana"/>
          <w:sz w:val="18"/>
          <w:szCs w:val="18"/>
        </w:rPr>
      </w:pPr>
    </w:p>
    <w:p w14:paraId="360B88E9" w14:textId="5736E55B" w:rsidR="00DC3706" w:rsidRPr="007646DB" w:rsidRDefault="00664050" w:rsidP="007646DB">
      <w:pPr>
        <w:spacing w:before="20"/>
        <w:ind w:right="737"/>
        <w:rPr>
          <w:rFonts w:ascii="Verdana" w:hAnsi="Verdana"/>
          <w:sz w:val="18"/>
          <w:szCs w:val="18"/>
        </w:rPr>
      </w:pPr>
      <w:r w:rsidRPr="007646DB">
        <w:rPr>
          <w:rFonts w:ascii="Verdana" w:hAnsi="Verdana"/>
          <w:sz w:val="18"/>
          <w:szCs w:val="18"/>
        </w:rPr>
        <w:fldChar w:fldCharType="begin">
          <w:ffData>
            <w:name w:val="Check53"/>
            <w:enabled/>
            <w:calcOnExit w:val="0"/>
            <w:checkBox>
              <w:sizeAuto/>
              <w:default w:val="0"/>
            </w:checkBox>
          </w:ffData>
        </w:fldChar>
      </w:r>
      <w:r w:rsidRPr="007646DB">
        <w:rPr>
          <w:rFonts w:ascii="Verdana" w:hAnsi="Verdana"/>
          <w:sz w:val="18"/>
          <w:szCs w:val="18"/>
        </w:rPr>
        <w:instrText xml:space="preserve"> FORMCHECKBOX </w:instrText>
      </w:r>
      <w:r w:rsidRPr="007646DB">
        <w:rPr>
          <w:rFonts w:ascii="Verdana" w:hAnsi="Verdana"/>
          <w:sz w:val="18"/>
          <w:szCs w:val="18"/>
        </w:rPr>
      </w:r>
      <w:r w:rsidRPr="007646DB">
        <w:rPr>
          <w:rFonts w:ascii="Verdana" w:hAnsi="Verdana"/>
          <w:sz w:val="18"/>
          <w:szCs w:val="18"/>
        </w:rPr>
        <w:fldChar w:fldCharType="separate"/>
      </w:r>
      <w:r w:rsidRPr="007646DB">
        <w:rPr>
          <w:rFonts w:ascii="Verdana" w:hAnsi="Verdana"/>
          <w:sz w:val="18"/>
          <w:szCs w:val="18"/>
        </w:rPr>
        <w:fldChar w:fldCharType="end"/>
      </w:r>
      <w:r w:rsidRPr="007646DB">
        <w:rPr>
          <w:rFonts w:ascii="Verdana" w:hAnsi="Verdana"/>
          <w:sz w:val="18"/>
          <w:szCs w:val="18"/>
        </w:rPr>
        <w:t xml:space="preserve"> </w:t>
      </w:r>
      <w:r w:rsidR="002D5309" w:rsidRPr="007646DB">
        <w:rPr>
          <w:rFonts w:ascii="Verdana" w:hAnsi="Verdana"/>
          <w:sz w:val="18"/>
          <w:szCs w:val="18"/>
        </w:rPr>
        <w:t>N</w:t>
      </w:r>
      <w:r w:rsidR="00093D1A" w:rsidRPr="007646DB">
        <w:rPr>
          <w:rFonts w:ascii="Verdana" w:hAnsi="Verdana"/>
          <w:sz w:val="18"/>
          <w:szCs w:val="18"/>
        </w:rPr>
        <w:t>o</w:t>
      </w:r>
      <w:r w:rsidR="002D5309" w:rsidRPr="007646DB">
        <w:rPr>
          <w:rFonts w:ascii="Verdana" w:hAnsi="Verdana"/>
          <w:sz w:val="18"/>
          <w:szCs w:val="18"/>
        </w:rPr>
        <w:t xml:space="preserve">, </w:t>
      </w:r>
      <w:r w:rsidR="00223B46" w:rsidRPr="007646DB">
        <w:rPr>
          <w:rFonts w:ascii="Verdana" w:hAnsi="Verdana"/>
          <w:sz w:val="18"/>
          <w:szCs w:val="18"/>
        </w:rPr>
        <w:t xml:space="preserve">the group </w:t>
      </w:r>
      <w:r w:rsidR="002B7A16" w:rsidRPr="007646DB">
        <w:rPr>
          <w:rFonts w:ascii="Verdana" w:hAnsi="Verdana"/>
          <w:sz w:val="18"/>
          <w:szCs w:val="18"/>
        </w:rPr>
        <w:t xml:space="preserve">already </w:t>
      </w:r>
      <w:r w:rsidR="0080196B" w:rsidRPr="007646DB">
        <w:rPr>
          <w:rFonts w:ascii="Verdana" w:hAnsi="Verdana"/>
          <w:sz w:val="18"/>
          <w:szCs w:val="18"/>
        </w:rPr>
        <w:t xml:space="preserve">has permission to </w:t>
      </w:r>
      <w:r w:rsidR="00223B46" w:rsidRPr="007646DB">
        <w:rPr>
          <w:rFonts w:ascii="Verdana" w:hAnsi="Verdana"/>
          <w:sz w:val="18"/>
          <w:szCs w:val="18"/>
        </w:rPr>
        <w:t>appl</w:t>
      </w:r>
      <w:r w:rsidR="0080196B" w:rsidRPr="007646DB">
        <w:rPr>
          <w:rFonts w:ascii="Verdana" w:hAnsi="Verdana"/>
          <w:sz w:val="18"/>
          <w:szCs w:val="18"/>
        </w:rPr>
        <w:t>y</w:t>
      </w:r>
      <w:r w:rsidR="00223B46" w:rsidRPr="007646DB">
        <w:rPr>
          <w:rFonts w:ascii="Verdana" w:hAnsi="Verdana"/>
          <w:sz w:val="18"/>
          <w:szCs w:val="18"/>
        </w:rPr>
        <w:t xml:space="preserve"> the group capital test (GCT)</w:t>
      </w:r>
    </w:p>
    <w:p w14:paraId="7390170D" w14:textId="7928D38C" w:rsidR="00DC3706" w:rsidRPr="007646DB" w:rsidRDefault="00DC3706" w:rsidP="007646DB">
      <w:pPr>
        <w:spacing w:before="20"/>
        <w:ind w:right="737"/>
        <w:rPr>
          <w:rFonts w:ascii="Verdana" w:hAnsi="Verdana"/>
          <w:sz w:val="18"/>
          <w:szCs w:val="18"/>
        </w:rPr>
      </w:pPr>
      <w:r w:rsidRPr="007646DB">
        <w:rPr>
          <w:rFonts w:ascii="Verdana" w:hAnsi="Verdana"/>
          <w:sz w:val="18"/>
          <w:szCs w:val="18"/>
        </w:rPr>
        <w:fldChar w:fldCharType="begin">
          <w:ffData>
            <w:name w:val="Check53"/>
            <w:enabled/>
            <w:calcOnExit w:val="0"/>
            <w:checkBox>
              <w:sizeAuto/>
              <w:default w:val="0"/>
            </w:checkBox>
          </w:ffData>
        </w:fldChar>
      </w:r>
      <w:r w:rsidRPr="007646DB">
        <w:rPr>
          <w:rFonts w:ascii="Verdana" w:hAnsi="Verdana"/>
          <w:sz w:val="18"/>
          <w:szCs w:val="18"/>
        </w:rPr>
        <w:instrText xml:space="preserve"> FORMCHECKBOX </w:instrText>
      </w:r>
      <w:r w:rsidRPr="007646DB">
        <w:rPr>
          <w:rFonts w:ascii="Verdana" w:hAnsi="Verdana"/>
          <w:sz w:val="18"/>
          <w:szCs w:val="18"/>
        </w:rPr>
      </w:r>
      <w:r w:rsidRPr="007646DB">
        <w:rPr>
          <w:rFonts w:ascii="Verdana" w:hAnsi="Verdana"/>
          <w:sz w:val="18"/>
          <w:szCs w:val="18"/>
        </w:rPr>
        <w:fldChar w:fldCharType="separate"/>
      </w:r>
      <w:r w:rsidRPr="007646DB">
        <w:rPr>
          <w:rFonts w:ascii="Verdana" w:hAnsi="Verdana"/>
          <w:sz w:val="18"/>
          <w:szCs w:val="18"/>
        </w:rPr>
        <w:fldChar w:fldCharType="end"/>
      </w:r>
      <w:r w:rsidRPr="007646DB">
        <w:rPr>
          <w:rFonts w:ascii="Verdana" w:hAnsi="Verdana"/>
          <w:sz w:val="18"/>
          <w:szCs w:val="18"/>
        </w:rPr>
        <w:t xml:space="preserve"> </w:t>
      </w:r>
      <w:r w:rsidR="00635671" w:rsidRPr="007646DB">
        <w:rPr>
          <w:rFonts w:ascii="Verdana" w:hAnsi="Verdana"/>
          <w:sz w:val="18"/>
          <w:szCs w:val="18"/>
        </w:rPr>
        <w:t xml:space="preserve">No, </w:t>
      </w:r>
      <w:r w:rsidR="001C310E" w:rsidRPr="007646DB">
        <w:rPr>
          <w:rFonts w:ascii="Verdana" w:hAnsi="Verdana"/>
          <w:sz w:val="18"/>
          <w:szCs w:val="18"/>
        </w:rPr>
        <w:t xml:space="preserve">the group </w:t>
      </w:r>
      <w:r w:rsidR="002B7A16" w:rsidRPr="007646DB">
        <w:rPr>
          <w:rFonts w:ascii="Verdana" w:hAnsi="Verdana"/>
          <w:sz w:val="18"/>
          <w:szCs w:val="18"/>
        </w:rPr>
        <w:t xml:space="preserve">already </w:t>
      </w:r>
      <w:r w:rsidR="001C310E" w:rsidRPr="007646DB">
        <w:rPr>
          <w:rFonts w:ascii="Verdana" w:hAnsi="Verdana"/>
          <w:sz w:val="18"/>
          <w:szCs w:val="18"/>
        </w:rPr>
        <w:t xml:space="preserve">has </w:t>
      </w:r>
      <w:r w:rsidR="002B7A16" w:rsidRPr="007646DB">
        <w:rPr>
          <w:rFonts w:ascii="Verdana" w:hAnsi="Verdana"/>
          <w:sz w:val="18"/>
          <w:szCs w:val="18"/>
        </w:rPr>
        <w:t xml:space="preserve">an </w:t>
      </w:r>
      <w:r w:rsidR="001C310E" w:rsidRPr="007646DB">
        <w:rPr>
          <w:rFonts w:ascii="Verdana" w:hAnsi="Verdana"/>
          <w:sz w:val="18"/>
          <w:szCs w:val="18"/>
        </w:rPr>
        <w:t xml:space="preserve">exemption from consolidated liquidity requirements and </w:t>
      </w:r>
      <w:r w:rsidR="004D2E20" w:rsidRPr="007646DB">
        <w:rPr>
          <w:rFonts w:ascii="Verdana" w:hAnsi="Verdana"/>
          <w:sz w:val="18"/>
          <w:szCs w:val="18"/>
        </w:rPr>
        <w:t xml:space="preserve">will continue to meet the </w:t>
      </w:r>
      <w:r w:rsidR="000541AA" w:rsidRPr="007646DB">
        <w:rPr>
          <w:rFonts w:ascii="Verdana" w:hAnsi="Verdana"/>
          <w:sz w:val="18"/>
          <w:szCs w:val="18"/>
        </w:rPr>
        <w:t xml:space="preserve">conditions of the </w:t>
      </w:r>
      <w:r w:rsidR="004D2E20" w:rsidRPr="007646DB">
        <w:rPr>
          <w:rFonts w:ascii="Verdana" w:hAnsi="Verdana"/>
          <w:sz w:val="18"/>
          <w:szCs w:val="18"/>
        </w:rPr>
        <w:t>exemption after the applicant firm is authorised</w:t>
      </w:r>
    </w:p>
    <w:p w14:paraId="28DD5BD7" w14:textId="29AE7FFF" w:rsidR="00E645EB" w:rsidRPr="00892D2D" w:rsidRDefault="00E645EB" w:rsidP="00892D2D">
      <w:pPr>
        <w:pStyle w:val="Qsheading1"/>
        <w:rPr>
          <w:rFonts w:ascii="Verdana" w:hAnsi="Verdana"/>
          <w:szCs w:val="22"/>
        </w:rPr>
      </w:pPr>
      <w:r w:rsidRPr="00892D2D">
        <w:rPr>
          <w:rFonts w:ascii="Verdana" w:hAnsi="Verdana"/>
          <w:szCs w:val="22"/>
        </w:rPr>
        <w:t>Third</w:t>
      </w:r>
      <w:r w:rsidR="00FF7AD3" w:rsidRPr="00892D2D">
        <w:rPr>
          <w:rFonts w:ascii="Verdana" w:hAnsi="Verdana"/>
          <w:szCs w:val="22"/>
        </w:rPr>
        <w:t>-</w:t>
      </w:r>
      <w:r w:rsidRPr="00892D2D">
        <w:rPr>
          <w:rFonts w:ascii="Verdana" w:hAnsi="Verdana"/>
          <w:szCs w:val="22"/>
        </w:rPr>
        <w:t>country groups</w:t>
      </w:r>
    </w:p>
    <w:p w14:paraId="0E600023" w14:textId="6901FE4F" w:rsidR="00E645EB" w:rsidRPr="00067AC1" w:rsidRDefault="00E645EB" w:rsidP="00BA2795">
      <w:pPr>
        <w:pStyle w:val="QuestionChar"/>
        <w:rPr>
          <w:rFonts w:ascii="Verdana" w:hAnsi="Verdana"/>
          <w:b/>
          <w:szCs w:val="18"/>
        </w:rPr>
      </w:pPr>
      <w:r w:rsidRPr="00067AC1">
        <w:rPr>
          <w:rFonts w:ascii="Verdana" w:hAnsi="Verdana"/>
          <w:b/>
          <w:szCs w:val="18"/>
        </w:rPr>
        <w:tab/>
        <w:t>3.</w:t>
      </w:r>
      <w:r>
        <w:rPr>
          <w:rFonts w:ascii="Verdana" w:hAnsi="Verdana"/>
          <w:b/>
          <w:szCs w:val="18"/>
        </w:rPr>
        <w:t>1</w:t>
      </w:r>
      <w:r w:rsidR="009C56AE">
        <w:rPr>
          <w:rFonts w:ascii="Verdana" w:hAnsi="Verdana"/>
          <w:b/>
          <w:szCs w:val="18"/>
        </w:rPr>
        <w:t>8</w:t>
      </w:r>
      <w:r w:rsidRPr="00067AC1">
        <w:rPr>
          <w:rFonts w:ascii="Verdana" w:hAnsi="Verdana"/>
          <w:b/>
          <w:szCs w:val="18"/>
        </w:rPr>
        <w:tab/>
        <w:t>Is the applicant firm a member of a third</w:t>
      </w:r>
      <w:r>
        <w:rPr>
          <w:rFonts w:ascii="Verdana" w:hAnsi="Verdana"/>
          <w:b/>
          <w:szCs w:val="18"/>
        </w:rPr>
        <w:t xml:space="preserve"> </w:t>
      </w:r>
      <w:r w:rsidRPr="00067AC1">
        <w:rPr>
          <w:rFonts w:ascii="Verdana" w:hAnsi="Verdana"/>
          <w:b/>
          <w:szCs w:val="18"/>
        </w:rPr>
        <w:t>country group?</w:t>
      </w:r>
    </w:p>
    <w:p w14:paraId="13F1FEDB" w14:textId="1BD9AEB9" w:rsidR="00E645EB" w:rsidRPr="00BA2795" w:rsidRDefault="00E645EB" w:rsidP="00BA2795">
      <w:pPr>
        <w:spacing w:before="20"/>
        <w:ind w:right="737"/>
        <w:rPr>
          <w:rFonts w:ascii="Verdana" w:hAnsi="Verdana"/>
          <w:sz w:val="18"/>
          <w:szCs w:val="18"/>
        </w:rPr>
      </w:pPr>
      <w:r w:rsidRPr="00BA2795">
        <w:rPr>
          <w:rFonts w:ascii="Verdana" w:hAnsi="Verdana"/>
          <w:sz w:val="18"/>
          <w:szCs w:val="18"/>
        </w:rPr>
        <w:fldChar w:fldCharType="begin"/>
      </w:r>
      <w:r w:rsidRPr="00BA2795">
        <w:rPr>
          <w:rFonts w:ascii="Verdana" w:hAnsi="Verdana"/>
          <w:sz w:val="18"/>
          <w:szCs w:val="18"/>
        </w:rPr>
        <w:instrText xml:space="preserve"> FORMCHECKBOX </w:instrText>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fldChar w:fldCharType="begin">
          <w:ffData>
            <w:name w:val="Check116"/>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006F5337" w:rsidRPr="00BA2795">
        <w:rPr>
          <w:rFonts w:ascii="Verdana" w:hAnsi="Verdana"/>
          <w:sz w:val="18"/>
          <w:szCs w:val="18"/>
        </w:rPr>
        <w:t xml:space="preserve">  </w:t>
      </w:r>
      <w:r w:rsidRPr="00BA2795">
        <w:rPr>
          <w:rFonts w:ascii="Verdana" w:hAnsi="Verdana"/>
          <w:sz w:val="18"/>
          <w:szCs w:val="18"/>
        </w:rPr>
        <w:t>No</w:t>
      </w:r>
      <w:r w:rsidR="00BA2795" w:rsidRPr="00EF3638">
        <w:rPr>
          <w:rFonts w:ascii="Webdings" w:eastAsia="Webdings" w:hAnsi="Webdings" w:cs="Webdings"/>
        </w:rPr>
        <w:t>4</w:t>
      </w:r>
      <w:r w:rsidR="0098666A" w:rsidRPr="00BA2795">
        <w:rPr>
          <w:rFonts w:ascii="Verdana" w:hAnsi="Verdana"/>
          <w:sz w:val="18"/>
          <w:szCs w:val="18"/>
        </w:rPr>
        <w:t>Continue to Section 4</w:t>
      </w:r>
    </w:p>
    <w:p w14:paraId="45CADD9E" w14:textId="39C57D3B" w:rsidR="00E645EB" w:rsidRPr="00BA2795" w:rsidRDefault="00E645EB" w:rsidP="00BA2795">
      <w:pPr>
        <w:spacing w:before="20"/>
        <w:ind w:right="737"/>
        <w:rPr>
          <w:rFonts w:ascii="Verdana" w:hAnsi="Verdana"/>
          <w:sz w:val="18"/>
          <w:szCs w:val="18"/>
        </w:rPr>
      </w:pPr>
      <w:r w:rsidRPr="00BA2795">
        <w:rPr>
          <w:rFonts w:ascii="Verdana" w:hAnsi="Verdana"/>
          <w:sz w:val="18"/>
          <w:szCs w:val="18"/>
        </w:rPr>
        <w:fldChar w:fldCharType="begin"/>
      </w:r>
      <w:r w:rsidRPr="00BA2795">
        <w:rPr>
          <w:rFonts w:ascii="Verdana" w:hAnsi="Verdana"/>
          <w:sz w:val="18"/>
          <w:szCs w:val="18"/>
        </w:rPr>
        <w:instrText xml:space="preserve"> FORMCHECKBOX </w:instrText>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fldChar w:fldCharType="begin">
          <w:ffData>
            <w:name w:val="Check116"/>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006F5337" w:rsidRPr="00BA2795">
        <w:rPr>
          <w:rFonts w:ascii="Verdana" w:hAnsi="Verdana"/>
          <w:sz w:val="18"/>
          <w:szCs w:val="18"/>
        </w:rPr>
        <w:t xml:space="preserve">  </w:t>
      </w:r>
      <w:r w:rsidRPr="00BA2795">
        <w:rPr>
          <w:rFonts w:ascii="Verdana" w:hAnsi="Verdana"/>
          <w:sz w:val="18"/>
          <w:szCs w:val="18"/>
        </w:rPr>
        <w:t>Yes</w:t>
      </w:r>
      <w:r w:rsidR="00CF308C" w:rsidRPr="00BA2795">
        <w:rPr>
          <w:rFonts w:ascii="Verdana" w:hAnsi="Verdana"/>
          <w:sz w:val="18"/>
          <w:szCs w:val="18"/>
        </w:rPr>
        <w:t xml:space="preserve">, of a </w:t>
      </w:r>
      <w:r w:rsidRPr="00BA2795">
        <w:rPr>
          <w:rFonts w:ascii="Verdana" w:hAnsi="Verdana"/>
          <w:sz w:val="18"/>
          <w:szCs w:val="18"/>
        </w:rPr>
        <w:t>third-country banking and investment group</w:t>
      </w:r>
      <w:r w:rsidR="00BA2795" w:rsidRPr="00EF3638">
        <w:rPr>
          <w:rFonts w:ascii="Webdings" w:eastAsia="Webdings" w:hAnsi="Webdings" w:cs="Webdings"/>
        </w:rPr>
        <w:t>4</w:t>
      </w:r>
      <w:r w:rsidR="00BA2795" w:rsidRPr="00BA2795">
        <w:rPr>
          <w:rFonts w:ascii="Verdana" w:hAnsi="Verdana"/>
          <w:sz w:val="18"/>
          <w:szCs w:val="18"/>
        </w:rPr>
        <w:t xml:space="preserve"> </w:t>
      </w:r>
      <w:r w:rsidR="00BA2795">
        <w:rPr>
          <w:rFonts w:ascii="Verdana" w:hAnsi="Verdana"/>
          <w:sz w:val="18"/>
          <w:szCs w:val="18"/>
        </w:rPr>
        <w:t>You must provide the documents below</w:t>
      </w:r>
    </w:p>
    <w:p w14:paraId="12A4C9DF" w14:textId="5BE6EFA1" w:rsidR="00E645EB" w:rsidRPr="00BA2795" w:rsidRDefault="00E645EB" w:rsidP="00BA2795">
      <w:pPr>
        <w:spacing w:before="20"/>
        <w:ind w:right="737"/>
        <w:rPr>
          <w:rFonts w:ascii="Verdana" w:hAnsi="Verdana"/>
          <w:sz w:val="18"/>
          <w:szCs w:val="18"/>
        </w:rPr>
      </w:pPr>
      <w:r w:rsidRPr="00BA2795">
        <w:rPr>
          <w:rFonts w:ascii="Verdana" w:hAnsi="Verdana"/>
          <w:sz w:val="18"/>
          <w:szCs w:val="18"/>
        </w:rPr>
        <w:fldChar w:fldCharType="begin"/>
      </w:r>
      <w:r w:rsidRPr="00BA2795">
        <w:rPr>
          <w:rFonts w:ascii="Verdana" w:hAnsi="Verdana"/>
          <w:sz w:val="18"/>
          <w:szCs w:val="18"/>
        </w:rPr>
        <w:instrText xml:space="preserve"> FORMCHECKBOX </w:instrText>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fldChar w:fldCharType="begin">
          <w:ffData>
            <w:name w:val="Check116"/>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006F5337" w:rsidRPr="00BA2795">
        <w:rPr>
          <w:rFonts w:ascii="Verdana" w:hAnsi="Verdana"/>
          <w:sz w:val="18"/>
          <w:szCs w:val="18"/>
        </w:rPr>
        <w:t xml:space="preserve">  </w:t>
      </w:r>
      <w:r w:rsidRPr="00BA2795">
        <w:rPr>
          <w:rFonts w:ascii="Verdana" w:hAnsi="Verdana"/>
          <w:sz w:val="18"/>
          <w:szCs w:val="18"/>
        </w:rPr>
        <w:t>Yes</w:t>
      </w:r>
      <w:r w:rsidR="00CF308C" w:rsidRPr="00BA2795">
        <w:rPr>
          <w:rFonts w:ascii="Verdana" w:hAnsi="Verdana"/>
          <w:sz w:val="18"/>
          <w:szCs w:val="18"/>
        </w:rPr>
        <w:t>, of a t</w:t>
      </w:r>
      <w:r w:rsidRPr="00BA2795">
        <w:rPr>
          <w:rFonts w:ascii="Verdana" w:hAnsi="Verdana"/>
          <w:sz w:val="18"/>
          <w:szCs w:val="18"/>
        </w:rPr>
        <w:t>hird-country financial conglomerate</w:t>
      </w:r>
      <w:r w:rsidR="00BA2795" w:rsidRPr="00EF3638">
        <w:rPr>
          <w:rFonts w:ascii="Webdings" w:eastAsia="Webdings" w:hAnsi="Webdings" w:cs="Webdings"/>
        </w:rPr>
        <w:t>4</w:t>
      </w:r>
      <w:r w:rsidR="00BA2795" w:rsidRPr="00BA2795">
        <w:rPr>
          <w:rFonts w:ascii="Verdana" w:hAnsi="Verdana"/>
          <w:sz w:val="18"/>
          <w:szCs w:val="18"/>
        </w:rPr>
        <w:t xml:space="preserve"> </w:t>
      </w:r>
      <w:r w:rsidR="00BA2795">
        <w:rPr>
          <w:rFonts w:ascii="Verdana" w:hAnsi="Verdana"/>
          <w:sz w:val="18"/>
          <w:szCs w:val="18"/>
        </w:rPr>
        <w:t>You must provide the documents below</w:t>
      </w:r>
    </w:p>
    <w:p w14:paraId="56E130D3" w14:textId="77777777" w:rsidR="00E645EB" w:rsidRDefault="00E645EB" w:rsidP="00E6683D">
      <w:pPr>
        <w:pStyle w:val="Qsyesno"/>
        <w:keepNext/>
        <w:ind w:left="1440"/>
        <w:rPr>
          <w:rFonts w:ascii="Verdana" w:hAnsi="Verdana"/>
        </w:rPr>
      </w:pPr>
    </w:p>
    <w:p w14:paraId="5C05538E" w14:textId="0FA87CB1" w:rsidR="00E645EB" w:rsidRDefault="00E645EB" w:rsidP="00AE5693">
      <w:pPr>
        <w:pStyle w:val="ListParagraph"/>
        <w:numPr>
          <w:ilvl w:val="0"/>
          <w:numId w:val="61"/>
        </w:numPr>
        <w:spacing w:before="20"/>
        <w:ind w:right="737"/>
        <w:rPr>
          <w:rFonts w:ascii="Verdana" w:hAnsi="Verdana"/>
          <w:sz w:val="18"/>
          <w:szCs w:val="18"/>
        </w:rPr>
      </w:pPr>
      <w:r w:rsidRPr="00AE5693">
        <w:rPr>
          <w:rFonts w:ascii="Verdana" w:hAnsi="Verdana"/>
          <w:sz w:val="18"/>
          <w:szCs w:val="18"/>
        </w:rPr>
        <w:t>an up-to-date group structure chart showing all group entities and each entity's country of incorporation</w:t>
      </w:r>
    </w:p>
    <w:p w14:paraId="7C6F06D3" w14:textId="36478B8F" w:rsidR="00AE5693" w:rsidRPr="00AE5693" w:rsidRDefault="00AE5693" w:rsidP="00AE5693">
      <w:pPr>
        <w:spacing w:before="20"/>
        <w:ind w:left="360" w:right="737" w:firstLine="360"/>
        <w:rPr>
          <w:rFonts w:ascii="Verdana" w:hAnsi="Verdana"/>
          <w:sz w:val="18"/>
          <w:szCs w:val="18"/>
        </w:rPr>
      </w:pPr>
      <w:r w:rsidRPr="00AE5693">
        <w:rPr>
          <w:rFonts w:ascii="Verdana" w:hAnsi="Verdana"/>
          <w:sz w:val="18"/>
          <w:szCs w:val="18"/>
        </w:rPr>
        <w:fldChar w:fldCharType="begin">
          <w:ffData>
            <w:name w:val="Check116"/>
            <w:enabled/>
            <w:calcOnExit w:val="0"/>
            <w:checkBox>
              <w:sizeAuto/>
              <w:default w:val="0"/>
            </w:checkBox>
          </w:ffData>
        </w:fldChar>
      </w:r>
      <w:r w:rsidRPr="00AE5693">
        <w:rPr>
          <w:rFonts w:ascii="Verdana" w:hAnsi="Verdana"/>
          <w:sz w:val="18"/>
          <w:szCs w:val="18"/>
        </w:rPr>
        <w:instrText xml:space="preserve"> FORMCHECKBOX </w:instrText>
      </w:r>
      <w:r w:rsidRPr="00AE5693">
        <w:rPr>
          <w:rFonts w:ascii="Verdana" w:hAnsi="Verdana"/>
          <w:sz w:val="18"/>
          <w:szCs w:val="18"/>
        </w:rPr>
      </w:r>
      <w:r w:rsidRPr="00AE5693">
        <w:rPr>
          <w:rFonts w:ascii="Verdana" w:hAnsi="Verdana"/>
          <w:sz w:val="18"/>
          <w:szCs w:val="18"/>
        </w:rPr>
        <w:fldChar w:fldCharType="separate"/>
      </w:r>
      <w:r w:rsidRPr="00AE5693">
        <w:rPr>
          <w:rFonts w:ascii="Verdana" w:hAnsi="Verdana"/>
          <w:sz w:val="18"/>
          <w:szCs w:val="18"/>
        </w:rPr>
        <w:fldChar w:fldCharType="end"/>
      </w:r>
      <w:r w:rsidRPr="00AE5693">
        <w:rPr>
          <w:rFonts w:ascii="Verdana" w:hAnsi="Verdana"/>
          <w:sz w:val="18"/>
          <w:szCs w:val="18"/>
        </w:rPr>
        <w:t xml:space="preserve"> </w:t>
      </w:r>
      <w:r>
        <w:rPr>
          <w:rFonts w:ascii="Verdana" w:hAnsi="Verdana"/>
          <w:sz w:val="18"/>
          <w:szCs w:val="18"/>
        </w:rPr>
        <w:t>Attached</w:t>
      </w:r>
    </w:p>
    <w:p w14:paraId="53635922" w14:textId="77777777" w:rsidR="00E645EB" w:rsidRPr="00BA2795" w:rsidRDefault="00E645EB" w:rsidP="00BA2795">
      <w:pPr>
        <w:spacing w:before="20"/>
        <w:ind w:right="737"/>
        <w:rPr>
          <w:rFonts w:ascii="Verdana" w:hAnsi="Verdana"/>
          <w:sz w:val="18"/>
          <w:szCs w:val="18"/>
        </w:rPr>
      </w:pPr>
    </w:p>
    <w:p w14:paraId="255F526F" w14:textId="0619D040" w:rsidR="00E645EB" w:rsidRPr="00BA2795" w:rsidRDefault="00E645EB" w:rsidP="00F01317">
      <w:pPr>
        <w:pStyle w:val="ListParagraph"/>
        <w:numPr>
          <w:ilvl w:val="0"/>
          <w:numId w:val="61"/>
        </w:numPr>
        <w:spacing w:before="20"/>
        <w:ind w:right="737"/>
        <w:rPr>
          <w:rFonts w:ascii="Verdana" w:hAnsi="Verdana"/>
          <w:sz w:val="18"/>
          <w:szCs w:val="18"/>
        </w:rPr>
      </w:pPr>
      <w:r w:rsidRPr="00BA2795">
        <w:rPr>
          <w:rFonts w:ascii="Verdana" w:hAnsi="Verdana"/>
          <w:sz w:val="18"/>
          <w:szCs w:val="18"/>
        </w:rPr>
        <w:t>a list of group entities that are regulated (or mark</w:t>
      </w:r>
      <w:r w:rsidR="00F01317">
        <w:rPr>
          <w:rFonts w:ascii="Verdana" w:hAnsi="Verdana"/>
          <w:sz w:val="18"/>
          <w:szCs w:val="18"/>
        </w:rPr>
        <w:t xml:space="preserve"> </w:t>
      </w:r>
      <w:r w:rsidRPr="00BA2795">
        <w:rPr>
          <w:rFonts w:ascii="Verdana" w:hAnsi="Verdana"/>
          <w:sz w:val="18"/>
          <w:szCs w:val="18"/>
        </w:rPr>
        <w:t xml:space="preserve">them on the group structure chart above), showing the name of the regulator and the nature </w:t>
      </w:r>
      <w:r w:rsidRPr="00BA2795">
        <w:rPr>
          <w:rFonts w:ascii="Verdana" w:hAnsi="Verdana"/>
          <w:sz w:val="18"/>
          <w:szCs w:val="18"/>
        </w:rPr>
        <w:br/>
        <w:t>of business for each regulated entity</w:t>
      </w:r>
    </w:p>
    <w:p w14:paraId="54EA2113" w14:textId="4618FB60" w:rsidR="00E645EB" w:rsidRDefault="00AE5693" w:rsidP="00F01317">
      <w:pPr>
        <w:spacing w:before="20"/>
        <w:ind w:right="737" w:firstLine="720"/>
        <w:rPr>
          <w:rFonts w:ascii="Verdana" w:hAnsi="Verdana"/>
          <w:sz w:val="18"/>
          <w:szCs w:val="18"/>
        </w:rPr>
      </w:pPr>
      <w:r w:rsidRPr="00BA2795">
        <w:rPr>
          <w:rFonts w:ascii="Verdana" w:hAnsi="Verdana"/>
          <w:sz w:val="18"/>
          <w:szCs w:val="18"/>
        </w:rPr>
        <w:fldChar w:fldCharType="begin">
          <w:ffData>
            <w:name w:val="Check119"/>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t xml:space="preserve"> Attached</w:t>
      </w:r>
    </w:p>
    <w:p w14:paraId="224E8C70" w14:textId="128F2C56" w:rsidR="00275CFA" w:rsidRDefault="00275CFA" w:rsidP="00F01317">
      <w:pPr>
        <w:spacing w:before="20"/>
        <w:ind w:left="720" w:right="737"/>
        <w:rPr>
          <w:rFonts w:ascii="Verdana" w:hAnsi="Verdana"/>
          <w:sz w:val="18"/>
          <w:szCs w:val="18"/>
        </w:rPr>
      </w:pPr>
      <w:r w:rsidRPr="00BA2795">
        <w:rPr>
          <w:rFonts w:ascii="Verdana" w:hAnsi="Verdana"/>
          <w:sz w:val="18"/>
          <w:szCs w:val="18"/>
        </w:rPr>
        <w:fldChar w:fldCharType="begin">
          <w:ffData>
            <w:name w:val="Check119"/>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t xml:space="preserve"> </w:t>
      </w:r>
      <w:r>
        <w:rPr>
          <w:rFonts w:ascii="Verdana" w:hAnsi="Verdana"/>
          <w:sz w:val="18"/>
          <w:szCs w:val="18"/>
        </w:rPr>
        <w:t>On group structure chart</w:t>
      </w:r>
    </w:p>
    <w:p w14:paraId="4125C307" w14:textId="77777777" w:rsidR="00AE5693" w:rsidRPr="00BA2795" w:rsidRDefault="00AE5693" w:rsidP="00BA2795">
      <w:pPr>
        <w:spacing w:before="20"/>
        <w:ind w:right="737"/>
        <w:rPr>
          <w:rFonts w:ascii="Verdana" w:hAnsi="Verdana"/>
          <w:sz w:val="18"/>
          <w:szCs w:val="18"/>
        </w:rPr>
      </w:pPr>
    </w:p>
    <w:p w14:paraId="3503AAF2" w14:textId="79AFD743" w:rsidR="00E645EB" w:rsidRDefault="00E645EB" w:rsidP="00F01317">
      <w:pPr>
        <w:pStyle w:val="ListParagraph"/>
        <w:numPr>
          <w:ilvl w:val="0"/>
          <w:numId w:val="61"/>
        </w:numPr>
        <w:spacing w:before="20"/>
        <w:ind w:right="737"/>
        <w:rPr>
          <w:rFonts w:ascii="Verdana" w:hAnsi="Verdana"/>
          <w:sz w:val="18"/>
          <w:szCs w:val="18"/>
        </w:rPr>
      </w:pPr>
      <w:r w:rsidRPr="00BA2795">
        <w:rPr>
          <w:rFonts w:ascii="Verdana" w:hAnsi="Verdana"/>
          <w:sz w:val="18"/>
          <w:szCs w:val="18"/>
        </w:rPr>
        <w:t>the country of incorporation and the name of the</w:t>
      </w:r>
      <w:r w:rsidR="00F01317">
        <w:rPr>
          <w:rFonts w:ascii="Verdana" w:hAnsi="Verdana"/>
          <w:sz w:val="18"/>
          <w:szCs w:val="18"/>
        </w:rPr>
        <w:t xml:space="preserve"> </w:t>
      </w:r>
      <w:r w:rsidRPr="00BA2795">
        <w:rPr>
          <w:rFonts w:ascii="Verdana" w:hAnsi="Verdana"/>
          <w:sz w:val="18"/>
          <w:szCs w:val="18"/>
        </w:rPr>
        <w:t>highest non-UK parent undertaking that is either a financial holding company, credit institution or investment firm</w:t>
      </w:r>
    </w:p>
    <w:p w14:paraId="3DF13731" w14:textId="69DF2CCA" w:rsidR="00F01317" w:rsidRPr="00BA2795" w:rsidRDefault="00F01317" w:rsidP="00F01317">
      <w:pPr>
        <w:spacing w:before="20"/>
        <w:ind w:right="737" w:firstLine="720"/>
        <w:rPr>
          <w:rFonts w:ascii="Verdana" w:hAnsi="Verdana"/>
          <w:sz w:val="18"/>
          <w:szCs w:val="18"/>
        </w:rPr>
      </w:pPr>
      <w:r w:rsidRPr="00BA2795">
        <w:rPr>
          <w:rFonts w:ascii="Verdana" w:hAnsi="Verdana"/>
          <w:sz w:val="18"/>
          <w:szCs w:val="18"/>
        </w:rPr>
        <w:fldChar w:fldCharType="begin">
          <w:ffData>
            <w:name w:val="Check119"/>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t xml:space="preserve"> Attached</w:t>
      </w:r>
    </w:p>
    <w:p w14:paraId="68C1E5F8" w14:textId="77777777" w:rsidR="00E645EB" w:rsidRPr="00BA2795" w:rsidRDefault="00E645EB" w:rsidP="00BA2795">
      <w:pPr>
        <w:spacing w:before="20"/>
        <w:ind w:right="737"/>
        <w:rPr>
          <w:rFonts w:ascii="Verdana" w:hAnsi="Verdana"/>
          <w:sz w:val="18"/>
          <w:szCs w:val="18"/>
        </w:rPr>
      </w:pPr>
    </w:p>
    <w:p w14:paraId="5B555731" w14:textId="3EB2B300" w:rsidR="00F01317" w:rsidRDefault="00E645EB" w:rsidP="005C302A">
      <w:pPr>
        <w:pStyle w:val="ListParagraph"/>
        <w:numPr>
          <w:ilvl w:val="0"/>
          <w:numId w:val="61"/>
        </w:numPr>
        <w:spacing w:before="20"/>
        <w:ind w:right="737"/>
        <w:rPr>
          <w:rFonts w:ascii="Verdana" w:hAnsi="Verdana"/>
          <w:sz w:val="18"/>
          <w:szCs w:val="18"/>
        </w:rPr>
      </w:pPr>
      <w:r w:rsidRPr="00BA2795">
        <w:rPr>
          <w:rFonts w:ascii="Verdana" w:hAnsi="Verdana"/>
          <w:sz w:val="18"/>
          <w:szCs w:val="18"/>
        </w:rPr>
        <w:t>if applicable, full details of any measures the FCA or PRA has taken in relation to the consolidated supervision of the group (for example, in accordance with the provisions implementing the Financial Groups Directive).</w:t>
      </w:r>
    </w:p>
    <w:p w14:paraId="71A0560C" w14:textId="7C18B7EF" w:rsidR="00E645EB" w:rsidRPr="00BA2795" w:rsidRDefault="00666A11" w:rsidP="005C302A">
      <w:pPr>
        <w:spacing w:before="20"/>
        <w:ind w:right="737" w:firstLine="720"/>
        <w:rPr>
          <w:rFonts w:ascii="Verdana" w:hAnsi="Verdana"/>
          <w:sz w:val="18"/>
          <w:szCs w:val="18"/>
        </w:rPr>
      </w:pPr>
      <w:r w:rsidRPr="00BA2795">
        <w:rPr>
          <w:rFonts w:ascii="Verdana" w:hAnsi="Verdana"/>
          <w:sz w:val="18"/>
          <w:szCs w:val="18"/>
        </w:rPr>
        <w:fldChar w:fldCharType="begin">
          <w:ffData>
            <w:name w:val="Check119"/>
            <w:enabled/>
            <w:calcOnExit w:val="0"/>
            <w:checkBox>
              <w:sizeAuto/>
              <w:default w:val="0"/>
            </w:checkBox>
          </w:ffData>
        </w:fldChar>
      </w:r>
      <w:r w:rsidRPr="00BA2795">
        <w:rPr>
          <w:rFonts w:ascii="Verdana" w:hAnsi="Verdana"/>
          <w:sz w:val="18"/>
          <w:szCs w:val="18"/>
        </w:rPr>
        <w:instrText xml:space="preserve"> FORMCHECKBOX </w:instrText>
      </w:r>
      <w:r w:rsidRPr="00BA2795">
        <w:rPr>
          <w:rFonts w:ascii="Verdana" w:hAnsi="Verdana"/>
          <w:sz w:val="18"/>
          <w:szCs w:val="18"/>
        </w:rPr>
      </w:r>
      <w:r w:rsidRPr="00BA2795">
        <w:rPr>
          <w:rFonts w:ascii="Verdana" w:hAnsi="Verdana"/>
          <w:sz w:val="18"/>
          <w:szCs w:val="18"/>
        </w:rPr>
        <w:fldChar w:fldCharType="separate"/>
      </w:r>
      <w:r w:rsidRPr="00BA2795">
        <w:rPr>
          <w:rFonts w:ascii="Verdana" w:hAnsi="Verdana"/>
          <w:sz w:val="18"/>
          <w:szCs w:val="18"/>
        </w:rPr>
        <w:fldChar w:fldCharType="end"/>
      </w:r>
      <w:r w:rsidRPr="00BA2795">
        <w:rPr>
          <w:rFonts w:ascii="Verdana" w:hAnsi="Verdana"/>
          <w:sz w:val="18"/>
          <w:szCs w:val="18"/>
        </w:rPr>
        <w:t xml:space="preserve"> Attached</w:t>
      </w:r>
    </w:p>
    <w:p w14:paraId="43CBDFB8" w14:textId="76A0A231" w:rsidR="00666A11" w:rsidRPr="005C302A" w:rsidRDefault="00666A11" w:rsidP="005C302A">
      <w:pPr>
        <w:spacing w:before="20"/>
        <w:ind w:right="737" w:firstLine="720"/>
        <w:rPr>
          <w:rFonts w:ascii="Verdana" w:hAnsi="Verdana"/>
          <w:sz w:val="18"/>
          <w:szCs w:val="18"/>
        </w:rPr>
      </w:pPr>
      <w:r w:rsidRPr="005C302A">
        <w:rPr>
          <w:rFonts w:ascii="Verdana" w:hAnsi="Verdana"/>
          <w:sz w:val="18"/>
          <w:szCs w:val="18"/>
        </w:rPr>
        <w:fldChar w:fldCharType="begin">
          <w:ffData>
            <w:name w:val="Check119"/>
            <w:enabled/>
            <w:calcOnExit w:val="0"/>
            <w:checkBox>
              <w:sizeAuto/>
              <w:default w:val="0"/>
            </w:checkBox>
          </w:ffData>
        </w:fldChar>
      </w:r>
      <w:r w:rsidRPr="005C302A">
        <w:rPr>
          <w:rFonts w:ascii="Verdana" w:hAnsi="Verdana"/>
          <w:sz w:val="18"/>
          <w:szCs w:val="18"/>
        </w:rPr>
        <w:instrText xml:space="preserve"> FORMCHECKBOX </w:instrText>
      </w:r>
      <w:r w:rsidRPr="005C302A">
        <w:rPr>
          <w:rFonts w:ascii="Verdana" w:hAnsi="Verdana"/>
          <w:sz w:val="18"/>
          <w:szCs w:val="18"/>
        </w:rPr>
      </w:r>
      <w:r w:rsidRPr="005C302A">
        <w:rPr>
          <w:rFonts w:ascii="Verdana" w:hAnsi="Verdana"/>
          <w:sz w:val="18"/>
          <w:szCs w:val="18"/>
        </w:rPr>
        <w:fldChar w:fldCharType="separate"/>
      </w:r>
      <w:r w:rsidRPr="005C302A">
        <w:rPr>
          <w:rFonts w:ascii="Verdana" w:hAnsi="Verdana"/>
          <w:sz w:val="18"/>
          <w:szCs w:val="18"/>
        </w:rPr>
        <w:fldChar w:fldCharType="end"/>
      </w:r>
      <w:r w:rsidRPr="005C302A">
        <w:rPr>
          <w:rFonts w:ascii="Verdana" w:hAnsi="Verdana"/>
          <w:sz w:val="18"/>
          <w:szCs w:val="18"/>
        </w:rPr>
        <w:t xml:space="preserve"> Not applicable</w:t>
      </w:r>
    </w:p>
    <w:p w14:paraId="2F120D56" w14:textId="77777777" w:rsidR="00E645EB" w:rsidRPr="005F5A67" w:rsidRDefault="00E645EB" w:rsidP="004D3A95">
      <w:pPr>
        <w:pStyle w:val="Qsyesno"/>
        <w:keepNext/>
        <w:tabs>
          <w:tab w:val="clear" w:pos="284"/>
          <w:tab w:val="clear" w:pos="851"/>
        </w:tabs>
        <w:ind w:left="1440" w:right="-82"/>
        <w:rPr>
          <w:rFonts w:ascii="Verdana" w:hAnsi="Verdana"/>
        </w:rPr>
      </w:pPr>
    </w:p>
    <w:p w14:paraId="62966333" w14:textId="4F3F94B4" w:rsidR="00E645EB" w:rsidRDefault="00E645EB" w:rsidP="005C302A">
      <w:pPr>
        <w:pStyle w:val="ListParagraph"/>
        <w:numPr>
          <w:ilvl w:val="0"/>
          <w:numId w:val="61"/>
        </w:numPr>
        <w:spacing w:before="20"/>
        <w:ind w:right="737"/>
        <w:rPr>
          <w:rFonts w:ascii="Verdana" w:hAnsi="Verdana"/>
          <w:sz w:val="18"/>
          <w:szCs w:val="18"/>
        </w:rPr>
      </w:pPr>
      <w:r w:rsidRPr="005C302A">
        <w:rPr>
          <w:rFonts w:ascii="Verdana" w:hAnsi="Verdana"/>
          <w:sz w:val="18"/>
          <w:szCs w:val="18"/>
        </w:rPr>
        <w:t>if applicable, details of any group supervision on a</w:t>
      </w:r>
      <w:r w:rsidR="005A61CB">
        <w:rPr>
          <w:rFonts w:ascii="Verdana" w:hAnsi="Verdana"/>
          <w:sz w:val="18"/>
          <w:szCs w:val="18"/>
        </w:rPr>
        <w:t xml:space="preserve"> </w:t>
      </w:r>
      <w:r w:rsidRPr="005C302A">
        <w:rPr>
          <w:rFonts w:ascii="Verdana" w:hAnsi="Verdana"/>
          <w:sz w:val="18"/>
          <w:szCs w:val="18"/>
        </w:rPr>
        <w:t xml:space="preserve">consolidated basis by any non-UK regulator including the name of the consolidating supervisor and a brief description of how the consolidating supervisor undertakes group supervision </w:t>
      </w:r>
    </w:p>
    <w:p w14:paraId="5EAF15C4" w14:textId="7DE2E2BB" w:rsidR="005C302A" w:rsidRPr="005C302A" w:rsidRDefault="005C302A" w:rsidP="005A61CB">
      <w:pPr>
        <w:spacing w:before="20"/>
        <w:ind w:left="720" w:right="737"/>
        <w:rPr>
          <w:rFonts w:ascii="Verdana" w:hAnsi="Verdana"/>
          <w:sz w:val="18"/>
          <w:szCs w:val="18"/>
        </w:rPr>
      </w:pPr>
      <w:r w:rsidRPr="005C302A">
        <w:rPr>
          <w:rFonts w:ascii="Verdana" w:hAnsi="Verdana"/>
          <w:sz w:val="18"/>
          <w:szCs w:val="18"/>
        </w:rPr>
        <w:fldChar w:fldCharType="begin">
          <w:ffData>
            <w:name w:val="Check119"/>
            <w:enabled/>
            <w:calcOnExit w:val="0"/>
            <w:checkBox>
              <w:sizeAuto/>
              <w:default w:val="0"/>
            </w:checkBox>
          </w:ffData>
        </w:fldChar>
      </w:r>
      <w:r w:rsidRPr="005C302A">
        <w:rPr>
          <w:rFonts w:ascii="Verdana" w:hAnsi="Verdana"/>
          <w:sz w:val="18"/>
          <w:szCs w:val="18"/>
        </w:rPr>
        <w:instrText xml:space="preserve"> FORMCHECKBOX </w:instrText>
      </w:r>
      <w:r w:rsidRPr="005C302A">
        <w:rPr>
          <w:rFonts w:ascii="Verdana" w:hAnsi="Verdana"/>
          <w:sz w:val="18"/>
          <w:szCs w:val="18"/>
        </w:rPr>
      </w:r>
      <w:r w:rsidRPr="005C302A">
        <w:rPr>
          <w:rFonts w:ascii="Verdana" w:hAnsi="Verdana"/>
          <w:sz w:val="18"/>
          <w:szCs w:val="18"/>
        </w:rPr>
        <w:fldChar w:fldCharType="separate"/>
      </w:r>
      <w:r w:rsidRPr="005C302A">
        <w:rPr>
          <w:rFonts w:ascii="Verdana" w:hAnsi="Verdana"/>
          <w:sz w:val="18"/>
          <w:szCs w:val="18"/>
        </w:rPr>
        <w:fldChar w:fldCharType="end"/>
      </w:r>
      <w:r w:rsidRPr="005C302A">
        <w:rPr>
          <w:rFonts w:ascii="Verdana" w:hAnsi="Verdana"/>
          <w:sz w:val="18"/>
          <w:szCs w:val="18"/>
        </w:rPr>
        <w:t xml:space="preserve"> Attached</w:t>
      </w:r>
    </w:p>
    <w:p w14:paraId="53E8D6BD" w14:textId="268303FA" w:rsidR="005C302A" w:rsidRPr="005C302A" w:rsidRDefault="005C302A" w:rsidP="005A61CB">
      <w:pPr>
        <w:spacing w:before="20"/>
        <w:ind w:left="720" w:right="737"/>
        <w:rPr>
          <w:rFonts w:ascii="Verdana" w:hAnsi="Verdana"/>
          <w:sz w:val="18"/>
          <w:szCs w:val="18"/>
        </w:rPr>
      </w:pPr>
      <w:r w:rsidRPr="005C302A">
        <w:rPr>
          <w:rFonts w:ascii="Verdana" w:hAnsi="Verdana"/>
          <w:sz w:val="18"/>
          <w:szCs w:val="18"/>
        </w:rPr>
        <w:fldChar w:fldCharType="begin">
          <w:ffData>
            <w:name w:val="Check119"/>
            <w:enabled/>
            <w:calcOnExit w:val="0"/>
            <w:checkBox>
              <w:sizeAuto/>
              <w:default w:val="0"/>
            </w:checkBox>
          </w:ffData>
        </w:fldChar>
      </w:r>
      <w:r w:rsidRPr="005C302A">
        <w:rPr>
          <w:rFonts w:ascii="Verdana" w:hAnsi="Verdana"/>
          <w:sz w:val="18"/>
          <w:szCs w:val="18"/>
        </w:rPr>
        <w:instrText xml:space="preserve"> FORMCHECKBOX </w:instrText>
      </w:r>
      <w:r w:rsidRPr="005C302A">
        <w:rPr>
          <w:rFonts w:ascii="Verdana" w:hAnsi="Verdana"/>
          <w:sz w:val="18"/>
          <w:szCs w:val="18"/>
        </w:rPr>
      </w:r>
      <w:r w:rsidRPr="005C302A">
        <w:rPr>
          <w:rFonts w:ascii="Verdana" w:hAnsi="Verdana"/>
          <w:sz w:val="18"/>
          <w:szCs w:val="18"/>
        </w:rPr>
        <w:fldChar w:fldCharType="separate"/>
      </w:r>
      <w:r w:rsidRPr="005C302A">
        <w:rPr>
          <w:rFonts w:ascii="Verdana" w:hAnsi="Verdana"/>
          <w:sz w:val="18"/>
          <w:szCs w:val="18"/>
        </w:rPr>
        <w:fldChar w:fldCharType="end"/>
      </w:r>
      <w:r w:rsidRPr="005C302A">
        <w:rPr>
          <w:rFonts w:ascii="Verdana" w:hAnsi="Verdana"/>
          <w:sz w:val="18"/>
          <w:szCs w:val="18"/>
        </w:rPr>
        <w:t xml:space="preserve"> Not applicable</w:t>
      </w:r>
    </w:p>
    <w:p w14:paraId="7CABE004" w14:textId="77777777" w:rsidR="00A2046E" w:rsidRPr="005A61CB" w:rsidRDefault="00A2046E" w:rsidP="005A61CB">
      <w:pPr>
        <w:pStyle w:val="ListParagraph"/>
        <w:spacing w:before="20"/>
        <w:ind w:right="737"/>
        <w:rPr>
          <w:rFonts w:ascii="Verdana" w:hAnsi="Verdana"/>
          <w:sz w:val="18"/>
          <w:szCs w:val="18"/>
        </w:rPr>
      </w:pPr>
    </w:p>
    <w:p w14:paraId="27B77407" w14:textId="15149C0B" w:rsidR="005A61CB" w:rsidRDefault="002A00F7" w:rsidP="005A61CB">
      <w:pPr>
        <w:pStyle w:val="ListParagraph"/>
        <w:numPr>
          <w:ilvl w:val="0"/>
          <w:numId w:val="61"/>
        </w:numPr>
        <w:spacing w:before="20"/>
        <w:ind w:right="737"/>
        <w:rPr>
          <w:rFonts w:ascii="Verdana" w:hAnsi="Verdana"/>
        </w:rPr>
      </w:pPr>
      <w:r w:rsidRPr="005A61CB">
        <w:rPr>
          <w:rFonts w:ascii="Verdana" w:hAnsi="Verdana"/>
          <w:sz w:val="18"/>
          <w:szCs w:val="18"/>
        </w:rPr>
        <w:t>if the applicant firm is a member of a third-country financial conglomerate,</w:t>
      </w:r>
      <w:r w:rsidR="00032673" w:rsidRPr="005A61CB">
        <w:rPr>
          <w:rFonts w:ascii="Verdana" w:hAnsi="Verdana"/>
          <w:sz w:val="18"/>
          <w:szCs w:val="18"/>
        </w:rPr>
        <w:t xml:space="preserve"> </w:t>
      </w:r>
      <w:r w:rsidRPr="005A61CB">
        <w:rPr>
          <w:rFonts w:ascii="Verdana" w:hAnsi="Verdana"/>
          <w:sz w:val="18"/>
          <w:szCs w:val="18"/>
        </w:rPr>
        <w:t xml:space="preserve">please complete and </w:t>
      </w:r>
      <w:r w:rsidR="00937215" w:rsidRPr="005A61CB">
        <w:rPr>
          <w:rFonts w:ascii="Verdana" w:hAnsi="Verdana"/>
          <w:sz w:val="18"/>
          <w:szCs w:val="18"/>
        </w:rPr>
        <w:t xml:space="preserve">attach </w:t>
      </w:r>
      <w:r w:rsidR="00B46989" w:rsidRPr="005A61CB">
        <w:rPr>
          <w:rFonts w:ascii="Verdana" w:hAnsi="Verdana"/>
          <w:sz w:val="18"/>
          <w:szCs w:val="18"/>
        </w:rPr>
        <w:t xml:space="preserve">the </w:t>
      </w:r>
      <w:r w:rsidR="00937215" w:rsidRPr="005A61CB">
        <w:rPr>
          <w:rFonts w:ascii="Verdana" w:hAnsi="Verdana"/>
          <w:sz w:val="18"/>
          <w:szCs w:val="18"/>
        </w:rPr>
        <w:t>‘Classification of groups’ form</w:t>
      </w:r>
      <w:r w:rsidR="00C1521D" w:rsidRPr="005A61CB">
        <w:rPr>
          <w:rFonts w:ascii="Verdana" w:hAnsi="Verdana"/>
          <w:sz w:val="18"/>
          <w:szCs w:val="18"/>
        </w:rPr>
        <w:t xml:space="preserve"> (the link to this form </w:t>
      </w:r>
      <w:r w:rsidR="008E0B33" w:rsidRPr="005A61CB">
        <w:rPr>
          <w:rFonts w:ascii="Verdana" w:hAnsi="Verdana"/>
          <w:sz w:val="18"/>
          <w:szCs w:val="18"/>
        </w:rPr>
        <w:t>can be</w:t>
      </w:r>
      <w:r w:rsidR="00C1521D" w:rsidRPr="005A61CB">
        <w:rPr>
          <w:rFonts w:ascii="Verdana" w:hAnsi="Verdana"/>
          <w:sz w:val="18"/>
          <w:szCs w:val="18"/>
        </w:rPr>
        <w:t xml:space="preserve"> found within the </w:t>
      </w:r>
      <w:r w:rsidR="00C40CFB" w:rsidRPr="005A61CB">
        <w:rPr>
          <w:rFonts w:ascii="Verdana" w:hAnsi="Verdana"/>
          <w:sz w:val="18"/>
          <w:szCs w:val="18"/>
        </w:rPr>
        <w:t xml:space="preserve">relevant section of the </w:t>
      </w:r>
      <w:hyperlink r:id="rId32" w:history="1">
        <w:r w:rsidR="00C1521D" w:rsidRPr="005A61CB">
          <w:rPr>
            <w:rStyle w:val="Hyperlink"/>
            <w:rFonts w:ascii="Verdana" w:hAnsi="Verdana"/>
            <w:sz w:val="18"/>
            <w:szCs w:val="18"/>
          </w:rPr>
          <w:t>MIFIDPRU Supplement Notes</w:t>
        </w:r>
      </w:hyperlink>
      <w:r w:rsidR="00C1521D">
        <w:rPr>
          <w:rFonts w:ascii="Verdana" w:hAnsi="Verdana"/>
        </w:rPr>
        <w:t>)</w:t>
      </w:r>
    </w:p>
    <w:p w14:paraId="43EAF75A" w14:textId="77777777" w:rsidR="005A61CB" w:rsidRPr="005A61CB" w:rsidRDefault="005A61CB" w:rsidP="005A61CB">
      <w:pPr>
        <w:spacing w:before="20"/>
        <w:ind w:left="720" w:right="737"/>
        <w:rPr>
          <w:rFonts w:ascii="Verdana" w:hAnsi="Verdana"/>
          <w:sz w:val="18"/>
          <w:szCs w:val="18"/>
        </w:rPr>
      </w:pPr>
      <w:r w:rsidRPr="005A61CB">
        <w:rPr>
          <w:rFonts w:ascii="Verdana" w:hAnsi="Verdana"/>
          <w:sz w:val="18"/>
          <w:szCs w:val="18"/>
        </w:rPr>
        <w:fldChar w:fldCharType="begin">
          <w:ffData>
            <w:name w:val="Check119"/>
            <w:enabled/>
            <w:calcOnExit w:val="0"/>
            <w:checkBox>
              <w:sizeAuto/>
              <w:default w:val="0"/>
            </w:checkBox>
          </w:ffData>
        </w:fldChar>
      </w:r>
      <w:r w:rsidRPr="005A61CB">
        <w:rPr>
          <w:rFonts w:ascii="Verdana" w:hAnsi="Verdana"/>
          <w:sz w:val="18"/>
          <w:szCs w:val="18"/>
        </w:rPr>
        <w:instrText xml:space="preserve"> FORMCHECKBOX </w:instrText>
      </w:r>
      <w:r w:rsidRPr="005A61CB">
        <w:rPr>
          <w:rFonts w:ascii="Verdana" w:hAnsi="Verdana"/>
          <w:sz w:val="18"/>
          <w:szCs w:val="18"/>
        </w:rPr>
      </w:r>
      <w:r w:rsidRPr="005A61CB">
        <w:rPr>
          <w:rFonts w:ascii="Verdana" w:hAnsi="Verdana"/>
          <w:sz w:val="18"/>
          <w:szCs w:val="18"/>
        </w:rPr>
        <w:fldChar w:fldCharType="separate"/>
      </w:r>
      <w:r w:rsidRPr="005A61CB">
        <w:rPr>
          <w:rFonts w:ascii="Verdana" w:hAnsi="Verdana"/>
          <w:sz w:val="18"/>
          <w:szCs w:val="18"/>
        </w:rPr>
        <w:fldChar w:fldCharType="end"/>
      </w:r>
      <w:r w:rsidRPr="005A61CB">
        <w:rPr>
          <w:rFonts w:ascii="Verdana" w:hAnsi="Verdana"/>
          <w:sz w:val="18"/>
          <w:szCs w:val="18"/>
        </w:rPr>
        <w:t xml:space="preserve"> Attached</w:t>
      </w:r>
    </w:p>
    <w:p w14:paraId="28200420" w14:textId="77777777" w:rsidR="005A61CB" w:rsidRPr="005A61CB" w:rsidRDefault="005A61CB" w:rsidP="005A61CB">
      <w:pPr>
        <w:spacing w:before="20"/>
        <w:ind w:left="720" w:right="737"/>
        <w:rPr>
          <w:rFonts w:ascii="Verdana" w:hAnsi="Verdana"/>
          <w:sz w:val="18"/>
          <w:szCs w:val="18"/>
        </w:rPr>
      </w:pPr>
      <w:r w:rsidRPr="005A61CB">
        <w:rPr>
          <w:rFonts w:ascii="Verdana" w:hAnsi="Verdana"/>
          <w:sz w:val="18"/>
          <w:szCs w:val="18"/>
        </w:rPr>
        <w:fldChar w:fldCharType="begin">
          <w:ffData>
            <w:name w:val="Check119"/>
            <w:enabled/>
            <w:calcOnExit w:val="0"/>
            <w:checkBox>
              <w:sizeAuto/>
              <w:default w:val="0"/>
            </w:checkBox>
          </w:ffData>
        </w:fldChar>
      </w:r>
      <w:r w:rsidRPr="005A61CB">
        <w:rPr>
          <w:rFonts w:ascii="Verdana" w:hAnsi="Verdana"/>
          <w:sz w:val="18"/>
          <w:szCs w:val="18"/>
        </w:rPr>
        <w:instrText xml:space="preserve"> FORMCHECKBOX </w:instrText>
      </w:r>
      <w:r w:rsidRPr="005A61CB">
        <w:rPr>
          <w:rFonts w:ascii="Verdana" w:hAnsi="Verdana"/>
          <w:sz w:val="18"/>
          <w:szCs w:val="18"/>
        </w:rPr>
      </w:r>
      <w:r w:rsidRPr="005A61CB">
        <w:rPr>
          <w:rFonts w:ascii="Verdana" w:hAnsi="Verdana"/>
          <w:sz w:val="18"/>
          <w:szCs w:val="18"/>
        </w:rPr>
        <w:fldChar w:fldCharType="separate"/>
      </w:r>
      <w:r w:rsidRPr="005A61CB">
        <w:rPr>
          <w:rFonts w:ascii="Verdana" w:hAnsi="Verdana"/>
          <w:sz w:val="18"/>
          <w:szCs w:val="18"/>
        </w:rPr>
        <w:fldChar w:fldCharType="end"/>
      </w:r>
      <w:r w:rsidRPr="005A61CB">
        <w:rPr>
          <w:rFonts w:ascii="Verdana" w:hAnsi="Verdana"/>
          <w:sz w:val="18"/>
          <w:szCs w:val="18"/>
        </w:rPr>
        <w:t xml:space="preserve"> Not applicable</w:t>
      </w:r>
    </w:p>
    <w:p w14:paraId="5FFA77EA" w14:textId="77777777" w:rsidR="009538EF" w:rsidRDefault="009538EF" w:rsidP="00467E39">
      <w:pPr>
        <w:spacing w:before="0" w:line="240" w:lineRule="auto"/>
        <w:rPr>
          <w:rFonts w:ascii="Verdana" w:hAnsi="Verdana"/>
          <w:b/>
          <w:szCs w:val="18"/>
        </w:rPr>
        <w:sectPr w:rsidR="009538EF" w:rsidSect="00645311">
          <w:headerReference w:type="even" r:id="rId33"/>
          <w:headerReference w:type="default" r:id="rId34"/>
          <w:headerReference w:type="first" r:id="rId35"/>
          <w:type w:val="continuous"/>
          <w:pgSz w:w="11901" w:h="16846" w:code="9"/>
          <w:pgMar w:top="1701" w:right="680" w:bottom="907" w:left="3402" w:header="567" w:footer="680" w:gutter="0"/>
          <w:cols w:space="720"/>
          <w:titlePg/>
        </w:sectPr>
      </w:pPr>
    </w:p>
    <w:p w14:paraId="5EAA3811" w14:textId="2D4F8DAA" w:rsidR="00131DAC" w:rsidRDefault="00131DAC" w:rsidP="00467E39">
      <w:pPr>
        <w:spacing w:before="0" w:line="240" w:lineRule="auto"/>
        <w:rPr>
          <w:rFonts w:ascii="Verdana" w:hAnsi="Verdana"/>
          <w:b/>
          <w:szCs w:val="18"/>
        </w:rPr>
      </w:pPr>
    </w:p>
    <w:p w14:paraId="36789082" w14:textId="77777777" w:rsidR="001F08D9" w:rsidRDefault="001F08D9" w:rsidP="00467E39">
      <w:pPr>
        <w:spacing w:before="0" w:line="240" w:lineRule="auto"/>
        <w:rPr>
          <w:rFonts w:ascii="Verdana" w:hAnsi="Verdana"/>
          <w:b/>
          <w:szCs w:val="18"/>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418404EC" w14:textId="77777777" w:rsidTr="006A6FBC">
        <w:trPr>
          <w:trHeight w:val="1989"/>
        </w:trPr>
        <w:tc>
          <w:tcPr>
            <w:tcW w:w="2268" w:type="dxa"/>
            <w:shd w:val="clear" w:color="auto" w:fill="701B45"/>
          </w:tcPr>
          <w:p w14:paraId="2ECB368B" w14:textId="77777777" w:rsidR="00950AFF" w:rsidRPr="00842101" w:rsidRDefault="00950AFF" w:rsidP="003372BF">
            <w:pPr>
              <w:pStyle w:val="Sectionnumber"/>
            </w:pPr>
            <w:r>
              <w:br w:type="page"/>
            </w:r>
            <w:r w:rsidR="0094450C">
              <w:t>4</w:t>
            </w:r>
          </w:p>
        </w:tc>
        <w:tc>
          <w:tcPr>
            <w:tcW w:w="7825" w:type="dxa"/>
            <w:shd w:val="clear" w:color="auto" w:fill="701B45"/>
          </w:tcPr>
          <w:p w14:paraId="44F84704" w14:textId="2BB0FB61" w:rsidR="00950AFF" w:rsidRPr="003E30E1" w:rsidRDefault="001045E3" w:rsidP="00ED18E8">
            <w:pPr>
              <w:pStyle w:val="Sectionheading"/>
              <w:ind w:left="142"/>
              <w:rPr>
                <w:rFonts w:ascii="Verdana" w:hAnsi="Verdana"/>
              </w:rPr>
            </w:pPr>
            <w:bookmarkStart w:id="7" w:name="_Hlk89441190"/>
            <w:r w:rsidRPr="001045E3">
              <w:rPr>
                <w:rFonts w:ascii="Verdana" w:hAnsi="Verdana"/>
              </w:rPr>
              <w:t xml:space="preserve">Internal Capital and Risk Assessment </w:t>
            </w:r>
            <w:r>
              <w:rPr>
                <w:rFonts w:ascii="Verdana" w:hAnsi="Verdana"/>
              </w:rPr>
              <w:t xml:space="preserve">  </w:t>
            </w:r>
            <w:r w:rsidRPr="001045E3">
              <w:rPr>
                <w:rFonts w:ascii="Verdana" w:hAnsi="Verdana"/>
              </w:rPr>
              <w:t>(ICARA)</w:t>
            </w:r>
            <w:r w:rsidR="002455F6">
              <w:rPr>
                <w:rFonts w:ascii="Verdana" w:hAnsi="Verdana"/>
              </w:rPr>
              <w:t xml:space="preserve"> process</w:t>
            </w:r>
          </w:p>
          <w:bookmarkEnd w:id="7"/>
          <w:p w14:paraId="340511AE" w14:textId="6A0376A3" w:rsidR="002D5D72" w:rsidRPr="002D5D72" w:rsidRDefault="006A6FBC" w:rsidP="006A6FBC">
            <w:pPr>
              <w:pStyle w:val="ListParagraph"/>
              <w:spacing w:before="0" w:line="240" w:lineRule="auto"/>
              <w:ind w:left="0"/>
              <w:rPr>
                <w:rFonts w:ascii="Verdana" w:hAnsi="Verdana" w:cs="ArialMT"/>
                <w:color w:val="FFFFFF"/>
              </w:rPr>
            </w:pPr>
            <w:r w:rsidRPr="006A6FBC">
              <w:rPr>
                <w:rFonts w:ascii="Verdana" w:hAnsi="Verdana"/>
                <w:sz w:val="18"/>
                <w:szCs w:val="18"/>
              </w:rPr>
              <w:t xml:space="preserve"> </w:t>
            </w:r>
          </w:p>
        </w:tc>
      </w:tr>
    </w:tbl>
    <w:p w14:paraId="4FFF7717" w14:textId="51C6019E" w:rsidR="009120DE" w:rsidRPr="00CF08A0" w:rsidRDefault="00CF08A0" w:rsidP="00CF08A0">
      <w:pPr>
        <w:spacing w:before="20"/>
        <w:ind w:right="737"/>
        <w:rPr>
          <w:rFonts w:ascii="Verdana" w:hAnsi="Verdana"/>
          <w:sz w:val="18"/>
          <w:szCs w:val="18"/>
        </w:rPr>
      </w:pPr>
      <w:bookmarkStart w:id="8" w:name="_Hlk21690670"/>
      <w:r w:rsidRPr="00CF08A0">
        <w:rPr>
          <w:rFonts w:ascii="Verdana" w:hAnsi="Verdana"/>
          <w:bCs/>
        </w:rPr>
        <w:t>U</w:t>
      </w:r>
      <w:r w:rsidR="009120DE" w:rsidRPr="00CF08A0">
        <w:rPr>
          <w:rFonts w:ascii="Verdana" w:hAnsi="Verdana"/>
          <w:bCs/>
          <w:sz w:val="18"/>
          <w:szCs w:val="18"/>
        </w:rPr>
        <w:t>nder</w:t>
      </w:r>
      <w:r w:rsidR="009120DE" w:rsidRPr="00CF08A0">
        <w:rPr>
          <w:rFonts w:ascii="Verdana" w:hAnsi="Verdana"/>
          <w:sz w:val="18"/>
          <w:szCs w:val="18"/>
        </w:rPr>
        <w:t xml:space="preserve"> MIFIDPRU 7, firms are required to develop and maintain an Internal Capital Adequacy and Risk Assessment Process (ICARA). </w:t>
      </w:r>
      <w:r w:rsidR="001047A2" w:rsidRPr="00CF08A0">
        <w:rPr>
          <w:rFonts w:ascii="Verdana" w:hAnsi="Verdana"/>
          <w:sz w:val="18"/>
          <w:szCs w:val="18"/>
        </w:rPr>
        <w:t>They m</w:t>
      </w:r>
      <w:r w:rsidR="003922E2" w:rsidRPr="00CF08A0">
        <w:rPr>
          <w:rFonts w:ascii="Verdana" w:hAnsi="Verdana"/>
          <w:sz w:val="18"/>
          <w:szCs w:val="18"/>
        </w:rPr>
        <w:t xml:space="preserve">ust use this to assess whether they need to hold additional </w:t>
      </w:r>
      <w:r w:rsidR="00D108E3" w:rsidRPr="00CF08A0">
        <w:rPr>
          <w:rFonts w:ascii="Verdana" w:hAnsi="Verdana"/>
          <w:sz w:val="18"/>
          <w:szCs w:val="18"/>
        </w:rPr>
        <w:t xml:space="preserve">own funds or liquid assets to comply with the Overall Financial Adequacy Rule. </w:t>
      </w:r>
    </w:p>
    <w:p w14:paraId="1688827A" w14:textId="19B259A9" w:rsidR="009120DE" w:rsidRPr="00CF08A0" w:rsidRDefault="009120DE" w:rsidP="00CF08A0">
      <w:pPr>
        <w:spacing w:before="20"/>
        <w:ind w:right="737"/>
        <w:rPr>
          <w:rFonts w:ascii="Verdana" w:hAnsi="Verdana"/>
          <w:sz w:val="18"/>
          <w:szCs w:val="18"/>
        </w:rPr>
      </w:pPr>
      <w:r w:rsidRPr="00CF08A0">
        <w:rPr>
          <w:rFonts w:ascii="Verdana" w:hAnsi="Verdana"/>
          <w:sz w:val="18"/>
          <w:szCs w:val="18"/>
        </w:rPr>
        <w:t xml:space="preserve">Firms whose </w:t>
      </w:r>
      <w:r w:rsidR="00AD15B8">
        <w:rPr>
          <w:rFonts w:ascii="Verdana" w:hAnsi="Verdana"/>
          <w:sz w:val="18"/>
          <w:szCs w:val="18"/>
        </w:rPr>
        <w:t>Permanent Minimum Requirement (PMR) is equal to or greater than £15</w:t>
      </w:r>
      <w:r w:rsidR="00DB3655">
        <w:rPr>
          <w:rFonts w:ascii="Verdana" w:hAnsi="Verdana"/>
          <w:sz w:val="18"/>
          <w:szCs w:val="18"/>
        </w:rPr>
        <w:t xml:space="preserve">0,000 are required to submit their ICARA document as part of the MiFID authorisation application. </w:t>
      </w:r>
    </w:p>
    <w:p w14:paraId="0E0242FD" w14:textId="790E26D5" w:rsidR="009120DE" w:rsidRPr="00CF08A0" w:rsidRDefault="009120DE" w:rsidP="00CF08A0">
      <w:pPr>
        <w:spacing w:before="20"/>
        <w:ind w:right="737"/>
        <w:rPr>
          <w:rFonts w:ascii="Verdana" w:hAnsi="Verdana"/>
          <w:sz w:val="18"/>
          <w:szCs w:val="18"/>
        </w:rPr>
      </w:pPr>
      <w:r w:rsidRPr="00CF08A0">
        <w:rPr>
          <w:rFonts w:ascii="Verdana" w:hAnsi="Verdana"/>
          <w:sz w:val="18"/>
          <w:szCs w:val="18"/>
        </w:rPr>
        <w:t xml:space="preserve">All other firms are </w:t>
      </w:r>
      <w:r w:rsidR="00002AFD" w:rsidRPr="00CF08A0">
        <w:rPr>
          <w:rFonts w:ascii="Verdana" w:hAnsi="Verdana"/>
          <w:sz w:val="18"/>
          <w:szCs w:val="18"/>
        </w:rPr>
        <w:t xml:space="preserve">only </w:t>
      </w:r>
      <w:r w:rsidRPr="00CF08A0">
        <w:rPr>
          <w:rFonts w:ascii="Verdana" w:hAnsi="Verdana"/>
          <w:sz w:val="18"/>
          <w:szCs w:val="18"/>
        </w:rPr>
        <w:t>required to self-certify that they have undertaken an ICARA in accordance with MIFIDPRU 7</w:t>
      </w:r>
      <w:r w:rsidR="000751A9" w:rsidRPr="00CF08A0">
        <w:rPr>
          <w:rFonts w:ascii="Verdana" w:hAnsi="Verdana"/>
          <w:sz w:val="18"/>
          <w:szCs w:val="18"/>
        </w:rPr>
        <w:t xml:space="preserve">. </w:t>
      </w:r>
      <w:r w:rsidR="00792D1A" w:rsidRPr="00CF08A0">
        <w:rPr>
          <w:rFonts w:ascii="Verdana" w:hAnsi="Verdana"/>
          <w:sz w:val="18"/>
          <w:szCs w:val="18"/>
        </w:rPr>
        <w:t xml:space="preserve"> </w:t>
      </w:r>
      <w:r w:rsidR="000751A9" w:rsidRPr="00CF08A0">
        <w:rPr>
          <w:rFonts w:ascii="Verdana" w:hAnsi="Verdana"/>
          <w:sz w:val="18"/>
          <w:szCs w:val="18"/>
        </w:rPr>
        <w:t>H</w:t>
      </w:r>
      <w:r w:rsidR="00792D1A" w:rsidRPr="00CF08A0">
        <w:rPr>
          <w:rFonts w:ascii="Verdana" w:hAnsi="Verdana"/>
          <w:sz w:val="18"/>
          <w:szCs w:val="18"/>
        </w:rPr>
        <w:t>owever</w:t>
      </w:r>
      <w:r w:rsidR="000751A9" w:rsidRPr="00CF08A0">
        <w:rPr>
          <w:rFonts w:ascii="Verdana" w:hAnsi="Verdana"/>
          <w:sz w:val="18"/>
          <w:szCs w:val="18"/>
        </w:rPr>
        <w:t>,</w:t>
      </w:r>
      <w:r w:rsidR="00792D1A" w:rsidRPr="00CF08A0">
        <w:rPr>
          <w:rFonts w:ascii="Verdana" w:hAnsi="Verdana"/>
          <w:sz w:val="18"/>
          <w:szCs w:val="18"/>
        </w:rPr>
        <w:t xml:space="preserve"> </w:t>
      </w:r>
      <w:r w:rsidR="00652496" w:rsidRPr="00CF08A0">
        <w:rPr>
          <w:rFonts w:ascii="Verdana" w:hAnsi="Verdana"/>
          <w:sz w:val="18"/>
          <w:szCs w:val="18"/>
        </w:rPr>
        <w:t>we may require that they</w:t>
      </w:r>
      <w:r w:rsidR="00792D1A" w:rsidRPr="00CF08A0">
        <w:rPr>
          <w:rFonts w:ascii="Verdana" w:hAnsi="Verdana"/>
          <w:sz w:val="18"/>
          <w:szCs w:val="18"/>
        </w:rPr>
        <w:t xml:space="preserve"> submit their ICARA</w:t>
      </w:r>
      <w:r w:rsidR="009E6AD1" w:rsidRPr="00CF08A0">
        <w:rPr>
          <w:rFonts w:ascii="Verdana" w:hAnsi="Verdana"/>
          <w:sz w:val="18"/>
          <w:szCs w:val="18"/>
        </w:rPr>
        <w:t xml:space="preserve"> document </w:t>
      </w:r>
      <w:r w:rsidR="00E00DF4" w:rsidRPr="00CF08A0">
        <w:rPr>
          <w:rFonts w:ascii="Verdana" w:hAnsi="Verdana"/>
          <w:sz w:val="18"/>
          <w:szCs w:val="18"/>
        </w:rPr>
        <w:t>as part of authorisation process</w:t>
      </w:r>
      <w:r w:rsidR="009E6AD1" w:rsidRPr="00CF08A0">
        <w:rPr>
          <w:rFonts w:ascii="Verdana" w:hAnsi="Verdana"/>
          <w:sz w:val="18"/>
          <w:szCs w:val="18"/>
        </w:rPr>
        <w:t xml:space="preserve"> </w:t>
      </w:r>
      <w:proofErr w:type="gramStart"/>
      <w:r w:rsidR="009E6AD1" w:rsidRPr="00CF08A0">
        <w:rPr>
          <w:rFonts w:ascii="Verdana" w:hAnsi="Verdana"/>
          <w:sz w:val="18"/>
          <w:szCs w:val="18"/>
        </w:rPr>
        <w:t>at a later time</w:t>
      </w:r>
      <w:proofErr w:type="gramEnd"/>
      <w:r w:rsidRPr="00CF08A0">
        <w:rPr>
          <w:rFonts w:ascii="Verdana" w:hAnsi="Verdana"/>
          <w:sz w:val="18"/>
          <w:szCs w:val="18"/>
        </w:rPr>
        <w:t>.</w:t>
      </w:r>
    </w:p>
    <w:bookmarkEnd w:id="8"/>
    <w:p w14:paraId="053089E3" w14:textId="7C02A922" w:rsidR="009120DE" w:rsidRDefault="006A6FBC" w:rsidP="00CF08A0">
      <w:pPr>
        <w:pStyle w:val="QuestionChar"/>
        <w:rPr>
          <w:rFonts w:ascii="Verdana" w:hAnsi="Verdana"/>
          <w:b/>
        </w:rPr>
      </w:pPr>
      <w:r>
        <w:rPr>
          <w:rFonts w:ascii="Verdana" w:hAnsi="Verdana"/>
          <w:b/>
        </w:rPr>
        <w:tab/>
      </w:r>
      <w:r w:rsidR="000F2948">
        <w:rPr>
          <w:rFonts w:ascii="Verdana" w:hAnsi="Verdana"/>
          <w:b/>
        </w:rPr>
        <w:t>4.</w:t>
      </w:r>
      <w:r w:rsidR="009120DE">
        <w:rPr>
          <w:rFonts w:ascii="Verdana" w:hAnsi="Verdana"/>
          <w:b/>
        </w:rPr>
        <w:t>1</w:t>
      </w:r>
      <w:r w:rsidR="000F2948">
        <w:rPr>
          <w:rFonts w:ascii="Verdana" w:hAnsi="Verdana"/>
          <w:b/>
        </w:rPr>
        <w:tab/>
      </w:r>
      <w:r w:rsidR="009120DE" w:rsidRPr="009120DE">
        <w:rPr>
          <w:rFonts w:ascii="Verdana" w:hAnsi="Verdana"/>
          <w:b/>
        </w:rPr>
        <w:t xml:space="preserve">Please confirm that the applicant firm </w:t>
      </w:r>
      <w:r w:rsidR="00952084">
        <w:rPr>
          <w:rFonts w:ascii="Verdana" w:hAnsi="Verdana"/>
          <w:b/>
        </w:rPr>
        <w:t>operates</w:t>
      </w:r>
      <w:r w:rsidR="009120DE" w:rsidRPr="009120DE">
        <w:rPr>
          <w:rFonts w:ascii="Verdana" w:hAnsi="Verdana"/>
          <w:b/>
        </w:rPr>
        <w:t xml:space="preserve"> an ICARA </w:t>
      </w:r>
      <w:r w:rsidR="00952084">
        <w:rPr>
          <w:rFonts w:ascii="Verdana" w:hAnsi="Verdana"/>
          <w:b/>
        </w:rPr>
        <w:t>process</w:t>
      </w:r>
      <w:r w:rsidR="009120DE" w:rsidRPr="009120DE">
        <w:rPr>
          <w:rFonts w:ascii="Verdana" w:hAnsi="Verdana"/>
          <w:b/>
        </w:rPr>
        <w:t xml:space="preserve"> in accordance with MIFIDPRU 7 </w:t>
      </w:r>
      <w:r w:rsidR="009E6AD1">
        <w:rPr>
          <w:rFonts w:ascii="Verdana" w:hAnsi="Verdana"/>
          <w:b/>
        </w:rPr>
        <w:t xml:space="preserve">and that </w:t>
      </w:r>
      <w:r w:rsidR="006D46CE">
        <w:rPr>
          <w:rFonts w:ascii="Verdana" w:hAnsi="Verdana"/>
          <w:b/>
        </w:rPr>
        <w:t>this</w:t>
      </w:r>
      <w:r w:rsidR="009C06BA">
        <w:rPr>
          <w:rFonts w:ascii="Verdana" w:hAnsi="Verdana"/>
          <w:b/>
        </w:rPr>
        <w:t xml:space="preserve"> has been document</w:t>
      </w:r>
      <w:r w:rsidR="00801214">
        <w:rPr>
          <w:rFonts w:ascii="Verdana" w:hAnsi="Verdana"/>
          <w:b/>
        </w:rPr>
        <w:t>ed</w:t>
      </w:r>
      <w:r w:rsidR="009C06BA">
        <w:rPr>
          <w:rFonts w:ascii="Verdana" w:hAnsi="Verdana"/>
          <w:b/>
        </w:rPr>
        <w:t xml:space="preserve"> in an ICARA document</w:t>
      </w:r>
      <w:r w:rsidR="0034218E">
        <w:rPr>
          <w:rFonts w:ascii="Verdana" w:hAnsi="Verdana"/>
          <w:b/>
        </w:rPr>
        <w:t>.</w:t>
      </w:r>
    </w:p>
    <w:p w14:paraId="65E34C41" w14:textId="1147D0A0" w:rsidR="009120DE" w:rsidRPr="00CF08A0" w:rsidRDefault="009120DE" w:rsidP="00CF08A0">
      <w:pPr>
        <w:spacing w:before="20"/>
        <w:ind w:right="737"/>
        <w:rPr>
          <w:rFonts w:ascii="Verdana" w:hAnsi="Verdana"/>
          <w:sz w:val="18"/>
          <w:szCs w:val="18"/>
        </w:rPr>
      </w:pPr>
      <w:r w:rsidRPr="00CF08A0">
        <w:rPr>
          <w:rFonts w:ascii="Verdana" w:hAnsi="Verdana"/>
          <w:sz w:val="18"/>
          <w:szCs w:val="18"/>
        </w:rPr>
        <w:fldChar w:fldCharType="begin">
          <w:ffData>
            <w:name w:val="Check16"/>
            <w:enabled/>
            <w:calcOnExit w:val="0"/>
            <w:checkBox>
              <w:sizeAuto/>
              <w:default w:val="0"/>
            </w:checkBox>
          </w:ffData>
        </w:fldChar>
      </w:r>
      <w:r w:rsidRPr="00CF08A0">
        <w:rPr>
          <w:rFonts w:ascii="Verdana" w:hAnsi="Verdana"/>
          <w:sz w:val="18"/>
          <w:szCs w:val="18"/>
        </w:rPr>
        <w:instrText xml:space="preserve"> FORMCHECKBOX </w:instrText>
      </w:r>
      <w:r w:rsidRPr="00CF08A0">
        <w:rPr>
          <w:rFonts w:ascii="Verdana" w:hAnsi="Verdana"/>
          <w:sz w:val="18"/>
          <w:szCs w:val="18"/>
        </w:rPr>
      </w:r>
      <w:r w:rsidRPr="00CF08A0">
        <w:rPr>
          <w:rFonts w:ascii="Verdana" w:hAnsi="Verdana"/>
          <w:sz w:val="18"/>
          <w:szCs w:val="18"/>
        </w:rPr>
        <w:fldChar w:fldCharType="separate"/>
      </w:r>
      <w:r w:rsidRPr="00CF08A0">
        <w:rPr>
          <w:rFonts w:ascii="Verdana" w:hAnsi="Verdana"/>
          <w:sz w:val="18"/>
          <w:szCs w:val="18"/>
        </w:rPr>
        <w:fldChar w:fldCharType="end"/>
      </w:r>
      <w:r w:rsidRPr="00CF08A0">
        <w:rPr>
          <w:rFonts w:ascii="Verdana" w:hAnsi="Verdana"/>
          <w:sz w:val="18"/>
          <w:szCs w:val="18"/>
        </w:rPr>
        <w:t xml:space="preserve"> Yes</w:t>
      </w:r>
      <w:r w:rsidR="00122885" w:rsidRPr="00CF08A0">
        <w:rPr>
          <w:rFonts w:ascii="Verdana" w:hAnsi="Verdana"/>
          <w:sz w:val="18"/>
          <w:szCs w:val="18"/>
        </w:rPr>
        <w:t xml:space="preserve">, we </w:t>
      </w:r>
      <w:r w:rsidR="00716EC4" w:rsidRPr="00CF08A0">
        <w:rPr>
          <w:rFonts w:ascii="Verdana" w:hAnsi="Verdana"/>
          <w:sz w:val="18"/>
          <w:szCs w:val="18"/>
        </w:rPr>
        <w:t>operate</w:t>
      </w:r>
      <w:r w:rsidR="00122885" w:rsidRPr="00CF08A0">
        <w:rPr>
          <w:rFonts w:ascii="Verdana" w:hAnsi="Verdana"/>
          <w:sz w:val="18"/>
          <w:szCs w:val="18"/>
        </w:rPr>
        <w:t xml:space="preserve"> </w:t>
      </w:r>
      <w:r w:rsidR="00174FA9" w:rsidRPr="00CF08A0">
        <w:rPr>
          <w:rFonts w:ascii="Verdana" w:hAnsi="Verdana"/>
          <w:sz w:val="18"/>
          <w:szCs w:val="18"/>
        </w:rPr>
        <w:t xml:space="preserve">an ICARA </w:t>
      </w:r>
      <w:r w:rsidR="0098666E" w:rsidRPr="00CF08A0">
        <w:rPr>
          <w:rFonts w:ascii="Verdana" w:hAnsi="Verdana"/>
          <w:sz w:val="18"/>
          <w:szCs w:val="18"/>
        </w:rPr>
        <w:t>process,</w:t>
      </w:r>
      <w:r w:rsidR="00174FA9" w:rsidRPr="00CF08A0">
        <w:rPr>
          <w:rFonts w:ascii="Verdana" w:hAnsi="Verdana"/>
          <w:sz w:val="18"/>
          <w:szCs w:val="18"/>
        </w:rPr>
        <w:t xml:space="preserve"> and </w:t>
      </w:r>
      <w:r w:rsidR="00764DDD" w:rsidRPr="00CF08A0">
        <w:rPr>
          <w:rFonts w:ascii="Verdana" w:hAnsi="Verdana"/>
          <w:sz w:val="18"/>
          <w:szCs w:val="18"/>
        </w:rPr>
        <w:t xml:space="preserve">we </w:t>
      </w:r>
      <w:r w:rsidR="00174FA9" w:rsidRPr="00CF08A0">
        <w:rPr>
          <w:rFonts w:ascii="Verdana" w:hAnsi="Verdana"/>
          <w:sz w:val="18"/>
          <w:szCs w:val="18"/>
        </w:rPr>
        <w:t xml:space="preserve">have </w:t>
      </w:r>
      <w:r w:rsidR="00764DDD" w:rsidRPr="00CF08A0">
        <w:rPr>
          <w:rFonts w:ascii="Verdana" w:hAnsi="Verdana"/>
          <w:sz w:val="18"/>
          <w:szCs w:val="18"/>
        </w:rPr>
        <w:t xml:space="preserve">written evidence of </w:t>
      </w:r>
      <w:r w:rsidR="0098666E" w:rsidRPr="00CF08A0">
        <w:rPr>
          <w:rFonts w:ascii="Verdana" w:hAnsi="Verdana"/>
          <w:sz w:val="18"/>
          <w:szCs w:val="18"/>
        </w:rPr>
        <w:t>its</w:t>
      </w:r>
      <w:r w:rsidR="00764DDD" w:rsidRPr="00CF08A0">
        <w:rPr>
          <w:rFonts w:ascii="Verdana" w:hAnsi="Verdana"/>
          <w:sz w:val="18"/>
          <w:szCs w:val="18"/>
        </w:rPr>
        <w:t xml:space="preserve"> adequacy</w:t>
      </w:r>
    </w:p>
    <w:p w14:paraId="4DEDD977" w14:textId="059053C0" w:rsidR="00E17A7C" w:rsidRDefault="00CF08A0" w:rsidP="00CF08A0">
      <w:pPr>
        <w:pStyle w:val="QuestionChar"/>
        <w:rPr>
          <w:rFonts w:ascii="Verdana" w:hAnsi="Verdana"/>
          <w:b/>
        </w:rPr>
      </w:pPr>
      <w:r>
        <w:rPr>
          <w:rFonts w:ascii="Verdana" w:hAnsi="Verdana"/>
          <w:b/>
          <w:szCs w:val="18"/>
        </w:rPr>
        <w:tab/>
      </w:r>
      <w:r w:rsidR="004F644E">
        <w:rPr>
          <w:rFonts w:ascii="Verdana" w:hAnsi="Verdana"/>
          <w:b/>
        </w:rPr>
        <w:t>4.2</w:t>
      </w:r>
      <w:r w:rsidR="00ED3D68" w:rsidRPr="00ED3D68">
        <w:rPr>
          <w:rFonts w:ascii="Verdana" w:hAnsi="Verdana"/>
          <w:b/>
        </w:rPr>
        <w:tab/>
      </w:r>
      <w:r w:rsidR="003825A6">
        <w:rPr>
          <w:rFonts w:ascii="Verdana" w:hAnsi="Verdana"/>
          <w:b/>
        </w:rPr>
        <w:t xml:space="preserve">Please confirm the date </w:t>
      </w:r>
      <w:r w:rsidR="00E17A7C">
        <w:rPr>
          <w:rFonts w:ascii="Verdana" w:hAnsi="Verdana"/>
          <w:b/>
        </w:rPr>
        <w:t xml:space="preserve">(dd/mm/yyyy) </w:t>
      </w:r>
      <w:r w:rsidR="003825A6">
        <w:rPr>
          <w:rFonts w:ascii="Verdana" w:hAnsi="Verdana"/>
          <w:b/>
        </w:rPr>
        <w:t xml:space="preserve">the ICARA process/document was signed off </w:t>
      </w:r>
      <w:r w:rsidR="00E17A7C">
        <w:rPr>
          <w:rFonts w:ascii="Verdana" w:hAnsi="Verdana"/>
          <w:b/>
        </w:rPr>
        <w:t xml:space="preserve">by the </w:t>
      </w:r>
      <w:r w:rsidR="00FA1897">
        <w:rPr>
          <w:rFonts w:ascii="Verdana" w:hAnsi="Verdana"/>
          <w:b/>
        </w:rPr>
        <w:t xml:space="preserve">applicant </w:t>
      </w:r>
      <w:r w:rsidR="00E17A7C">
        <w:rPr>
          <w:rFonts w:ascii="Verdana" w:hAnsi="Verdana"/>
          <w:b/>
        </w:rPr>
        <w:t>firm’s governing body</w:t>
      </w:r>
      <w:r w:rsidR="00F20E90">
        <w:rPr>
          <w:rFonts w:ascii="Verdana" w:hAnsi="Verdana"/>
          <w:b/>
        </w:rPr>
        <w:t xml:space="preserve"> (dd/mm/yyyy)</w:t>
      </w:r>
      <w:r w:rsidR="00E17A7C">
        <w:rPr>
          <w:rFonts w:ascii="Verdana" w:hAnsi="Verdana"/>
          <w:b/>
        </w:rPr>
        <w:t>.</w:t>
      </w:r>
      <w:r w:rsidR="00005774" w:rsidRPr="00005774">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20E90" w:rsidRPr="00F01A59" w14:paraId="4AF72CBF" w14:textId="65516B06" w:rsidTr="0086721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F6BB2B9" w14:textId="5F78F478"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0"/>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1B41602" w14:textId="3E47862C"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1"/>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4BD2A68" w14:textId="58F31302"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71BAF7E" w14:textId="77777777"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0"/>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C28373C" w14:textId="77777777"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1"/>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DDBD70F" w14:textId="77777777"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F01A59">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5D62142" w14:textId="77777777"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2"/>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2C6AD67" w14:textId="77777777"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3"/>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83A6BC" w14:textId="22968532"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2"/>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A0672A" w14:textId="03808B56" w:rsidR="00F20E90" w:rsidRPr="00F01A59" w:rsidRDefault="00F20E90" w:rsidP="00F20E90">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3"/>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r>
    </w:tbl>
    <w:p w14:paraId="20E90315" w14:textId="67094F84" w:rsidR="00ED3D68" w:rsidRPr="00ED3D68" w:rsidRDefault="00F20E90" w:rsidP="00F20E90">
      <w:pPr>
        <w:pStyle w:val="QuestionChar"/>
        <w:rPr>
          <w:rFonts w:ascii="Verdana" w:hAnsi="Verdana"/>
          <w:b/>
        </w:rPr>
      </w:pPr>
      <w:r>
        <w:rPr>
          <w:rFonts w:ascii="Verdana" w:hAnsi="Verdana"/>
          <w:b/>
        </w:rPr>
        <w:tab/>
      </w:r>
      <w:r w:rsidR="003825A6">
        <w:rPr>
          <w:rFonts w:ascii="Verdana" w:hAnsi="Verdana"/>
          <w:b/>
        </w:rPr>
        <w:t>4.3</w:t>
      </w:r>
      <w:r>
        <w:rPr>
          <w:rFonts w:ascii="Verdana" w:hAnsi="Verdana"/>
          <w:b/>
        </w:rPr>
        <w:tab/>
        <w:t>I</w:t>
      </w:r>
      <w:r w:rsidR="00FF6149">
        <w:rPr>
          <w:rFonts w:ascii="Verdana" w:hAnsi="Verdana"/>
          <w:b/>
        </w:rPr>
        <w:t>f the applicant firm is a part of an investment firm group, p</w:t>
      </w:r>
      <w:r w:rsidR="00ED3D68" w:rsidRPr="00ED3D68">
        <w:rPr>
          <w:rFonts w:ascii="Verdana" w:hAnsi="Verdana"/>
          <w:b/>
        </w:rPr>
        <w:t>lease confirm</w:t>
      </w:r>
      <w:r w:rsidR="005F29C7">
        <w:rPr>
          <w:rFonts w:ascii="Verdana" w:hAnsi="Verdana"/>
          <w:b/>
        </w:rPr>
        <w:t xml:space="preserve"> </w:t>
      </w:r>
      <w:r w:rsidR="00CE1FFB">
        <w:rPr>
          <w:rFonts w:ascii="Verdana" w:hAnsi="Verdana"/>
          <w:b/>
        </w:rPr>
        <w:t xml:space="preserve">whether </w:t>
      </w:r>
      <w:r w:rsidR="00FF6149">
        <w:rPr>
          <w:rFonts w:ascii="Verdana" w:hAnsi="Verdana"/>
          <w:b/>
        </w:rPr>
        <w:t xml:space="preserve">the investment firm group operates </w:t>
      </w:r>
      <w:r w:rsidR="00BF168E">
        <w:rPr>
          <w:rFonts w:ascii="Verdana" w:hAnsi="Verdana"/>
          <w:b/>
        </w:rPr>
        <w:t>a group ICARA process</w:t>
      </w:r>
      <w:r w:rsidR="006853EF">
        <w:rPr>
          <w:rFonts w:ascii="Verdana" w:hAnsi="Verdana"/>
          <w:b/>
        </w:rPr>
        <w:t xml:space="preserve"> under MIFID</w:t>
      </w:r>
      <w:r w:rsidR="004E7BCA">
        <w:rPr>
          <w:rFonts w:ascii="Verdana" w:hAnsi="Verdana"/>
          <w:b/>
        </w:rPr>
        <w:t>P</w:t>
      </w:r>
      <w:r w:rsidR="006853EF">
        <w:rPr>
          <w:rFonts w:ascii="Verdana" w:hAnsi="Verdana"/>
          <w:b/>
        </w:rPr>
        <w:t xml:space="preserve">RU </w:t>
      </w:r>
      <w:r w:rsidR="00B062DD">
        <w:rPr>
          <w:rFonts w:ascii="Verdana" w:hAnsi="Verdana"/>
          <w:b/>
        </w:rPr>
        <w:t>7.9.5R</w:t>
      </w:r>
      <w:r w:rsidR="009D7713">
        <w:rPr>
          <w:rFonts w:ascii="Verdana" w:hAnsi="Verdana"/>
          <w:b/>
        </w:rPr>
        <w:t>.</w:t>
      </w:r>
    </w:p>
    <w:p w14:paraId="2628077C" w14:textId="5A9C291C" w:rsidR="00ED3D68" w:rsidRPr="00F20E90" w:rsidRDefault="00ED3D68" w:rsidP="00F20E90">
      <w:pPr>
        <w:spacing w:before="20"/>
        <w:ind w:right="737"/>
        <w:rPr>
          <w:rFonts w:ascii="Verdana" w:hAnsi="Verdana"/>
          <w:sz w:val="18"/>
          <w:szCs w:val="18"/>
        </w:rPr>
      </w:pPr>
      <w:r w:rsidRPr="00F20E90">
        <w:rPr>
          <w:rFonts w:ascii="Verdana" w:hAnsi="Verdana"/>
          <w:sz w:val="18"/>
          <w:szCs w:val="18"/>
        </w:rPr>
        <w:fldChar w:fldCharType="begin">
          <w:ffData>
            <w:name w:val="Check16"/>
            <w:enabled/>
            <w:calcOnExit w:val="0"/>
            <w:checkBox>
              <w:sizeAuto/>
              <w:default w:val="0"/>
            </w:checkBox>
          </w:ffData>
        </w:fldChar>
      </w:r>
      <w:r w:rsidRPr="00F20E90">
        <w:rPr>
          <w:rFonts w:ascii="Verdana" w:hAnsi="Verdana"/>
          <w:sz w:val="18"/>
          <w:szCs w:val="18"/>
        </w:rPr>
        <w:instrText xml:space="preserve"> FORMCHECKBOX </w:instrText>
      </w:r>
      <w:r w:rsidRPr="00F20E90">
        <w:rPr>
          <w:rFonts w:ascii="Verdana" w:hAnsi="Verdana"/>
          <w:sz w:val="18"/>
          <w:szCs w:val="18"/>
        </w:rPr>
      </w:r>
      <w:r w:rsidRPr="00F20E90">
        <w:rPr>
          <w:rFonts w:ascii="Verdana" w:hAnsi="Verdana"/>
          <w:sz w:val="18"/>
          <w:szCs w:val="18"/>
        </w:rPr>
        <w:fldChar w:fldCharType="separate"/>
      </w:r>
      <w:r w:rsidRPr="00F20E90">
        <w:rPr>
          <w:rFonts w:ascii="Verdana" w:hAnsi="Verdana"/>
          <w:sz w:val="18"/>
          <w:szCs w:val="18"/>
        </w:rPr>
        <w:fldChar w:fldCharType="end"/>
      </w:r>
      <w:r w:rsidRPr="00F20E90">
        <w:rPr>
          <w:rFonts w:ascii="Verdana" w:hAnsi="Verdana"/>
          <w:sz w:val="18"/>
          <w:szCs w:val="18"/>
        </w:rPr>
        <w:t xml:space="preserve"> </w:t>
      </w:r>
      <w:r w:rsidR="00F1656D" w:rsidRPr="00F20E90">
        <w:rPr>
          <w:rFonts w:ascii="Verdana" w:hAnsi="Verdana"/>
          <w:sz w:val="18"/>
          <w:szCs w:val="18"/>
        </w:rPr>
        <w:t>Yes</w:t>
      </w:r>
    </w:p>
    <w:p w14:paraId="173423D8" w14:textId="33E1FD4D" w:rsidR="004F644E" w:rsidRPr="00F20E90" w:rsidRDefault="004F644E" w:rsidP="00F20E90">
      <w:pPr>
        <w:spacing w:before="20"/>
        <w:ind w:right="737"/>
        <w:rPr>
          <w:rFonts w:ascii="Verdana" w:hAnsi="Verdana"/>
          <w:sz w:val="18"/>
          <w:szCs w:val="18"/>
        </w:rPr>
      </w:pPr>
      <w:r w:rsidRPr="00F20E90">
        <w:rPr>
          <w:rFonts w:ascii="Verdana" w:hAnsi="Verdana"/>
          <w:sz w:val="18"/>
          <w:szCs w:val="18"/>
        </w:rPr>
        <w:fldChar w:fldCharType="begin">
          <w:ffData>
            <w:name w:val="Check16"/>
            <w:enabled/>
            <w:calcOnExit w:val="0"/>
            <w:checkBox>
              <w:sizeAuto/>
              <w:default w:val="0"/>
            </w:checkBox>
          </w:ffData>
        </w:fldChar>
      </w:r>
      <w:r w:rsidRPr="00F20E90">
        <w:rPr>
          <w:rFonts w:ascii="Verdana" w:hAnsi="Verdana"/>
          <w:sz w:val="18"/>
          <w:szCs w:val="18"/>
        </w:rPr>
        <w:instrText xml:space="preserve"> FORMCHECKBOX </w:instrText>
      </w:r>
      <w:r w:rsidRPr="00F20E90">
        <w:rPr>
          <w:rFonts w:ascii="Verdana" w:hAnsi="Verdana"/>
          <w:sz w:val="18"/>
          <w:szCs w:val="18"/>
        </w:rPr>
      </w:r>
      <w:r w:rsidRPr="00F20E90">
        <w:rPr>
          <w:rFonts w:ascii="Verdana" w:hAnsi="Verdana"/>
          <w:sz w:val="18"/>
          <w:szCs w:val="18"/>
        </w:rPr>
        <w:fldChar w:fldCharType="separate"/>
      </w:r>
      <w:r w:rsidRPr="00F20E90">
        <w:rPr>
          <w:rFonts w:ascii="Verdana" w:hAnsi="Verdana"/>
          <w:sz w:val="18"/>
          <w:szCs w:val="18"/>
        </w:rPr>
        <w:fldChar w:fldCharType="end"/>
      </w:r>
      <w:r w:rsidRPr="00F20E90">
        <w:rPr>
          <w:rFonts w:ascii="Verdana" w:hAnsi="Verdana"/>
          <w:sz w:val="18"/>
          <w:szCs w:val="18"/>
        </w:rPr>
        <w:t xml:space="preserve"> </w:t>
      </w:r>
      <w:r w:rsidR="00F1656D" w:rsidRPr="00F20E90">
        <w:rPr>
          <w:rFonts w:ascii="Verdana" w:hAnsi="Verdana"/>
          <w:sz w:val="18"/>
          <w:szCs w:val="18"/>
        </w:rPr>
        <w:t>No</w:t>
      </w:r>
    </w:p>
    <w:p w14:paraId="5D107EE8" w14:textId="0F7CCBB0" w:rsidR="00207E6E" w:rsidRPr="00F20E90" w:rsidRDefault="00F20E90" w:rsidP="00F20E90">
      <w:pPr>
        <w:pStyle w:val="QuestionChar"/>
        <w:rPr>
          <w:rFonts w:ascii="Verdana" w:hAnsi="Verdana"/>
          <w:b/>
        </w:rPr>
      </w:pPr>
      <w:r>
        <w:rPr>
          <w:rFonts w:ascii="Verdana" w:hAnsi="Verdana"/>
          <w:b/>
        </w:rPr>
        <w:tab/>
      </w:r>
      <w:r w:rsidR="003D1D73" w:rsidRPr="003D1D73">
        <w:rPr>
          <w:rFonts w:ascii="Verdana" w:hAnsi="Verdana"/>
          <w:b/>
        </w:rPr>
        <w:t>4.</w:t>
      </w:r>
      <w:r w:rsidR="00BE4E78">
        <w:rPr>
          <w:rFonts w:ascii="Verdana" w:hAnsi="Verdana"/>
          <w:b/>
        </w:rPr>
        <w:t>4</w:t>
      </w:r>
      <w:r w:rsidR="003D1D73" w:rsidRPr="003D1D73">
        <w:rPr>
          <w:rFonts w:ascii="Verdana" w:hAnsi="Verdana"/>
          <w:b/>
        </w:rPr>
        <w:tab/>
      </w:r>
      <w:r w:rsidR="003D1D73">
        <w:rPr>
          <w:rFonts w:ascii="Verdana" w:hAnsi="Verdana"/>
          <w:b/>
        </w:rPr>
        <w:t xml:space="preserve"> If the applicant firm</w:t>
      </w:r>
      <w:r w:rsidR="00497E0E">
        <w:rPr>
          <w:rFonts w:ascii="Verdana" w:hAnsi="Verdana"/>
          <w:b/>
        </w:rPr>
        <w:t xml:space="preserve">’s </w:t>
      </w:r>
      <w:r w:rsidR="0003733C">
        <w:rPr>
          <w:rFonts w:ascii="Verdana" w:hAnsi="Verdana"/>
          <w:b/>
        </w:rPr>
        <w:t xml:space="preserve">PMR </w:t>
      </w:r>
      <w:r w:rsidR="00497E0E">
        <w:rPr>
          <w:rFonts w:ascii="Verdana" w:hAnsi="Verdana"/>
          <w:b/>
        </w:rPr>
        <w:t xml:space="preserve">is </w:t>
      </w:r>
      <w:r w:rsidR="0003733C">
        <w:rPr>
          <w:rFonts w:ascii="Verdana" w:hAnsi="Verdana"/>
          <w:b/>
        </w:rPr>
        <w:t xml:space="preserve">equal to or </w:t>
      </w:r>
      <w:r w:rsidR="003D1D73" w:rsidRPr="003D1D73">
        <w:rPr>
          <w:rFonts w:ascii="Verdana" w:hAnsi="Verdana"/>
          <w:b/>
        </w:rPr>
        <w:t>greater than £</w:t>
      </w:r>
      <w:r w:rsidR="0003733C">
        <w:rPr>
          <w:rFonts w:ascii="Verdana" w:hAnsi="Verdana"/>
          <w:b/>
        </w:rPr>
        <w:t>150</w:t>
      </w:r>
      <w:r w:rsidR="003D1D73" w:rsidRPr="003D1D73">
        <w:rPr>
          <w:rFonts w:ascii="Verdana" w:hAnsi="Verdana"/>
          <w:b/>
        </w:rPr>
        <w:t>,000</w:t>
      </w:r>
      <w:r w:rsidR="00497E0E">
        <w:rPr>
          <w:rFonts w:ascii="Verdana" w:hAnsi="Verdana"/>
          <w:b/>
        </w:rPr>
        <w:t xml:space="preserve">, please </w:t>
      </w:r>
      <w:r w:rsidR="009A7637">
        <w:rPr>
          <w:rFonts w:ascii="Verdana" w:hAnsi="Verdana"/>
          <w:b/>
        </w:rPr>
        <w:t xml:space="preserve">attach your ICARA document with your application. </w:t>
      </w:r>
    </w:p>
    <w:p w14:paraId="3A9947C9" w14:textId="02429119" w:rsidR="00265407" w:rsidRDefault="00265407" w:rsidP="00F20E90">
      <w:pPr>
        <w:spacing w:before="20"/>
        <w:ind w:right="737"/>
        <w:rPr>
          <w:rFonts w:ascii="Verdana" w:hAnsi="Verdana"/>
          <w:sz w:val="18"/>
          <w:szCs w:val="18"/>
        </w:rPr>
      </w:pPr>
      <w:r w:rsidRPr="0002275A">
        <w:rPr>
          <w:rFonts w:ascii="Verdana" w:hAnsi="Verdana"/>
          <w:sz w:val="18"/>
          <w:szCs w:val="18"/>
        </w:rPr>
        <w:fldChar w:fldCharType="begin">
          <w:ffData>
            <w:name w:val="Check16"/>
            <w:enabled/>
            <w:calcOnExit w:val="0"/>
            <w:checkBox>
              <w:sizeAuto/>
              <w:default w:val="0"/>
            </w:checkBox>
          </w:ffData>
        </w:fldChar>
      </w:r>
      <w:r w:rsidRPr="0002275A">
        <w:rPr>
          <w:rFonts w:ascii="Verdana" w:hAnsi="Verdana"/>
          <w:sz w:val="18"/>
          <w:szCs w:val="18"/>
        </w:rPr>
        <w:instrText xml:space="preserve"> FORMCHECKBOX </w:instrText>
      </w:r>
      <w:r w:rsidRPr="0002275A">
        <w:rPr>
          <w:rFonts w:ascii="Verdana" w:hAnsi="Verdana"/>
          <w:sz w:val="18"/>
          <w:szCs w:val="18"/>
        </w:rPr>
      </w:r>
      <w:r w:rsidRPr="0002275A">
        <w:rPr>
          <w:rFonts w:ascii="Verdana" w:hAnsi="Verdana"/>
          <w:sz w:val="18"/>
          <w:szCs w:val="18"/>
        </w:rPr>
        <w:fldChar w:fldCharType="separate"/>
      </w:r>
      <w:r w:rsidRPr="0002275A">
        <w:rPr>
          <w:rFonts w:ascii="Verdana" w:hAnsi="Verdana"/>
          <w:sz w:val="18"/>
          <w:szCs w:val="18"/>
        </w:rPr>
        <w:fldChar w:fldCharType="end"/>
      </w:r>
      <w:r w:rsidRPr="003108D1">
        <w:rPr>
          <w:rFonts w:ascii="Verdana" w:hAnsi="Verdana"/>
          <w:sz w:val="18"/>
          <w:szCs w:val="18"/>
        </w:rPr>
        <w:t xml:space="preserve"> </w:t>
      </w:r>
      <w:r w:rsidR="009A7637">
        <w:rPr>
          <w:rFonts w:ascii="Verdana" w:hAnsi="Verdana"/>
          <w:sz w:val="18"/>
          <w:szCs w:val="18"/>
        </w:rPr>
        <w:t>Attached</w:t>
      </w:r>
    </w:p>
    <w:p w14:paraId="2418E6D8" w14:textId="6EACBCDE" w:rsidR="009A7637" w:rsidRPr="003108D1" w:rsidRDefault="005B5A4C" w:rsidP="00F20E90">
      <w:pPr>
        <w:spacing w:before="20"/>
        <w:ind w:right="737"/>
        <w:rPr>
          <w:rFonts w:ascii="Verdana" w:hAnsi="Verdana"/>
          <w:sz w:val="18"/>
          <w:szCs w:val="18"/>
        </w:rPr>
      </w:pPr>
      <w:r w:rsidRPr="0002275A">
        <w:rPr>
          <w:rFonts w:ascii="Verdana" w:hAnsi="Verdana"/>
          <w:sz w:val="18"/>
          <w:szCs w:val="18"/>
        </w:rPr>
        <w:fldChar w:fldCharType="begin">
          <w:ffData>
            <w:name w:val="Check16"/>
            <w:enabled/>
            <w:calcOnExit w:val="0"/>
            <w:checkBox>
              <w:sizeAuto/>
              <w:default w:val="0"/>
            </w:checkBox>
          </w:ffData>
        </w:fldChar>
      </w:r>
      <w:r w:rsidRPr="0002275A">
        <w:rPr>
          <w:rFonts w:ascii="Verdana" w:hAnsi="Verdana"/>
          <w:sz w:val="18"/>
          <w:szCs w:val="18"/>
        </w:rPr>
        <w:instrText xml:space="preserve"> FORMCHECKBOX </w:instrText>
      </w:r>
      <w:r w:rsidRPr="0002275A">
        <w:rPr>
          <w:rFonts w:ascii="Verdana" w:hAnsi="Verdana"/>
          <w:sz w:val="18"/>
          <w:szCs w:val="18"/>
        </w:rPr>
      </w:r>
      <w:r w:rsidRPr="0002275A">
        <w:rPr>
          <w:rFonts w:ascii="Verdana" w:hAnsi="Verdana"/>
          <w:sz w:val="18"/>
          <w:szCs w:val="18"/>
        </w:rPr>
        <w:fldChar w:fldCharType="separate"/>
      </w:r>
      <w:r w:rsidRPr="0002275A">
        <w:rPr>
          <w:rFonts w:ascii="Verdana" w:hAnsi="Verdana"/>
          <w:sz w:val="18"/>
          <w:szCs w:val="18"/>
        </w:rPr>
        <w:fldChar w:fldCharType="end"/>
      </w:r>
      <w:r w:rsidRPr="003108D1">
        <w:rPr>
          <w:rFonts w:ascii="Verdana" w:hAnsi="Verdana"/>
          <w:sz w:val="18"/>
          <w:szCs w:val="18"/>
        </w:rPr>
        <w:t xml:space="preserve"> </w:t>
      </w:r>
      <w:r>
        <w:rPr>
          <w:rFonts w:ascii="Verdana" w:hAnsi="Verdana"/>
          <w:sz w:val="18"/>
          <w:szCs w:val="18"/>
        </w:rPr>
        <w:t xml:space="preserve">Not applicable, </w:t>
      </w:r>
      <w:r w:rsidR="002C51E9">
        <w:rPr>
          <w:rFonts w:ascii="Verdana" w:hAnsi="Verdana"/>
          <w:sz w:val="18"/>
          <w:szCs w:val="18"/>
        </w:rPr>
        <w:t>the applicant firm’s</w:t>
      </w:r>
      <w:r w:rsidR="000962B5">
        <w:rPr>
          <w:rFonts w:ascii="Verdana" w:hAnsi="Verdana"/>
          <w:sz w:val="18"/>
          <w:szCs w:val="18"/>
        </w:rPr>
        <w:t xml:space="preserve"> </w:t>
      </w:r>
      <w:r w:rsidR="002A6660">
        <w:rPr>
          <w:rFonts w:ascii="Verdana" w:hAnsi="Verdana"/>
          <w:sz w:val="18"/>
          <w:szCs w:val="18"/>
        </w:rPr>
        <w:t xml:space="preserve">PMR is </w:t>
      </w:r>
      <w:r w:rsidR="00022DE6">
        <w:rPr>
          <w:rFonts w:ascii="Verdana" w:hAnsi="Verdana"/>
          <w:sz w:val="18"/>
          <w:szCs w:val="18"/>
        </w:rPr>
        <w:t>£75,000</w:t>
      </w:r>
    </w:p>
    <w:p w14:paraId="58FE5E41" w14:textId="53C6CF0B" w:rsidR="000F2948" w:rsidRDefault="00E07EA6" w:rsidP="000F2948">
      <w:pPr>
        <w:pStyle w:val="Question"/>
        <w:keepNext/>
        <w:rPr>
          <w:rFonts w:ascii="Verdana" w:hAnsi="Verdana"/>
          <w:b/>
        </w:rPr>
      </w:pPr>
      <w:r>
        <w:rPr>
          <w:rFonts w:ascii="Verdana" w:hAnsi="Verdana"/>
          <w:b/>
        </w:rPr>
        <w:tab/>
      </w:r>
      <w:r w:rsidR="000F2948">
        <w:rPr>
          <w:rFonts w:ascii="Verdana" w:hAnsi="Verdana"/>
          <w:b/>
        </w:rPr>
        <w:t>4.</w:t>
      </w:r>
      <w:r w:rsidR="00BE4E78">
        <w:rPr>
          <w:rFonts w:ascii="Verdana" w:hAnsi="Verdana"/>
          <w:b/>
        </w:rPr>
        <w:t>5</w:t>
      </w:r>
      <w:r w:rsidR="000F2948">
        <w:rPr>
          <w:rFonts w:ascii="Verdana" w:hAnsi="Verdana"/>
          <w:b/>
        </w:rPr>
        <w:tab/>
      </w:r>
      <w:r w:rsidR="003F1E5C" w:rsidRPr="003F1E5C">
        <w:rPr>
          <w:rFonts w:ascii="Verdana" w:hAnsi="Verdana"/>
          <w:b/>
        </w:rPr>
        <w:t xml:space="preserve">Please confirm the date </w:t>
      </w:r>
      <w:r w:rsidR="00190176">
        <w:rPr>
          <w:rFonts w:ascii="Verdana" w:hAnsi="Verdana"/>
          <w:b/>
        </w:rPr>
        <w:t xml:space="preserve">(dd/mm) </w:t>
      </w:r>
      <w:r w:rsidR="003F1E5C" w:rsidRPr="003F1E5C">
        <w:rPr>
          <w:rFonts w:ascii="Verdana" w:hAnsi="Verdana"/>
          <w:b/>
        </w:rPr>
        <w:t xml:space="preserve">on which </w:t>
      </w:r>
      <w:r w:rsidR="00190176">
        <w:rPr>
          <w:rFonts w:ascii="Verdana" w:hAnsi="Verdana"/>
          <w:b/>
        </w:rPr>
        <w:t>the applicant firm</w:t>
      </w:r>
      <w:r w:rsidR="003F1E5C" w:rsidRPr="003F1E5C">
        <w:rPr>
          <w:rFonts w:ascii="Verdana" w:hAnsi="Verdana"/>
          <w:b/>
        </w:rPr>
        <w:t xml:space="preserve"> expects to submit </w:t>
      </w:r>
      <w:r w:rsidR="005F512A">
        <w:rPr>
          <w:rFonts w:ascii="Verdana" w:hAnsi="Verdana"/>
          <w:b/>
        </w:rPr>
        <w:t xml:space="preserve">its </w:t>
      </w:r>
      <w:r w:rsidR="003F1E5C" w:rsidRPr="003F1E5C">
        <w:rPr>
          <w:rFonts w:ascii="Verdana" w:hAnsi="Verdana"/>
          <w:b/>
        </w:rPr>
        <w:t xml:space="preserve">ICARA assessment questionnaire </w:t>
      </w:r>
      <w:r w:rsidR="005F512A">
        <w:rPr>
          <w:rFonts w:ascii="Verdana" w:hAnsi="Verdana"/>
          <w:b/>
        </w:rPr>
        <w:t xml:space="preserve">(MIF007) </w:t>
      </w:r>
      <w:r w:rsidR="003F1E5C" w:rsidRPr="003F1E5C">
        <w:rPr>
          <w:rFonts w:ascii="Verdana" w:hAnsi="Verdana"/>
          <w:b/>
        </w:rPr>
        <w:t xml:space="preserve">in accordance with MIFIDPRU 9.2.2R/9.2.4R.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tblGrid>
      <w:tr w:rsidR="003F1E5C" w:rsidRPr="00F01A59" w14:paraId="7EF4E7D3" w14:textId="77777777" w:rsidTr="006232D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7F882E0" w14:textId="77777777" w:rsidR="003F1E5C" w:rsidRPr="00F01A59" w:rsidRDefault="003F1E5C" w:rsidP="006232D2">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0"/>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C1969A" w14:textId="77777777" w:rsidR="003F1E5C" w:rsidRPr="00F01A59" w:rsidRDefault="003F1E5C" w:rsidP="006232D2">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1"/>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4BB79DF" w14:textId="77777777" w:rsidR="003F1E5C" w:rsidRPr="00F01A59" w:rsidRDefault="003F1E5C" w:rsidP="006232D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F01A59">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3F3760" w14:textId="77777777" w:rsidR="003F1E5C" w:rsidRPr="00F01A59" w:rsidRDefault="003F1E5C" w:rsidP="006232D2">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2"/>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3C5622" w14:textId="77777777" w:rsidR="003F1E5C" w:rsidRPr="00F01A59" w:rsidRDefault="003F1E5C" w:rsidP="006232D2">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3"/>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r>
    </w:tbl>
    <w:p w14:paraId="5DA29D19" w14:textId="77777777" w:rsidR="000F2948" w:rsidRDefault="000F2948" w:rsidP="000F2948">
      <w:pPr>
        <w:pStyle w:val="Questionnote"/>
        <w:rPr>
          <w:rFonts w:ascii="Verdana" w:hAnsi="Verdana"/>
        </w:rPr>
      </w:pPr>
    </w:p>
    <w:p w14:paraId="1F20CB34" w14:textId="77777777" w:rsidR="00950AFF" w:rsidRPr="00745E29" w:rsidRDefault="00950AFF" w:rsidP="00950AFF">
      <w:pPr>
        <w:autoSpaceDE w:val="0"/>
        <w:autoSpaceDN w:val="0"/>
        <w:adjustRightInd w:val="0"/>
        <w:spacing w:line="240" w:lineRule="auto"/>
        <w:rPr>
          <w:rFonts w:ascii="ArialMT" w:hAnsi="ArialMT" w:cs="ArialMT"/>
        </w:rPr>
      </w:pPr>
    </w:p>
    <w:p w14:paraId="482046F5" w14:textId="77777777" w:rsidR="0094450C" w:rsidRDefault="0094450C" w:rsidP="00950AFF">
      <w:pPr>
        <w:rPr>
          <w:rFonts w:ascii="Verdana" w:hAnsi="Verdana"/>
          <w:b/>
        </w:rPr>
        <w:sectPr w:rsidR="0094450C" w:rsidSect="00645311">
          <w:headerReference w:type="default" r:id="rId36"/>
          <w:type w:val="continuous"/>
          <w:pgSz w:w="11901" w:h="16846" w:code="9"/>
          <w:pgMar w:top="1701" w:right="680" w:bottom="907" w:left="3402" w:header="567" w:footer="680" w:gutter="0"/>
          <w:cols w:space="720"/>
          <w:titlePg/>
        </w:sectPr>
      </w:pPr>
    </w:p>
    <w:p w14:paraId="5553D2A2" w14:textId="032AB42A" w:rsidR="00893B55" w:rsidRDefault="00893B55">
      <w:pPr>
        <w:spacing w:before="0" w:line="240" w:lineRule="auto"/>
        <w:rPr>
          <w:rFonts w:ascii="Verdana" w:hAnsi="Verdana"/>
          <w:b/>
          <w:bCs/>
        </w:rPr>
      </w:pPr>
    </w:p>
    <w:p w14:paraId="0EBDC30C" w14:textId="77777777" w:rsidR="00EC4CFF" w:rsidRPr="00EC4CFF" w:rsidRDefault="00EC4CFF" w:rsidP="00EC4CFF">
      <w:pPr>
        <w:tabs>
          <w:tab w:val="right" w:pos="-142"/>
          <w:tab w:val="left" w:pos="284"/>
          <w:tab w:val="left" w:pos="851"/>
          <w:tab w:val="left" w:pos="1134"/>
        </w:tabs>
        <w:spacing w:before="20" w:after="20" w:line="220" w:lineRule="exact"/>
        <w:ind w:right="731" w:hanging="360"/>
        <w:outlineLvl w:val="0"/>
        <w:rPr>
          <w:rFonts w:ascii="Verdana" w:hAnsi="Verdana"/>
          <w:sz w:val="18"/>
          <w:szCs w:val="18"/>
        </w:rPr>
      </w:pPr>
    </w:p>
    <w:sectPr w:rsidR="00EC4CFF" w:rsidRPr="00EC4CFF" w:rsidSect="00EC4CFF">
      <w:headerReference w:type="default" r:id="rId37"/>
      <w:type w:val="continuous"/>
      <w:pgSz w:w="11901" w:h="16846" w:code="9"/>
      <w:pgMar w:top="17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4C4551" w14:textId="77777777" w:rsidR="00AB015D" w:rsidRDefault="00AB015D">
      <w:r>
        <w:separator/>
      </w:r>
    </w:p>
  </w:endnote>
  <w:endnote w:type="continuationSeparator" w:id="0">
    <w:p w14:paraId="69B176B1" w14:textId="77777777" w:rsidR="00AB015D" w:rsidRDefault="00AB015D">
      <w:r>
        <w:continuationSeparator/>
      </w:r>
    </w:p>
  </w:endnote>
  <w:endnote w:type="continuationNotice" w:id="1">
    <w:p w14:paraId="5E7AC333" w14:textId="77777777" w:rsidR="00AB015D" w:rsidRDefault="00AB015D">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charset w:val="00"/>
    <w:family w:val="roman"/>
    <w:pitch w:val="variable"/>
    <w:sig w:usb0="00000287" w:usb1="00000000" w:usb2="00000000" w:usb3="00000000" w:csb0="0000009F" w:csb1="00000000"/>
  </w:font>
  <w:font w:name="Webdings">
    <w:panose1 w:val="05030102010509060703"/>
    <w:charset w:val="02"/>
    <w:family w:val="roman"/>
    <w:pitch w:val="variable"/>
    <w:sig w:usb0="00000000" w:usb1="10000000" w:usb2="00000000" w:usb3="00000000" w:csb0="80000000" w:csb1="00000000"/>
  </w:font>
  <w:font w:name="ArialMT">
    <w:altName w:val="Arial"/>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roman"/>
    <w:pitch w:val="fixed"/>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7AB00" w14:textId="08A38B8C" w:rsidR="00B26CB6" w:rsidRPr="00BB0FAB" w:rsidRDefault="00B26CB6" w:rsidP="003372BF">
    <w:pPr>
      <w:pStyle w:val="Footer"/>
      <w:tabs>
        <w:tab w:val="clear" w:pos="4320"/>
        <w:tab w:val="right" w:pos="7797"/>
      </w:tabs>
      <w:rPr>
        <w:sz w:val="16"/>
      </w:rPr>
    </w:pPr>
    <w:r w:rsidRPr="008A6D97">
      <w:rPr>
        <w:sz w:val="16"/>
      </w:rPr>
      <w:t>FCA</w:t>
    </w:r>
    <w:r>
      <w:rPr>
        <w:sz w:val="16"/>
      </w:rPr>
      <w:t xml:space="preserve"> </w:t>
    </w:r>
    <w:r>
      <w:rPr>
        <w:rFonts w:ascii="Wingdings" w:eastAsia="Wingdings" w:hAnsi="Wingdings" w:cs="Wingdings"/>
        <w:sz w:val="12"/>
      </w:rPr>
      <w:t>l</w:t>
    </w:r>
    <w:r>
      <w:rPr>
        <w:sz w:val="16"/>
      </w:rPr>
      <w:t xml:space="preserve"> MIFIDPRU Supplement </w:t>
    </w:r>
    <w:r>
      <w:rPr>
        <w:rFonts w:ascii="Wingdings" w:eastAsia="Wingdings" w:hAnsi="Wingdings" w:cs="Wingdings"/>
        <w:sz w:val="12"/>
      </w:rPr>
      <w:t>l</w:t>
    </w:r>
    <w:r>
      <w:rPr>
        <w:sz w:val="12"/>
      </w:rPr>
      <w:t xml:space="preserve"> </w:t>
    </w:r>
    <w:r w:rsidRPr="002F6BB1">
      <w:rPr>
        <w:sz w:val="16"/>
      </w:rPr>
      <w:t xml:space="preserve">Release </w:t>
    </w:r>
    <w:r w:rsidR="00436EC6">
      <w:rPr>
        <w:sz w:val="16"/>
      </w:rPr>
      <w:t>4</w:t>
    </w:r>
    <w:r>
      <w:rPr>
        <w:sz w:val="16"/>
      </w:rPr>
      <w:t xml:space="preserve"> </w:t>
    </w:r>
    <w:r w:rsidRPr="002F6BB1">
      <w:rPr>
        <w:rFonts w:ascii="Wingdings" w:eastAsia="Wingdings" w:hAnsi="Wingdings" w:cs="Wingdings"/>
        <w:sz w:val="12"/>
      </w:rPr>
      <w:t>l</w:t>
    </w:r>
    <w:r>
      <w:rPr>
        <w:sz w:val="12"/>
      </w:rPr>
      <w:t xml:space="preserve"> </w:t>
    </w:r>
    <w:r w:rsidR="00B53CE3" w:rsidRPr="00B53CE3">
      <w:rPr>
        <w:sz w:val="16"/>
      </w:rPr>
      <w:t>M</w:t>
    </w:r>
    <w:r w:rsidR="00B53CE3">
      <w:rPr>
        <w:sz w:val="16"/>
      </w:rPr>
      <w:t>arch 202</w:t>
    </w:r>
    <w:r w:rsidR="00436EC6">
      <w:rPr>
        <w:sz w:val="16"/>
      </w:rPr>
      <w:t>6</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noProof/>
        <w:sz w:val="16"/>
      </w:rPr>
      <w:t>52</w:t>
    </w:r>
    <w:r>
      <w:rPr>
        <w:rStyle w:val="PageNumber"/>
        <w:b/>
        <w:sz w:val="16"/>
      </w:rPr>
      <w:fldChar w:fldCharType="end"/>
    </w:r>
    <w:r>
      <w:rPr>
        <w:noProof/>
      </w:rPr>
      <mc:AlternateContent>
        <mc:Choice Requires="wps">
          <w:drawing>
            <wp:anchor distT="0" distB="0" distL="114300" distR="114300" simplePos="0" relativeHeight="251658240" behindDoc="0" locked="0" layoutInCell="0" allowOverlap="1" wp14:anchorId="3F4339D5" wp14:editId="110E6B9C">
              <wp:simplePos x="0" y="0"/>
              <wp:positionH relativeFrom="margin">
                <wp:posOffset>-291465</wp:posOffset>
              </wp:positionH>
              <wp:positionV relativeFrom="paragraph">
                <wp:posOffset>14605</wp:posOffset>
              </wp:positionV>
              <wp:extent cx="5329555" cy="0"/>
              <wp:effectExtent l="0" t="0" r="23495" b="19050"/>
              <wp:wrapNone/>
              <wp:docPr id="1"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329555"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1872D2C" id="Line 4"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22.95pt,1.15pt" to="396.7pt,1.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oHotAEAAEkDAAAOAAAAZHJzL2Uyb0RvYy54bWysU9uO0zAQfUfiHyy/06SFABs1XYkuy8sC&#10;lXb5gKkviYXjsTxuk/49trctK3hDvFjjuRyfOTNe386jZUcVyKDr+HJRc6acQGlc3/EfT/dvPnJG&#10;EZwEi051/KSI325ev1pPvlUrHNBKFVgCcdROvuNDjL6tKhKDGoEW6JVLQY1hhJiuoa9kgCmhj7Za&#10;1fX7asIgfUChiJL37jnINwVfayXid61JRWY7nrjFcoZy7vNZbdbQ9gH8YMSZBvwDixGMS49eoe4g&#10;AjsE8xfUaERAQh0XAscKtTZClR5SN8v6j24eB/Cq9JLEIX+Vif4frPh23LpdyNTF7B79A4qfxBxu&#10;B3C9KgSeTj4NbpmlqiZP7bUkX8jvAttPX1GmHDhELCrMOowZMvXH5iL26Sq2miMTydm8Xd00TcOZ&#10;uMQqaC+FPlD8onBk2ei4NS7rAC0cHyhmItBeUrLb4b2xtszSOjYltjd1U5cKQmtkjuY8Cv1+awM7&#10;QlqHD/Xy07umtJUiL9MCHpwsaIMC+flsRzD22U6vW3dWIwuQt43aPcrTLlxUSvMqNM+7lRfi5b1U&#10;//4Bm18AAAD//wMAUEsDBBQABgAIAAAAIQBFnt2s3AAAAAcBAAAPAAAAZHJzL2Rvd25yZXYueG1s&#10;TI7NTsMwEITvlXgHaytxa53+hoQ4FUIgcSgHAg+wjbdJRLwOsZMGnh7DBY6jGX3zZYfJtGKk3jWW&#10;FayWEQji0uqGKwVvr4+LGxDOI2tsLZOCT3JwyK9mGabaXviFxsJXIkDYpaig9r5LpXRlTQbd0nbE&#10;oTvb3qAPsa+k7vES4KaV6yjaS4MNh4caO7qvqXwvBqPg4+t8PMZxMUxG7o0cnxIsHp6Vup5Pd7cg&#10;PE3+bww/+kEd8uB0sgNrJ1oFi+0uCVMF6w2I0MfJZgvi9Jtlnsn//vk3AAAA//8DAFBLAQItABQA&#10;BgAIAAAAIQC2gziS/gAAAOEBAAATAAAAAAAAAAAAAAAAAAAAAABbQ29udGVudF9UeXBlc10ueG1s&#10;UEsBAi0AFAAGAAgAAAAhADj9If/WAAAAlAEAAAsAAAAAAAAAAAAAAAAALwEAAF9yZWxzLy5yZWxz&#10;UEsBAi0AFAAGAAgAAAAhANoagei0AQAASQMAAA4AAAAAAAAAAAAAAAAALgIAAGRycy9lMm9Eb2Mu&#10;eG1sUEsBAi0AFAAGAAgAAAAhAEWe3azcAAAABwEAAA8AAAAAAAAAAAAAAAAADgQAAGRycy9kb3du&#10;cmV2LnhtbFBLBQYAAAAABAAEAPMAAAAXBQAAAAA=&#10;" o:allowincell="f" strokecolor="#701b45" strokeweight="1.5pt">
              <w10:wrap anchorx="margin"/>
            </v:lin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717B6" w14:textId="607CC079" w:rsidR="00B26CB6" w:rsidRPr="00276B04" w:rsidRDefault="00B26CB6" w:rsidP="00276B04">
    <w:pPr>
      <w:pStyle w:val="Footer"/>
      <w:tabs>
        <w:tab w:val="clear" w:pos="4320"/>
        <w:tab w:val="right" w:pos="7797"/>
      </w:tabs>
      <w:rPr>
        <w:sz w:val="16"/>
      </w:rPr>
    </w:pPr>
    <w:r w:rsidRPr="008A6D97">
      <w:rPr>
        <w:sz w:val="16"/>
      </w:rPr>
      <w:t>FCA</w:t>
    </w:r>
    <w:r>
      <w:rPr>
        <w:sz w:val="16"/>
      </w:rPr>
      <w:t xml:space="preserve"> </w:t>
    </w:r>
    <w:r>
      <w:rPr>
        <w:rFonts w:ascii="Wingdings" w:eastAsia="Wingdings" w:hAnsi="Wingdings" w:cs="Wingdings"/>
        <w:sz w:val="12"/>
      </w:rPr>
      <w:t>l</w:t>
    </w:r>
    <w:r>
      <w:rPr>
        <w:sz w:val="16"/>
      </w:rPr>
      <w:t xml:space="preserve"> MIFIDPRU Supplement </w:t>
    </w:r>
    <w:r>
      <w:rPr>
        <w:rFonts w:ascii="Wingdings" w:eastAsia="Wingdings" w:hAnsi="Wingdings" w:cs="Wingdings"/>
        <w:sz w:val="12"/>
      </w:rPr>
      <w:t>l</w:t>
    </w:r>
    <w:r>
      <w:rPr>
        <w:sz w:val="12"/>
      </w:rPr>
      <w:t xml:space="preserve"> </w:t>
    </w:r>
    <w:r w:rsidRPr="002F6BB1">
      <w:rPr>
        <w:sz w:val="16"/>
      </w:rPr>
      <w:t xml:space="preserve">Release </w:t>
    </w:r>
    <w:r w:rsidR="00436EC6">
      <w:rPr>
        <w:sz w:val="16"/>
      </w:rPr>
      <w:t>4</w:t>
    </w:r>
    <w:r>
      <w:rPr>
        <w:sz w:val="16"/>
      </w:rPr>
      <w:t xml:space="preserve"> </w:t>
    </w:r>
    <w:r w:rsidRPr="002F6BB1">
      <w:rPr>
        <w:rFonts w:ascii="Wingdings" w:eastAsia="Wingdings" w:hAnsi="Wingdings" w:cs="Wingdings"/>
        <w:sz w:val="12"/>
      </w:rPr>
      <w:t>l</w:t>
    </w:r>
    <w:r>
      <w:rPr>
        <w:sz w:val="12"/>
      </w:rPr>
      <w:t xml:space="preserve"> </w:t>
    </w:r>
    <w:r w:rsidR="00B53CE3">
      <w:rPr>
        <w:sz w:val="16"/>
      </w:rPr>
      <w:t>March 202</w:t>
    </w:r>
    <w:r w:rsidR="00436EC6">
      <w:rPr>
        <w:sz w:val="16"/>
      </w:rPr>
      <w:t>6</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noProof/>
        <w:sz w:val="16"/>
      </w:rPr>
      <w:t>1</w:t>
    </w:r>
    <w:r>
      <w:rPr>
        <w:rStyle w:val="PageNumber"/>
        <w:b/>
        <w:sz w:val="16"/>
      </w:rPr>
      <w:fldChar w:fldCharType="end"/>
    </w:r>
    <w:r>
      <w:rPr>
        <w:noProof/>
      </w:rPr>
      <mc:AlternateContent>
        <mc:Choice Requires="wps">
          <w:drawing>
            <wp:anchor distT="0" distB="0" distL="114300" distR="114300" simplePos="0" relativeHeight="251658241" behindDoc="0" locked="0" layoutInCell="0" allowOverlap="1" wp14:anchorId="4A340B62" wp14:editId="49A57A5B">
              <wp:simplePos x="0" y="0"/>
              <wp:positionH relativeFrom="margin">
                <wp:posOffset>-291465</wp:posOffset>
              </wp:positionH>
              <wp:positionV relativeFrom="paragraph">
                <wp:posOffset>14605</wp:posOffset>
              </wp:positionV>
              <wp:extent cx="5329555" cy="0"/>
              <wp:effectExtent l="0" t="0" r="23495" b="19050"/>
              <wp:wrapNone/>
              <wp:docPr id="5"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329555"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660E090" id="Line 4"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22.95pt,1.15pt" to="396.7pt,1.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oHotAEAAEkDAAAOAAAAZHJzL2Uyb0RvYy54bWysU9uO0zAQfUfiHyy/06SFABs1XYkuy8sC&#10;lXb5gKkviYXjsTxuk/49trctK3hDvFjjuRyfOTNe386jZUcVyKDr+HJRc6acQGlc3/EfT/dvPnJG&#10;EZwEi051/KSI325ev1pPvlUrHNBKFVgCcdROvuNDjL6tKhKDGoEW6JVLQY1hhJiuoa9kgCmhj7Za&#10;1fX7asIgfUChiJL37jnINwVfayXid61JRWY7nrjFcoZy7vNZbdbQ9gH8YMSZBvwDixGMS49eoe4g&#10;AjsE8xfUaERAQh0XAscKtTZClR5SN8v6j24eB/Cq9JLEIX+Vif4frPh23LpdyNTF7B79A4qfxBxu&#10;B3C9KgSeTj4NbpmlqiZP7bUkX8jvAttPX1GmHDhELCrMOowZMvXH5iL26Sq2miMTydm8Xd00TcOZ&#10;uMQqaC+FPlD8onBk2ei4NS7rAC0cHyhmItBeUrLb4b2xtszSOjYltjd1U5cKQmtkjuY8Cv1+awM7&#10;QlqHD/Xy07umtJUiL9MCHpwsaIMC+flsRzD22U6vW3dWIwuQt43aPcrTLlxUSvMqNM+7lRfi5b1U&#10;//4Bm18AAAD//wMAUEsDBBQABgAIAAAAIQBFnt2s3AAAAAcBAAAPAAAAZHJzL2Rvd25yZXYueG1s&#10;TI7NTsMwEITvlXgHaytxa53+hoQ4FUIgcSgHAg+wjbdJRLwOsZMGnh7DBY6jGX3zZYfJtGKk3jWW&#10;FayWEQji0uqGKwVvr4+LGxDOI2tsLZOCT3JwyK9mGabaXviFxsJXIkDYpaig9r5LpXRlTQbd0nbE&#10;oTvb3qAPsa+k7vES4KaV6yjaS4MNh4caO7qvqXwvBqPg4+t8PMZxMUxG7o0cnxIsHp6Vup5Pd7cg&#10;PE3+bww/+kEd8uB0sgNrJ1oFi+0uCVMF6w2I0MfJZgvi9Jtlnsn//vk3AAAA//8DAFBLAQItABQA&#10;BgAIAAAAIQC2gziS/gAAAOEBAAATAAAAAAAAAAAAAAAAAAAAAABbQ29udGVudF9UeXBlc10ueG1s&#10;UEsBAi0AFAAGAAgAAAAhADj9If/WAAAAlAEAAAsAAAAAAAAAAAAAAAAALwEAAF9yZWxzLy5yZWxz&#10;UEsBAi0AFAAGAAgAAAAhANoagei0AQAASQMAAA4AAAAAAAAAAAAAAAAALgIAAGRycy9lMm9Eb2Mu&#10;eG1sUEsBAi0AFAAGAAgAAAAhAEWe3azcAAAABwEAAA8AAAAAAAAAAAAAAAAADgQAAGRycy9kb3du&#10;cmV2LnhtbFBLBQYAAAAABAAEAPMAAAAXBQAAAAA=&#10;" o:allowincell="f" strokecolor="#701b45" strokeweight="1.5pt">
              <w10:wrap anchorx="margin"/>
            </v:lin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F3F643" w14:textId="77777777" w:rsidR="00AB015D" w:rsidRDefault="00AB015D">
      <w:r>
        <w:separator/>
      </w:r>
    </w:p>
  </w:footnote>
  <w:footnote w:type="continuationSeparator" w:id="0">
    <w:p w14:paraId="7EFD913C" w14:textId="77777777" w:rsidR="00AB015D" w:rsidRDefault="00AB015D">
      <w:r>
        <w:continuationSeparator/>
      </w:r>
    </w:p>
  </w:footnote>
  <w:footnote w:type="continuationNotice" w:id="1">
    <w:p w14:paraId="4F6D2F00" w14:textId="77777777" w:rsidR="00AB015D" w:rsidRDefault="00AB015D">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69506" w14:textId="1AA05AA2" w:rsidR="00B26CB6" w:rsidRDefault="00B26CB6">
    <w:pPr>
      <w:pStyle w:val="Header"/>
      <w:jc w:val="right"/>
      <w:rPr>
        <w:b/>
        <w:sz w:val="16"/>
      </w:rPr>
    </w:pPr>
    <w:r>
      <w:rPr>
        <w:b/>
        <w:sz w:val="16"/>
      </w:rPr>
      <w:t xml:space="preserve"> </w:t>
    </w:r>
    <w:proofErr w:type="gramStart"/>
    <w:r>
      <w:rPr>
        <w:b/>
        <w:sz w:val="16"/>
      </w:rPr>
      <w:t xml:space="preserve">1  </w:t>
    </w:r>
    <w:r w:rsidR="00333490">
      <w:rPr>
        <w:b/>
        <w:sz w:val="16"/>
      </w:rPr>
      <w:t>MIFIDPRU</w:t>
    </w:r>
    <w:proofErr w:type="gramEnd"/>
    <w:r>
      <w:rPr>
        <w:b/>
        <w:sz w:val="16"/>
      </w:rPr>
      <w:t xml:space="preserve"> categorisation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C3687" w14:textId="77777777" w:rsidR="00B26CB6" w:rsidRDefault="00B26CB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E15171" w14:textId="1AB3F0C1" w:rsidR="00B26CB6" w:rsidRDefault="00B26CB6">
    <w:pPr>
      <w:pStyle w:val="Header"/>
      <w:jc w:val="right"/>
      <w:rPr>
        <w:b/>
        <w:sz w:val="16"/>
      </w:rPr>
    </w:pPr>
    <w:proofErr w:type="gramStart"/>
    <w:r>
      <w:rPr>
        <w:b/>
        <w:sz w:val="16"/>
      </w:rPr>
      <w:t xml:space="preserve">2  </w:t>
    </w:r>
    <w:r w:rsidR="00AC2B13" w:rsidRPr="00AC2B13">
      <w:rPr>
        <w:b/>
        <w:sz w:val="16"/>
      </w:rPr>
      <w:t>Information</w:t>
    </w:r>
    <w:proofErr w:type="gramEnd"/>
    <w:r w:rsidR="00AC2B13" w:rsidRPr="00AC2B13">
      <w:rPr>
        <w:b/>
        <w:sz w:val="16"/>
      </w:rPr>
      <w:t xml:space="preserve"> on the applicant firm’s capital and liquidity</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7C5A0" w14:textId="0662B66F" w:rsidR="00B26CB6" w:rsidRDefault="00B91333" w:rsidP="00300AB4">
    <w:pPr>
      <w:pStyle w:val="Header"/>
      <w:jc w:val="right"/>
      <w:rPr>
        <w:b/>
        <w:sz w:val="16"/>
      </w:rPr>
    </w:pPr>
    <w:proofErr w:type="gramStart"/>
    <w:r>
      <w:rPr>
        <w:b/>
        <w:sz w:val="16"/>
      </w:rPr>
      <w:t>3</w:t>
    </w:r>
    <w:r w:rsidR="00B26CB6">
      <w:rPr>
        <w:b/>
        <w:sz w:val="16"/>
      </w:rPr>
      <w:t xml:space="preserve">  Information</w:t>
    </w:r>
    <w:proofErr w:type="gramEnd"/>
    <w:r w:rsidR="00B26CB6">
      <w:rPr>
        <w:b/>
        <w:sz w:val="16"/>
      </w:rPr>
      <w:t xml:space="preserve"> on </w:t>
    </w:r>
    <w:r w:rsidR="00293A44" w:rsidRPr="00293A44">
      <w:rPr>
        <w:b/>
        <w:sz w:val="16"/>
      </w:rPr>
      <w:t>the applicant firm</w:t>
    </w:r>
    <w:r w:rsidR="008B6360">
      <w:rPr>
        <w:b/>
        <w:sz w:val="16"/>
      </w:rPr>
      <w:t>’</w:t>
    </w:r>
    <w:r w:rsidR="00293A44" w:rsidRPr="00293A44">
      <w:rPr>
        <w:b/>
        <w:sz w:val="16"/>
      </w:rPr>
      <w:t xml:space="preserve">s </w:t>
    </w:r>
    <w:r w:rsidR="0095626C">
      <w:rPr>
        <w:b/>
        <w:sz w:val="16"/>
      </w:rPr>
      <w:t>capital and liquidity</w:t>
    </w:r>
  </w:p>
  <w:p w14:paraId="715DF4E8" w14:textId="77777777" w:rsidR="00B26CB6" w:rsidRDefault="00B26CB6">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5B459" w14:textId="5974DA49" w:rsidR="00B26CB6" w:rsidRDefault="00293A44">
    <w:pPr>
      <w:pStyle w:val="Header"/>
      <w:jc w:val="right"/>
      <w:rPr>
        <w:b/>
        <w:sz w:val="16"/>
      </w:rPr>
    </w:pPr>
    <w:proofErr w:type="gramStart"/>
    <w:r w:rsidRPr="00293A44">
      <w:rPr>
        <w:b/>
        <w:sz w:val="16"/>
      </w:rPr>
      <w:t>3  Information</w:t>
    </w:r>
    <w:proofErr w:type="gramEnd"/>
    <w:r w:rsidRPr="00293A44">
      <w:rPr>
        <w:b/>
        <w:sz w:val="16"/>
      </w:rPr>
      <w:t xml:space="preserve"> on the group the applicant firm is a part of</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BCE43" w14:textId="74DCB567" w:rsidR="0095626C" w:rsidRDefault="0095626C" w:rsidP="00300AB4">
    <w:pPr>
      <w:pStyle w:val="Header"/>
      <w:jc w:val="right"/>
      <w:rPr>
        <w:b/>
        <w:sz w:val="16"/>
      </w:rPr>
    </w:pPr>
    <w:proofErr w:type="gramStart"/>
    <w:r>
      <w:rPr>
        <w:b/>
        <w:sz w:val="16"/>
      </w:rPr>
      <w:t>3  Information</w:t>
    </w:r>
    <w:proofErr w:type="gramEnd"/>
    <w:r>
      <w:rPr>
        <w:b/>
        <w:sz w:val="16"/>
      </w:rPr>
      <w:t xml:space="preserve"> on </w:t>
    </w:r>
    <w:r w:rsidRPr="00293A44">
      <w:rPr>
        <w:b/>
        <w:sz w:val="16"/>
      </w:rPr>
      <w:t xml:space="preserve">the </w:t>
    </w:r>
    <w:r>
      <w:rPr>
        <w:b/>
        <w:sz w:val="16"/>
      </w:rPr>
      <w:t xml:space="preserve">group the </w:t>
    </w:r>
    <w:r w:rsidRPr="00293A44">
      <w:rPr>
        <w:b/>
        <w:sz w:val="16"/>
      </w:rPr>
      <w:t xml:space="preserve">applicant firm </w:t>
    </w:r>
    <w:r>
      <w:rPr>
        <w:b/>
        <w:sz w:val="16"/>
      </w:rPr>
      <w:t>is part of</w:t>
    </w:r>
  </w:p>
  <w:p w14:paraId="0DC4E078" w14:textId="77777777" w:rsidR="0095626C" w:rsidRDefault="0095626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59C1B4" w14:textId="00AF37E4" w:rsidR="00B26CB6" w:rsidRDefault="00B26CB6" w:rsidP="00EC4CFF">
    <w:pPr>
      <w:pStyle w:val="Header"/>
      <w:jc w:val="right"/>
      <w:rPr>
        <w:b/>
        <w:sz w:val="16"/>
      </w:rPr>
    </w:pPr>
    <w:proofErr w:type="gramStart"/>
    <w:r>
      <w:rPr>
        <w:b/>
        <w:sz w:val="16"/>
      </w:rPr>
      <w:t xml:space="preserve">3  </w:t>
    </w:r>
    <w:r w:rsidR="00293A44">
      <w:rPr>
        <w:b/>
        <w:sz w:val="16"/>
      </w:rPr>
      <w:t>Information</w:t>
    </w:r>
    <w:proofErr w:type="gramEnd"/>
    <w:r w:rsidR="00293A44">
      <w:rPr>
        <w:b/>
        <w:sz w:val="16"/>
      </w:rPr>
      <w:t xml:space="preserve"> on </w:t>
    </w:r>
    <w:r w:rsidR="00293A44" w:rsidRPr="00293A44">
      <w:rPr>
        <w:b/>
        <w:sz w:val="16"/>
      </w:rPr>
      <w:t>the group the applicant firm is a part of</w:t>
    </w:r>
  </w:p>
  <w:p w14:paraId="7DDD7B47" w14:textId="77777777" w:rsidR="00B26CB6" w:rsidRDefault="00B26CB6">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F1FB2C" w14:textId="77777777" w:rsidR="00B26CB6" w:rsidRDefault="00B26CB6">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49FC94" w14:textId="77777777" w:rsidR="00B91333" w:rsidRDefault="00B91333" w:rsidP="00B91333">
    <w:pPr>
      <w:pStyle w:val="Header"/>
      <w:jc w:val="right"/>
      <w:rPr>
        <w:b/>
        <w:sz w:val="16"/>
      </w:rPr>
    </w:pPr>
    <w:proofErr w:type="gramStart"/>
    <w:r>
      <w:rPr>
        <w:b/>
        <w:sz w:val="16"/>
      </w:rPr>
      <w:t>3  Information</w:t>
    </w:r>
    <w:proofErr w:type="gramEnd"/>
    <w:r>
      <w:rPr>
        <w:b/>
        <w:sz w:val="16"/>
      </w:rPr>
      <w:t xml:space="preserve"> on </w:t>
    </w:r>
    <w:r w:rsidRPr="00293A44">
      <w:rPr>
        <w:b/>
        <w:sz w:val="16"/>
      </w:rPr>
      <w:t xml:space="preserve">the </w:t>
    </w:r>
    <w:r>
      <w:rPr>
        <w:b/>
        <w:sz w:val="16"/>
      </w:rPr>
      <w:t xml:space="preserve">group the </w:t>
    </w:r>
    <w:r w:rsidRPr="00293A44">
      <w:rPr>
        <w:b/>
        <w:sz w:val="16"/>
      </w:rPr>
      <w:t>applicant firm</w:t>
    </w:r>
    <w:r>
      <w:rPr>
        <w:b/>
        <w:sz w:val="16"/>
      </w:rPr>
      <w:t>’</w:t>
    </w:r>
    <w:r w:rsidRPr="00293A44">
      <w:rPr>
        <w:b/>
        <w:sz w:val="16"/>
      </w:rPr>
      <w:t xml:space="preserve">s </w:t>
    </w:r>
    <w:r>
      <w:rPr>
        <w:b/>
        <w:sz w:val="16"/>
      </w:rPr>
      <w:t>is part of</w:t>
    </w:r>
  </w:p>
  <w:p w14:paraId="61E385CF" w14:textId="5850794A" w:rsidR="00B26CB6" w:rsidRPr="00B91333" w:rsidRDefault="00B26CB6" w:rsidP="00B91333">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2AA68F" w14:textId="77777777" w:rsidR="00B91333" w:rsidRDefault="00B91333" w:rsidP="00B91333">
    <w:pPr>
      <w:pStyle w:val="Header"/>
      <w:jc w:val="right"/>
      <w:rPr>
        <w:b/>
        <w:sz w:val="16"/>
      </w:rPr>
    </w:pPr>
    <w:proofErr w:type="gramStart"/>
    <w:r>
      <w:rPr>
        <w:b/>
        <w:sz w:val="16"/>
      </w:rPr>
      <w:t>3  Information</w:t>
    </w:r>
    <w:proofErr w:type="gramEnd"/>
    <w:r>
      <w:rPr>
        <w:b/>
        <w:sz w:val="16"/>
      </w:rPr>
      <w:t xml:space="preserve"> on </w:t>
    </w:r>
    <w:r w:rsidRPr="00293A44">
      <w:rPr>
        <w:b/>
        <w:sz w:val="16"/>
      </w:rPr>
      <w:t xml:space="preserve">the </w:t>
    </w:r>
    <w:r>
      <w:rPr>
        <w:b/>
        <w:sz w:val="16"/>
      </w:rPr>
      <w:t xml:space="preserve">group the </w:t>
    </w:r>
    <w:r w:rsidRPr="00293A44">
      <w:rPr>
        <w:b/>
        <w:sz w:val="16"/>
      </w:rPr>
      <w:t>applicant firm</w:t>
    </w:r>
    <w:r>
      <w:rPr>
        <w:b/>
        <w:sz w:val="16"/>
      </w:rPr>
      <w:t>’</w:t>
    </w:r>
    <w:r w:rsidRPr="00293A44">
      <w:rPr>
        <w:b/>
        <w:sz w:val="16"/>
      </w:rPr>
      <w:t xml:space="preserve">s </w:t>
    </w:r>
    <w:r>
      <w:rPr>
        <w:b/>
        <w:sz w:val="16"/>
      </w:rPr>
      <w:t>is part of</w:t>
    </w:r>
  </w:p>
  <w:p w14:paraId="0CE421B2" w14:textId="77777777" w:rsidR="00B26CB6" w:rsidRDefault="00B26CB6">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EB378A" w14:textId="1BF051EB" w:rsidR="009538EF" w:rsidRDefault="009538EF">
    <w:pPr>
      <w:pStyle w:val="Header"/>
      <w:jc w:val="right"/>
      <w:rPr>
        <w:b/>
        <w:sz w:val="16"/>
      </w:rPr>
    </w:pPr>
    <w:proofErr w:type="gramStart"/>
    <w:r>
      <w:rPr>
        <w:b/>
        <w:sz w:val="16"/>
      </w:rPr>
      <w:t>4  Internal</w:t>
    </w:r>
    <w:proofErr w:type="gramEnd"/>
    <w:r>
      <w:rPr>
        <w:b/>
        <w:sz w:val="16"/>
      </w:rPr>
      <w:t xml:space="preserve"> Capital and Risk Assessment (ICARA) process</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81B2EC" w14:textId="6FAC4858" w:rsidR="00B26CB6" w:rsidRPr="00850D11" w:rsidRDefault="00B26CB6" w:rsidP="00850D11">
    <w:pPr>
      <w:pStyle w:val="Header"/>
      <w:jc w:val="right"/>
      <w:rPr>
        <w:b/>
        <w:sz w:val="16"/>
      </w:rPr>
    </w:pPr>
    <w:proofErr w:type="gramStart"/>
    <w:r>
      <w:rPr>
        <w:b/>
        <w:sz w:val="16"/>
      </w:rPr>
      <w:t>5  MIFIDPRU</w:t>
    </w:r>
    <w:proofErr w:type="gramEnd"/>
    <w:r>
      <w:rPr>
        <w:b/>
        <w:sz w:val="16"/>
      </w:rPr>
      <w:t xml:space="preserve"> permissions and notifications</w:t>
    </w:r>
  </w:p>
  <w:p w14:paraId="4CB9DB0E" w14:textId="77777777" w:rsidR="00B26CB6" w:rsidRDefault="00B26CB6"/>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0513C"/>
    <w:multiLevelType w:val="hybridMultilevel"/>
    <w:tmpl w:val="64A46AE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 w15:restartNumberingAfterBreak="0">
    <w:nsid w:val="0F487F08"/>
    <w:multiLevelType w:val="hybridMultilevel"/>
    <w:tmpl w:val="BFF4AADE"/>
    <w:lvl w:ilvl="0" w:tplc="08090001">
      <w:start w:val="1"/>
      <w:numFmt w:val="bullet"/>
      <w:lvlText w:val=""/>
      <w:lvlJc w:val="left"/>
      <w:pPr>
        <w:tabs>
          <w:tab w:val="num" w:pos="-108"/>
        </w:tabs>
        <w:ind w:left="-108" w:hanging="360"/>
      </w:pPr>
      <w:rPr>
        <w:rFonts w:ascii="Symbol" w:hAnsi="Symbol" w:hint="default"/>
      </w:rPr>
    </w:lvl>
    <w:lvl w:ilvl="1" w:tplc="08090003">
      <w:start w:val="1"/>
      <w:numFmt w:val="bullet"/>
      <w:lvlText w:val="o"/>
      <w:lvlJc w:val="left"/>
      <w:pPr>
        <w:tabs>
          <w:tab w:val="num" w:pos="612"/>
        </w:tabs>
        <w:ind w:left="612" w:hanging="360"/>
      </w:pPr>
      <w:rPr>
        <w:rFonts w:ascii="Courier New" w:hAnsi="Courier New" w:cs="Courier New" w:hint="default"/>
      </w:rPr>
    </w:lvl>
    <w:lvl w:ilvl="2" w:tplc="08090005" w:tentative="1">
      <w:start w:val="1"/>
      <w:numFmt w:val="bullet"/>
      <w:lvlText w:val=""/>
      <w:lvlJc w:val="left"/>
      <w:pPr>
        <w:tabs>
          <w:tab w:val="num" w:pos="1332"/>
        </w:tabs>
        <w:ind w:left="1332" w:hanging="360"/>
      </w:pPr>
      <w:rPr>
        <w:rFonts w:ascii="Wingdings" w:hAnsi="Wingdings" w:hint="default"/>
      </w:rPr>
    </w:lvl>
    <w:lvl w:ilvl="3" w:tplc="08090001" w:tentative="1">
      <w:start w:val="1"/>
      <w:numFmt w:val="bullet"/>
      <w:lvlText w:val=""/>
      <w:lvlJc w:val="left"/>
      <w:pPr>
        <w:tabs>
          <w:tab w:val="num" w:pos="2052"/>
        </w:tabs>
        <w:ind w:left="2052" w:hanging="360"/>
      </w:pPr>
      <w:rPr>
        <w:rFonts w:ascii="Symbol" w:hAnsi="Symbol" w:hint="default"/>
      </w:rPr>
    </w:lvl>
    <w:lvl w:ilvl="4" w:tplc="08090003" w:tentative="1">
      <w:start w:val="1"/>
      <w:numFmt w:val="bullet"/>
      <w:lvlText w:val="o"/>
      <w:lvlJc w:val="left"/>
      <w:pPr>
        <w:tabs>
          <w:tab w:val="num" w:pos="2772"/>
        </w:tabs>
        <w:ind w:left="2772" w:hanging="360"/>
      </w:pPr>
      <w:rPr>
        <w:rFonts w:ascii="Courier New" w:hAnsi="Courier New" w:cs="Courier New" w:hint="default"/>
      </w:rPr>
    </w:lvl>
    <w:lvl w:ilvl="5" w:tplc="08090005" w:tentative="1">
      <w:start w:val="1"/>
      <w:numFmt w:val="bullet"/>
      <w:lvlText w:val=""/>
      <w:lvlJc w:val="left"/>
      <w:pPr>
        <w:tabs>
          <w:tab w:val="num" w:pos="3492"/>
        </w:tabs>
        <w:ind w:left="3492" w:hanging="360"/>
      </w:pPr>
      <w:rPr>
        <w:rFonts w:ascii="Wingdings" w:hAnsi="Wingdings" w:hint="default"/>
      </w:rPr>
    </w:lvl>
    <w:lvl w:ilvl="6" w:tplc="08090001" w:tentative="1">
      <w:start w:val="1"/>
      <w:numFmt w:val="bullet"/>
      <w:lvlText w:val=""/>
      <w:lvlJc w:val="left"/>
      <w:pPr>
        <w:tabs>
          <w:tab w:val="num" w:pos="4212"/>
        </w:tabs>
        <w:ind w:left="4212" w:hanging="360"/>
      </w:pPr>
      <w:rPr>
        <w:rFonts w:ascii="Symbol" w:hAnsi="Symbol" w:hint="default"/>
      </w:rPr>
    </w:lvl>
    <w:lvl w:ilvl="7" w:tplc="08090003" w:tentative="1">
      <w:start w:val="1"/>
      <w:numFmt w:val="bullet"/>
      <w:lvlText w:val="o"/>
      <w:lvlJc w:val="left"/>
      <w:pPr>
        <w:tabs>
          <w:tab w:val="num" w:pos="4932"/>
        </w:tabs>
        <w:ind w:left="4932" w:hanging="360"/>
      </w:pPr>
      <w:rPr>
        <w:rFonts w:ascii="Courier New" w:hAnsi="Courier New" w:cs="Courier New" w:hint="default"/>
      </w:rPr>
    </w:lvl>
    <w:lvl w:ilvl="8" w:tplc="08090005" w:tentative="1">
      <w:start w:val="1"/>
      <w:numFmt w:val="bullet"/>
      <w:lvlText w:val=""/>
      <w:lvlJc w:val="left"/>
      <w:pPr>
        <w:tabs>
          <w:tab w:val="num" w:pos="5652"/>
        </w:tabs>
        <w:ind w:left="5652" w:hanging="360"/>
      </w:pPr>
      <w:rPr>
        <w:rFonts w:ascii="Wingdings" w:hAnsi="Wingdings" w:hint="default"/>
      </w:rPr>
    </w:lvl>
  </w:abstractNum>
  <w:abstractNum w:abstractNumId="2" w15:restartNumberingAfterBreak="0">
    <w:nsid w:val="11495A8D"/>
    <w:multiLevelType w:val="hybridMultilevel"/>
    <w:tmpl w:val="3C40CA18"/>
    <w:lvl w:ilvl="0" w:tplc="08090001">
      <w:start w:val="1"/>
      <w:numFmt w:val="bullet"/>
      <w:lvlText w:val=""/>
      <w:lvlJc w:val="left"/>
      <w:pPr>
        <w:ind w:left="436" w:hanging="360"/>
      </w:pPr>
      <w:rPr>
        <w:rFonts w:ascii="Symbol" w:hAnsi="Symbol" w:hint="default"/>
      </w:rPr>
    </w:lvl>
    <w:lvl w:ilvl="1" w:tplc="08090003" w:tentative="1">
      <w:start w:val="1"/>
      <w:numFmt w:val="bullet"/>
      <w:lvlText w:val="o"/>
      <w:lvlJc w:val="left"/>
      <w:pPr>
        <w:ind w:left="1156" w:hanging="360"/>
      </w:pPr>
      <w:rPr>
        <w:rFonts w:ascii="Courier New" w:hAnsi="Courier New" w:cs="Courier New" w:hint="default"/>
      </w:rPr>
    </w:lvl>
    <w:lvl w:ilvl="2" w:tplc="08090005" w:tentative="1">
      <w:start w:val="1"/>
      <w:numFmt w:val="bullet"/>
      <w:lvlText w:val=""/>
      <w:lvlJc w:val="left"/>
      <w:pPr>
        <w:ind w:left="1876" w:hanging="360"/>
      </w:pPr>
      <w:rPr>
        <w:rFonts w:ascii="Wingdings" w:hAnsi="Wingdings" w:hint="default"/>
      </w:rPr>
    </w:lvl>
    <w:lvl w:ilvl="3" w:tplc="08090001" w:tentative="1">
      <w:start w:val="1"/>
      <w:numFmt w:val="bullet"/>
      <w:lvlText w:val=""/>
      <w:lvlJc w:val="left"/>
      <w:pPr>
        <w:ind w:left="2596" w:hanging="360"/>
      </w:pPr>
      <w:rPr>
        <w:rFonts w:ascii="Symbol" w:hAnsi="Symbol" w:hint="default"/>
      </w:rPr>
    </w:lvl>
    <w:lvl w:ilvl="4" w:tplc="08090003" w:tentative="1">
      <w:start w:val="1"/>
      <w:numFmt w:val="bullet"/>
      <w:lvlText w:val="o"/>
      <w:lvlJc w:val="left"/>
      <w:pPr>
        <w:ind w:left="3316" w:hanging="360"/>
      </w:pPr>
      <w:rPr>
        <w:rFonts w:ascii="Courier New" w:hAnsi="Courier New" w:cs="Courier New" w:hint="default"/>
      </w:rPr>
    </w:lvl>
    <w:lvl w:ilvl="5" w:tplc="08090005" w:tentative="1">
      <w:start w:val="1"/>
      <w:numFmt w:val="bullet"/>
      <w:lvlText w:val=""/>
      <w:lvlJc w:val="left"/>
      <w:pPr>
        <w:ind w:left="4036" w:hanging="360"/>
      </w:pPr>
      <w:rPr>
        <w:rFonts w:ascii="Wingdings" w:hAnsi="Wingdings" w:hint="default"/>
      </w:rPr>
    </w:lvl>
    <w:lvl w:ilvl="6" w:tplc="08090001" w:tentative="1">
      <w:start w:val="1"/>
      <w:numFmt w:val="bullet"/>
      <w:lvlText w:val=""/>
      <w:lvlJc w:val="left"/>
      <w:pPr>
        <w:ind w:left="4756" w:hanging="360"/>
      </w:pPr>
      <w:rPr>
        <w:rFonts w:ascii="Symbol" w:hAnsi="Symbol" w:hint="default"/>
      </w:rPr>
    </w:lvl>
    <w:lvl w:ilvl="7" w:tplc="08090003" w:tentative="1">
      <w:start w:val="1"/>
      <w:numFmt w:val="bullet"/>
      <w:lvlText w:val="o"/>
      <w:lvlJc w:val="left"/>
      <w:pPr>
        <w:ind w:left="5476" w:hanging="360"/>
      </w:pPr>
      <w:rPr>
        <w:rFonts w:ascii="Courier New" w:hAnsi="Courier New" w:cs="Courier New" w:hint="default"/>
      </w:rPr>
    </w:lvl>
    <w:lvl w:ilvl="8" w:tplc="08090005" w:tentative="1">
      <w:start w:val="1"/>
      <w:numFmt w:val="bullet"/>
      <w:lvlText w:val=""/>
      <w:lvlJc w:val="left"/>
      <w:pPr>
        <w:ind w:left="6196" w:hanging="360"/>
      </w:pPr>
      <w:rPr>
        <w:rFonts w:ascii="Wingdings" w:hAnsi="Wingdings" w:hint="default"/>
      </w:rPr>
    </w:lvl>
  </w:abstractNum>
  <w:abstractNum w:abstractNumId="3" w15:restartNumberingAfterBreak="0">
    <w:nsid w:val="1245121E"/>
    <w:multiLevelType w:val="hybridMultilevel"/>
    <w:tmpl w:val="82940FF4"/>
    <w:lvl w:ilvl="0" w:tplc="661462FA">
      <w:start w:val="1"/>
      <w:numFmt w:val="none"/>
      <w:lvlText w:val=""/>
      <w:lvlJc w:val="left"/>
      <w:pPr>
        <w:ind w:left="0" w:firstLine="0"/>
      </w:pPr>
      <w:rPr>
        <w:rFonts w:hint="default"/>
      </w:rPr>
    </w:lvl>
    <w:lvl w:ilvl="1" w:tplc="9B7A33BC">
      <w:start w:val="1"/>
      <w:numFmt w:val="none"/>
      <w:lvlText w:val=""/>
      <w:lvlJc w:val="left"/>
      <w:pPr>
        <w:tabs>
          <w:tab w:val="num" w:pos="0"/>
        </w:tabs>
        <w:ind w:left="0" w:firstLine="0"/>
      </w:pPr>
      <w:rPr>
        <w:rFonts w:hint="default"/>
      </w:rPr>
    </w:lvl>
    <w:lvl w:ilvl="2" w:tplc="0EE8543A">
      <w:start w:val="1"/>
      <w:numFmt w:val="none"/>
      <w:lvlText w:val=""/>
      <w:lvlJc w:val="left"/>
      <w:pPr>
        <w:tabs>
          <w:tab w:val="num" w:pos="0"/>
        </w:tabs>
        <w:ind w:left="0" w:firstLine="0"/>
      </w:pPr>
      <w:rPr>
        <w:rFonts w:hint="default"/>
      </w:rPr>
    </w:lvl>
    <w:lvl w:ilvl="3" w:tplc="B4ACA6DC">
      <w:start w:val="1"/>
      <w:numFmt w:val="none"/>
      <w:lvlText w:val=""/>
      <w:lvlJc w:val="left"/>
      <w:pPr>
        <w:tabs>
          <w:tab w:val="num" w:pos="0"/>
        </w:tabs>
        <w:ind w:left="0" w:firstLine="0"/>
      </w:pPr>
      <w:rPr>
        <w:rFonts w:hint="default"/>
        <w:color w:val="auto"/>
      </w:rPr>
    </w:lvl>
    <w:lvl w:ilvl="4" w:tplc="C834E7FC">
      <w:start w:val="1"/>
      <w:numFmt w:val="bullet"/>
      <w:lvlRestart w:val="0"/>
      <w:lvlText w:val=""/>
      <w:lvlJc w:val="left"/>
      <w:pPr>
        <w:tabs>
          <w:tab w:val="num" w:pos="720"/>
        </w:tabs>
        <w:ind w:left="720" w:hanging="720"/>
      </w:pPr>
      <w:rPr>
        <w:rFonts w:ascii="Symbol" w:hAnsi="Symbol" w:hint="default"/>
      </w:rPr>
    </w:lvl>
    <w:lvl w:ilvl="5" w:tplc="75ACAF76">
      <w:start w:val="1"/>
      <w:numFmt w:val="lowerLetter"/>
      <w:lvlText w:val="%6."/>
      <w:lvlJc w:val="left"/>
      <w:pPr>
        <w:tabs>
          <w:tab w:val="num" w:pos="720"/>
        </w:tabs>
        <w:ind w:left="720" w:hanging="720"/>
      </w:pPr>
    </w:lvl>
    <w:lvl w:ilvl="6" w:tplc="E8606D5E">
      <w:start w:val="1"/>
      <w:numFmt w:val="lowerLetter"/>
      <w:lvlRestart w:val="0"/>
      <w:lvlText w:val="%7."/>
      <w:lvlJc w:val="left"/>
      <w:pPr>
        <w:tabs>
          <w:tab w:val="num" w:pos="1418"/>
        </w:tabs>
        <w:ind w:left="1418" w:hanging="698"/>
      </w:pPr>
      <w:rPr>
        <w:rFonts w:hint="default"/>
      </w:rPr>
    </w:lvl>
    <w:lvl w:ilvl="7" w:tplc="2ED2B6A6">
      <w:start w:val="1"/>
      <w:numFmt w:val="bullet"/>
      <w:lvlRestart w:val="0"/>
      <w:lvlText w:val=""/>
      <w:lvlJc w:val="left"/>
      <w:pPr>
        <w:tabs>
          <w:tab w:val="num" w:pos="1418"/>
        </w:tabs>
        <w:ind w:left="1418" w:hanging="698"/>
      </w:pPr>
      <w:rPr>
        <w:rFonts w:ascii="Symbol" w:hAnsi="Symbol" w:hint="default"/>
      </w:rPr>
    </w:lvl>
    <w:lvl w:ilvl="8" w:tplc="72E4F73A">
      <w:start w:val="1"/>
      <w:numFmt w:val="lowerRoman"/>
      <w:lvlRestart w:val="0"/>
      <w:lvlText w:val="%9."/>
      <w:lvlJc w:val="left"/>
      <w:pPr>
        <w:tabs>
          <w:tab w:val="num" w:pos="2115"/>
        </w:tabs>
        <w:ind w:left="2115" w:hanging="697"/>
      </w:pPr>
      <w:rPr>
        <w:rFonts w:hint="default"/>
      </w:rPr>
    </w:lvl>
  </w:abstractNum>
  <w:abstractNum w:abstractNumId="4" w15:restartNumberingAfterBreak="0">
    <w:nsid w:val="13C10065"/>
    <w:multiLevelType w:val="hybridMultilevel"/>
    <w:tmpl w:val="C08C6146"/>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5" w15:restartNumberingAfterBreak="0">
    <w:nsid w:val="179F54E5"/>
    <w:multiLevelType w:val="hybridMultilevel"/>
    <w:tmpl w:val="32147C6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8EF3DB0"/>
    <w:multiLevelType w:val="hybridMultilevel"/>
    <w:tmpl w:val="8A963B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CA36055"/>
    <w:multiLevelType w:val="hybridMultilevel"/>
    <w:tmpl w:val="217CECFE"/>
    <w:lvl w:ilvl="0" w:tplc="FD869BCA">
      <w:start w:val="1"/>
      <w:numFmt w:val="decimal"/>
      <w:lvlText w:val="%1."/>
      <w:lvlJc w:val="left"/>
      <w:pPr>
        <w:ind w:left="502" w:hanging="360"/>
      </w:pPr>
      <w:rPr>
        <w:rFonts w:hint="default"/>
      </w:r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8" w15:restartNumberingAfterBreak="0">
    <w:nsid w:val="1E2E0DC1"/>
    <w:multiLevelType w:val="hybridMultilevel"/>
    <w:tmpl w:val="A5C4B898"/>
    <w:lvl w:ilvl="0" w:tplc="08090001">
      <w:start w:val="1"/>
      <w:numFmt w:val="bullet"/>
      <w:lvlText w:val=""/>
      <w:lvlJc w:val="left"/>
      <w:pPr>
        <w:ind w:left="580" w:hanging="360"/>
      </w:pPr>
      <w:rPr>
        <w:rFonts w:ascii="Symbol" w:hAnsi="Symbol" w:hint="default"/>
      </w:rPr>
    </w:lvl>
    <w:lvl w:ilvl="1" w:tplc="08090003" w:tentative="1">
      <w:start w:val="1"/>
      <w:numFmt w:val="bullet"/>
      <w:lvlText w:val="o"/>
      <w:lvlJc w:val="left"/>
      <w:pPr>
        <w:ind w:left="1300" w:hanging="360"/>
      </w:pPr>
      <w:rPr>
        <w:rFonts w:ascii="Courier New" w:hAnsi="Courier New" w:cs="Courier New" w:hint="default"/>
      </w:rPr>
    </w:lvl>
    <w:lvl w:ilvl="2" w:tplc="08090005" w:tentative="1">
      <w:start w:val="1"/>
      <w:numFmt w:val="bullet"/>
      <w:lvlText w:val=""/>
      <w:lvlJc w:val="left"/>
      <w:pPr>
        <w:ind w:left="2020" w:hanging="360"/>
      </w:pPr>
      <w:rPr>
        <w:rFonts w:ascii="Wingdings" w:hAnsi="Wingdings" w:hint="default"/>
      </w:rPr>
    </w:lvl>
    <w:lvl w:ilvl="3" w:tplc="08090001" w:tentative="1">
      <w:start w:val="1"/>
      <w:numFmt w:val="bullet"/>
      <w:lvlText w:val=""/>
      <w:lvlJc w:val="left"/>
      <w:pPr>
        <w:ind w:left="2740" w:hanging="360"/>
      </w:pPr>
      <w:rPr>
        <w:rFonts w:ascii="Symbol" w:hAnsi="Symbol" w:hint="default"/>
      </w:rPr>
    </w:lvl>
    <w:lvl w:ilvl="4" w:tplc="08090003" w:tentative="1">
      <w:start w:val="1"/>
      <w:numFmt w:val="bullet"/>
      <w:lvlText w:val="o"/>
      <w:lvlJc w:val="left"/>
      <w:pPr>
        <w:ind w:left="3460" w:hanging="360"/>
      </w:pPr>
      <w:rPr>
        <w:rFonts w:ascii="Courier New" w:hAnsi="Courier New" w:cs="Courier New" w:hint="default"/>
      </w:rPr>
    </w:lvl>
    <w:lvl w:ilvl="5" w:tplc="08090005" w:tentative="1">
      <w:start w:val="1"/>
      <w:numFmt w:val="bullet"/>
      <w:lvlText w:val=""/>
      <w:lvlJc w:val="left"/>
      <w:pPr>
        <w:ind w:left="4180" w:hanging="360"/>
      </w:pPr>
      <w:rPr>
        <w:rFonts w:ascii="Wingdings" w:hAnsi="Wingdings" w:hint="default"/>
      </w:rPr>
    </w:lvl>
    <w:lvl w:ilvl="6" w:tplc="08090001" w:tentative="1">
      <w:start w:val="1"/>
      <w:numFmt w:val="bullet"/>
      <w:lvlText w:val=""/>
      <w:lvlJc w:val="left"/>
      <w:pPr>
        <w:ind w:left="4900" w:hanging="360"/>
      </w:pPr>
      <w:rPr>
        <w:rFonts w:ascii="Symbol" w:hAnsi="Symbol" w:hint="default"/>
      </w:rPr>
    </w:lvl>
    <w:lvl w:ilvl="7" w:tplc="08090003" w:tentative="1">
      <w:start w:val="1"/>
      <w:numFmt w:val="bullet"/>
      <w:lvlText w:val="o"/>
      <w:lvlJc w:val="left"/>
      <w:pPr>
        <w:ind w:left="5620" w:hanging="360"/>
      </w:pPr>
      <w:rPr>
        <w:rFonts w:ascii="Courier New" w:hAnsi="Courier New" w:cs="Courier New" w:hint="default"/>
      </w:rPr>
    </w:lvl>
    <w:lvl w:ilvl="8" w:tplc="08090005" w:tentative="1">
      <w:start w:val="1"/>
      <w:numFmt w:val="bullet"/>
      <w:lvlText w:val=""/>
      <w:lvlJc w:val="left"/>
      <w:pPr>
        <w:ind w:left="6340" w:hanging="360"/>
      </w:pPr>
      <w:rPr>
        <w:rFonts w:ascii="Wingdings" w:hAnsi="Wingdings" w:hint="default"/>
      </w:rPr>
    </w:lvl>
  </w:abstractNum>
  <w:abstractNum w:abstractNumId="9" w15:restartNumberingAfterBreak="0">
    <w:nsid w:val="21C371C3"/>
    <w:multiLevelType w:val="hybridMultilevel"/>
    <w:tmpl w:val="0ECC181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27348F5"/>
    <w:multiLevelType w:val="hybridMultilevel"/>
    <w:tmpl w:val="6AD25464"/>
    <w:lvl w:ilvl="0" w:tplc="08090001">
      <w:start w:val="1"/>
      <w:numFmt w:val="bullet"/>
      <w:lvlText w:val=""/>
      <w:lvlJc w:val="left"/>
      <w:pPr>
        <w:ind w:left="153" w:hanging="360"/>
      </w:pPr>
      <w:rPr>
        <w:rFonts w:ascii="Symbol" w:hAnsi="Symbol" w:hint="default"/>
      </w:rPr>
    </w:lvl>
    <w:lvl w:ilvl="1" w:tplc="08090003" w:tentative="1">
      <w:start w:val="1"/>
      <w:numFmt w:val="bullet"/>
      <w:lvlText w:val="o"/>
      <w:lvlJc w:val="left"/>
      <w:pPr>
        <w:ind w:left="873" w:hanging="360"/>
      </w:pPr>
      <w:rPr>
        <w:rFonts w:ascii="Courier New" w:hAnsi="Courier New" w:cs="Courier New" w:hint="default"/>
      </w:rPr>
    </w:lvl>
    <w:lvl w:ilvl="2" w:tplc="08090005" w:tentative="1">
      <w:start w:val="1"/>
      <w:numFmt w:val="bullet"/>
      <w:lvlText w:val=""/>
      <w:lvlJc w:val="left"/>
      <w:pPr>
        <w:ind w:left="1593" w:hanging="360"/>
      </w:pPr>
      <w:rPr>
        <w:rFonts w:ascii="Wingdings" w:hAnsi="Wingdings" w:hint="default"/>
      </w:rPr>
    </w:lvl>
    <w:lvl w:ilvl="3" w:tplc="08090001" w:tentative="1">
      <w:start w:val="1"/>
      <w:numFmt w:val="bullet"/>
      <w:lvlText w:val=""/>
      <w:lvlJc w:val="left"/>
      <w:pPr>
        <w:ind w:left="2313" w:hanging="360"/>
      </w:pPr>
      <w:rPr>
        <w:rFonts w:ascii="Symbol" w:hAnsi="Symbol" w:hint="default"/>
      </w:rPr>
    </w:lvl>
    <w:lvl w:ilvl="4" w:tplc="08090003" w:tentative="1">
      <w:start w:val="1"/>
      <w:numFmt w:val="bullet"/>
      <w:lvlText w:val="o"/>
      <w:lvlJc w:val="left"/>
      <w:pPr>
        <w:ind w:left="3033" w:hanging="360"/>
      </w:pPr>
      <w:rPr>
        <w:rFonts w:ascii="Courier New" w:hAnsi="Courier New" w:cs="Courier New" w:hint="default"/>
      </w:rPr>
    </w:lvl>
    <w:lvl w:ilvl="5" w:tplc="08090005" w:tentative="1">
      <w:start w:val="1"/>
      <w:numFmt w:val="bullet"/>
      <w:lvlText w:val=""/>
      <w:lvlJc w:val="left"/>
      <w:pPr>
        <w:ind w:left="3753" w:hanging="360"/>
      </w:pPr>
      <w:rPr>
        <w:rFonts w:ascii="Wingdings" w:hAnsi="Wingdings" w:hint="default"/>
      </w:rPr>
    </w:lvl>
    <w:lvl w:ilvl="6" w:tplc="08090001" w:tentative="1">
      <w:start w:val="1"/>
      <w:numFmt w:val="bullet"/>
      <w:lvlText w:val=""/>
      <w:lvlJc w:val="left"/>
      <w:pPr>
        <w:ind w:left="4473" w:hanging="360"/>
      </w:pPr>
      <w:rPr>
        <w:rFonts w:ascii="Symbol" w:hAnsi="Symbol" w:hint="default"/>
      </w:rPr>
    </w:lvl>
    <w:lvl w:ilvl="7" w:tplc="08090003" w:tentative="1">
      <w:start w:val="1"/>
      <w:numFmt w:val="bullet"/>
      <w:lvlText w:val="o"/>
      <w:lvlJc w:val="left"/>
      <w:pPr>
        <w:ind w:left="5193" w:hanging="360"/>
      </w:pPr>
      <w:rPr>
        <w:rFonts w:ascii="Courier New" w:hAnsi="Courier New" w:cs="Courier New" w:hint="default"/>
      </w:rPr>
    </w:lvl>
    <w:lvl w:ilvl="8" w:tplc="08090005" w:tentative="1">
      <w:start w:val="1"/>
      <w:numFmt w:val="bullet"/>
      <w:lvlText w:val=""/>
      <w:lvlJc w:val="left"/>
      <w:pPr>
        <w:ind w:left="5913" w:hanging="360"/>
      </w:pPr>
      <w:rPr>
        <w:rFonts w:ascii="Wingdings" w:hAnsi="Wingdings" w:hint="default"/>
      </w:rPr>
    </w:lvl>
  </w:abstractNum>
  <w:abstractNum w:abstractNumId="11" w15:restartNumberingAfterBreak="0">
    <w:nsid w:val="2296148C"/>
    <w:multiLevelType w:val="hybridMultilevel"/>
    <w:tmpl w:val="01C68C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2A416EF"/>
    <w:multiLevelType w:val="hybridMultilevel"/>
    <w:tmpl w:val="EE388728"/>
    <w:lvl w:ilvl="0" w:tplc="08090019">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3" w15:restartNumberingAfterBreak="0">
    <w:nsid w:val="241A412D"/>
    <w:multiLevelType w:val="hybridMultilevel"/>
    <w:tmpl w:val="2B442DF0"/>
    <w:lvl w:ilvl="0" w:tplc="08090001">
      <w:start w:val="1"/>
      <w:numFmt w:val="bullet"/>
      <w:lvlText w:val=""/>
      <w:lvlJc w:val="left"/>
      <w:pPr>
        <w:ind w:left="578"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14" w15:restartNumberingAfterBreak="0">
    <w:nsid w:val="315306AA"/>
    <w:multiLevelType w:val="hybridMultilevel"/>
    <w:tmpl w:val="37E0062A"/>
    <w:lvl w:ilvl="0" w:tplc="0809001B">
      <w:start w:val="1"/>
      <w:numFmt w:val="lowerRoman"/>
      <w:lvlText w:val="%1."/>
      <w:lvlJc w:val="right"/>
      <w:pPr>
        <w:ind w:left="720" w:hanging="360"/>
      </w:pPr>
    </w:lvl>
    <w:lvl w:ilvl="1" w:tplc="D002712E">
      <w:numFmt w:val="bullet"/>
      <w:lvlText w:val="•"/>
      <w:lvlJc w:val="left"/>
      <w:pPr>
        <w:ind w:left="1440" w:hanging="360"/>
      </w:pPr>
      <w:rPr>
        <w:rFonts w:ascii="Verdana" w:eastAsia="Times New Roman" w:hAnsi="Verdana" w:cs="Times New Roman" w:hint="default"/>
        <w:color w:val="auto"/>
        <w:u w:val="none"/>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B8D444E"/>
    <w:multiLevelType w:val="hybridMultilevel"/>
    <w:tmpl w:val="56044C74"/>
    <w:lvl w:ilvl="0" w:tplc="08090001">
      <w:start w:val="1"/>
      <w:numFmt w:val="bullet"/>
      <w:lvlText w:val=""/>
      <w:lvlJc w:val="left"/>
      <w:pPr>
        <w:tabs>
          <w:tab w:val="num" w:pos="1005"/>
        </w:tabs>
        <w:ind w:left="1005" w:hanging="360"/>
      </w:pPr>
      <w:rPr>
        <w:rFonts w:ascii="Symbol" w:hAnsi="Symbol" w:hint="default"/>
      </w:rPr>
    </w:lvl>
    <w:lvl w:ilvl="1" w:tplc="08090003">
      <w:start w:val="1"/>
      <w:numFmt w:val="bullet"/>
      <w:lvlText w:val="o"/>
      <w:lvlJc w:val="left"/>
      <w:pPr>
        <w:tabs>
          <w:tab w:val="num" w:pos="1725"/>
        </w:tabs>
        <w:ind w:left="1725" w:hanging="360"/>
      </w:pPr>
      <w:rPr>
        <w:rFonts w:ascii="Courier New" w:hAnsi="Courier New" w:cs="Courier New" w:hint="default"/>
      </w:rPr>
    </w:lvl>
    <w:lvl w:ilvl="2" w:tplc="08090005" w:tentative="1">
      <w:start w:val="1"/>
      <w:numFmt w:val="bullet"/>
      <w:lvlText w:val=""/>
      <w:lvlJc w:val="left"/>
      <w:pPr>
        <w:tabs>
          <w:tab w:val="num" w:pos="2445"/>
        </w:tabs>
        <w:ind w:left="2445" w:hanging="360"/>
      </w:pPr>
      <w:rPr>
        <w:rFonts w:ascii="Wingdings" w:hAnsi="Wingdings" w:hint="default"/>
      </w:rPr>
    </w:lvl>
    <w:lvl w:ilvl="3" w:tplc="08090001" w:tentative="1">
      <w:start w:val="1"/>
      <w:numFmt w:val="bullet"/>
      <w:lvlText w:val=""/>
      <w:lvlJc w:val="left"/>
      <w:pPr>
        <w:tabs>
          <w:tab w:val="num" w:pos="3165"/>
        </w:tabs>
        <w:ind w:left="3165" w:hanging="360"/>
      </w:pPr>
      <w:rPr>
        <w:rFonts w:ascii="Symbol" w:hAnsi="Symbol" w:hint="default"/>
      </w:rPr>
    </w:lvl>
    <w:lvl w:ilvl="4" w:tplc="08090003" w:tentative="1">
      <w:start w:val="1"/>
      <w:numFmt w:val="bullet"/>
      <w:lvlText w:val="o"/>
      <w:lvlJc w:val="left"/>
      <w:pPr>
        <w:tabs>
          <w:tab w:val="num" w:pos="3885"/>
        </w:tabs>
        <w:ind w:left="3885" w:hanging="360"/>
      </w:pPr>
      <w:rPr>
        <w:rFonts w:ascii="Courier New" w:hAnsi="Courier New" w:cs="Courier New" w:hint="default"/>
      </w:rPr>
    </w:lvl>
    <w:lvl w:ilvl="5" w:tplc="08090005" w:tentative="1">
      <w:start w:val="1"/>
      <w:numFmt w:val="bullet"/>
      <w:lvlText w:val=""/>
      <w:lvlJc w:val="left"/>
      <w:pPr>
        <w:tabs>
          <w:tab w:val="num" w:pos="4605"/>
        </w:tabs>
        <w:ind w:left="4605" w:hanging="360"/>
      </w:pPr>
      <w:rPr>
        <w:rFonts w:ascii="Wingdings" w:hAnsi="Wingdings" w:hint="default"/>
      </w:rPr>
    </w:lvl>
    <w:lvl w:ilvl="6" w:tplc="08090001" w:tentative="1">
      <w:start w:val="1"/>
      <w:numFmt w:val="bullet"/>
      <w:lvlText w:val=""/>
      <w:lvlJc w:val="left"/>
      <w:pPr>
        <w:tabs>
          <w:tab w:val="num" w:pos="5325"/>
        </w:tabs>
        <w:ind w:left="5325" w:hanging="360"/>
      </w:pPr>
      <w:rPr>
        <w:rFonts w:ascii="Symbol" w:hAnsi="Symbol" w:hint="default"/>
      </w:rPr>
    </w:lvl>
    <w:lvl w:ilvl="7" w:tplc="08090003" w:tentative="1">
      <w:start w:val="1"/>
      <w:numFmt w:val="bullet"/>
      <w:lvlText w:val="o"/>
      <w:lvlJc w:val="left"/>
      <w:pPr>
        <w:tabs>
          <w:tab w:val="num" w:pos="6045"/>
        </w:tabs>
        <w:ind w:left="6045" w:hanging="360"/>
      </w:pPr>
      <w:rPr>
        <w:rFonts w:ascii="Courier New" w:hAnsi="Courier New" w:cs="Courier New" w:hint="default"/>
      </w:rPr>
    </w:lvl>
    <w:lvl w:ilvl="8" w:tplc="08090005" w:tentative="1">
      <w:start w:val="1"/>
      <w:numFmt w:val="bullet"/>
      <w:lvlText w:val=""/>
      <w:lvlJc w:val="left"/>
      <w:pPr>
        <w:tabs>
          <w:tab w:val="num" w:pos="6765"/>
        </w:tabs>
        <w:ind w:left="6765" w:hanging="360"/>
      </w:pPr>
      <w:rPr>
        <w:rFonts w:ascii="Wingdings" w:hAnsi="Wingdings" w:hint="default"/>
      </w:rPr>
    </w:lvl>
  </w:abstractNum>
  <w:abstractNum w:abstractNumId="16" w15:restartNumberingAfterBreak="0">
    <w:nsid w:val="3C4C6729"/>
    <w:multiLevelType w:val="hybridMultilevel"/>
    <w:tmpl w:val="A0D0C03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3E8B205C"/>
    <w:multiLevelType w:val="hybridMultilevel"/>
    <w:tmpl w:val="4D7E2B60"/>
    <w:lvl w:ilvl="0" w:tplc="09A6A4B6">
      <w:start w:val="1"/>
      <w:numFmt w:val="decimal"/>
      <w:lvlText w:val="%1."/>
      <w:lvlJc w:val="left"/>
      <w:pPr>
        <w:ind w:left="502" w:hanging="360"/>
      </w:pPr>
      <w:rPr>
        <w:rFonts w:hint="default"/>
      </w:r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18" w15:restartNumberingAfterBreak="0">
    <w:nsid w:val="3EA3350A"/>
    <w:multiLevelType w:val="hybridMultilevel"/>
    <w:tmpl w:val="4928DFA2"/>
    <w:lvl w:ilvl="0" w:tplc="4E7A050E">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3FE334CF"/>
    <w:multiLevelType w:val="hybridMultilevel"/>
    <w:tmpl w:val="2E2460A0"/>
    <w:lvl w:ilvl="0" w:tplc="08090017">
      <w:start w:val="1"/>
      <w:numFmt w:val="lowerLetter"/>
      <w:lvlText w:val="%1)"/>
      <w:lvlJc w:val="left"/>
      <w:pPr>
        <w:ind w:left="153" w:hanging="360"/>
      </w:pPr>
    </w:lvl>
    <w:lvl w:ilvl="1" w:tplc="08090019" w:tentative="1">
      <w:start w:val="1"/>
      <w:numFmt w:val="lowerLetter"/>
      <w:lvlText w:val="%2."/>
      <w:lvlJc w:val="left"/>
      <w:pPr>
        <w:ind w:left="873" w:hanging="360"/>
      </w:pPr>
    </w:lvl>
    <w:lvl w:ilvl="2" w:tplc="0809001B" w:tentative="1">
      <w:start w:val="1"/>
      <w:numFmt w:val="lowerRoman"/>
      <w:lvlText w:val="%3."/>
      <w:lvlJc w:val="right"/>
      <w:pPr>
        <w:ind w:left="1593" w:hanging="180"/>
      </w:pPr>
    </w:lvl>
    <w:lvl w:ilvl="3" w:tplc="0809000F" w:tentative="1">
      <w:start w:val="1"/>
      <w:numFmt w:val="decimal"/>
      <w:lvlText w:val="%4."/>
      <w:lvlJc w:val="left"/>
      <w:pPr>
        <w:ind w:left="2313" w:hanging="360"/>
      </w:pPr>
    </w:lvl>
    <w:lvl w:ilvl="4" w:tplc="08090019" w:tentative="1">
      <w:start w:val="1"/>
      <w:numFmt w:val="lowerLetter"/>
      <w:lvlText w:val="%5."/>
      <w:lvlJc w:val="left"/>
      <w:pPr>
        <w:ind w:left="3033" w:hanging="360"/>
      </w:pPr>
    </w:lvl>
    <w:lvl w:ilvl="5" w:tplc="0809001B" w:tentative="1">
      <w:start w:val="1"/>
      <w:numFmt w:val="lowerRoman"/>
      <w:lvlText w:val="%6."/>
      <w:lvlJc w:val="right"/>
      <w:pPr>
        <w:ind w:left="3753" w:hanging="180"/>
      </w:pPr>
    </w:lvl>
    <w:lvl w:ilvl="6" w:tplc="0809000F" w:tentative="1">
      <w:start w:val="1"/>
      <w:numFmt w:val="decimal"/>
      <w:lvlText w:val="%7."/>
      <w:lvlJc w:val="left"/>
      <w:pPr>
        <w:ind w:left="4473" w:hanging="360"/>
      </w:pPr>
    </w:lvl>
    <w:lvl w:ilvl="7" w:tplc="08090019" w:tentative="1">
      <w:start w:val="1"/>
      <w:numFmt w:val="lowerLetter"/>
      <w:lvlText w:val="%8."/>
      <w:lvlJc w:val="left"/>
      <w:pPr>
        <w:ind w:left="5193" w:hanging="360"/>
      </w:pPr>
    </w:lvl>
    <w:lvl w:ilvl="8" w:tplc="0809001B" w:tentative="1">
      <w:start w:val="1"/>
      <w:numFmt w:val="lowerRoman"/>
      <w:lvlText w:val="%9."/>
      <w:lvlJc w:val="right"/>
      <w:pPr>
        <w:ind w:left="5913" w:hanging="180"/>
      </w:pPr>
    </w:lvl>
  </w:abstractNum>
  <w:abstractNum w:abstractNumId="20" w15:restartNumberingAfterBreak="0">
    <w:nsid w:val="401F1EBC"/>
    <w:multiLevelType w:val="hybridMultilevel"/>
    <w:tmpl w:val="A2C63414"/>
    <w:lvl w:ilvl="0" w:tplc="08090001">
      <w:start w:val="1"/>
      <w:numFmt w:val="bullet"/>
      <w:lvlText w:val=""/>
      <w:lvlJc w:val="left"/>
      <w:pPr>
        <w:tabs>
          <w:tab w:val="num" w:pos="1065"/>
        </w:tabs>
        <w:ind w:left="1065" w:hanging="360"/>
      </w:pPr>
      <w:rPr>
        <w:rFonts w:ascii="Symbol" w:hAnsi="Symbol" w:hint="default"/>
      </w:rPr>
    </w:lvl>
    <w:lvl w:ilvl="1" w:tplc="08090003" w:tentative="1">
      <w:start w:val="1"/>
      <w:numFmt w:val="bullet"/>
      <w:lvlText w:val="o"/>
      <w:lvlJc w:val="left"/>
      <w:pPr>
        <w:tabs>
          <w:tab w:val="num" w:pos="1785"/>
        </w:tabs>
        <w:ind w:left="1785" w:hanging="360"/>
      </w:pPr>
      <w:rPr>
        <w:rFonts w:ascii="Courier New" w:hAnsi="Courier New" w:cs="Courier New" w:hint="default"/>
      </w:rPr>
    </w:lvl>
    <w:lvl w:ilvl="2" w:tplc="08090005" w:tentative="1">
      <w:start w:val="1"/>
      <w:numFmt w:val="bullet"/>
      <w:lvlText w:val=""/>
      <w:lvlJc w:val="left"/>
      <w:pPr>
        <w:tabs>
          <w:tab w:val="num" w:pos="2505"/>
        </w:tabs>
        <w:ind w:left="2505" w:hanging="360"/>
      </w:pPr>
      <w:rPr>
        <w:rFonts w:ascii="Wingdings" w:hAnsi="Wingdings" w:hint="default"/>
      </w:rPr>
    </w:lvl>
    <w:lvl w:ilvl="3" w:tplc="08090001" w:tentative="1">
      <w:start w:val="1"/>
      <w:numFmt w:val="bullet"/>
      <w:lvlText w:val=""/>
      <w:lvlJc w:val="left"/>
      <w:pPr>
        <w:tabs>
          <w:tab w:val="num" w:pos="3225"/>
        </w:tabs>
        <w:ind w:left="3225" w:hanging="360"/>
      </w:pPr>
      <w:rPr>
        <w:rFonts w:ascii="Symbol" w:hAnsi="Symbol" w:hint="default"/>
      </w:rPr>
    </w:lvl>
    <w:lvl w:ilvl="4" w:tplc="08090003" w:tentative="1">
      <w:start w:val="1"/>
      <w:numFmt w:val="bullet"/>
      <w:lvlText w:val="o"/>
      <w:lvlJc w:val="left"/>
      <w:pPr>
        <w:tabs>
          <w:tab w:val="num" w:pos="3945"/>
        </w:tabs>
        <w:ind w:left="3945" w:hanging="360"/>
      </w:pPr>
      <w:rPr>
        <w:rFonts w:ascii="Courier New" w:hAnsi="Courier New" w:cs="Courier New" w:hint="default"/>
      </w:rPr>
    </w:lvl>
    <w:lvl w:ilvl="5" w:tplc="08090005" w:tentative="1">
      <w:start w:val="1"/>
      <w:numFmt w:val="bullet"/>
      <w:lvlText w:val=""/>
      <w:lvlJc w:val="left"/>
      <w:pPr>
        <w:tabs>
          <w:tab w:val="num" w:pos="4665"/>
        </w:tabs>
        <w:ind w:left="4665" w:hanging="360"/>
      </w:pPr>
      <w:rPr>
        <w:rFonts w:ascii="Wingdings" w:hAnsi="Wingdings" w:hint="default"/>
      </w:rPr>
    </w:lvl>
    <w:lvl w:ilvl="6" w:tplc="08090001" w:tentative="1">
      <w:start w:val="1"/>
      <w:numFmt w:val="bullet"/>
      <w:lvlText w:val=""/>
      <w:lvlJc w:val="left"/>
      <w:pPr>
        <w:tabs>
          <w:tab w:val="num" w:pos="5385"/>
        </w:tabs>
        <w:ind w:left="5385" w:hanging="360"/>
      </w:pPr>
      <w:rPr>
        <w:rFonts w:ascii="Symbol" w:hAnsi="Symbol" w:hint="default"/>
      </w:rPr>
    </w:lvl>
    <w:lvl w:ilvl="7" w:tplc="08090003" w:tentative="1">
      <w:start w:val="1"/>
      <w:numFmt w:val="bullet"/>
      <w:lvlText w:val="o"/>
      <w:lvlJc w:val="left"/>
      <w:pPr>
        <w:tabs>
          <w:tab w:val="num" w:pos="6105"/>
        </w:tabs>
        <w:ind w:left="6105" w:hanging="360"/>
      </w:pPr>
      <w:rPr>
        <w:rFonts w:ascii="Courier New" w:hAnsi="Courier New" w:cs="Courier New" w:hint="default"/>
      </w:rPr>
    </w:lvl>
    <w:lvl w:ilvl="8" w:tplc="08090005" w:tentative="1">
      <w:start w:val="1"/>
      <w:numFmt w:val="bullet"/>
      <w:lvlText w:val=""/>
      <w:lvlJc w:val="left"/>
      <w:pPr>
        <w:tabs>
          <w:tab w:val="num" w:pos="6825"/>
        </w:tabs>
        <w:ind w:left="6825" w:hanging="360"/>
      </w:pPr>
      <w:rPr>
        <w:rFonts w:ascii="Wingdings" w:hAnsi="Wingdings" w:hint="default"/>
      </w:rPr>
    </w:lvl>
  </w:abstractNum>
  <w:abstractNum w:abstractNumId="21" w15:restartNumberingAfterBreak="0">
    <w:nsid w:val="40984F0B"/>
    <w:multiLevelType w:val="hybridMultilevel"/>
    <w:tmpl w:val="2E3051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300160C"/>
    <w:multiLevelType w:val="hybridMultilevel"/>
    <w:tmpl w:val="12E416A2"/>
    <w:lvl w:ilvl="0" w:tplc="08090001">
      <w:start w:val="1"/>
      <w:numFmt w:val="bullet"/>
      <w:lvlText w:val=""/>
      <w:lvlJc w:val="left"/>
      <w:pPr>
        <w:ind w:left="2988" w:hanging="360"/>
      </w:pPr>
      <w:rPr>
        <w:rFonts w:ascii="Symbol" w:hAnsi="Symbol" w:hint="default"/>
      </w:rPr>
    </w:lvl>
    <w:lvl w:ilvl="1" w:tplc="08090003" w:tentative="1">
      <w:start w:val="1"/>
      <w:numFmt w:val="bullet"/>
      <w:lvlText w:val="o"/>
      <w:lvlJc w:val="left"/>
      <w:pPr>
        <w:ind w:left="3708" w:hanging="360"/>
      </w:pPr>
      <w:rPr>
        <w:rFonts w:ascii="Courier New" w:hAnsi="Courier New" w:cs="Courier New" w:hint="default"/>
      </w:rPr>
    </w:lvl>
    <w:lvl w:ilvl="2" w:tplc="08090005" w:tentative="1">
      <w:start w:val="1"/>
      <w:numFmt w:val="bullet"/>
      <w:lvlText w:val=""/>
      <w:lvlJc w:val="left"/>
      <w:pPr>
        <w:ind w:left="4428" w:hanging="360"/>
      </w:pPr>
      <w:rPr>
        <w:rFonts w:ascii="Wingdings" w:hAnsi="Wingdings" w:hint="default"/>
      </w:rPr>
    </w:lvl>
    <w:lvl w:ilvl="3" w:tplc="08090001" w:tentative="1">
      <w:start w:val="1"/>
      <w:numFmt w:val="bullet"/>
      <w:lvlText w:val=""/>
      <w:lvlJc w:val="left"/>
      <w:pPr>
        <w:ind w:left="5148" w:hanging="360"/>
      </w:pPr>
      <w:rPr>
        <w:rFonts w:ascii="Symbol" w:hAnsi="Symbol" w:hint="default"/>
      </w:rPr>
    </w:lvl>
    <w:lvl w:ilvl="4" w:tplc="08090003" w:tentative="1">
      <w:start w:val="1"/>
      <w:numFmt w:val="bullet"/>
      <w:lvlText w:val="o"/>
      <w:lvlJc w:val="left"/>
      <w:pPr>
        <w:ind w:left="5868" w:hanging="360"/>
      </w:pPr>
      <w:rPr>
        <w:rFonts w:ascii="Courier New" w:hAnsi="Courier New" w:cs="Courier New" w:hint="default"/>
      </w:rPr>
    </w:lvl>
    <w:lvl w:ilvl="5" w:tplc="08090005" w:tentative="1">
      <w:start w:val="1"/>
      <w:numFmt w:val="bullet"/>
      <w:lvlText w:val=""/>
      <w:lvlJc w:val="left"/>
      <w:pPr>
        <w:ind w:left="6588" w:hanging="360"/>
      </w:pPr>
      <w:rPr>
        <w:rFonts w:ascii="Wingdings" w:hAnsi="Wingdings" w:hint="default"/>
      </w:rPr>
    </w:lvl>
    <w:lvl w:ilvl="6" w:tplc="08090001" w:tentative="1">
      <w:start w:val="1"/>
      <w:numFmt w:val="bullet"/>
      <w:lvlText w:val=""/>
      <w:lvlJc w:val="left"/>
      <w:pPr>
        <w:ind w:left="7308" w:hanging="360"/>
      </w:pPr>
      <w:rPr>
        <w:rFonts w:ascii="Symbol" w:hAnsi="Symbol" w:hint="default"/>
      </w:rPr>
    </w:lvl>
    <w:lvl w:ilvl="7" w:tplc="08090003" w:tentative="1">
      <w:start w:val="1"/>
      <w:numFmt w:val="bullet"/>
      <w:lvlText w:val="o"/>
      <w:lvlJc w:val="left"/>
      <w:pPr>
        <w:ind w:left="8028" w:hanging="360"/>
      </w:pPr>
      <w:rPr>
        <w:rFonts w:ascii="Courier New" w:hAnsi="Courier New" w:cs="Courier New" w:hint="default"/>
      </w:rPr>
    </w:lvl>
    <w:lvl w:ilvl="8" w:tplc="08090005" w:tentative="1">
      <w:start w:val="1"/>
      <w:numFmt w:val="bullet"/>
      <w:lvlText w:val=""/>
      <w:lvlJc w:val="left"/>
      <w:pPr>
        <w:ind w:left="8748" w:hanging="360"/>
      </w:pPr>
      <w:rPr>
        <w:rFonts w:ascii="Wingdings" w:hAnsi="Wingdings" w:hint="default"/>
      </w:rPr>
    </w:lvl>
  </w:abstractNum>
  <w:abstractNum w:abstractNumId="23" w15:restartNumberingAfterBreak="0">
    <w:nsid w:val="492F4A27"/>
    <w:multiLevelType w:val="hybridMultilevel"/>
    <w:tmpl w:val="D882A354"/>
    <w:lvl w:ilvl="0" w:tplc="6F34BDEE">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573271C5"/>
    <w:multiLevelType w:val="hybridMultilevel"/>
    <w:tmpl w:val="CE86A9B8"/>
    <w:lvl w:ilvl="0" w:tplc="08090001">
      <w:start w:val="1"/>
      <w:numFmt w:val="bullet"/>
      <w:lvlText w:val=""/>
      <w:lvlJc w:val="left"/>
      <w:pPr>
        <w:ind w:left="210" w:hanging="360"/>
      </w:pPr>
      <w:rPr>
        <w:rFonts w:ascii="Symbol" w:hAnsi="Symbol" w:hint="default"/>
      </w:rPr>
    </w:lvl>
    <w:lvl w:ilvl="1" w:tplc="08090003" w:tentative="1">
      <w:start w:val="1"/>
      <w:numFmt w:val="bullet"/>
      <w:lvlText w:val="o"/>
      <w:lvlJc w:val="left"/>
      <w:pPr>
        <w:ind w:left="930" w:hanging="360"/>
      </w:pPr>
      <w:rPr>
        <w:rFonts w:ascii="Courier New" w:hAnsi="Courier New" w:cs="Courier New" w:hint="default"/>
      </w:rPr>
    </w:lvl>
    <w:lvl w:ilvl="2" w:tplc="08090005" w:tentative="1">
      <w:start w:val="1"/>
      <w:numFmt w:val="bullet"/>
      <w:lvlText w:val=""/>
      <w:lvlJc w:val="left"/>
      <w:pPr>
        <w:ind w:left="1650" w:hanging="360"/>
      </w:pPr>
      <w:rPr>
        <w:rFonts w:ascii="Wingdings" w:hAnsi="Wingdings" w:hint="default"/>
      </w:rPr>
    </w:lvl>
    <w:lvl w:ilvl="3" w:tplc="08090001" w:tentative="1">
      <w:start w:val="1"/>
      <w:numFmt w:val="bullet"/>
      <w:lvlText w:val=""/>
      <w:lvlJc w:val="left"/>
      <w:pPr>
        <w:ind w:left="2370" w:hanging="360"/>
      </w:pPr>
      <w:rPr>
        <w:rFonts w:ascii="Symbol" w:hAnsi="Symbol" w:hint="default"/>
      </w:rPr>
    </w:lvl>
    <w:lvl w:ilvl="4" w:tplc="08090003" w:tentative="1">
      <w:start w:val="1"/>
      <w:numFmt w:val="bullet"/>
      <w:lvlText w:val="o"/>
      <w:lvlJc w:val="left"/>
      <w:pPr>
        <w:ind w:left="3090" w:hanging="360"/>
      </w:pPr>
      <w:rPr>
        <w:rFonts w:ascii="Courier New" w:hAnsi="Courier New" w:cs="Courier New" w:hint="default"/>
      </w:rPr>
    </w:lvl>
    <w:lvl w:ilvl="5" w:tplc="08090005" w:tentative="1">
      <w:start w:val="1"/>
      <w:numFmt w:val="bullet"/>
      <w:lvlText w:val=""/>
      <w:lvlJc w:val="left"/>
      <w:pPr>
        <w:ind w:left="3810" w:hanging="360"/>
      </w:pPr>
      <w:rPr>
        <w:rFonts w:ascii="Wingdings" w:hAnsi="Wingdings" w:hint="default"/>
      </w:rPr>
    </w:lvl>
    <w:lvl w:ilvl="6" w:tplc="08090001" w:tentative="1">
      <w:start w:val="1"/>
      <w:numFmt w:val="bullet"/>
      <w:lvlText w:val=""/>
      <w:lvlJc w:val="left"/>
      <w:pPr>
        <w:ind w:left="4530" w:hanging="360"/>
      </w:pPr>
      <w:rPr>
        <w:rFonts w:ascii="Symbol" w:hAnsi="Symbol" w:hint="default"/>
      </w:rPr>
    </w:lvl>
    <w:lvl w:ilvl="7" w:tplc="08090003" w:tentative="1">
      <w:start w:val="1"/>
      <w:numFmt w:val="bullet"/>
      <w:lvlText w:val="o"/>
      <w:lvlJc w:val="left"/>
      <w:pPr>
        <w:ind w:left="5250" w:hanging="360"/>
      </w:pPr>
      <w:rPr>
        <w:rFonts w:ascii="Courier New" w:hAnsi="Courier New" w:cs="Courier New" w:hint="default"/>
      </w:rPr>
    </w:lvl>
    <w:lvl w:ilvl="8" w:tplc="08090005" w:tentative="1">
      <w:start w:val="1"/>
      <w:numFmt w:val="bullet"/>
      <w:lvlText w:val=""/>
      <w:lvlJc w:val="left"/>
      <w:pPr>
        <w:ind w:left="5970" w:hanging="360"/>
      </w:pPr>
      <w:rPr>
        <w:rFonts w:ascii="Wingdings" w:hAnsi="Wingdings" w:hint="default"/>
      </w:rPr>
    </w:lvl>
  </w:abstractNum>
  <w:abstractNum w:abstractNumId="25" w15:restartNumberingAfterBreak="0">
    <w:nsid w:val="577973E9"/>
    <w:multiLevelType w:val="hybridMultilevel"/>
    <w:tmpl w:val="F22AB4B8"/>
    <w:lvl w:ilvl="0" w:tplc="04090001">
      <w:start w:val="1"/>
      <w:numFmt w:val="bullet"/>
      <w:lvlText w:val=""/>
      <w:lvlJc w:val="left"/>
      <w:pPr>
        <w:tabs>
          <w:tab w:val="num" w:pos="765"/>
        </w:tabs>
        <w:ind w:left="765" w:hanging="360"/>
      </w:pPr>
      <w:rPr>
        <w:rFonts w:ascii="Symbol" w:hAnsi="Symbol" w:hint="default"/>
      </w:rPr>
    </w:lvl>
    <w:lvl w:ilvl="1" w:tplc="04090003" w:tentative="1">
      <w:start w:val="1"/>
      <w:numFmt w:val="bullet"/>
      <w:lvlText w:val="o"/>
      <w:lvlJc w:val="left"/>
      <w:pPr>
        <w:tabs>
          <w:tab w:val="num" w:pos="1485"/>
        </w:tabs>
        <w:ind w:left="1485" w:hanging="360"/>
      </w:pPr>
      <w:rPr>
        <w:rFonts w:ascii="Courier New" w:hAnsi="Courier New" w:hint="default"/>
      </w:rPr>
    </w:lvl>
    <w:lvl w:ilvl="2" w:tplc="04090005" w:tentative="1">
      <w:start w:val="1"/>
      <w:numFmt w:val="bullet"/>
      <w:lvlText w:val=""/>
      <w:lvlJc w:val="left"/>
      <w:pPr>
        <w:tabs>
          <w:tab w:val="num" w:pos="2205"/>
        </w:tabs>
        <w:ind w:left="2205" w:hanging="360"/>
      </w:pPr>
      <w:rPr>
        <w:rFonts w:ascii="Wingdings" w:hAnsi="Wingdings" w:hint="default"/>
      </w:rPr>
    </w:lvl>
    <w:lvl w:ilvl="3" w:tplc="04090001" w:tentative="1">
      <w:start w:val="1"/>
      <w:numFmt w:val="bullet"/>
      <w:lvlText w:val=""/>
      <w:lvlJc w:val="left"/>
      <w:pPr>
        <w:tabs>
          <w:tab w:val="num" w:pos="2925"/>
        </w:tabs>
        <w:ind w:left="2925" w:hanging="360"/>
      </w:pPr>
      <w:rPr>
        <w:rFonts w:ascii="Symbol" w:hAnsi="Symbol" w:hint="default"/>
      </w:rPr>
    </w:lvl>
    <w:lvl w:ilvl="4" w:tplc="04090003" w:tentative="1">
      <w:start w:val="1"/>
      <w:numFmt w:val="bullet"/>
      <w:lvlText w:val="o"/>
      <w:lvlJc w:val="left"/>
      <w:pPr>
        <w:tabs>
          <w:tab w:val="num" w:pos="3645"/>
        </w:tabs>
        <w:ind w:left="3645" w:hanging="360"/>
      </w:pPr>
      <w:rPr>
        <w:rFonts w:ascii="Courier New" w:hAnsi="Courier New" w:hint="default"/>
      </w:rPr>
    </w:lvl>
    <w:lvl w:ilvl="5" w:tplc="04090005" w:tentative="1">
      <w:start w:val="1"/>
      <w:numFmt w:val="bullet"/>
      <w:lvlText w:val=""/>
      <w:lvlJc w:val="left"/>
      <w:pPr>
        <w:tabs>
          <w:tab w:val="num" w:pos="4365"/>
        </w:tabs>
        <w:ind w:left="4365" w:hanging="360"/>
      </w:pPr>
      <w:rPr>
        <w:rFonts w:ascii="Wingdings" w:hAnsi="Wingdings" w:hint="default"/>
      </w:rPr>
    </w:lvl>
    <w:lvl w:ilvl="6" w:tplc="04090001" w:tentative="1">
      <w:start w:val="1"/>
      <w:numFmt w:val="bullet"/>
      <w:lvlText w:val=""/>
      <w:lvlJc w:val="left"/>
      <w:pPr>
        <w:tabs>
          <w:tab w:val="num" w:pos="5085"/>
        </w:tabs>
        <w:ind w:left="5085" w:hanging="360"/>
      </w:pPr>
      <w:rPr>
        <w:rFonts w:ascii="Symbol" w:hAnsi="Symbol" w:hint="default"/>
      </w:rPr>
    </w:lvl>
    <w:lvl w:ilvl="7" w:tplc="04090003" w:tentative="1">
      <w:start w:val="1"/>
      <w:numFmt w:val="bullet"/>
      <w:lvlText w:val="o"/>
      <w:lvlJc w:val="left"/>
      <w:pPr>
        <w:tabs>
          <w:tab w:val="num" w:pos="5805"/>
        </w:tabs>
        <w:ind w:left="5805" w:hanging="360"/>
      </w:pPr>
      <w:rPr>
        <w:rFonts w:ascii="Courier New" w:hAnsi="Courier New" w:hint="default"/>
      </w:rPr>
    </w:lvl>
    <w:lvl w:ilvl="8" w:tplc="04090005" w:tentative="1">
      <w:start w:val="1"/>
      <w:numFmt w:val="bullet"/>
      <w:lvlText w:val=""/>
      <w:lvlJc w:val="left"/>
      <w:pPr>
        <w:tabs>
          <w:tab w:val="num" w:pos="6525"/>
        </w:tabs>
        <w:ind w:left="6525" w:hanging="360"/>
      </w:pPr>
      <w:rPr>
        <w:rFonts w:ascii="Wingdings" w:hAnsi="Wingdings" w:hint="default"/>
      </w:rPr>
    </w:lvl>
  </w:abstractNum>
  <w:abstractNum w:abstractNumId="26" w15:restartNumberingAfterBreak="0">
    <w:nsid w:val="58BE3F3F"/>
    <w:multiLevelType w:val="hybridMultilevel"/>
    <w:tmpl w:val="249619A2"/>
    <w:lvl w:ilvl="0" w:tplc="08090001">
      <w:start w:val="1"/>
      <w:numFmt w:val="bullet"/>
      <w:lvlText w:val=""/>
      <w:lvlJc w:val="left"/>
      <w:pPr>
        <w:ind w:left="1007" w:hanging="360"/>
      </w:pPr>
      <w:rPr>
        <w:rFonts w:ascii="Symbol" w:hAnsi="Symbol" w:hint="default"/>
      </w:rPr>
    </w:lvl>
    <w:lvl w:ilvl="1" w:tplc="08090003" w:tentative="1">
      <w:start w:val="1"/>
      <w:numFmt w:val="bullet"/>
      <w:lvlText w:val="o"/>
      <w:lvlJc w:val="left"/>
      <w:pPr>
        <w:ind w:left="1727" w:hanging="360"/>
      </w:pPr>
      <w:rPr>
        <w:rFonts w:ascii="Courier New" w:hAnsi="Courier New" w:cs="Courier New" w:hint="default"/>
      </w:rPr>
    </w:lvl>
    <w:lvl w:ilvl="2" w:tplc="08090005" w:tentative="1">
      <w:start w:val="1"/>
      <w:numFmt w:val="bullet"/>
      <w:lvlText w:val=""/>
      <w:lvlJc w:val="left"/>
      <w:pPr>
        <w:ind w:left="2447" w:hanging="360"/>
      </w:pPr>
      <w:rPr>
        <w:rFonts w:ascii="Wingdings" w:hAnsi="Wingdings" w:hint="default"/>
      </w:rPr>
    </w:lvl>
    <w:lvl w:ilvl="3" w:tplc="08090001" w:tentative="1">
      <w:start w:val="1"/>
      <w:numFmt w:val="bullet"/>
      <w:lvlText w:val=""/>
      <w:lvlJc w:val="left"/>
      <w:pPr>
        <w:ind w:left="3167" w:hanging="360"/>
      </w:pPr>
      <w:rPr>
        <w:rFonts w:ascii="Symbol" w:hAnsi="Symbol" w:hint="default"/>
      </w:rPr>
    </w:lvl>
    <w:lvl w:ilvl="4" w:tplc="08090003" w:tentative="1">
      <w:start w:val="1"/>
      <w:numFmt w:val="bullet"/>
      <w:lvlText w:val="o"/>
      <w:lvlJc w:val="left"/>
      <w:pPr>
        <w:ind w:left="3887" w:hanging="360"/>
      </w:pPr>
      <w:rPr>
        <w:rFonts w:ascii="Courier New" w:hAnsi="Courier New" w:cs="Courier New" w:hint="default"/>
      </w:rPr>
    </w:lvl>
    <w:lvl w:ilvl="5" w:tplc="08090005" w:tentative="1">
      <w:start w:val="1"/>
      <w:numFmt w:val="bullet"/>
      <w:lvlText w:val=""/>
      <w:lvlJc w:val="left"/>
      <w:pPr>
        <w:ind w:left="4607" w:hanging="360"/>
      </w:pPr>
      <w:rPr>
        <w:rFonts w:ascii="Wingdings" w:hAnsi="Wingdings" w:hint="default"/>
      </w:rPr>
    </w:lvl>
    <w:lvl w:ilvl="6" w:tplc="08090001" w:tentative="1">
      <w:start w:val="1"/>
      <w:numFmt w:val="bullet"/>
      <w:lvlText w:val=""/>
      <w:lvlJc w:val="left"/>
      <w:pPr>
        <w:ind w:left="5327" w:hanging="360"/>
      </w:pPr>
      <w:rPr>
        <w:rFonts w:ascii="Symbol" w:hAnsi="Symbol" w:hint="default"/>
      </w:rPr>
    </w:lvl>
    <w:lvl w:ilvl="7" w:tplc="08090003" w:tentative="1">
      <w:start w:val="1"/>
      <w:numFmt w:val="bullet"/>
      <w:lvlText w:val="o"/>
      <w:lvlJc w:val="left"/>
      <w:pPr>
        <w:ind w:left="6047" w:hanging="360"/>
      </w:pPr>
      <w:rPr>
        <w:rFonts w:ascii="Courier New" w:hAnsi="Courier New" w:cs="Courier New" w:hint="default"/>
      </w:rPr>
    </w:lvl>
    <w:lvl w:ilvl="8" w:tplc="08090005" w:tentative="1">
      <w:start w:val="1"/>
      <w:numFmt w:val="bullet"/>
      <w:lvlText w:val=""/>
      <w:lvlJc w:val="left"/>
      <w:pPr>
        <w:ind w:left="6767" w:hanging="360"/>
      </w:pPr>
      <w:rPr>
        <w:rFonts w:ascii="Wingdings" w:hAnsi="Wingdings" w:hint="default"/>
      </w:rPr>
    </w:lvl>
  </w:abstractNum>
  <w:abstractNum w:abstractNumId="27" w15:restartNumberingAfterBreak="0">
    <w:nsid w:val="59B52EA5"/>
    <w:multiLevelType w:val="hybridMultilevel"/>
    <w:tmpl w:val="68C01B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D1252C9"/>
    <w:multiLevelType w:val="hybridMultilevel"/>
    <w:tmpl w:val="574EA7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FA50DC0"/>
    <w:multiLevelType w:val="multilevel"/>
    <w:tmpl w:val="607001D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0" w15:restartNumberingAfterBreak="0">
    <w:nsid w:val="5FF9155B"/>
    <w:multiLevelType w:val="hybridMultilevel"/>
    <w:tmpl w:val="10641E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09F0FAB"/>
    <w:multiLevelType w:val="hybridMultilevel"/>
    <w:tmpl w:val="12EC26A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61D62CDB"/>
    <w:multiLevelType w:val="hybridMultilevel"/>
    <w:tmpl w:val="F94467C2"/>
    <w:lvl w:ilvl="0" w:tplc="08090001">
      <w:start w:val="1"/>
      <w:numFmt w:val="bullet"/>
      <w:lvlText w:val=""/>
      <w:lvlJc w:val="left"/>
      <w:pPr>
        <w:ind w:left="3414" w:hanging="360"/>
      </w:pPr>
      <w:rPr>
        <w:rFonts w:ascii="Symbol" w:hAnsi="Symbol" w:hint="default"/>
      </w:rPr>
    </w:lvl>
    <w:lvl w:ilvl="1" w:tplc="08090003" w:tentative="1">
      <w:start w:val="1"/>
      <w:numFmt w:val="bullet"/>
      <w:lvlText w:val="o"/>
      <w:lvlJc w:val="left"/>
      <w:pPr>
        <w:ind w:left="4134" w:hanging="360"/>
      </w:pPr>
      <w:rPr>
        <w:rFonts w:ascii="Courier New" w:hAnsi="Courier New" w:cs="Courier New" w:hint="default"/>
      </w:rPr>
    </w:lvl>
    <w:lvl w:ilvl="2" w:tplc="08090005" w:tentative="1">
      <w:start w:val="1"/>
      <w:numFmt w:val="bullet"/>
      <w:lvlText w:val=""/>
      <w:lvlJc w:val="left"/>
      <w:pPr>
        <w:ind w:left="4854" w:hanging="360"/>
      </w:pPr>
      <w:rPr>
        <w:rFonts w:ascii="Wingdings" w:hAnsi="Wingdings" w:hint="default"/>
      </w:rPr>
    </w:lvl>
    <w:lvl w:ilvl="3" w:tplc="08090001" w:tentative="1">
      <w:start w:val="1"/>
      <w:numFmt w:val="bullet"/>
      <w:lvlText w:val=""/>
      <w:lvlJc w:val="left"/>
      <w:pPr>
        <w:ind w:left="5574" w:hanging="360"/>
      </w:pPr>
      <w:rPr>
        <w:rFonts w:ascii="Symbol" w:hAnsi="Symbol" w:hint="default"/>
      </w:rPr>
    </w:lvl>
    <w:lvl w:ilvl="4" w:tplc="08090003" w:tentative="1">
      <w:start w:val="1"/>
      <w:numFmt w:val="bullet"/>
      <w:lvlText w:val="o"/>
      <w:lvlJc w:val="left"/>
      <w:pPr>
        <w:ind w:left="6294" w:hanging="360"/>
      </w:pPr>
      <w:rPr>
        <w:rFonts w:ascii="Courier New" w:hAnsi="Courier New" w:cs="Courier New" w:hint="default"/>
      </w:rPr>
    </w:lvl>
    <w:lvl w:ilvl="5" w:tplc="08090005" w:tentative="1">
      <w:start w:val="1"/>
      <w:numFmt w:val="bullet"/>
      <w:lvlText w:val=""/>
      <w:lvlJc w:val="left"/>
      <w:pPr>
        <w:ind w:left="7014" w:hanging="360"/>
      </w:pPr>
      <w:rPr>
        <w:rFonts w:ascii="Wingdings" w:hAnsi="Wingdings" w:hint="default"/>
      </w:rPr>
    </w:lvl>
    <w:lvl w:ilvl="6" w:tplc="08090001" w:tentative="1">
      <w:start w:val="1"/>
      <w:numFmt w:val="bullet"/>
      <w:lvlText w:val=""/>
      <w:lvlJc w:val="left"/>
      <w:pPr>
        <w:ind w:left="7734" w:hanging="360"/>
      </w:pPr>
      <w:rPr>
        <w:rFonts w:ascii="Symbol" w:hAnsi="Symbol" w:hint="default"/>
      </w:rPr>
    </w:lvl>
    <w:lvl w:ilvl="7" w:tplc="08090003" w:tentative="1">
      <w:start w:val="1"/>
      <w:numFmt w:val="bullet"/>
      <w:lvlText w:val="o"/>
      <w:lvlJc w:val="left"/>
      <w:pPr>
        <w:ind w:left="8454" w:hanging="360"/>
      </w:pPr>
      <w:rPr>
        <w:rFonts w:ascii="Courier New" w:hAnsi="Courier New" w:cs="Courier New" w:hint="default"/>
      </w:rPr>
    </w:lvl>
    <w:lvl w:ilvl="8" w:tplc="08090005" w:tentative="1">
      <w:start w:val="1"/>
      <w:numFmt w:val="bullet"/>
      <w:lvlText w:val=""/>
      <w:lvlJc w:val="left"/>
      <w:pPr>
        <w:ind w:left="9174" w:hanging="360"/>
      </w:pPr>
      <w:rPr>
        <w:rFonts w:ascii="Wingdings" w:hAnsi="Wingdings" w:hint="default"/>
      </w:rPr>
    </w:lvl>
  </w:abstractNum>
  <w:abstractNum w:abstractNumId="33" w15:restartNumberingAfterBreak="0">
    <w:nsid w:val="648B7FB9"/>
    <w:multiLevelType w:val="hybridMultilevel"/>
    <w:tmpl w:val="50067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4C82C3B"/>
    <w:multiLevelType w:val="hybridMultilevel"/>
    <w:tmpl w:val="1968FB38"/>
    <w:lvl w:ilvl="0" w:tplc="08090001">
      <w:start w:val="1"/>
      <w:numFmt w:val="bullet"/>
      <w:lvlText w:val=""/>
      <w:lvlJc w:val="left"/>
      <w:pPr>
        <w:ind w:left="1774" w:hanging="360"/>
      </w:pPr>
      <w:rPr>
        <w:rFonts w:ascii="Symbol" w:hAnsi="Symbol" w:hint="default"/>
      </w:rPr>
    </w:lvl>
    <w:lvl w:ilvl="1" w:tplc="08090003" w:tentative="1">
      <w:start w:val="1"/>
      <w:numFmt w:val="bullet"/>
      <w:lvlText w:val="o"/>
      <w:lvlJc w:val="left"/>
      <w:pPr>
        <w:ind w:left="2494" w:hanging="360"/>
      </w:pPr>
      <w:rPr>
        <w:rFonts w:ascii="Courier New" w:hAnsi="Courier New" w:cs="Courier New" w:hint="default"/>
      </w:rPr>
    </w:lvl>
    <w:lvl w:ilvl="2" w:tplc="08090005" w:tentative="1">
      <w:start w:val="1"/>
      <w:numFmt w:val="bullet"/>
      <w:lvlText w:val=""/>
      <w:lvlJc w:val="left"/>
      <w:pPr>
        <w:ind w:left="3214" w:hanging="360"/>
      </w:pPr>
      <w:rPr>
        <w:rFonts w:ascii="Wingdings" w:hAnsi="Wingdings" w:hint="default"/>
      </w:rPr>
    </w:lvl>
    <w:lvl w:ilvl="3" w:tplc="08090001" w:tentative="1">
      <w:start w:val="1"/>
      <w:numFmt w:val="bullet"/>
      <w:lvlText w:val=""/>
      <w:lvlJc w:val="left"/>
      <w:pPr>
        <w:ind w:left="3934" w:hanging="360"/>
      </w:pPr>
      <w:rPr>
        <w:rFonts w:ascii="Symbol" w:hAnsi="Symbol" w:hint="default"/>
      </w:rPr>
    </w:lvl>
    <w:lvl w:ilvl="4" w:tplc="08090003" w:tentative="1">
      <w:start w:val="1"/>
      <w:numFmt w:val="bullet"/>
      <w:lvlText w:val="o"/>
      <w:lvlJc w:val="left"/>
      <w:pPr>
        <w:ind w:left="4654" w:hanging="360"/>
      </w:pPr>
      <w:rPr>
        <w:rFonts w:ascii="Courier New" w:hAnsi="Courier New" w:cs="Courier New" w:hint="default"/>
      </w:rPr>
    </w:lvl>
    <w:lvl w:ilvl="5" w:tplc="08090005" w:tentative="1">
      <w:start w:val="1"/>
      <w:numFmt w:val="bullet"/>
      <w:lvlText w:val=""/>
      <w:lvlJc w:val="left"/>
      <w:pPr>
        <w:ind w:left="5374" w:hanging="360"/>
      </w:pPr>
      <w:rPr>
        <w:rFonts w:ascii="Wingdings" w:hAnsi="Wingdings" w:hint="default"/>
      </w:rPr>
    </w:lvl>
    <w:lvl w:ilvl="6" w:tplc="08090001" w:tentative="1">
      <w:start w:val="1"/>
      <w:numFmt w:val="bullet"/>
      <w:lvlText w:val=""/>
      <w:lvlJc w:val="left"/>
      <w:pPr>
        <w:ind w:left="6094" w:hanging="360"/>
      </w:pPr>
      <w:rPr>
        <w:rFonts w:ascii="Symbol" w:hAnsi="Symbol" w:hint="default"/>
      </w:rPr>
    </w:lvl>
    <w:lvl w:ilvl="7" w:tplc="08090003" w:tentative="1">
      <w:start w:val="1"/>
      <w:numFmt w:val="bullet"/>
      <w:lvlText w:val="o"/>
      <w:lvlJc w:val="left"/>
      <w:pPr>
        <w:ind w:left="6814" w:hanging="360"/>
      </w:pPr>
      <w:rPr>
        <w:rFonts w:ascii="Courier New" w:hAnsi="Courier New" w:cs="Courier New" w:hint="default"/>
      </w:rPr>
    </w:lvl>
    <w:lvl w:ilvl="8" w:tplc="08090005" w:tentative="1">
      <w:start w:val="1"/>
      <w:numFmt w:val="bullet"/>
      <w:lvlText w:val=""/>
      <w:lvlJc w:val="left"/>
      <w:pPr>
        <w:ind w:left="7534" w:hanging="360"/>
      </w:pPr>
      <w:rPr>
        <w:rFonts w:ascii="Wingdings" w:hAnsi="Wingdings" w:hint="default"/>
      </w:rPr>
    </w:lvl>
  </w:abstractNum>
  <w:abstractNum w:abstractNumId="35" w15:restartNumberingAfterBreak="0">
    <w:nsid w:val="65F53949"/>
    <w:multiLevelType w:val="hybridMultilevel"/>
    <w:tmpl w:val="29840240"/>
    <w:lvl w:ilvl="0" w:tplc="160EA074">
      <w:start w:val="1"/>
      <w:numFmt w:val="lowerRoman"/>
      <w:lvlText w:val="%1."/>
      <w:lvlJc w:val="left"/>
      <w:pPr>
        <w:ind w:left="3414" w:hanging="720"/>
      </w:pPr>
      <w:rPr>
        <w:rFonts w:hint="default"/>
      </w:rPr>
    </w:lvl>
    <w:lvl w:ilvl="1" w:tplc="08090019" w:tentative="1">
      <w:start w:val="1"/>
      <w:numFmt w:val="lowerLetter"/>
      <w:lvlText w:val="%2."/>
      <w:lvlJc w:val="left"/>
      <w:pPr>
        <w:ind w:left="3774" w:hanging="360"/>
      </w:pPr>
    </w:lvl>
    <w:lvl w:ilvl="2" w:tplc="0809001B" w:tentative="1">
      <w:start w:val="1"/>
      <w:numFmt w:val="lowerRoman"/>
      <w:lvlText w:val="%3."/>
      <w:lvlJc w:val="right"/>
      <w:pPr>
        <w:ind w:left="4494" w:hanging="180"/>
      </w:pPr>
    </w:lvl>
    <w:lvl w:ilvl="3" w:tplc="0809000F" w:tentative="1">
      <w:start w:val="1"/>
      <w:numFmt w:val="decimal"/>
      <w:lvlText w:val="%4."/>
      <w:lvlJc w:val="left"/>
      <w:pPr>
        <w:ind w:left="5214" w:hanging="360"/>
      </w:pPr>
    </w:lvl>
    <w:lvl w:ilvl="4" w:tplc="08090019" w:tentative="1">
      <w:start w:val="1"/>
      <w:numFmt w:val="lowerLetter"/>
      <w:lvlText w:val="%5."/>
      <w:lvlJc w:val="left"/>
      <w:pPr>
        <w:ind w:left="5934" w:hanging="360"/>
      </w:pPr>
    </w:lvl>
    <w:lvl w:ilvl="5" w:tplc="0809001B" w:tentative="1">
      <w:start w:val="1"/>
      <w:numFmt w:val="lowerRoman"/>
      <w:lvlText w:val="%6."/>
      <w:lvlJc w:val="right"/>
      <w:pPr>
        <w:ind w:left="6654" w:hanging="180"/>
      </w:pPr>
    </w:lvl>
    <w:lvl w:ilvl="6" w:tplc="0809000F" w:tentative="1">
      <w:start w:val="1"/>
      <w:numFmt w:val="decimal"/>
      <w:lvlText w:val="%7."/>
      <w:lvlJc w:val="left"/>
      <w:pPr>
        <w:ind w:left="7374" w:hanging="360"/>
      </w:pPr>
    </w:lvl>
    <w:lvl w:ilvl="7" w:tplc="08090019" w:tentative="1">
      <w:start w:val="1"/>
      <w:numFmt w:val="lowerLetter"/>
      <w:lvlText w:val="%8."/>
      <w:lvlJc w:val="left"/>
      <w:pPr>
        <w:ind w:left="8094" w:hanging="360"/>
      </w:pPr>
    </w:lvl>
    <w:lvl w:ilvl="8" w:tplc="0809001B" w:tentative="1">
      <w:start w:val="1"/>
      <w:numFmt w:val="lowerRoman"/>
      <w:lvlText w:val="%9."/>
      <w:lvlJc w:val="right"/>
      <w:pPr>
        <w:ind w:left="8814" w:hanging="180"/>
      </w:pPr>
    </w:lvl>
  </w:abstractNum>
  <w:abstractNum w:abstractNumId="36" w15:restartNumberingAfterBreak="0">
    <w:nsid w:val="684B4430"/>
    <w:multiLevelType w:val="hybridMultilevel"/>
    <w:tmpl w:val="2CA40D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6A6334A2"/>
    <w:multiLevelType w:val="hybridMultilevel"/>
    <w:tmpl w:val="1C9AA570"/>
    <w:lvl w:ilvl="0" w:tplc="6B5C3A3C">
      <w:start w:val="1"/>
      <w:numFmt w:val="lowerRoman"/>
      <w:lvlText w:val="%1."/>
      <w:lvlJc w:val="right"/>
      <w:pPr>
        <w:ind w:left="360" w:hanging="360"/>
      </w:pPr>
      <w:rPr>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6B783259"/>
    <w:multiLevelType w:val="hybridMultilevel"/>
    <w:tmpl w:val="976C6E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6CC50962"/>
    <w:multiLevelType w:val="hybridMultilevel"/>
    <w:tmpl w:val="135294EC"/>
    <w:lvl w:ilvl="0" w:tplc="6AFA8684">
      <w:start w:val="1"/>
      <w:numFmt w:val="lowerRoman"/>
      <w:lvlText w:val="%1."/>
      <w:lvlJc w:val="left"/>
      <w:pPr>
        <w:ind w:left="2988" w:hanging="720"/>
      </w:pPr>
      <w:rPr>
        <w:rFonts w:hint="default"/>
      </w:rPr>
    </w:lvl>
    <w:lvl w:ilvl="1" w:tplc="08090019" w:tentative="1">
      <w:start w:val="1"/>
      <w:numFmt w:val="lowerLetter"/>
      <w:lvlText w:val="%2."/>
      <w:lvlJc w:val="left"/>
      <w:pPr>
        <w:ind w:left="3348" w:hanging="360"/>
      </w:pPr>
    </w:lvl>
    <w:lvl w:ilvl="2" w:tplc="0809001B" w:tentative="1">
      <w:start w:val="1"/>
      <w:numFmt w:val="lowerRoman"/>
      <w:lvlText w:val="%3."/>
      <w:lvlJc w:val="right"/>
      <w:pPr>
        <w:ind w:left="4068" w:hanging="180"/>
      </w:pPr>
    </w:lvl>
    <w:lvl w:ilvl="3" w:tplc="0809000F" w:tentative="1">
      <w:start w:val="1"/>
      <w:numFmt w:val="decimal"/>
      <w:lvlText w:val="%4."/>
      <w:lvlJc w:val="left"/>
      <w:pPr>
        <w:ind w:left="4788" w:hanging="360"/>
      </w:pPr>
    </w:lvl>
    <w:lvl w:ilvl="4" w:tplc="08090019" w:tentative="1">
      <w:start w:val="1"/>
      <w:numFmt w:val="lowerLetter"/>
      <w:lvlText w:val="%5."/>
      <w:lvlJc w:val="left"/>
      <w:pPr>
        <w:ind w:left="5508" w:hanging="360"/>
      </w:pPr>
    </w:lvl>
    <w:lvl w:ilvl="5" w:tplc="0809001B" w:tentative="1">
      <w:start w:val="1"/>
      <w:numFmt w:val="lowerRoman"/>
      <w:lvlText w:val="%6."/>
      <w:lvlJc w:val="right"/>
      <w:pPr>
        <w:ind w:left="6228" w:hanging="180"/>
      </w:pPr>
    </w:lvl>
    <w:lvl w:ilvl="6" w:tplc="0809000F" w:tentative="1">
      <w:start w:val="1"/>
      <w:numFmt w:val="decimal"/>
      <w:lvlText w:val="%7."/>
      <w:lvlJc w:val="left"/>
      <w:pPr>
        <w:ind w:left="6948" w:hanging="360"/>
      </w:pPr>
    </w:lvl>
    <w:lvl w:ilvl="7" w:tplc="08090019" w:tentative="1">
      <w:start w:val="1"/>
      <w:numFmt w:val="lowerLetter"/>
      <w:lvlText w:val="%8."/>
      <w:lvlJc w:val="left"/>
      <w:pPr>
        <w:ind w:left="7668" w:hanging="360"/>
      </w:pPr>
    </w:lvl>
    <w:lvl w:ilvl="8" w:tplc="0809001B" w:tentative="1">
      <w:start w:val="1"/>
      <w:numFmt w:val="lowerRoman"/>
      <w:lvlText w:val="%9."/>
      <w:lvlJc w:val="right"/>
      <w:pPr>
        <w:ind w:left="8388" w:hanging="180"/>
      </w:pPr>
    </w:lvl>
  </w:abstractNum>
  <w:abstractNum w:abstractNumId="40" w15:restartNumberingAfterBreak="0">
    <w:nsid w:val="6EB73DB4"/>
    <w:multiLevelType w:val="hybridMultilevel"/>
    <w:tmpl w:val="A67EA2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1" w15:restartNumberingAfterBreak="0">
    <w:nsid w:val="71FC2D21"/>
    <w:multiLevelType w:val="multilevel"/>
    <w:tmpl w:val="8C227B8E"/>
    <w:lvl w:ilvl="0">
      <w:start w:val="1"/>
      <w:numFmt w:val="decimal"/>
      <w:lvlText w:val="%1."/>
      <w:lvlJc w:val="left"/>
      <w:pPr>
        <w:ind w:left="720" w:hanging="360"/>
      </w:pPr>
      <w:rPr>
        <w:rFonts w:ascii="Verdana" w:eastAsiaTheme="minorHAnsi" w:hAnsi="Verdana" w:cstheme="minorBidi" w:hint="default"/>
        <w:sz w:val="22"/>
        <w:szCs w:val="22"/>
      </w:r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4680" w:hanging="1440"/>
      </w:pPr>
      <w:rPr>
        <w:rFonts w:hint="default"/>
      </w:rPr>
    </w:lvl>
  </w:abstractNum>
  <w:abstractNum w:abstractNumId="42" w15:restartNumberingAfterBreak="0">
    <w:nsid w:val="7417579A"/>
    <w:multiLevelType w:val="hybridMultilevel"/>
    <w:tmpl w:val="1E0277B2"/>
    <w:lvl w:ilvl="0" w:tplc="08090019">
      <w:start w:val="1"/>
      <w:numFmt w:val="lowerLetter"/>
      <w:lvlText w:val="%1."/>
      <w:lvlJc w:val="left"/>
      <w:pPr>
        <w:ind w:left="720" w:hanging="360"/>
      </w:pPr>
      <w:rPr>
        <w:rFonts w:hint="default"/>
      </w:rPr>
    </w:lvl>
    <w:lvl w:ilvl="1" w:tplc="0809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62E2270"/>
    <w:multiLevelType w:val="hybridMultilevel"/>
    <w:tmpl w:val="29609238"/>
    <w:lvl w:ilvl="0" w:tplc="0276CFB0">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77000075"/>
    <w:multiLevelType w:val="hybridMultilevel"/>
    <w:tmpl w:val="54E09062"/>
    <w:lvl w:ilvl="0" w:tplc="08090003">
      <w:start w:val="1"/>
      <w:numFmt w:val="bullet"/>
      <w:lvlText w:val="o"/>
      <w:lvlJc w:val="left"/>
      <w:pPr>
        <w:ind w:left="1007" w:hanging="360"/>
      </w:pPr>
      <w:rPr>
        <w:rFonts w:ascii="Courier New" w:hAnsi="Courier New" w:cs="Courier New" w:hint="default"/>
      </w:rPr>
    </w:lvl>
    <w:lvl w:ilvl="1" w:tplc="08090003" w:tentative="1">
      <w:start w:val="1"/>
      <w:numFmt w:val="bullet"/>
      <w:lvlText w:val="o"/>
      <w:lvlJc w:val="left"/>
      <w:pPr>
        <w:ind w:left="1727" w:hanging="360"/>
      </w:pPr>
      <w:rPr>
        <w:rFonts w:ascii="Courier New" w:hAnsi="Courier New" w:cs="Courier New" w:hint="default"/>
      </w:rPr>
    </w:lvl>
    <w:lvl w:ilvl="2" w:tplc="08090005" w:tentative="1">
      <w:start w:val="1"/>
      <w:numFmt w:val="bullet"/>
      <w:lvlText w:val=""/>
      <w:lvlJc w:val="left"/>
      <w:pPr>
        <w:ind w:left="2447" w:hanging="360"/>
      </w:pPr>
      <w:rPr>
        <w:rFonts w:ascii="Wingdings" w:hAnsi="Wingdings" w:hint="default"/>
      </w:rPr>
    </w:lvl>
    <w:lvl w:ilvl="3" w:tplc="08090001" w:tentative="1">
      <w:start w:val="1"/>
      <w:numFmt w:val="bullet"/>
      <w:lvlText w:val=""/>
      <w:lvlJc w:val="left"/>
      <w:pPr>
        <w:ind w:left="3167" w:hanging="360"/>
      </w:pPr>
      <w:rPr>
        <w:rFonts w:ascii="Symbol" w:hAnsi="Symbol" w:hint="default"/>
      </w:rPr>
    </w:lvl>
    <w:lvl w:ilvl="4" w:tplc="08090003" w:tentative="1">
      <w:start w:val="1"/>
      <w:numFmt w:val="bullet"/>
      <w:lvlText w:val="o"/>
      <w:lvlJc w:val="left"/>
      <w:pPr>
        <w:ind w:left="3887" w:hanging="360"/>
      </w:pPr>
      <w:rPr>
        <w:rFonts w:ascii="Courier New" w:hAnsi="Courier New" w:cs="Courier New" w:hint="default"/>
      </w:rPr>
    </w:lvl>
    <w:lvl w:ilvl="5" w:tplc="08090005" w:tentative="1">
      <w:start w:val="1"/>
      <w:numFmt w:val="bullet"/>
      <w:lvlText w:val=""/>
      <w:lvlJc w:val="left"/>
      <w:pPr>
        <w:ind w:left="4607" w:hanging="360"/>
      </w:pPr>
      <w:rPr>
        <w:rFonts w:ascii="Wingdings" w:hAnsi="Wingdings" w:hint="default"/>
      </w:rPr>
    </w:lvl>
    <w:lvl w:ilvl="6" w:tplc="08090001" w:tentative="1">
      <w:start w:val="1"/>
      <w:numFmt w:val="bullet"/>
      <w:lvlText w:val=""/>
      <w:lvlJc w:val="left"/>
      <w:pPr>
        <w:ind w:left="5327" w:hanging="360"/>
      </w:pPr>
      <w:rPr>
        <w:rFonts w:ascii="Symbol" w:hAnsi="Symbol" w:hint="default"/>
      </w:rPr>
    </w:lvl>
    <w:lvl w:ilvl="7" w:tplc="08090003" w:tentative="1">
      <w:start w:val="1"/>
      <w:numFmt w:val="bullet"/>
      <w:lvlText w:val="o"/>
      <w:lvlJc w:val="left"/>
      <w:pPr>
        <w:ind w:left="6047" w:hanging="360"/>
      </w:pPr>
      <w:rPr>
        <w:rFonts w:ascii="Courier New" w:hAnsi="Courier New" w:cs="Courier New" w:hint="default"/>
      </w:rPr>
    </w:lvl>
    <w:lvl w:ilvl="8" w:tplc="08090005" w:tentative="1">
      <w:start w:val="1"/>
      <w:numFmt w:val="bullet"/>
      <w:lvlText w:val=""/>
      <w:lvlJc w:val="left"/>
      <w:pPr>
        <w:ind w:left="6767" w:hanging="360"/>
      </w:pPr>
      <w:rPr>
        <w:rFonts w:ascii="Wingdings" w:hAnsi="Wingdings" w:hint="default"/>
      </w:rPr>
    </w:lvl>
  </w:abstractNum>
  <w:abstractNum w:abstractNumId="45" w15:restartNumberingAfterBreak="0">
    <w:nsid w:val="7C977901"/>
    <w:multiLevelType w:val="hybridMultilevel"/>
    <w:tmpl w:val="F9AA9A9E"/>
    <w:lvl w:ilvl="0" w:tplc="ED347676">
      <w:start w:val="1"/>
      <w:numFmt w:val="bullet"/>
      <w:lvlText w:val=""/>
      <w:lvlJc w:val="left"/>
      <w:pPr>
        <w:tabs>
          <w:tab w:val="num" w:pos="8"/>
        </w:tabs>
        <w:ind w:left="360" w:hanging="360"/>
      </w:pPr>
      <w:rPr>
        <w:rFonts w:ascii="Symbol" w:hAnsi="Symbol" w:hint="default"/>
      </w:rPr>
    </w:lvl>
    <w:lvl w:ilvl="1" w:tplc="08090003" w:tentative="1">
      <w:start w:val="1"/>
      <w:numFmt w:val="bullet"/>
      <w:lvlText w:val="o"/>
      <w:lvlJc w:val="left"/>
      <w:pPr>
        <w:tabs>
          <w:tab w:val="num" w:pos="30"/>
        </w:tabs>
        <w:ind w:left="30" w:hanging="360"/>
      </w:pPr>
      <w:rPr>
        <w:rFonts w:ascii="Courier New" w:hAnsi="Courier New" w:cs="Courier New" w:hint="default"/>
      </w:rPr>
    </w:lvl>
    <w:lvl w:ilvl="2" w:tplc="08090005" w:tentative="1">
      <w:start w:val="1"/>
      <w:numFmt w:val="bullet"/>
      <w:lvlText w:val=""/>
      <w:lvlJc w:val="left"/>
      <w:pPr>
        <w:tabs>
          <w:tab w:val="num" w:pos="750"/>
        </w:tabs>
        <w:ind w:left="750" w:hanging="360"/>
      </w:pPr>
      <w:rPr>
        <w:rFonts w:ascii="Wingdings" w:hAnsi="Wingdings" w:hint="default"/>
      </w:rPr>
    </w:lvl>
    <w:lvl w:ilvl="3" w:tplc="08090001" w:tentative="1">
      <w:start w:val="1"/>
      <w:numFmt w:val="bullet"/>
      <w:lvlText w:val=""/>
      <w:lvlJc w:val="left"/>
      <w:pPr>
        <w:tabs>
          <w:tab w:val="num" w:pos="1470"/>
        </w:tabs>
        <w:ind w:left="1470" w:hanging="360"/>
      </w:pPr>
      <w:rPr>
        <w:rFonts w:ascii="Symbol" w:hAnsi="Symbol" w:hint="default"/>
      </w:rPr>
    </w:lvl>
    <w:lvl w:ilvl="4" w:tplc="08090003" w:tentative="1">
      <w:start w:val="1"/>
      <w:numFmt w:val="bullet"/>
      <w:lvlText w:val="o"/>
      <w:lvlJc w:val="left"/>
      <w:pPr>
        <w:tabs>
          <w:tab w:val="num" w:pos="2190"/>
        </w:tabs>
        <w:ind w:left="2190" w:hanging="360"/>
      </w:pPr>
      <w:rPr>
        <w:rFonts w:ascii="Courier New" w:hAnsi="Courier New" w:cs="Courier New" w:hint="default"/>
      </w:rPr>
    </w:lvl>
    <w:lvl w:ilvl="5" w:tplc="08090005" w:tentative="1">
      <w:start w:val="1"/>
      <w:numFmt w:val="bullet"/>
      <w:lvlText w:val=""/>
      <w:lvlJc w:val="left"/>
      <w:pPr>
        <w:tabs>
          <w:tab w:val="num" w:pos="2910"/>
        </w:tabs>
        <w:ind w:left="2910" w:hanging="360"/>
      </w:pPr>
      <w:rPr>
        <w:rFonts w:ascii="Wingdings" w:hAnsi="Wingdings" w:hint="default"/>
      </w:rPr>
    </w:lvl>
    <w:lvl w:ilvl="6" w:tplc="08090001" w:tentative="1">
      <w:start w:val="1"/>
      <w:numFmt w:val="bullet"/>
      <w:lvlText w:val=""/>
      <w:lvlJc w:val="left"/>
      <w:pPr>
        <w:tabs>
          <w:tab w:val="num" w:pos="3630"/>
        </w:tabs>
        <w:ind w:left="3630" w:hanging="360"/>
      </w:pPr>
      <w:rPr>
        <w:rFonts w:ascii="Symbol" w:hAnsi="Symbol" w:hint="default"/>
      </w:rPr>
    </w:lvl>
    <w:lvl w:ilvl="7" w:tplc="08090003" w:tentative="1">
      <w:start w:val="1"/>
      <w:numFmt w:val="bullet"/>
      <w:lvlText w:val="o"/>
      <w:lvlJc w:val="left"/>
      <w:pPr>
        <w:tabs>
          <w:tab w:val="num" w:pos="4350"/>
        </w:tabs>
        <w:ind w:left="4350" w:hanging="360"/>
      </w:pPr>
      <w:rPr>
        <w:rFonts w:ascii="Courier New" w:hAnsi="Courier New" w:cs="Courier New" w:hint="default"/>
      </w:rPr>
    </w:lvl>
    <w:lvl w:ilvl="8" w:tplc="08090005" w:tentative="1">
      <w:start w:val="1"/>
      <w:numFmt w:val="bullet"/>
      <w:lvlText w:val=""/>
      <w:lvlJc w:val="left"/>
      <w:pPr>
        <w:tabs>
          <w:tab w:val="num" w:pos="5070"/>
        </w:tabs>
        <w:ind w:left="5070" w:hanging="360"/>
      </w:pPr>
      <w:rPr>
        <w:rFonts w:ascii="Wingdings" w:hAnsi="Wingdings" w:hint="default"/>
      </w:rPr>
    </w:lvl>
  </w:abstractNum>
  <w:abstractNum w:abstractNumId="46" w15:restartNumberingAfterBreak="0">
    <w:nsid w:val="7CFB6E34"/>
    <w:multiLevelType w:val="hybridMultilevel"/>
    <w:tmpl w:val="F1EA4E3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44284124">
    <w:abstractNumId w:val="20"/>
  </w:num>
  <w:num w:numId="2" w16cid:durableId="1456561680">
    <w:abstractNumId w:val="4"/>
  </w:num>
  <w:num w:numId="3" w16cid:durableId="235551266">
    <w:abstractNumId w:val="1"/>
  </w:num>
  <w:num w:numId="4" w16cid:durableId="1123115543">
    <w:abstractNumId w:val="25"/>
  </w:num>
  <w:num w:numId="5" w16cid:durableId="64913198">
    <w:abstractNumId w:val="38"/>
  </w:num>
  <w:num w:numId="6" w16cid:durableId="113449715">
    <w:abstractNumId w:val="5"/>
  </w:num>
  <w:num w:numId="7" w16cid:durableId="503207457">
    <w:abstractNumId w:val="40"/>
  </w:num>
  <w:num w:numId="8" w16cid:durableId="919605605">
    <w:abstractNumId w:val="15"/>
  </w:num>
  <w:num w:numId="9" w16cid:durableId="925460517">
    <w:abstractNumId w:val="45"/>
  </w:num>
  <w:num w:numId="10" w16cid:durableId="1898318290">
    <w:abstractNumId w:val="13"/>
  </w:num>
  <w:num w:numId="11" w16cid:durableId="2044671611">
    <w:abstractNumId w:val="7"/>
  </w:num>
  <w:num w:numId="12" w16cid:durableId="1550998943">
    <w:abstractNumId w:val="36"/>
  </w:num>
  <w:num w:numId="13" w16cid:durableId="372661460">
    <w:abstractNumId w:val="6"/>
  </w:num>
  <w:num w:numId="14" w16cid:durableId="2040665295">
    <w:abstractNumId w:val="9"/>
  </w:num>
  <w:num w:numId="15" w16cid:durableId="417478863">
    <w:abstractNumId w:val="24"/>
  </w:num>
  <w:num w:numId="16" w16cid:durableId="268244522">
    <w:abstractNumId w:val="28"/>
  </w:num>
  <w:num w:numId="17" w16cid:durableId="1867912748">
    <w:abstractNumId w:val="21"/>
  </w:num>
  <w:num w:numId="18" w16cid:durableId="1937715179">
    <w:abstractNumId w:val="19"/>
  </w:num>
  <w:num w:numId="19" w16cid:durableId="2131701348">
    <w:abstractNumId w:val="27"/>
  </w:num>
  <w:num w:numId="20" w16cid:durableId="1992634917">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402867890">
    <w:abstractNumId w:val="29"/>
  </w:num>
  <w:num w:numId="22" w16cid:durableId="1391877565">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35503963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690494784">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732587442">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594436142">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2008289302">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92764267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160926116">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124301571">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45032081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2650386">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138182828">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324621322">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984045779">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043209081">
    <w:abstractNumId w:val="17"/>
  </w:num>
  <w:num w:numId="37" w16cid:durableId="271328457">
    <w:abstractNumId w:val="14"/>
  </w:num>
  <w:num w:numId="38" w16cid:durableId="107432996">
    <w:abstractNumId w:val="43"/>
  </w:num>
  <w:num w:numId="39" w16cid:durableId="838695635">
    <w:abstractNumId w:val="12"/>
  </w:num>
  <w:num w:numId="40" w16cid:durableId="1785491036">
    <w:abstractNumId w:val="37"/>
  </w:num>
  <w:num w:numId="41" w16cid:durableId="1308242838">
    <w:abstractNumId w:val="41"/>
  </w:num>
  <w:num w:numId="42" w16cid:durableId="942030167">
    <w:abstractNumId w:val="3"/>
  </w:num>
  <w:num w:numId="43" w16cid:durableId="1757052247">
    <w:abstractNumId w:val="42"/>
  </w:num>
  <w:num w:numId="44" w16cid:durableId="615720311">
    <w:abstractNumId w:val="11"/>
  </w:num>
  <w:num w:numId="45" w16cid:durableId="615526037">
    <w:abstractNumId w:val="34"/>
  </w:num>
  <w:num w:numId="46" w16cid:durableId="1535918546">
    <w:abstractNumId w:val="8"/>
  </w:num>
  <w:num w:numId="47" w16cid:durableId="119227393">
    <w:abstractNumId w:val="10"/>
  </w:num>
  <w:num w:numId="48" w16cid:durableId="593246873">
    <w:abstractNumId w:val="26"/>
  </w:num>
  <w:num w:numId="49" w16cid:durableId="574122810">
    <w:abstractNumId w:val="44"/>
  </w:num>
  <w:num w:numId="50" w16cid:durableId="1238244554">
    <w:abstractNumId w:val="22"/>
  </w:num>
  <w:num w:numId="51" w16cid:durableId="1296912224">
    <w:abstractNumId w:val="39"/>
  </w:num>
  <w:num w:numId="52" w16cid:durableId="1600063504">
    <w:abstractNumId w:val="32"/>
  </w:num>
  <w:num w:numId="53" w16cid:durableId="1439712377">
    <w:abstractNumId w:val="35"/>
  </w:num>
  <w:num w:numId="54" w16cid:durableId="1414813429">
    <w:abstractNumId w:val="46"/>
  </w:num>
  <w:num w:numId="55" w16cid:durableId="132869705">
    <w:abstractNumId w:val="2"/>
  </w:num>
  <w:num w:numId="56" w16cid:durableId="522089801">
    <w:abstractNumId w:val="0"/>
  </w:num>
  <w:num w:numId="57" w16cid:durableId="1475832412">
    <w:abstractNumId w:val="30"/>
  </w:num>
  <w:num w:numId="58" w16cid:durableId="524095449">
    <w:abstractNumId w:val="16"/>
  </w:num>
  <w:num w:numId="59" w16cid:durableId="834298549">
    <w:abstractNumId w:val="18"/>
  </w:num>
  <w:num w:numId="60" w16cid:durableId="1991861597">
    <w:abstractNumId w:val="33"/>
  </w:num>
  <w:num w:numId="61" w16cid:durableId="1196309138">
    <w:abstractNumId w:val="31"/>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9"/>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Yw79ArqBcG7yCAQyFjPYL1nBwXAJcANZu/kjG9Kd6xoZLSn8otuLCmrrFytvmhvTG12/p9+WI1qr8z0Ub7EcqA==" w:salt="jzx8z85QpYeNE9Se8VENTQ=="/>
  <w:defaultTabStop w:val="720"/>
  <w:displayHorizontalDrawingGridEvery w:val="0"/>
  <w:displayVerticalDrawingGridEvery w:val="0"/>
  <w:doNotUseMarginsForDrawingGridOrigin/>
  <w:noPunctuationKerning/>
  <w:characterSpacingControl w:val="doNotCompress"/>
  <w:hdrShapeDefaults>
    <o:shapedefaults v:ext="edit" spidmax="2050" fillcolor="#e0abed" stroke="f">
      <v:fill color="#e0abed"/>
      <v:stroke on="f"/>
      <o:colormru v:ext="edit" colors="#903,#ccf,#e0abed,#e9c4f2,#e2e4b4,#963,#d4cb86,#4ec11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4331E"/>
    <w:rsid w:val="000007BD"/>
    <w:rsid w:val="00000809"/>
    <w:rsid w:val="0000207A"/>
    <w:rsid w:val="0000251E"/>
    <w:rsid w:val="00002AFD"/>
    <w:rsid w:val="00002DD6"/>
    <w:rsid w:val="00003012"/>
    <w:rsid w:val="00005645"/>
    <w:rsid w:val="00005774"/>
    <w:rsid w:val="00006B35"/>
    <w:rsid w:val="0001029A"/>
    <w:rsid w:val="00010766"/>
    <w:rsid w:val="00011558"/>
    <w:rsid w:val="0001185C"/>
    <w:rsid w:val="00012006"/>
    <w:rsid w:val="00014600"/>
    <w:rsid w:val="000149D2"/>
    <w:rsid w:val="0001530F"/>
    <w:rsid w:val="00015ADD"/>
    <w:rsid w:val="00016166"/>
    <w:rsid w:val="000163EA"/>
    <w:rsid w:val="0001641F"/>
    <w:rsid w:val="0001741A"/>
    <w:rsid w:val="000175EF"/>
    <w:rsid w:val="00017675"/>
    <w:rsid w:val="000212F1"/>
    <w:rsid w:val="00021A5F"/>
    <w:rsid w:val="00021F14"/>
    <w:rsid w:val="00022701"/>
    <w:rsid w:val="00022DE6"/>
    <w:rsid w:val="0002301B"/>
    <w:rsid w:val="00023747"/>
    <w:rsid w:val="00023EC2"/>
    <w:rsid w:val="00024467"/>
    <w:rsid w:val="000261CC"/>
    <w:rsid w:val="00026628"/>
    <w:rsid w:val="000268D3"/>
    <w:rsid w:val="00026C84"/>
    <w:rsid w:val="00027177"/>
    <w:rsid w:val="000279E0"/>
    <w:rsid w:val="00027BF2"/>
    <w:rsid w:val="00027D28"/>
    <w:rsid w:val="0003055B"/>
    <w:rsid w:val="0003225D"/>
    <w:rsid w:val="00032570"/>
    <w:rsid w:val="00032673"/>
    <w:rsid w:val="00033F64"/>
    <w:rsid w:val="00034044"/>
    <w:rsid w:val="00035593"/>
    <w:rsid w:val="0003580E"/>
    <w:rsid w:val="000361B2"/>
    <w:rsid w:val="000362C1"/>
    <w:rsid w:val="00036AD9"/>
    <w:rsid w:val="0003733C"/>
    <w:rsid w:val="000375C9"/>
    <w:rsid w:val="000377A6"/>
    <w:rsid w:val="000408FC"/>
    <w:rsid w:val="00041C10"/>
    <w:rsid w:val="00041C77"/>
    <w:rsid w:val="000420CF"/>
    <w:rsid w:val="00042384"/>
    <w:rsid w:val="000424D3"/>
    <w:rsid w:val="00042B6A"/>
    <w:rsid w:val="00043FAB"/>
    <w:rsid w:val="000442C8"/>
    <w:rsid w:val="0004448F"/>
    <w:rsid w:val="000445E1"/>
    <w:rsid w:val="00045153"/>
    <w:rsid w:val="0004541F"/>
    <w:rsid w:val="00046184"/>
    <w:rsid w:val="00046E10"/>
    <w:rsid w:val="00050097"/>
    <w:rsid w:val="000501C9"/>
    <w:rsid w:val="00050B95"/>
    <w:rsid w:val="00050E4B"/>
    <w:rsid w:val="00051DE4"/>
    <w:rsid w:val="000526BC"/>
    <w:rsid w:val="000533E3"/>
    <w:rsid w:val="00053B52"/>
    <w:rsid w:val="00053F8E"/>
    <w:rsid w:val="00054015"/>
    <w:rsid w:val="000541AA"/>
    <w:rsid w:val="00056A2A"/>
    <w:rsid w:val="00057BB3"/>
    <w:rsid w:val="00057F24"/>
    <w:rsid w:val="00057FA9"/>
    <w:rsid w:val="00060B55"/>
    <w:rsid w:val="00060CEE"/>
    <w:rsid w:val="0006149B"/>
    <w:rsid w:val="00061EDA"/>
    <w:rsid w:val="0006288D"/>
    <w:rsid w:val="0006295B"/>
    <w:rsid w:val="00062C72"/>
    <w:rsid w:val="0006328A"/>
    <w:rsid w:val="00064784"/>
    <w:rsid w:val="000647FB"/>
    <w:rsid w:val="000649E9"/>
    <w:rsid w:val="00065DC3"/>
    <w:rsid w:val="00070681"/>
    <w:rsid w:val="000707DA"/>
    <w:rsid w:val="00071CC7"/>
    <w:rsid w:val="000720E5"/>
    <w:rsid w:val="000720F6"/>
    <w:rsid w:val="0007265E"/>
    <w:rsid w:val="0007270D"/>
    <w:rsid w:val="000751A9"/>
    <w:rsid w:val="000753BD"/>
    <w:rsid w:val="00077963"/>
    <w:rsid w:val="00077F0D"/>
    <w:rsid w:val="00080AD5"/>
    <w:rsid w:val="00082D84"/>
    <w:rsid w:val="00083D4D"/>
    <w:rsid w:val="00085B9B"/>
    <w:rsid w:val="000869FB"/>
    <w:rsid w:val="00086DE6"/>
    <w:rsid w:val="00086FB1"/>
    <w:rsid w:val="000870CE"/>
    <w:rsid w:val="0008720A"/>
    <w:rsid w:val="00090BBE"/>
    <w:rsid w:val="000910BD"/>
    <w:rsid w:val="000918BB"/>
    <w:rsid w:val="00092133"/>
    <w:rsid w:val="00092377"/>
    <w:rsid w:val="00092B96"/>
    <w:rsid w:val="00092E76"/>
    <w:rsid w:val="00093122"/>
    <w:rsid w:val="00093808"/>
    <w:rsid w:val="00093870"/>
    <w:rsid w:val="000939DA"/>
    <w:rsid w:val="00093D1A"/>
    <w:rsid w:val="00094B96"/>
    <w:rsid w:val="000957B0"/>
    <w:rsid w:val="00095A27"/>
    <w:rsid w:val="000960BA"/>
    <w:rsid w:val="000962B5"/>
    <w:rsid w:val="00096B54"/>
    <w:rsid w:val="00097B96"/>
    <w:rsid w:val="000A0272"/>
    <w:rsid w:val="000A059F"/>
    <w:rsid w:val="000A0868"/>
    <w:rsid w:val="000A08F5"/>
    <w:rsid w:val="000A1A15"/>
    <w:rsid w:val="000A42CD"/>
    <w:rsid w:val="000A44F0"/>
    <w:rsid w:val="000A4B4A"/>
    <w:rsid w:val="000A7379"/>
    <w:rsid w:val="000B1CCB"/>
    <w:rsid w:val="000B1E42"/>
    <w:rsid w:val="000B1E7C"/>
    <w:rsid w:val="000B252B"/>
    <w:rsid w:val="000B2E3C"/>
    <w:rsid w:val="000B3128"/>
    <w:rsid w:val="000B38BF"/>
    <w:rsid w:val="000B390E"/>
    <w:rsid w:val="000B3BE6"/>
    <w:rsid w:val="000B4BFE"/>
    <w:rsid w:val="000B4F61"/>
    <w:rsid w:val="000B57F3"/>
    <w:rsid w:val="000B5E54"/>
    <w:rsid w:val="000B64C8"/>
    <w:rsid w:val="000B71B0"/>
    <w:rsid w:val="000B78DE"/>
    <w:rsid w:val="000C00DB"/>
    <w:rsid w:val="000C0231"/>
    <w:rsid w:val="000C0660"/>
    <w:rsid w:val="000C11C1"/>
    <w:rsid w:val="000C1643"/>
    <w:rsid w:val="000C221B"/>
    <w:rsid w:val="000C3198"/>
    <w:rsid w:val="000C35A7"/>
    <w:rsid w:val="000C3A5F"/>
    <w:rsid w:val="000C3B62"/>
    <w:rsid w:val="000C4FC7"/>
    <w:rsid w:val="000C6B73"/>
    <w:rsid w:val="000C7061"/>
    <w:rsid w:val="000C711E"/>
    <w:rsid w:val="000D0115"/>
    <w:rsid w:val="000D16CB"/>
    <w:rsid w:val="000D1A89"/>
    <w:rsid w:val="000D29EE"/>
    <w:rsid w:val="000D396A"/>
    <w:rsid w:val="000D4F70"/>
    <w:rsid w:val="000D6F9A"/>
    <w:rsid w:val="000D791B"/>
    <w:rsid w:val="000E0CAC"/>
    <w:rsid w:val="000E128C"/>
    <w:rsid w:val="000E1C7B"/>
    <w:rsid w:val="000E1D53"/>
    <w:rsid w:val="000E2ED1"/>
    <w:rsid w:val="000E38A6"/>
    <w:rsid w:val="000E47F2"/>
    <w:rsid w:val="000E568E"/>
    <w:rsid w:val="000E5B4E"/>
    <w:rsid w:val="000E5B88"/>
    <w:rsid w:val="000E5DAC"/>
    <w:rsid w:val="000E5FFA"/>
    <w:rsid w:val="000E68A0"/>
    <w:rsid w:val="000F014B"/>
    <w:rsid w:val="000F0B10"/>
    <w:rsid w:val="000F15FF"/>
    <w:rsid w:val="000F1C38"/>
    <w:rsid w:val="000F2948"/>
    <w:rsid w:val="000F3F72"/>
    <w:rsid w:val="000F59B0"/>
    <w:rsid w:val="000F6885"/>
    <w:rsid w:val="000F6E28"/>
    <w:rsid w:val="000F7953"/>
    <w:rsid w:val="000F7A42"/>
    <w:rsid w:val="000F7A8A"/>
    <w:rsid w:val="000F7D8F"/>
    <w:rsid w:val="000F7F4D"/>
    <w:rsid w:val="001001B9"/>
    <w:rsid w:val="00100531"/>
    <w:rsid w:val="00100F4C"/>
    <w:rsid w:val="00102C78"/>
    <w:rsid w:val="00103D1A"/>
    <w:rsid w:val="00103D43"/>
    <w:rsid w:val="001045E3"/>
    <w:rsid w:val="001047A2"/>
    <w:rsid w:val="00104A19"/>
    <w:rsid w:val="00105972"/>
    <w:rsid w:val="00105E87"/>
    <w:rsid w:val="00106F23"/>
    <w:rsid w:val="001072B1"/>
    <w:rsid w:val="00107739"/>
    <w:rsid w:val="001115AC"/>
    <w:rsid w:val="00113306"/>
    <w:rsid w:val="001134BD"/>
    <w:rsid w:val="0011428C"/>
    <w:rsid w:val="00115128"/>
    <w:rsid w:val="001155F2"/>
    <w:rsid w:val="001161B1"/>
    <w:rsid w:val="00116AD7"/>
    <w:rsid w:val="001171F4"/>
    <w:rsid w:val="001172CC"/>
    <w:rsid w:val="00121323"/>
    <w:rsid w:val="001213C6"/>
    <w:rsid w:val="00121AA6"/>
    <w:rsid w:val="00121B18"/>
    <w:rsid w:val="00122885"/>
    <w:rsid w:val="00122892"/>
    <w:rsid w:val="001229D6"/>
    <w:rsid w:val="00122F05"/>
    <w:rsid w:val="00123A75"/>
    <w:rsid w:val="00123AF7"/>
    <w:rsid w:val="00124236"/>
    <w:rsid w:val="00124334"/>
    <w:rsid w:val="0012478D"/>
    <w:rsid w:val="001262E3"/>
    <w:rsid w:val="00127172"/>
    <w:rsid w:val="0012730E"/>
    <w:rsid w:val="00127577"/>
    <w:rsid w:val="001276D1"/>
    <w:rsid w:val="001301F1"/>
    <w:rsid w:val="001304F2"/>
    <w:rsid w:val="00130D76"/>
    <w:rsid w:val="001315FF"/>
    <w:rsid w:val="00131B8A"/>
    <w:rsid w:val="00131DAC"/>
    <w:rsid w:val="001326BD"/>
    <w:rsid w:val="0013302E"/>
    <w:rsid w:val="0013303D"/>
    <w:rsid w:val="0013358A"/>
    <w:rsid w:val="001339B9"/>
    <w:rsid w:val="00133FBB"/>
    <w:rsid w:val="00133FF0"/>
    <w:rsid w:val="001345F4"/>
    <w:rsid w:val="00134906"/>
    <w:rsid w:val="001352E8"/>
    <w:rsid w:val="00135303"/>
    <w:rsid w:val="001355C0"/>
    <w:rsid w:val="00135941"/>
    <w:rsid w:val="00135A89"/>
    <w:rsid w:val="00135E81"/>
    <w:rsid w:val="00136174"/>
    <w:rsid w:val="00140166"/>
    <w:rsid w:val="001405FB"/>
    <w:rsid w:val="0014076C"/>
    <w:rsid w:val="00140A1E"/>
    <w:rsid w:val="00140A5B"/>
    <w:rsid w:val="00140AF3"/>
    <w:rsid w:val="00141554"/>
    <w:rsid w:val="00141B29"/>
    <w:rsid w:val="0014293E"/>
    <w:rsid w:val="00142BC6"/>
    <w:rsid w:val="00143207"/>
    <w:rsid w:val="00143BE7"/>
    <w:rsid w:val="00144482"/>
    <w:rsid w:val="001444DF"/>
    <w:rsid w:val="00145966"/>
    <w:rsid w:val="0014788A"/>
    <w:rsid w:val="001503BC"/>
    <w:rsid w:val="00150F84"/>
    <w:rsid w:val="001512A3"/>
    <w:rsid w:val="00151BB3"/>
    <w:rsid w:val="00151BC7"/>
    <w:rsid w:val="00153028"/>
    <w:rsid w:val="00153738"/>
    <w:rsid w:val="00153792"/>
    <w:rsid w:val="0015469A"/>
    <w:rsid w:val="00155326"/>
    <w:rsid w:val="00155966"/>
    <w:rsid w:val="00156AE2"/>
    <w:rsid w:val="00157095"/>
    <w:rsid w:val="0015757C"/>
    <w:rsid w:val="0016045A"/>
    <w:rsid w:val="001628BF"/>
    <w:rsid w:val="001634D5"/>
    <w:rsid w:val="00163C1A"/>
    <w:rsid w:val="00164083"/>
    <w:rsid w:val="001643FE"/>
    <w:rsid w:val="0016489D"/>
    <w:rsid w:val="0016538D"/>
    <w:rsid w:val="001671E5"/>
    <w:rsid w:val="00167A92"/>
    <w:rsid w:val="00167E5D"/>
    <w:rsid w:val="00170118"/>
    <w:rsid w:val="00170A58"/>
    <w:rsid w:val="00171052"/>
    <w:rsid w:val="0017122C"/>
    <w:rsid w:val="0017227B"/>
    <w:rsid w:val="0017265F"/>
    <w:rsid w:val="001728D2"/>
    <w:rsid w:val="00173968"/>
    <w:rsid w:val="00173CAB"/>
    <w:rsid w:val="001742D4"/>
    <w:rsid w:val="00174BED"/>
    <w:rsid w:val="00174FA9"/>
    <w:rsid w:val="00175DE8"/>
    <w:rsid w:val="00176152"/>
    <w:rsid w:val="00177AF5"/>
    <w:rsid w:val="00177E06"/>
    <w:rsid w:val="00181AE7"/>
    <w:rsid w:val="0018213F"/>
    <w:rsid w:val="001826E1"/>
    <w:rsid w:val="00183A04"/>
    <w:rsid w:val="0018439D"/>
    <w:rsid w:val="00184E4F"/>
    <w:rsid w:val="00185557"/>
    <w:rsid w:val="00185CF0"/>
    <w:rsid w:val="001862C8"/>
    <w:rsid w:val="00186461"/>
    <w:rsid w:val="00186BBE"/>
    <w:rsid w:val="00186DD9"/>
    <w:rsid w:val="00186E34"/>
    <w:rsid w:val="00187484"/>
    <w:rsid w:val="00187D43"/>
    <w:rsid w:val="00190176"/>
    <w:rsid w:val="001904B4"/>
    <w:rsid w:val="00191313"/>
    <w:rsid w:val="001914CA"/>
    <w:rsid w:val="00191EC3"/>
    <w:rsid w:val="00192B05"/>
    <w:rsid w:val="00192EE7"/>
    <w:rsid w:val="0019311D"/>
    <w:rsid w:val="0019314A"/>
    <w:rsid w:val="00193B74"/>
    <w:rsid w:val="001946C8"/>
    <w:rsid w:val="00194FBD"/>
    <w:rsid w:val="001956E4"/>
    <w:rsid w:val="00196D62"/>
    <w:rsid w:val="001977D0"/>
    <w:rsid w:val="00197C27"/>
    <w:rsid w:val="001A06AD"/>
    <w:rsid w:val="001A0EAB"/>
    <w:rsid w:val="001A18FD"/>
    <w:rsid w:val="001A194E"/>
    <w:rsid w:val="001A19A4"/>
    <w:rsid w:val="001A3666"/>
    <w:rsid w:val="001A4AA4"/>
    <w:rsid w:val="001A4AB8"/>
    <w:rsid w:val="001A5A48"/>
    <w:rsid w:val="001A5FB4"/>
    <w:rsid w:val="001A616A"/>
    <w:rsid w:val="001A6480"/>
    <w:rsid w:val="001A720E"/>
    <w:rsid w:val="001A7F88"/>
    <w:rsid w:val="001B0B0E"/>
    <w:rsid w:val="001B12FE"/>
    <w:rsid w:val="001B1AB0"/>
    <w:rsid w:val="001B1BB8"/>
    <w:rsid w:val="001B3286"/>
    <w:rsid w:val="001B35B1"/>
    <w:rsid w:val="001B408B"/>
    <w:rsid w:val="001B42CF"/>
    <w:rsid w:val="001B4608"/>
    <w:rsid w:val="001B4A36"/>
    <w:rsid w:val="001B50F2"/>
    <w:rsid w:val="001B55B6"/>
    <w:rsid w:val="001B7091"/>
    <w:rsid w:val="001B75D8"/>
    <w:rsid w:val="001B7DBD"/>
    <w:rsid w:val="001C0962"/>
    <w:rsid w:val="001C11E4"/>
    <w:rsid w:val="001C18C2"/>
    <w:rsid w:val="001C18FC"/>
    <w:rsid w:val="001C1CEA"/>
    <w:rsid w:val="001C29D0"/>
    <w:rsid w:val="001C310E"/>
    <w:rsid w:val="001C4C3D"/>
    <w:rsid w:val="001C503A"/>
    <w:rsid w:val="001C53FE"/>
    <w:rsid w:val="001C5AA6"/>
    <w:rsid w:val="001C5D86"/>
    <w:rsid w:val="001C6A07"/>
    <w:rsid w:val="001C6C8C"/>
    <w:rsid w:val="001C7526"/>
    <w:rsid w:val="001D0BFA"/>
    <w:rsid w:val="001D1847"/>
    <w:rsid w:val="001D2199"/>
    <w:rsid w:val="001D2328"/>
    <w:rsid w:val="001D2510"/>
    <w:rsid w:val="001D25CE"/>
    <w:rsid w:val="001D3584"/>
    <w:rsid w:val="001D45C9"/>
    <w:rsid w:val="001D4BF1"/>
    <w:rsid w:val="001D518A"/>
    <w:rsid w:val="001D544D"/>
    <w:rsid w:val="001D602A"/>
    <w:rsid w:val="001D61F8"/>
    <w:rsid w:val="001D685E"/>
    <w:rsid w:val="001D7E34"/>
    <w:rsid w:val="001E03AA"/>
    <w:rsid w:val="001E07AC"/>
    <w:rsid w:val="001E19B8"/>
    <w:rsid w:val="001E220C"/>
    <w:rsid w:val="001E263F"/>
    <w:rsid w:val="001E412F"/>
    <w:rsid w:val="001E4134"/>
    <w:rsid w:val="001E44CD"/>
    <w:rsid w:val="001E6A99"/>
    <w:rsid w:val="001E7340"/>
    <w:rsid w:val="001E7A6E"/>
    <w:rsid w:val="001E7ADA"/>
    <w:rsid w:val="001F08D9"/>
    <w:rsid w:val="001F12A1"/>
    <w:rsid w:val="001F18F2"/>
    <w:rsid w:val="001F2C55"/>
    <w:rsid w:val="001F2D59"/>
    <w:rsid w:val="001F3EFD"/>
    <w:rsid w:val="001F44B4"/>
    <w:rsid w:val="001F46A1"/>
    <w:rsid w:val="001F4775"/>
    <w:rsid w:val="001F4872"/>
    <w:rsid w:val="001F4C5B"/>
    <w:rsid w:val="001F53FD"/>
    <w:rsid w:val="001F571E"/>
    <w:rsid w:val="001F59A1"/>
    <w:rsid w:val="001F6F32"/>
    <w:rsid w:val="001F79B5"/>
    <w:rsid w:val="001F7F17"/>
    <w:rsid w:val="00201B67"/>
    <w:rsid w:val="002023DD"/>
    <w:rsid w:val="002026EA"/>
    <w:rsid w:val="002037F3"/>
    <w:rsid w:val="00203CF6"/>
    <w:rsid w:val="00205034"/>
    <w:rsid w:val="002054C3"/>
    <w:rsid w:val="0020555A"/>
    <w:rsid w:val="002058EE"/>
    <w:rsid w:val="00205ECD"/>
    <w:rsid w:val="0020797D"/>
    <w:rsid w:val="00207E6E"/>
    <w:rsid w:val="00210A85"/>
    <w:rsid w:val="00211691"/>
    <w:rsid w:val="00211805"/>
    <w:rsid w:val="00211965"/>
    <w:rsid w:val="00211C93"/>
    <w:rsid w:val="00211E32"/>
    <w:rsid w:val="002126AF"/>
    <w:rsid w:val="00213760"/>
    <w:rsid w:val="002139CA"/>
    <w:rsid w:val="00213BCD"/>
    <w:rsid w:val="00214288"/>
    <w:rsid w:val="00214CAD"/>
    <w:rsid w:val="00214CC5"/>
    <w:rsid w:val="002150C5"/>
    <w:rsid w:val="00215498"/>
    <w:rsid w:val="00215C49"/>
    <w:rsid w:val="002160B8"/>
    <w:rsid w:val="002169FF"/>
    <w:rsid w:val="0021751B"/>
    <w:rsid w:val="00217702"/>
    <w:rsid w:val="00217A65"/>
    <w:rsid w:val="002207E6"/>
    <w:rsid w:val="002217C3"/>
    <w:rsid w:val="0022385D"/>
    <w:rsid w:val="00223B46"/>
    <w:rsid w:val="00223BA3"/>
    <w:rsid w:val="00223C5B"/>
    <w:rsid w:val="00223D4B"/>
    <w:rsid w:val="00223FA3"/>
    <w:rsid w:val="00226AB0"/>
    <w:rsid w:val="00226B29"/>
    <w:rsid w:val="00227061"/>
    <w:rsid w:val="002270E8"/>
    <w:rsid w:val="00227575"/>
    <w:rsid w:val="00227B6E"/>
    <w:rsid w:val="0023008A"/>
    <w:rsid w:val="00230449"/>
    <w:rsid w:val="0023071E"/>
    <w:rsid w:val="00230B75"/>
    <w:rsid w:val="00232A36"/>
    <w:rsid w:val="00234B7F"/>
    <w:rsid w:val="002350E8"/>
    <w:rsid w:val="00235379"/>
    <w:rsid w:val="002358E9"/>
    <w:rsid w:val="00235A25"/>
    <w:rsid w:val="00235F5C"/>
    <w:rsid w:val="002368BA"/>
    <w:rsid w:val="00236B22"/>
    <w:rsid w:val="00236D91"/>
    <w:rsid w:val="002409F2"/>
    <w:rsid w:val="00240EF5"/>
    <w:rsid w:val="00241626"/>
    <w:rsid w:val="00241629"/>
    <w:rsid w:val="00243543"/>
    <w:rsid w:val="0024363A"/>
    <w:rsid w:val="00244C4A"/>
    <w:rsid w:val="00245214"/>
    <w:rsid w:val="0024539C"/>
    <w:rsid w:val="002455F6"/>
    <w:rsid w:val="0024596F"/>
    <w:rsid w:val="002463CC"/>
    <w:rsid w:val="00246416"/>
    <w:rsid w:val="00246ACD"/>
    <w:rsid w:val="0024704F"/>
    <w:rsid w:val="0025005C"/>
    <w:rsid w:val="0025377C"/>
    <w:rsid w:val="00253C6B"/>
    <w:rsid w:val="00253FE4"/>
    <w:rsid w:val="0025412D"/>
    <w:rsid w:val="002543C0"/>
    <w:rsid w:val="0025535C"/>
    <w:rsid w:val="00255961"/>
    <w:rsid w:val="00255C3F"/>
    <w:rsid w:val="00256767"/>
    <w:rsid w:val="00256793"/>
    <w:rsid w:val="00256B17"/>
    <w:rsid w:val="0025786E"/>
    <w:rsid w:val="00257929"/>
    <w:rsid w:val="002603A7"/>
    <w:rsid w:val="0026109D"/>
    <w:rsid w:val="0026138A"/>
    <w:rsid w:val="00261EAD"/>
    <w:rsid w:val="00261F6E"/>
    <w:rsid w:val="00262231"/>
    <w:rsid w:val="00262E7B"/>
    <w:rsid w:val="0026358E"/>
    <w:rsid w:val="0026461A"/>
    <w:rsid w:val="002650A4"/>
    <w:rsid w:val="00265407"/>
    <w:rsid w:val="002654FC"/>
    <w:rsid w:val="00266261"/>
    <w:rsid w:val="002667B6"/>
    <w:rsid w:val="00266C6F"/>
    <w:rsid w:val="00266FA6"/>
    <w:rsid w:val="0026711D"/>
    <w:rsid w:val="002679F9"/>
    <w:rsid w:val="00270BFC"/>
    <w:rsid w:val="002711AD"/>
    <w:rsid w:val="00271280"/>
    <w:rsid w:val="00271409"/>
    <w:rsid w:val="0027217F"/>
    <w:rsid w:val="00272A42"/>
    <w:rsid w:val="002738D7"/>
    <w:rsid w:val="0027508B"/>
    <w:rsid w:val="0027532A"/>
    <w:rsid w:val="0027544B"/>
    <w:rsid w:val="002758F6"/>
    <w:rsid w:val="00275CFA"/>
    <w:rsid w:val="00275EB2"/>
    <w:rsid w:val="00276631"/>
    <w:rsid w:val="002767F3"/>
    <w:rsid w:val="00276B04"/>
    <w:rsid w:val="00277074"/>
    <w:rsid w:val="002771A9"/>
    <w:rsid w:val="00277A84"/>
    <w:rsid w:val="00277D7B"/>
    <w:rsid w:val="00280537"/>
    <w:rsid w:val="00280C2B"/>
    <w:rsid w:val="00281406"/>
    <w:rsid w:val="002816F8"/>
    <w:rsid w:val="002817D3"/>
    <w:rsid w:val="00281B9E"/>
    <w:rsid w:val="00282220"/>
    <w:rsid w:val="00283CFF"/>
    <w:rsid w:val="002846E2"/>
    <w:rsid w:val="00284F04"/>
    <w:rsid w:val="002860C1"/>
    <w:rsid w:val="002862F5"/>
    <w:rsid w:val="002867E4"/>
    <w:rsid w:val="0028680E"/>
    <w:rsid w:val="00286888"/>
    <w:rsid w:val="002869E5"/>
    <w:rsid w:val="002872B7"/>
    <w:rsid w:val="002876C9"/>
    <w:rsid w:val="002907EF"/>
    <w:rsid w:val="00291BEE"/>
    <w:rsid w:val="00292B71"/>
    <w:rsid w:val="00293046"/>
    <w:rsid w:val="00293435"/>
    <w:rsid w:val="002934DC"/>
    <w:rsid w:val="00293A44"/>
    <w:rsid w:val="00293A86"/>
    <w:rsid w:val="002944FA"/>
    <w:rsid w:val="002951A8"/>
    <w:rsid w:val="002953D3"/>
    <w:rsid w:val="00296805"/>
    <w:rsid w:val="00296BBB"/>
    <w:rsid w:val="00297AC6"/>
    <w:rsid w:val="00297F14"/>
    <w:rsid w:val="002A00F7"/>
    <w:rsid w:val="002A14AF"/>
    <w:rsid w:val="002A2A44"/>
    <w:rsid w:val="002A3971"/>
    <w:rsid w:val="002A3C04"/>
    <w:rsid w:val="002A474A"/>
    <w:rsid w:val="002A57AF"/>
    <w:rsid w:val="002A6560"/>
    <w:rsid w:val="002A6660"/>
    <w:rsid w:val="002B04E6"/>
    <w:rsid w:val="002B14DB"/>
    <w:rsid w:val="002B1D2C"/>
    <w:rsid w:val="002B1EC9"/>
    <w:rsid w:val="002B1EF3"/>
    <w:rsid w:val="002B24A5"/>
    <w:rsid w:val="002B260F"/>
    <w:rsid w:val="002B42CC"/>
    <w:rsid w:val="002B4651"/>
    <w:rsid w:val="002B4B6D"/>
    <w:rsid w:val="002B4D4E"/>
    <w:rsid w:val="002B4D8A"/>
    <w:rsid w:val="002B537C"/>
    <w:rsid w:val="002B5F62"/>
    <w:rsid w:val="002B5FE4"/>
    <w:rsid w:val="002B60B1"/>
    <w:rsid w:val="002B6BBA"/>
    <w:rsid w:val="002B76BD"/>
    <w:rsid w:val="002B77D5"/>
    <w:rsid w:val="002B79CD"/>
    <w:rsid w:val="002B7A12"/>
    <w:rsid w:val="002B7A16"/>
    <w:rsid w:val="002B7CE9"/>
    <w:rsid w:val="002C01D9"/>
    <w:rsid w:val="002C04A9"/>
    <w:rsid w:val="002C0AAC"/>
    <w:rsid w:val="002C14D5"/>
    <w:rsid w:val="002C17FA"/>
    <w:rsid w:val="002C28C3"/>
    <w:rsid w:val="002C34C3"/>
    <w:rsid w:val="002C3521"/>
    <w:rsid w:val="002C4754"/>
    <w:rsid w:val="002C4F79"/>
    <w:rsid w:val="002C51E9"/>
    <w:rsid w:val="002C58BA"/>
    <w:rsid w:val="002C5B12"/>
    <w:rsid w:val="002C6B18"/>
    <w:rsid w:val="002C721F"/>
    <w:rsid w:val="002C7356"/>
    <w:rsid w:val="002C74F6"/>
    <w:rsid w:val="002C786A"/>
    <w:rsid w:val="002C7A46"/>
    <w:rsid w:val="002D0A08"/>
    <w:rsid w:val="002D0B68"/>
    <w:rsid w:val="002D12BB"/>
    <w:rsid w:val="002D14C0"/>
    <w:rsid w:val="002D1EC9"/>
    <w:rsid w:val="002D26D3"/>
    <w:rsid w:val="002D2AA0"/>
    <w:rsid w:val="002D322D"/>
    <w:rsid w:val="002D3401"/>
    <w:rsid w:val="002D3EB9"/>
    <w:rsid w:val="002D3F2E"/>
    <w:rsid w:val="002D4584"/>
    <w:rsid w:val="002D4AED"/>
    <w:rsid w:val="002D5309"/>
    <w:rsid w:val="002D586F"/>
    <w:rsid w:val="002D5D72"/>
    <w:rsid w:val="002D66E7"/>
    <w:rsid w:val="002D7287"/>
    <w:rsid w:val="002D7A79"/>
    <w:rsid w:val="002D7B0D"/>
    <w:rsid w:val="002D7DF4"/>
    <w:rsid w:val="002E14F9"/>
    <w:rsid w:val="002E236A"/>
    <w:rsid w:val="002E274E"/>
    <w:rsid w:val="002E28A8"/>
    <w:rsid w:val="002E3A2F"/>
    <w:rsid w:val="002E43EA"/>
    <w:rsid w:val="002E4E49"/>
    <w:rsid w:val="002E5145"/>
    <w:rsid w:val="002E539F"/>
    <w:rsid w:val="002E54F1"/>
    <w:rsid w:val="002E5CBE"/>
    <w:rsid w:val="002E6371"/>
    <w:rsid w:val="002E7E11"/>
    <w:rsid w:val="002F0531"/>
    <w:rsid w:val="002F071C"/>
    <w:rsid w:val="002F0D21"/>
    <w:rsid w:val="002F2A6E"/>
    <w:rsid w:val="002F3179"/>
    <w:rsid w:val="002F32AF"/>
    <w:rsid w:val="002F3460"/>
    <w:rsid w:val="002F34C5"/>
    <w:rsid w:val="002F3DE4"/>
    <w:rsid w:val="002F5BC7"/>
    <w:rsid w:val="002F6928"/>
    <w:rsid w:val="002F6BB1"/>
    <w:rsid w:val="003000A0"/>
    <w:rsid w:val="003009C3"/>
    <w:rsid w:val="00300AB4"/>
    <w:rsid w:val="00301382"/>
    <w:rsid w:val="00301580"/>
    <w:rsid w:val="00301A96"/>
    <w:rsid w:val="003024F1"/>
    <w:rsid w:val="003027D5"/>
    <w:rsid w:val="00303A3C"/>
    <w:rsid w:val="00303AE1"/>
    <w:rsid w:val="0030564E"/>
    <w:rsid w:val="003067F8"/>
    <w:rsid w:val="00306F29"/>
    <w:rsid w:val="0031001B"/>
    <w:rsid w:val="0031036D"/>
    <w:rsid w:val="00310734"/>
    <w:rsid w:val="003108D1"/>
    <w:rsid w:val="0031176E"/>
    <w:rsid w:val="00312676"/>
    <w:rsid w:val="00313A9C"/>
    <w:rsid w:val="00313D87"/>
    <w:rsid w:val="00314383"/>
    <w:rsid w:val="0031450E"/>
    <w:rsid w:val="0031572D"/>
    <w:rsid w:val="0031575D"/>
    <w:rsid w:val="0031575F"/>
    <w:rsid w:val="00315D76"/>
    <w:rsid w:val="00315DD4"/>
    <w:rsid w:val="00315F20"/>
    <w:rsid w:val="00316E41"/>
    <w:rsid w:val="0032048F"/>
    <w:rsid w:val="00320A43"/>
    <w:rsid w:val="0032165A"/>
    <w:rsid w:val="00321D6F"/>
    <w:rsid w:val="003223D3"/>
    <w:rsid w:val="003227D3"/>
    <w:rsid w:val="003227FD"/>
    <w:rsid w:val="00323AAF"/>
    <w:rsid w:val="00323E58"/>
    <w:rsid w:val="003241DD"/>
    <w:rsid w:val="00324652"/>
    <w:rsid w:val="00324AF1"/>
    <w:rsid w:val="00325746"/>
    <w:rsid w:val="00326AA1"/>
    <w:rsid w:val="00330300"/>
    <w:rsid w:val="00330B77"/>
    <w:rsid w:val="00330F3F"/>
    <w:rsid w:val="00331F5C"/>
    <w:rsid w:val="003321D8"/>
    <w:rsid w:val="00332910"/>
    <w:rsid w:val="00333490"/>
    <w:rsid w:val="00334A1E"/>
    <w:rsid w:val="003353DA"/>
    <w:rsid w:val="0033598D"/>
    <w:rsid w:val="00336CC9"/>
    <w:rsid w:val="003372BF"/>
    <w:rsid w:val="003374EF"/>
    <w:rsid w:val="003400BA"/>
    <w:rsid w:val="00341FEC"/>
    <w:rsid w:val="0034218E"/>
    <w:rsid w:val="0034248C"/>
    <w:rsid w:val="0034434E"/>
    <w:rsid w:val="00344815"/>
    <w:rsid w:val="00345366"/>
    <w:rsid w:val="00345AFA"/>
    <w:rsid w:val="00345C7B"/>
    <w:rsid w:val="00346891"/>
    <w:rsid w:val="00347725"/>
    <w:rsid w:val="0034793C"/>
    <w:rsid w:val="00347E1B"/>
    <w:rsid w:val="00350DE5"/>
    <w:rsid w:val="00351C0C"/>
    <w:rsid w:val="00353949"/>
    <w:rsid w:val="00353E1C"/>
    <w:rsid w:val="00353E46"/>
    <w:rsid w:val="00353F21"/>
    <w:rsid w:val="003548EB"/>
    <w:rsid w:val="00354A68"/>
    <w:rsid w:val="00354D3B"/>
    <w:rsid w:val="00354FE8"/>
    <w:rsid w:val="0035561C"/>
    <w:rsid w:val="0035585E"/>
    <w:rsid w:val="00355FC6"/>
    <w:rsid w:val="003562C7"/>
    <w:rsid w:val="0035698E"/>
    <w:rsid w:val="003573E0"/>
    <w:rsid w:val="00357922"/>
    <w:rsid w:val="00357A5A"/>
    <w:rsid w:val="00357A93"/>
    <w:rsid w:val="00357AB6"/>
    <w:rsid w:val="00360AC1"/>
    <w:rsid w:val="003616BC"/>
    <w:rsid w:val="00361823"/>
    <w:rsid w:val="00361F2E"/>
    <w:rsid w:val="003625F2"/>
    <w:rsid w:val="003629BE"/>
    <w:rsid w:val="0036354B"/>
    <w:rsid w:val="003637AC"/>
    <w:rsid w:val="00363ADA"/>
    <w:rsid w:val="00364110"/>
    <w:rsid w:val="00365418"/>
    <w:rsid w:val="003654E6"/>
    <w:rsid w:val="003656A9"/>
    <w:rsid w:val="00365DF5"/>
    <w:rsid w:val="00366F1C"/>
    <w:rsid w:val="003673FA"/>
    <w:rsid w:val="00367435"/>
    <w:rsid w:val="003674EC"/>
    <w:rsid w:val="00367A29"/>
    <w:rsid w:val="00367CEA"/>
    <w:rsid w:val="003704B6"/>
    <w:rsid w:val="003709BB"/>
    <w:rsid w:val="00370D7C"/>
    <w:rsid w:val="00371164"/>
    <w:rsid w:val="0037199A"/>
    <w:rsid w:val="0037237E"/>
    <w:rsid w:val="003727CD"/>
    <w:rsid w:val="003728F6"/>
    <w:rsid w:val="00372D0E"/>
    <w:rsid w:val="0037315A"/>
    <w:rsid w:val="0037395E"/>
    <w:rsid w:val="00373DC8"/>
    <w:rsid w:val="00373F93"/>
    <w:rsid w:val="00374829"/>
    <w:rsid w:val="00374A30"/>
    <w:rsid w:val="003754F8"/>
    <w:rsid w:val="00376111"/>
    <w:rsid w:val="00377266"/>
    <w:rsid w:val="00377439"/>
    <w:rsid w:val="00377A39"/>
    <w:rsid w:val="00377D77"/>
    <w:rsid w:val="00377FA5"/>
    <w:rsid w:val="003808DC"/>
    <w:rsid w:val="0038109C"/>
    <w:rsid w:val="003825A6"/>
    <w:rsid w:val="00382747"/>
    <w:rsid w:val="00382C6A"/>
    <w:rsid w:val="0038475B"/>
    <w:rsid w:val="00385924"/>
    <w:rsid w:val="003867BA"/>
    <w:rsid w:val="00386B8B"/>
    <w:rsid w:val="00386D6A"/>
    <w:rsid w:val="00387A9F"/>
    <w:rsid w:val="00387B07"/>
    <w:rsid w:val="003907A3"/>
    <w:rsid w:val="0039116B"/>
    <w:rsid w:val="003915E3"/>
    <w:rsid w:val="00391622"/>
    <w:rsid w:val="00391D94"/>
    <w:rsid w:val="00391DF8"/>
    <w:rsid w:val="00392179"/>
    <w:rsid w:val="003922E2"/>
    <w:rsid w:val="003934A7"/>
    <w:rsid w:val="00393947"/>
    <w:rsid w:val="00393B9F"/>
    <w:rsid w:val="003940B9"/>
    <w:rsid w:val="00394C5B"/>
    <w:rsid w:val="00395312"/>
    <w:rsid w:val="00396122"/>
    <w:rsid w:val="003968C6"/>
    <w:rsid w:val="0039697C"/>
    <w:rsid w:val="00396E2F"/>
    <w:rsid w:val="003978EC"/>
    <w:rsid w:val="003A1D05"/>
    <w:rsid w:val="003A1D96"/>
    <w:rsid w:val="003A31CA"/>
    <w:rsid w:val="003A328F"/>
    <w:rsid w:val="003A3742"/>
    <w:rsid w:val="003A3E34"/>
    <w:rsid w:val="003A4157"/>
    <w:rsid w:val="003A42AB"/>
    <w:rsid w:val="003A4A7D"/>
    <w:rsid w:val="003A648B"/>
    <w:rsid w:val="003A6FAA"/>
    <w:rsid w:val="003A74CD"/>
    <w:rsid w:val="003B02FC"/>
    <w:rsid w:val="003B098C"/>
    <w:rsid w:val="003B0F5F"/>
    <w:rsid w:val="003B16A7"/>
    <w:rsid w:val="003B1E36"/>
    <w:rsid w:val="003B22AE"/>
    <w:rsid w:val="003B272E"/>
    <w:rsid w:val="003B2C56"/>
    <w:rsid w:val="003B3762"/>
    <w:rsid w:val="003B518F"/>
    <w:rsid w:val="003B5825"/>
    <w:rsid w:val="003B7B32"/>
    <w:rsid w:val="003C03C8"/>
    <w:rsid w:val="003C08AD"/>
    <w:rsid w:val="003C1779"/>
    <w:rsid w:val="003C1B27"/>
    <w:rsid w:val="003C2E63"/>
    <w:rsid w:val="003C4C82"/>
    <w:rsid w:val="003C4CA2"/>
    <w:rsid w:val="003C615D"/>
    <w:rsid w:val="003C66DC"/>
    <w:rsid w:val="003C7294"/>
    <w:rsid w:val="003D0FB7"/>
    <w:rsid w:val="003D11E9"/>
    <w:rsid w:val="003D136D"/>
    <w:rsid w:val="003D1A33"/>
    <w:rsid w:val="003D1C7C"/>
    <w:rsid w:val="003D1D73"/>
    <w:rsid w:val="003D2196"/>
    <w:rsid w:val="003D2BBE"/>
    <w:rsid w:val="003D2C88"/>
    <w:rsid w:val="003D2D63"/>
    <w:rsid w:val="003D2EA1"/>
    <w:rsid w:val="003D33BF"/>
    <w:rsid w:val="003D3478"/>
    <w:rsid w:val="003D34A1"/>
    <w:rsid w:val="003D3672"/>
    <w:rsid w:val="003D43CF"/>
    <w:rsid w:val="003D4EDE"/>
    <w:rsid w:val="003D51F0"/>
    <w:rsid w:val="003D60AE"/>
    <w:rsid w:val="003D6132"/>
    <w:rsid w:val="003D7545"/>
    <w:rsid w:val="003E0279"/>
    <w:rsid w:val="003E03F7"/>
    <w:rsid w:val="003E05CD"/>
    <w:rsid w:val="003E0712"/>
    <w:rsid w:val="003E0E98"/>
    <w:rsid w:val="003E15C6"/>
    <w:rsid w:val="003E186D"/>
    <w:rsid w:val="003E1C2A"/>
    <w:rsid w:val="003E2076"/>
    <w:rsid w:val="003E243B"/>
    <w:rsid w:val="003E24A4"/>
    <w:rsid w:val="003E30E1"/>
    <w:rsid w:val="003E3C2F"/>
    <w:rsid w:val="003E51B5"/>
    <w:rsid w:val="003E5A76"/>
    <w:rsid w:val="003E603B"/>
    <w:rsid w:val="003E6343"/>
    <w:rsid w:val="003E6691"/>
    <w:rsid w:val="003E7181"/>
    <w:rsid w:val="003E76E9"/>
    <w:rsid w:val="003E7A04"/>
    <w:rsid w:val="003E7B18"/>
    <w:rsid w:val="003F037E"/>
    <w:rsid w:val="003F1E5C"/>
    <w:rsid w:val="003F2271"/>
    <w:rsid w:val="003F2EA5"/>
    <w:rsid w:val="003F38E5"/>
    <w:rsid w:val="003F3F28"/>
    <w:rsid w:val="003F42C4"/>
    <w:rsid w:val="003F47E9"/>
    <w:rsid w:val="003F4E8C"/>
    <w:rsid w:val="003F52DB"/>
    <w:rsid w:val="003F61A1"/>
    <w:rsid w:val="003F650E"/>
    <w:rsid w:val="003F67F8"/>
    <w:rsid w:val="003F6F09"/>
    <w:rsid w:val="003F6F1E"/>
    <w:rsid w:val="003F7281"/>
    <w:rsid w:val="003F7658"/>
    <w:rsid w:val="003F7C6E"/>
    <w:rsid w:val="003F7EF8"/>
    <w:rsid w:val="00400D95"/>
    <w:rsid w:val="004017A6"/>
    <w:rsid w:val="00402C5D"/>
    <w:rsid w:val="00403A52"/>
    <w:rsid w:val="00403B72"/>
    <w:rsid w:val="00403BA8"/>
    <w:rsid w:val="004044ED"/>
    <w:rsid w:val="0040499A"/>
    <w:rsid w:val="004065EB"/>
    <w:rsid w:val="00410493"/>
    <w:rsid w:val="00410C4F"/>
    <w:rsid w:val="004114BE"/>
    <w:rsid w:val="004122D0"/>
    <w:rsid w:val="00413410"/>
    <w:rsid w:val="004135D5"/>
    <w:rsid w:val="00413D21"/>
    <w:rsid w:val="00414233"/>
    <w:rsid w:val="004149BC"/>
    <w:rsid w:val="00414C28"/>
    <w:rsid w:val="004156DC"/>
    <w:rsid w:val="00415D41"/>
    <w:rsid w:val="00416BB2"/>
    <w:rsid w:val="00417D36"/>
    <w:rsid w:val="00420126"/>
    <w:rsid w:val="00420381"/>
    <w:rsid w:val="0042086D"/>
    <w:rsid w:val="004208B2"/>
    <w:rsid w:val="00420EA6"/>
    <w:rsid w:val="004217AD"/>
    <w:rsid w:val="00422570"/>
    <w:rsid w:val="00425988"/>
    <w:rsid w:val="00426E06"/>
    <w:rsid w:val="00427196"/>
    <w:rsid w:val="00427A45"/>
    <w:rsid w:val="00427CC9"/>
    <w:rsid w:val="00431C1D"/>
    <w:rsid w:val="0043220A"/>
    <w:rsid w:val="00432281"/>
    <w:rsid w:val="00432426"/>
    <w:rsid w:val="00433621"/>
    <w:rsid w:val="0043375C"/>
    <w:rsid w:val="004338AE"/>
    <w:rsid w:val="00434484"/>
    <w:rsid w:val="00434691"/>
    <w:rsid w:val="0043494D"/>
    <w:rsid w:val="0043511C"/>
    <w:rsid w:val="004352F2"/>
    <w:rsid w:val="00435C7A"/>
    <w:rsid w:val="00436E47"/>
    <w:rsid w:val="00436EC6"/>
    <w:rsid w:val="00437213"/>
    <w:rsid w:val="00440AA7"/>
    <w:rsid w:val="0044118F"/>
    <w:rsid w:val="00441CBA"/>
    <w:rsid w:val="00441E5E"/>
    <w:rsid w:val="0044283A"/>
    <w:rsid w:val="00442DD3"/>
    <w:rsid w:val="0044302A"/>
    <w:rsid w:val="004434CD"/>
    <w:rsid w:val="00443DF6"/>
    <w:rsid w:val="00443E76"/>
    <w:rsid w:val="00443FC5"/>
    <w:rsid w:val="00444798"/>
    <w:rsid w:val="004454FB"/>
    <w:rsid w:val="00446272"/>
    <w:rsid w:val="00446C00"/>
    <w:rsid w:val="00447D33"/>
    <w:rsid w:val="0045084A"/>
    <w:rsid w:val="004523D2"/>
    <w:rsid w:val="00452BDB"/>
    <w:rsid w:val="0045344A"/>
    <w:rsid w:val="00453715"/>
    <w:rsid w:val="004537D0"/>
    <w:rsid w:val="00453A71"/>
    <w:rsid w:val="0045463E"/>
    <w:rsid w:val="00454DAF"/>
    <w:rsid w:val="004550F4"/>
    <w:rsid w:val="0045534F"/>
    <w:rsid w:val="004553AB"/>
    <w:rsid w:val="00455BB8"/>
    <w:rsid w:val="0045639D"/>
    <w:rsid w:val="00456B04"/>
    <w:rsid w:val="00456EB2"/>
    <w:rsid w:val="00457167"/>
    <w:rsid w:val="00457452"/>
    <w:rsid w:val="00457D39"/>
    <w:rsid w:val="004603EB"/>
    <w:rsid w:val="00461250"/>
    <w:rsid w:val="004614E7"/>
    <w:rsid w:val="004621D4"/>
    <w:rsid w:val="00462215"/>
    <w:rsid w:val="0046422A"/>
    <w:rsid w:val="00464CAC"/>
    <w:rsid w:val="0046533D"/>
    <w:rsid w:val="00465BFC"/>
    <w:rsid w:val="004664F9"/>
    <w:rsid w:val="00466503"/>
    <w:rsid w:val="00466615"/>
    <w:rsid w:val="00467E39"/>
    <w:rsid w:val="0047086B"/>
    <w:rsid w:val="00472E34"/>
    <w:rsid w:val="00473450"/>
    <w:rsid w:val="00474128"/>
    <w:rsid w:val="004746E4"/>
    <w:rsid w:val="00474CD9"/>
    <w:rsid w:val="004760D6"/>
    <w:rsid w:val="004764F1"/>
    <w:rsid w:val="004772B9"/>
    <w:rsid w:val="00477351"/>
    <w:rsid w:val="004777CE"/>
    <w:rsid w:val="00477CA1"/>
    <w:rsid w:val="00480E0E"/>
    <w:rsid w:val="00481D20"/>
    <w:rsid w:val="00481E4C"/>
    <w:rsid w:val="00482486"/>
    <w:rsid w:val="00482D19"/>
    <w:rsid w:val="00483551"/>
    <w:rsid w:val="004839FF"/>
    <w:rsid w:val="00483F4F"/>
    <w:rsid w:val="0048415B"/>
    <w:rsid w:val="00484425"/>
    <w:rsid w:val="0048446D"/>
    <w:rsid w:val="004847E3"/>
    <w:rsid w:val="00485AAC"/>
    <w:rsid w:val="004865DF"/>
    <w:rsid w:val="00486EF2"/>
    <w:rsid w:val="00487112"/>
    <w:rsid w:val="0048728C"/>
    <w:rsid w:val="00487409"/>
    <w:rsid w:val="004901BB"/>
    <w:rsid w:val="00490EF8"/>
    <w:rsid w:val="00491108"/>
    <w:rsid w:val="00492B87"/>
    <w:rsid w:val="00492D66"/>
    <w:rsid w:val="00492F05"/>
    <w:rsid w:val="00496276"/>
    <w:rsid w:val="00496319"/>
    <w:rsid w:val="00497197"/>
    <w:rsid w:val="004972BA"/>
    <w:rsid w:val="004976EE"/>
    <w:rsid w:val="00497932"/>
    <w:rsid w:val="00497E0E"/>
    <w:rsid w:val="004A0048"/>
    <w:rsid w:val="004A1799"/>
    <w:rsid w:val="004A250A"/>
    <w:rsid w:val="004A28EE"/>
    <w:rsid w:val="004A3B4B"/>
    <w:rsid w:val="004A3F3A"/>
    <w:rsid w:val="004A4397"/>
    <w:rsid w:val="004A4697"/>
    <w:rsid w:val="004A7980"/>
    <w:rsid w:val="004A7BE4"/>
    <w:rsid w:val="004A7BEA"/>
    <w:rsid w:val="004B013E"/>
    <w:rsid w:val="004B17BB"/>
    <w:rsid w:val="004B1CD1"/>
    <w:rsid w:val="004B23D4"/>
    <w:rsid w:val="004B2DD7"/>
    <w:rsid w:val="004B3EF7"/>
    <w:rsid w:val="004B4267"/>
    <w:rsid w:val="004B533B"/>
    <w:rsid w:val="004B6284"/>
    <w:rsid w:val="004B6B65"/>
    <w:rsid w:val="004B7120"/>
    <w:rsid w:val="004C0C2C"/>
    <w:rsid w:val="004C113C"/>
    <w:rsid w:val="004C19E0"/>
    <w:rsid w:val="004C22E7"/>
    <w:rsid w:val="004C2BA2"/>
    <w:rsid w:val="004C3230"/>
    <w:rsid w:val="004C381B"/>
    <w:rsid w:val="004C4064"/>
    <w:rsid w:val="004C419E"/>
    <w:rsid w:val="004C46CE"/>
    <w:rsid w:val="004C5885"/>
    <w:rsid w:val="004C69D5"/>
    <w:rsid w:val="004D15F9"/>
    <w:rsid w:val="004D17A8"/>
    <w:rsid w:val="004D2579"/>
    <w:rsid w:val="004D2E20"/>
    <w:rsid w:val="004D34BF"/>
    <w:rsid w:val="004D38AA"/>
    <w:rsid w:val="004D3A95"/>
    <w:rsid w:val="004D5080"/>
    <w:rsid w:val="004D55F5"/>
    <w:rsid w:val="004D580E"/>
    <w:rsid w:val="004D681C"/>
    <w:rsid w:val="004D7621"/>
    <w:rsid w:val="004D7CA9"/>
    <w:rsid w:val="004E1161"/>
    <w:rsid w:val="004E18F0"/>
    <w:rsid w:val="004E226D"/>
    <w:rsid w:val="004E277A"/>
    <w:rsid w:val="004E29DB"/>
    <w:rsid w:val="004E2E84"/>
    <w:rsid w:val="004E33AE"/>
    <w:rsid w:val="004E3E56"/>
    <w:rsid w:val="004E3FB3"/>
    <w:rsid w:val="004E426C"/>
    <w:rsid w:val="004E4EDA"/>
    <w:rsid w:val="004E51CF"/>
    <w:rsid w:val="004E5DCD"/>
    <w:rsid w:val="004E611C"/>
    <w:rsid w:val="004E6CCE"/>
    <w:rsid w:val="004E6EB8"/>
    <w:rsid w:val="004E706A"/>
    <w:rsid w:val="004E7BCA"/>
    <w:rsid w:val="004F27A8"/>
    <w:rsid w:val="004F4032"/>
    <w:rsid w:val="004F4E94"/>
    <w:rsid w:val="004F5439"/>
    <w:rsid w:val="004F5A25"/>
    <w:rsid w:val="004F5B87"/>
    <w:rsid w:val="004F5DA8"/>
    <w:rsid w:val="004F5FDC"/>
    <w:rsid w:val="004F644E"/>
    <w:rsid w:val="004F669A"/>
    <w:rsid w:val="004F78A3"/>
    <w:rsid w:val="00500F1A"/>
    <w:rsid w:val="00501B5E"/>
    <w:rsid w:val="005024BE"/>
    <w:rsid w:val="005052E6"/>
    <w:rsid w:val="0050540C"/>
    <w:rsid w:val="005060CC"/>
    <w:rsid w:val="005063F0"/>
    <w:rsid w:val="00507C08"/>
    <w:rsid w:val="00507F17"/>
    <w:rsid w:val="0051042E"/>
    <w:rsid w:val="00510BCA"/>
    <w:rsid w:val="00510C2A"/>
    <w:rsid w:val="00511703"/>
    <w:rsid w:val="00511B4B"/>
    <w:rsid w:val="0051285C"/>
    <w:rsid w:val="00513BEC"/>
    <w:rsid w:val="0051401D"/>
    <w:rsid w:val="00514379"/>
    <w:rsid w:val="00514D63"/>
    <w:rsid w:val="0051504B"/>
    <w:rsid w:val="0051591F"/>
    <w:rsid w:val="00516BE9"/>
    <w:rsid w:val="0051769E"/>
    <w:rsid w:val="00520CF2"/>
    <w:rsid w:val="0052150C"/>
    <w:rsid w:val="00521BA1"/>
    <w:rsid w:val="00522FC4"/>
    <w:rsid w:val="00523732"/>
    <w:rsid w:val="005240F8"/>
    <w:rsid w:val="005247A8"/>
    <w:rsid w:val="005251C7"/>
    <w:rsid w:val="005256BB"/>
    <w:rsid w:val="005263B3"/>
    <w:rsid w:val="0053019F"/>
    <w:rsid w:val="00530760"/>
    <w:rsid w:val="005309FA"/>
    <w:rsid w:val="00530B8D"/>
    <w:rsid w:val="005328C8"/>
    <w:rsid w:val="00532D13"/>
    <w:rsid w:val="005332AB"/>
    <w:rsid w:val="0053498D"/>
    <w:rsid w:val="00535C5A"/>
    <w:rsid w:val="00536500"/>
    <w:rsid w:val="00537A82"/>
    <w:rsid w:val="00537CC7"/>
    <w:rsid w:val="00537E9E"/>
    <w:rsid w:val="00541148"/>
    <w:rsid w:val="00541601"/>
    <w:rsid w:val="00542711"/>
    <w:rsid w:val="00542E7F"/>
    <w:rsid w:val="0054386C"/>
    <w:rsid w:val="005444AD"/>
    <w:rsid w:val="00544FD9"/>
    <w:rsid w:val="0054535D"/>
    <w:rsid w:val="005453F7"/>
    <w:rsid w:val="00546132"/>
    <w:rsid w:val="00546245"/>
    <w:rsid w:val="0054698E"/>
    <w:rsid w:val="0054777F"/>
    <w:rsid w:val="00550061"/>
    <w:rsid w:val="005500D2"/>
    <w:rsid w:val="005503A7"/>
    <w:rsid w:val="0055083C"/>
    <w:rsid w:val="00550E71"/>
    <w:rsid w:val="0055122A"/>
    <w:rsid w:val="00551516"/>
    <w:rsid w:val="0055212E"/>
    <w:rsid w:val="00552864"/>
    <w:rsid w:val="005534EA"/>
    <w:rsid w:val="005539EC"/>
    <w:rsid w:val="0055486C"/>
    <w:rsid w:val="00555878"/>
    <w:rsid w:val="00556C04"/>
    <w:rsid w:val="00556FBE"/>
    <w:rsid w:val="005573E2"/>
    <w:rsid w:val="0055740F"/>
    <w:rsid w:val="00557BD7"/>
    <w:rsid w:val="00557C0E"/>
    <w:rsid w:val="00560233"/>
    <w:rsid w:val="005603BD"/>
    <w:rsid w:val="005603D9"/>
    <w:rsid w:val="00560CB6"/>
    <w:rsid w:val="00561210"/>
    <w:rsid w:val="0056151D"/>
    <w:rsid w:val="005615F1"/>
    <w:rsid w:val="00561863"/>
    <w:rsid w:val="00561B82"/>
    <w:rsid w:val="005628F4"/>
    <w:rsid w:val="00562C90"/>
    <w:rsid w:val="005634E0"/>
    <w:rsid w:val="00563907"/>
    <w:rsid w:val="005648D6"/>
    <w:rsid w:val="00564AFD"/>
    <w:rsid w:val="00564C91"/>
    <w:rsid w:val="00564E59"/>
    <w:rsid w:val="00564EF1"/>
    <w:rsid w:val="00565438"/>
    <w:rsid w:val="00565BF9"/>
    <w:rsid w:val="00565C3F"/>
    <w:rsid w:val="00566B3E"/>
    <w:rsid w:val="005678A1"/>
    <w:rsid w:val="00571B08"/>
    <w:rsid w:val="005722ED"/>
    <w:rsid w:val="00572F14"/>
    <w:rsid w:val="0057314C"/>
    <w:rsid w:val="005742B3"/>
    <w:rsid w:val="0057542F"/>
    <w:rsid w:val="005759D7"/>
    <w:rsid w:val="00575B58"/>
    <w:rsid w:val="00576830"/>
    <w:rsid w:val="00577065"/>
    <w:rsid w:val="0058094C"/>
    <w:rsid w:val="00580E14"/>
    <w:rsid w:val="005810DF"/>
    <w:rsid w:val="005814CD"/>
    <w:rsid w:val="005815DD"/>
    <w:rsid w:val="00581624"/>
    <w:rsid w:val="00581D73"/>
    <w:rsid w:val="00581ED7"/>
    <w:rsid w:val="00582599"/>
    <w:rsid w:val="00582E00"/>
    <w:rsid w:val="005842FB"/>
    <w:rsid w:val="005844A3"/>
    <w:rsid w:val="00585331"/>
    <w:rsid w:val="00585786"/>
    <w:rsid w:val="00585859"/>
    <w:rsid w:val="0058691A"/>
    <w:rsid w:val="00587425"/>
    <w:rsid w:val="0058743B"/>
    <w:rsid w:val="00590287"/>
    <w:rsid w:val="00590395"/>
    <w:rsid w:val="00590718"/>
    <w:rsid w:val="00590C39"/>
    <w:rsid w:val="005916C5"/>
    <w:rsid w:val="0059175E"/>
    <w:rsid w:val="00591D76"/>
    <w:rsid w:val="00592669"/>
    <w:rsid w:val="00594BA6"/>
    <w:rsid w:val="0059557A"/>
    <w:rsid w:val="0059584E"/>
    <w:rsid w:val="00596298"/>
    <w:rsid w:val="005964B1"/>
    <w:rsid w:val="00596726"/>
    <w:rsid w:val="00596DFD"/>
    <w:rsid w:val="00596E2E"/>
    <w:rsid w:val="0059732A"/>
    <w:rsid w:val="00597672"/>
    <w:rsid w:val="005A06A3"/>
    <w:rsid w:val="005A0C78"/>
    <w:rsid w:val="005A0EBB"/>
    <w:rsid w:val="005A0F59"/>
    <w:rsid w:val="005A0F5D"/>
    <w:rsid w:val="005A1256"/>
    <w:rsid w:val="005A17EC"/>
    <w:rsid w:val="005A1FA6"/>
    <w:rsid w:val="005A2B83"/>
    <w:rsid w:val="005A431E"/>
    <w:rsid w:val="005A480B"/>
    <w:rsid w:val="005A4E13"/>
    <w:rsid w:val="005A508C"/>
    <w:rsid w:val="005A59E8"/>
    <w:rsid w:val="005A61CB"/>
    <w:rsid w:val="005B023B"/>
    <w:rsid w:val="005B0451"/>
    <w:rsid w:val="005B0555"/>
    <w:rsid w:val="005B0A93"/>
    <w:rsid w:val="005B0F15"/>
    <w:rsid w:val="005B130D"/>
    <w:rsid w:val="005B1BBA"/>
    <w:rsid w:val="005B1C74"/>
    <w:rsid w:val="005B209B"/>
    <w:rsid w:val="005B216A"/>
    <w:rsid w:val="005B2A15"/>
    <w:rsid w:val="005B2F9C"/>
    <w:rsid w:val="005B394B"/>
    <w:rsid w:val="005B57EC"/>
    <w:rsid w:val="005B5A4C"/>
    <w:rsid w:val="005B5D24"/>
    <w:rsid w:val="005B6629"/>
    <w:rsid w:val="005B66E1"/>
    <w:rsid w:val="005B6E2D"/>
    <w:rsid w:val="005B765D"/>
    <w:rsid w:val="005B78C7"/>
    <w:rsid w:val="005B7F11"/>
    <w:rsid w:val="005B7F32"/>
    <w:rsid w:val="005C0176"/>
    <w:rsid w:val="005C0DE0"/>
    <w:rsid w:val="005C12CF"/>
    <w:rsid w:val="005C1443"/>
    <w:rsid w:val="005C2DEF"/>
    <w:rsid w:val="005C302A"/>
    <w:rsid w:val="005C46D7"/>
    <w:rsid w:val="005C471F"/>
    <w:rsid w:val="005C4CFB"/>
    <w:rsid w:val="005C60C6"/>
    <w:rsid w:val="005C65E3"/>
    <w:rsid w:val="005C66B0"/>
    <w:rsid w:val="005C6A8C"/>
    <w:rsid w:val="005C6C69"/>
    <w:rsid w:val="005C761B"/>
    <w:rsid w:val="005C7915"/>
    <w:rsid w:val="005D0138"/>
    <w:rsid w:val="005D022E"/>
    <w:rsid w:val="005D0353"/>
    <w:rsid w:val="005D11A2"/>
    <w:rsid w:val="005D1F20"/>
    <w:rsid w:val="005D25D2"/>
    <w:rsid w:val="005D2BA8"/>
    <w:rsid w:val="005D319E"/>
    <w:rsid w:val="005D357E"/>
    <w:rsid w:val="005D43ED"/>
    <w:rsid w:val="005D446A"/>
    <w:rsid w:val="005D4573"/>
    <w:rsid w:val="005D531E"/>
    <w:rsid w:val="005D62EE"/>
    <w:rsid w:val="005D6576"/>
    <w:rsid w:val="005D706A"/>
    <w:rsid w:val="005E03C9"/>
    <w:rsid w:val="005E0D05"/>
    <w:rsid w:val="005E1D5F"/>
    <w:rsid w:val="005E3A9C"/>
    <w:rsid w:val="005E72B9"/>
    <w:rsid w:val="005E79F3"/>
    <w:rsid w:val="005F0966"/>
    <w:rsid w:val="005F28D8"/>
    <w:rsid w:val="005F29C7"/>
    <w:rsid w:val="005F2DB2"/>
    <w:rsid w:val="005F2FF8"/>
    <w:rsid w:val="005F419B"/>
    <w:rsid w:val="005F4540"/>
    <w:rsid w:val="005F456C"/>
    <w:rsid w:val="005F45EB"/>
    <w:rsid w:val="005F46FC"/>
    <w:rsid w:val="005F4E94"/>
    <w:rsid w:val="005F50E7"/>
    <w:rsid w:val="005F512A"/>
    <w:rsid w:val="005F53A3"/>
    <w:rsid w:val="005F550A"/>
    <w:rsid w:val="005F5DDF"/>
    <w:rsid w:val="005F61C6"/>
    <w:rsid w:val="005F6700"/>
    <w:rsid w:val="005F6F5B"/>
    <w:rsid w:val="005F7005"/>
    <w:rsid w:val="005F7A5E"/>
    <w:rsid w:val="00600261"/>
    <w:rsid w:val="00600859"/>
    <w:rsid w:val="00602F73"/>
    <w:rsid w:val="006031A9"/>
    <w:rsid w:val="006036FF"/>
    <w:rsid w:val="00603FF0"/>
    <w:rsid w:val="0060407B"/>
    <w:rsid w:val="00604477"/>
    <w:rsid w:val="00604910"/>
    <w:rsid w:val="00605A4E"/>
    <w:rsid w:val="00605DAD"/>
    <w:rsid w:val="00605E90"/>
    <w:rsid w:val="00606D7E"/>
    <w:rsid w:val="00610582"/>
    <w:rsid w:val="00611530"/>
    <w:rsid w:val="00611824"/>
    <w:rsid w:val="0061320B"/>
    <w:rsid w:val="0061404F"/>
    <w:rsid w:val="00614E76"/>
    <w:rsid w:val="00615128"/>
    <w:rsid w:val="0061784C"/>
    <w:rsid w:val="0061797E"/>
    <w:rsid w:val="006202F9"/>
    <w:rsid w:val="00621B81"/>
    <w:rsid w:val="00621EE5"/>
    <w:rsid w:val="00622EA9"/>
    <w:rsid w:val="00622EFB"/>
    <w:rsid w:val="006232D2"/>
    <w:rsid w:val="00623FA4"/>
    <w:rsid w:val="00623FA7"/>
    <w:rsid w:val="00624508"/>
    <w:rsid w:val="0062528B"/>
    <w:rsid w:val="00625BC5"/>
    <w:rsid w:val="00626A6C"/>
    <w:rsid w:val="006275E0"/>
    <w:rsid w:val="00627EE1"/>
    <w:rsid w:val="006308C7"/>
    <w:rsid w:val="00632793"/>
    <w:rsid w:val="00632F1E"/>
    <w:rsid w:val="00633231"/>
    <w:rsid w:val="00633493"/>
    <w:rsid w:val="0063376D"/>
    <w:rsid w:val="00633AD1"/>
    <w:rsid w:val="00634190"/>
    <w:rsid w:val="00634B38"/>
    <w:rsid w:val="00635671"/>
    <w:rsid w:val="00636D47"/>
    <w:rsid w:val="00636FAC"/>
    <w:rsid w:val="00637894"/>
    <w:rsid w:val="00640CAB"/>
    <w:rsid w:val="00641118"/>
    <w:rsid w:val="006415E3"/>
    <w:rsid w:val="00642021"/>
    <w:rsid w:val="0064230B"/>
    <w:rsid w:val="00645311"/>
    <w:rsid w:val="00645C1B"/>
    <w:rsid w:val="00645C65"/>
    <w:rsid w:val="00646712"/>
    <w:rsid w:val="00646FD4"/>
    <w:rsid w:val="00647A2D"/>
    <w:rsid w:val="00650526"/>
    <w:rsid w:val="00650C0D"/>
    <w:rsid w:val="00651061"/>
    <w:rsid w:val="006512FA"/>
    <w:rsid w:val="006515CD"/>
    <w:rsid w:val="00651602"/>
    <w:rsid w:val="00651866"/>
    <w:rsid w:val="0065198C"/>
    <w:rsid w:val="006521A9"/>
    <w:rsid w:val="00652496"/>
    <w:rsid w:val="00652D4C"/>
    <w:rsid w:val="00653C08"/>
    <w:rsid w:val="00654FE1"/>
    <w:rsid w:val="006553E0"/>
    <w:rsid w:val="00655695"/>
    <w:rsid w:val="00655A75"/>
    <w:rsid w:val="00656EEC"/>
    <w:rsid w:val="00657EEB"/>
    <w:rsid w:val="00661435"/>
    <w:rsid w:val="006631F2"/>
    <w:rsid w:val="00664050"/>
    <w:rsid w:val="00664EC1"/>
    <w:rsid w:val="00664F00"/>
    <w:rsid w:val="00665EDF"/>
    <w:rsid w:val="006668E7"/>
    <w:rsid w:val="00666A11"/>
    <w:rsid w:val="0066703B"/>
    <w:rsid w:val="00667B21"/>
    <w:rsid w:val="006703DB"/>
    <w:rsid w:val="00670694"/>
    <w:rsid w:val="00671CD0"/>
    <w:rsid w:val="00672835"/>
    <w:rsid w:val="006729DC"/>
    <w:rsid w:val="00673DCC"/>
    <w:rsid w:val="006741EC"/>
    <w:rsid w:val="0067548B"/>
    <w:rsid w:val="0067555F"/>
    <w:rsid w:val="00675867"/>
    <w:rsid w:val="00675C5C"/>
    <w:rsid w:val="00675DC3"/>
    <w:rsid w:val="00676D7A"/>
    <w:rsid w:val="00676EC6"/>
    <w:rsid w:val="00676FEB"/>
    <w:rsid w:val="006774F9"/>
    <w:rsid w:val="00677616"/>
    <w:rsid w:val="006776C7"/>
    <w:rsid w:val="00677F6B"/>
    <w:rsid w:val="006802A5"/>
    <w:rsid w:val="006807E4"/>
    <w:rsid w:val="00680919"/>
    <w:rsid w:val="00681F18"/>
    <w:rsid w:val="00682003"/>
    <w:rsid w:val="006820DA"/>
    <w:rsid w:val="00682117"/>
    <w:rsid w:val="00682851"/>
    <w:rsid w:val="0068332B"/>
    <w:rsid w:val="00683A6E"/>
    <w:rsid w:val="00684108"/>
    <w:rsid w:val="00685105"/>
    <w:rsid w:val="0068510C"/>
    <w:rsid w:val="006853EF"/>
    <w:rsid w:val="00686032"/>
    <w:rsid w:val="00686202"/>
    <w:rsid w:val="0068675F"/>
    <w:rsid w:val="006869EC"/>
    <w:rsid w:val="006905DB"/>
    <w:rsid w:val="00692E36"/>
    <w:rsid w:val="006933AC"/>
    <w:rsid w:val="00693BF8"/>
    <w:rsid w:val="00693EAD"/>
    <w:rsid w:val="00694090"/>
    <w:rsid w:val="00694DE3"/>
    <w:rsid w:val="00694E47"/>
    <w:rsid w:val="00694F4E"/>
    <w:rsid w:val="00696B52"/>
    <w:rsid w:val="00696DDA"/>
    <w:rsid w:val="00696F13"/>
    <w:rsid w:val="006A03C3"/>
    <w:rsid w:val="006A0F8E"/>
    <w:rsid w:val="006A1C66"/>
    <w:rsid w:val="006A2359"/>
    <w:rsid w:val="006A28CE"/>
    <w:rsid w:val="006A3520"/>
    <w:rsid w:val="006A3775"/>
    <w:rsid w:val="006A42D2"/>
    <w:rsid w:val="006A5146"/>
    <w:rsid w:val="006A532F"/>
    <w:rsid w:val="006A56AF"/>
    <w:rsid w:val="006A5982"/>
    <w:rsid w:val="006A6441"/>
    <w:rsid w:val="006A6B87"/>
    <w:rsid w:val="006A6FBC"/>
    <w:rsid w:val="006A7818"/>
    <w:rsid w:val="006B15E4"/>
    <w:rsid w:val="006B176B"/>
    <w:rsid w:val="006B25CA"/>
    <w:rsid w:val="006B27E1"/>
    <w:rsid w:val="006B3091"/>
    <w:rsid w:val="006B36BA"/>
    <w:rsid w:val="006B39AA"/>
    <w:rsid w:val="006B3D3B"/>
    <w:rsid w:val="006B3E8B"/>
    <w:rsid w:val="006B4EED"/>
    <w:rsid w:val="006B66B7"/>
    <w:rsid w:val="006B68A2"/>
    <w:rsid w:val="006B69DB"/>
    <w:rsid w:val="006B6B3B"/>
    <w:rsid w:val="006B6C79"/>
    <w:rsid w:val="006C09B3"/>
    <w:rsid w:val="006C117C"/>
    <w:rsid w:val="006C15DF"/>
    <w:rsid w:val="006C1907"/>
    <w:rsid w:val="006C1D6A"/>
    <w:rsid w:val="006C2D8F"/>
    <w:rsid w:val="006C2DD7"/>
    <w:rsid w:val="006C355E"/>
    <w:rsid w:val="006C3CA8"/>
    <w:rsid w:val="006C421D"/>
    <w:rsid w:val="006C436A"/>
    <w:rsid w:val="006C4484"/>
    <w:rsid w:val="006C5C2A"/>
    <w:rsid w:val="006C6407"/>
    <w:rsid w:val="006C7AC6"/>
    <w:rsid w:val="006D0227"/>
    <w:rsid w:val="006D030F"/>
    <w:rsid w:val="006D0615"/>
    <w:rsid w:val="006D11DF"/>
    <w:rsid w:val="006D1218"/>
    <w:rsid w:val="006D21F4"/>
    <w:rsid w:val="006D2992"/>
    <w:rsid w:val="006D2F54"/>
    <w:rsid w:val="006D30D9"/>
    <w:rsid w:val="006D3464"/>
    <w:rsid w:val="006D34AB"/>
    <w:rsid w:val="006D3756"/>
    <w:rsid w:val="006D46CE"/>
    <w:rsid w:val="006D49D1"/>
    <w:rsid w:val="006D5D5D"/>
    <w:rsid w:val="006D5E25"/>
    <w:rsid w:val="006D605F"/>
    <w:rsid w:val="006D681A"/>
    <w:rsid w:val="006D6C70"/>
    <w:rsid w:val="006D71B8"/>
    <w:rsid w:val="006D71F4"/>
    <w:rsid w:val="006D7524"/>
    <w:rsid w:val="006D7744"/>
    <w:rsid w:val="006E01B9"/>
    <w:rsid w:val="006E0B99"/>
    <w:rsid w:val="006E0CC6"/>
    <w:rsid w:val="006E0EE4"/>
    <w:rsid w:val="006E15BA"/>
    <w:rsid w:val="006E2310"/>
    <w:rsid w:val="006E365D"/>
    <w:rsid w:val="006E48F5"/>
    <w:rsid w:val="006E4A01"/>
    <w:rsid w:val="006E50E1"/>
    <w:rsid w:val="006E582D"/>
    <w:rsid w:val="006E5986"/>
    <w:rsid w:val="006E5B6B"/>
    <w:rsid w:val="006E5D1D"/>
    <w:rsid w:val="006E665D"/>
    <w:rsid w:val="006E6D2C"/>
    <w:rsid w:val="006E6FE6"/>
    <w:rsid w:val="006E7942"/>
    <w:rsid w:val="006E7A3B"/>
    <w:rsid w:val="006E7D4F"/>
    <w:rsid w:val="006F12AC"/>
    <w:rsid w:val="006F1451"/>
    <w:rsid w:val="006F151E"/>
    <w:rsid w:val="006F1697"/>
    <w:rsid w:val="006F190D"/>
    <w:rsid w:val="006F20D1"/>
    <w:rsid w:val="006F2335"/>
    <w:rsid w:val="006F34C5"/>
    <w:rsid w:val="006F3CFB"/>
    <w:rsid w:val="006F402F"/>
    <w:rsid w:val="006F4546"/>
    <w:rsid w:val="006F4664"/>
    <w:rsid w:val="006F4D05"/>
    <w:rsid w:val="006F4D25"/>
    <w:rsid w:val="006F5337"/>
    <w:rsid w:val="006F585B"/>
    <w:rsid w:val="007010F1"/>
    <w:rsid w:val="007020CD"/>
    <w:rsid w:val="007021F4"/>
    <w:rsid w:val="00702424"/>
    <w:rsid w:val="00703A6E"/>
    <w:rsid w:val="00703B7A"/>
    <w:rsid w:val="0070404C"/>
    <w:rsid w:val="00704200"/>
    <w:rsid w:val="0070441D"/>
    <w:rsid w:val="00705237"/>
    <w:rsid w:val="007056FB"/>
    <w:rsid w:val="00705A16"/>
    <w:rsid w:val="007077E1"/>
    <w:rsid w:val="007079EB"/>
    <w:rsid w:val="00707ACC"/>
    <w:rsid w:val="0071056C"/>
    <w:rsid w:val="00710B82"/>
    <w:rsid w:val="0071155A"/>
    <w:rsid w:val="00711F48"/>
    <w:rsid w:val="0071260D"/>
    <w:rsid w:val="00713C44"/>
    <w:rsid w:val="00713DE8"/>
    <w:rsid w:val="007145B7"/>
    <w:rsid w:val="007157D6"/>
    <w:rsid w:val="007164A1"/>
    <w:rsid w:val="00716EC4"/>
    <w:rsid w:val="00716F97"/>
    <w:rsid w:val="00717B3A"/>
    <w:rsid w:val="00717E38"/>
    <w:rsid w:val="00720A62"/>
    <w:rsid w:val="0072113A"/>
    <w:rsid w:val="0072229A"/>
    <w:rsid w:val="007234B6"/>
    <w:rsid w:val="00724D15"/>
    <w:rsid w:val="00724D68"/>
    <w:rsid w:val="00725832"/>
    <w:rsid w:val="007261A9"/>
    <w:rsid w:val="0072627F"/>
    <w:rsid w:val="0072662F"/>
    <w:rsid w:val="00726807"/>
    <w:rsid w:val="00726D74"/>
    <w:rsid w:val="00726FB2"/>
    <w:rsid w:val="007274DE"/>
    <w:rsid w:val="007278FE"/>
    <w:rsid w:val="00727927"/>
    <w:rsid w:val="00730716"/>
    <w:rsid w:val="00730DA1"/>
    <w:rsid w:val="00732142"/>
    <w:rsid w:val="0073274A"/>
    <w:rsid w:val="007327DA"/>
    <w:rsid w:val="00732897"/>
    <w:rsid w:val="00732D1A"/>
    <w:rsid w:val="00732DDA"/>
    <w:rsid w:val="00732F4B"/>
    <w:rsid w:val="007338D2"/>
    <w:rsid w:val="007338E8"/>
    <w:rsid w:val="00734242"/>
    <w:rsid w:val="00734E45"/>
    <w:rsid w:val="007352CF"/>
    <w:rsid w:val="0073554B"/>
    <w:rsid w:val="00740256"/>
    <w:rsid w:val="00740366"/>
    <w:rsid w:val="00740C54"/>
    <w:rsid w:val="00740F4C"/>
    <w:rsid w:val="0074123E"/>
    <w:rsid w:val="00741925"/>
    <w:rsid w:val="00742166"/>
    <w:rsid w:val="00742177"/>
    <w:rsid w:val="007429B7"/>
    <w:rsid w:val="00742AAB"/>
    <w:rsid w:val="00742DBA"/>
    <w:rsid w:val="007439F5"/>
    <w:rsid w:val="00743DFA"/>
    <w:rsid w:val="00744471"/>
    <w:rsid w:val="0074454C"/>
    <w:rsid w:val="00745D7A"/>
    <w:rsid w:val="00746A07"/>
    <w:rsid w:val="007479E7"/>
    <w:rsid w:val="00747EE9"/>
    <w:rsid w:val="00750072"/>
    <w:rsid w:val="0075007E"/>
    <w:rsid w:val="007500F1"/>
    <w:rsid w:val="00750EB2"/>
    <w:rsid w:val="0075100A"/>
    <w:rsid w:val="00751AC0"/>
    <w:rsid w:val="0075272F"/>
    <w:rsid w:val="007531D5"/>
    <w:rsid w:val="007536F2"/>
    <w:rsid w:val="00753D69"/>
    <w:rsid w:val="007541A6"/>
    <w:rsid w:val="00754773"/>
    <w:rsid w:val="00754C74"/>
    <w:rsid w:val="00754D0D"/>
    <w:rsid w:val="007550B7"/>
    <w:rsid w:val="00755DB4"/>
    <w:rsid w:val="00755E51"/>
    <w:rsid w:val="00757DC9"/>
    <w:rsid w:val="00760041"/>
    <w:rsid w:val="007607AF"/>
    <w:rsid w:val="00760D69"/>
    <w:rsid w:val="007617BB"/>
    <w:rsid w:val="00761F6A"/>
    <w:rsid w:val="00762644"/>
    <w:rsid w:val="00762EC4"/>
    <w:rsid w:val="007633E1"/>
    <w:rsid w:val="00763C95"/>
    <w:rsid w:val="007646DB"/>
    <w:rsid w:val="00764DDD"/>
    <w:rsid w:val="00765276"/>
    <w:rsid w:val="00765821"/>
    <w:rsid w:val="00765A27"/>
    <w:rsid w:val="00766101"/>
    <w:rsid w:val="00767287"/>
    <w:rsid w:val="00767C20"/>
    <w:rsid w:val="00767D8B"/>
    <w:rsid w:val="007700F5"/>
    <w:rsid w:val="007701DA"/>
    <w:rsid w:val="00771063"/>
    <w:rsid w:val="0077121B"/>
    <w:rsid w:val="00771755"/>
    <w:rsid w:val="0077177D"/>
    <w:rsid w:val="007753EF"/>
    <w:rsid w:val="007756D2"/>
    <w:rsid w:val="00775881"/>
    <w:rsid w:val="00775AA7"/>
    <w:rsid w:val="00775E94"/>
    <w:rsid w:val="007762AD"/>
    <w:rsid w:val="007766BD"/>
    <w:rsid w:val="00776FBC"/>
    <w:rsid w:val="007771E1"/>
    <w:rsid w:val="00781320"/>
    <w:rsid w:val="00781561"/>
    <w:rsid w:val="00781717"/>
    <w:rsid w:val="00781AC8"/>
    <w:rsid w:val="00781E56"/>
    <w:rsid w:val="0078345D"/>
    <w:rsid w:val="0078350E"/>
    <w:rsid w:val="007835FE"/>
    <w:rsid w:val="007836FC"/>
    <w:rsid w:val="007838E8"/>
    <w:rsid w:val="00783ED3"/>
    <w:rsid w:val="007843D4"/>
    <w:rsid w:val="00784716"/>
    <w:rsid w:val="00785568"/>
    <w:rsid w:val="00785F45"/>
    <w:rsid w:val="00786510"/>
    <w:rsid w:val="007866C0"/>
    <w:rsid w:val="00786CE9"/>
    <w:rsid w:val="00790A02"/>
    <w:rsid w:val="00791383"/>
    <w:rsid w:val="007918B6"/>
    <w:rsid w:val="00792598"/>
    <w:rsid w:val="00792B9E"/>
    <w:rsid w:val="00792D1A"/>
    <w:rsid w:val="0079355C"/>
    <w:rsid w:val="00793C5F"/>
    <w:rsid w:val="00795462"/>
    <w:rsid w:val="0079587D"/>
    <w:rsid w:val="0079704D"/>
    <w:rsid w:val="00797B28"/>
    <w:rsid w:val="00797EBF"/>
    <w:rsid w:val="007A098A"/>
    <w:rsid w:val="007A09A7"/>
    <w:rsid w:val="007A0CB6"/>
    <w:rsid w:val="007A0ED3"/>
    <w:rsid w:val="007A17A8"/>
    <w:rsid w:val="007A18E6"/>
    <w:rsid w:val="007A2025"/>
    <w:rsid w:val="007A3762"/>
    <w:rsid w:val="007A3BB3"/>
    <w:rsid w:val="007A4559"/>
    <w:rsid w:val="007A48F7"/>
    <w:rsid w:val="007A4C37"/>
    <w:rsid w:val="007A4D6B"/>
    <w:rsid w:val="007A5F11"/>
    <w:rsid w:val="007B2512"/>
    <w:rsid w:val="007B3DD6"/>
    <w:rsid w:val="007B57D5"/>
    <w:rsid w:val="007B68D6"/>
    <w:rsid w:val="007B6DC4"/>
    <w:rsid w:val="007B7063"/>
    <w:rsid w:val="007C03C6"/>
    <w:rsid w:val="007C05B3"/>
    <w:rsid w:val="007C1291"/>
    <w:rsid w:val="007C1473"/>
    <w:rsid w:val="007C1602"/>
    <w:rsid w:val="007C1605"/>
    <w:rsid w:val="007C1988"/>
    <w:rsid w:val="007C1D47"/>
    <w:rsid w:val="007C2378"/>
    <w:rsid w:val="007C2E55"/>
    <w:rsid w:val="007C3216"/>
    <w:rsid w:val="007C3221"/>
    <w:rsid w:val="007C347F"/>
    <w:rsid w:val="007C35D2"/>
    <w:rsid w:val="007C37B2"/>
    <w:rsid w:val="007C3E09"/>
    <w:rsid w:val="007C3F78"/>
    <w:rsid w:val="007C47B1"/>
    <w:rsid w:val="007C47DC"/>
    <w:rsid w:val="007C4949"/>
    <w:rsid w:val="007C5101"/>
    <w:rsid w:val="007C6B65"/>
    <w:rsid w:val="007C6C25"/>
    <w:rsid w:val="007D034D"/>
    <w:rsid w:val="007D0BD5"/>
    <w:rsid w:val="007D1069"/>
    <w:rsid w:val="007D239F"/>
    <w:rsid w:val="007D31E2"/>
    <w:rsid w:val="007D3FBE"/>
    <w:rsid w:val="007D412C"/>
    <w:rsid w:val="007D425F"/>
    <w:rsid w:val="007D4699"/>
    <w:rsid w:val="007D49C6"/>
    <w:rsid w:val="007D5A0A"/>
    <w:rsid w:val="007D5F62"/>
    <w:rsid w:val="007D608F"/>
    <w:rsid w:val="007D6A4C"/>
    <w:rsid w:val="007D71DD"/>
    <w:rsid w:val="007D76B0"/>
    <w:rsid w:val="007E1548"/>
    <w:rsid w:val="007E18FD"/>
    <w:rsid w:val="007E1E16"/>
    <w:rsid w:val="007E3799"/>
    <w:rsid w:val="007E37A0"/>
    <w:rsid w:val="007E3D6B"/>
    <w:rsid w:val="007E4122"/>
    <w:rsid w:val="007E46E2"/>
    <w:rsid w:val="007E482D"/>
    <w:rsid w:val="007E62D5"/>
    <w:rsid w:val="007E7965"/>
    <w:rsid w:val="007F0047"/>
    <w:rsid w:val="007F01BE"/>
    <w:rsid w:val="007F1065"/>
    <w:rsid w:val="007F17B6"/>
    <w:rsid w:val="007F2489"/>
    <w:rsid w:val="007F2777"/>
    <w:rsid w:val="007F28D9"/>
    <w:rsid w:val="007F3090"/>
    <w:rsid w:val="007F33F2"/>
    <w:rsid w:val="007F35A7"/>
    <w:rsid w:val="007F38BA"/>
    <w:rsid w:val="007F3F57"/>
    <w:rsid w:val="007F45BE"/>
    <w:rsid w:val="007F47F3"/>
    <w:rsid w:val="007F4A66"/>
    <w:rsid w:val="007F55C8"/>
    <w:rsid w:val="007F5BAE"/>
    <w:rsid w:val="007F5C03"/>
    <w:rsid w:val="007F7311"/>
    <w:rsid w:val="007F73EE"/>
    <w:rsid w:val="007F7CF5"/>
    <w:rsid w:val="007F7E3E"/>
    <w:rsid w:val="0080093B"/>
    <w:rsid w:val="00801214"/>
    <w:rsid w:val="0080196B"/>
    <w:rsid w:val="00801EFC"/>
    <w:rsid w:val="00802294"/>
    <w:rsid w:val="0080243C"/>
    <w:rsid w:val="00802A54"/>
    <w:rsid w:val="008039E4"/>
    <w:rsid w:val="008042C6"/>
    <w:rsid w:val="008047DB"/>
    <w:rsid w:val="00804C3F"/>
    <w:rsid w:val="008051DA"/>
    <w:rsid w:val="008055FF"/>
    <w:rsid w:val="00805DEB"/>
    <w:rsid w:val="0080620C"/>
    <w:rsid w:val="00806DA9"/>
    <w:rsid w:val="0080710B"/>
    <w:rsid w:val="00807360"/>
    <w:rsid w:val="00807E80"/>
    <w:rsid w:val="0081114E"/>
    <w:rsid w:val="008117EB"/>
    <w:rsid w:val="0081252A"/>
    <w:rsid w:val="00813A32"/>
    <w:rsid w:val="00813EBA"/>
    <w:rsid w:val="00816349"/>
    <w:rsid w:val="00816BCC"/>
    <w:rsid w:val="00816E95"/>
    <w:rsid w:val="0081704D"/>
    <w:rsid w:val="0082101F"/>
    <w:rsid w:val="00822349"/>
    <w:rsid w:val="008229AF"/>
    <w:rsid w:val="008231CB"/>
    <w:rsid w:val="008238B8"/>
    <w:rsid w:val="00823CE3"/>
    <w:rsid w:val="008246C3"/>
    <w:rsid w:val="008257F5"/>
    <w:rsid w:val="00825924"/>
    <w:rsid w:val="00825D98"/>
    <w:rsid w:val="00826333"/>
    <w:rsid w:val="008266DA"/>
    <w:rsid w:val="00826B2A"/>
    <w:rsid w:val="00826E1A"/>
    <w:rsid w:val="00827082"/>
    <w:rsid w:val="008309DB"/>
    <w:rsid w:val="00830F37"/>
    <w:rsid w:val="00831BE2"/>
    <w:rsid w:val="00831CDC"/>
    <w:rsid w:val="00834454"/>
    <w:rsid w:val="00834483"/>
    <w:rsid w:val="008347A9"/>
    <w:rsid w:val="0083496F"/>
    <w:rsid w:val="00834B28"/>
    <w:rsid w:val="0083587E"/>
    <w:rsid w:val="00835973"/>
    <w:rsid w:val="0083601A"/>
    <w:rsid w:val="008402B3"/>
    <w:rsid w:val="00841060"/>
    <w:rsid w:val="0084166F"/>
    <w:rsid w:val="00841F7D"/>
    <w:rsid w:val="00842101"/>
    <w:rsid w:val="0084279D"/>
    <w:rsid w:val="00843136"/>
    <w:rsid w:val="00843777"/>
    <w:rsid w:val="008438E6"/>
    <w:rsid w:val="00843C6E"/>
    <w:rsid w:val="00844225"/>
    <w:rsid w:val="0084492C"/>
    <w:rsid w:val="00844C3A"/>
    <w:rsid w:val="00844ED0"/>
    <w:rsid w:val="0084509A"/>
    <w:rsid w:val="0084513F"/>
    <w:rsid w:val="00845D5D"/>
    <w:rsid w:val="00847B26"/>
    <w:rsid w:val="0085010F"/>
    <w:rsid w:val="0085088A"/>
    <w:rsid w:val="00850D11"/>
    <w:rsid w:val="00850ED5"/>
    <w:rsid w:val="00851F27"/>
    <w:rsid w:val="008523E8"/>
    <w:rsid w:val="008526D9"/>
    <w:rsid w:val="00852D92"/>
    <w:rsid w:val="00853A81"/>
    <w:rsid w:val="00853A88"/>
    <w:rsid w:val="008549F7"/>
    <w:rsid w:val="008551BF"/>
    <w:rsid w:val="00855E42"/>
    <w:rsid w:val="00855F92"/>
    <w:rsid w:val="0085610A"/>
    <w:rsid w:val="00856461"/>
    <w:rsid w:val="00856749"/>
    <w:rsid w:val="00856778"/>
    <w:rsid w:val="0085685F"/>
    <w:rsid w:val="0085700A"/>
    <w:rsid w:val="0085700C"/>
    <w:rsid w:val="00857665"/>
    <w:rsid w:val="00857FAA"/>
    <w:rsid w:val="00860CB3"/>
    <w:rsid w:val="008618EC"/>
    <w:rsid w:val="00861AEB"/>
    <w:rsid w:val="00861E90"/>
    <w:rsid w:val="00861F3F"/>
    <w:rsid w:val="00862647"/>
    <w:rsid w:val="00862C0D"/>
    <w:rsid w:val="008630E0"/>
    <w:rsid w:val="008633E8"/>
    <w:rsid w:val="00864389"/>
    <w:rsid w:val="00865AD9"/>
    <w:rsid w:val="00865CD8"/>
    <w:rsid w:val="00865CDB"/>
    <w:rsid w:val="00866354"/>
    <w:rsid w:val="00867051"/>
    <w:rsid w:val="0086721B"/>
    <w:rsid w:val="0086783F"/>
    <w:rsid w:val="00867FA6"/>
    <w:rsid w:val="00870218"/>
    <w:rsid w:val="00870C30"/>
    <w:rsid w:val="0087169A"/>
    <w:rsid w:val="00872390"/>
    <w:rsid w:val="00872A4E"/>
    <w:rsid w:val="008740E4"/>
    <w:rsid w:val="00874225"/>
    <w:rsid w:val="00874318"/>
    <w:rsid w:val="00874C7E"/>
    <w:rsid w:val="00875EE4"/>
    <w:rsid w:val="00876081"/>
    <w:rsid w:val="008762CB"/>
    <w:rsid w:val="00876A5E"/>
    <w:rsid w:val="00876D64"/>
    <w:rsid w:val="008776BA"/>
    <w:rsid w:val="00881C8F"/>
    <w:rsid w:val="00881F31"/>
    <w:rsid w:val="00882D2B"/>
    <w:rsid w:val="00883217"/>
    <w:rsid w:val="0088477B"/>
    <w:rsid w:val="00885404"/>
    <w:rsid w:val="00885A4C"/>
    <w:rsid w:val="0088625D"/>
    <w:rsid w:val="008865CC"/>
    <w:rsid w:val="00886850"/>
    <w:rsid w:val="008874DF"/>
    <w:rsid w:val="00887D1E"/>
    <w:rsid w:val="00891D17"/>
    <w:rsid w:val="00891EDE"/>
    <w:rsid w:val="00892D2D"/>
    <w:rsid w:val="00892DDF"/>
    <w:rsid w:val="00892FB2"/>
    <w:rsid w:val="00893150"/>
    <w:rsid w:val="00893261"/>
    <w:rsid w:val="00893B55"/>
    <w:rsid w:val="008944DE"/>
    <w:rsid w:val="008956A5"/>
    <w:rsid w:val="0089653F"/>
    <w:rsid w:val="008967F7"/>
    <w:rsid w:val="008969A8"/>
    <w:rsid w:val="008972F8"/>
    <w:rsid w:val="00897743"/>
    <w:rsid w:val="0089776D"/>
    <w:rsid w:val="008A0485"/>
    <w:rsid w:val="008A0C44"/>
    <w:rsid w:val="008A2425"/>
    <w:rsid w:val="008A2460"/>
    <w:rsid w:val="008A2F5D"/>
    <w:rsid w:val="008A3156"/>
    <w:rsid w:val="008A3CA5"/>
    <w:rsid w:val="008A4417"/>
    <w:rsid w:val="008A50FF"/>
    <w:rsid w:val="008A51E9"/>
    <w:rsid w:val="008A5B13"/>
    <w:rsid w:val="008A64B1"/>
    <w:rsid w:val="008A6567"/>
    <w:rsid w:val="008A6858"/>
    <w:rsid w:val="008A6D97"/>
    <w:rsid w:val="008A7308"/>
    <w:rsid w:val="008B0083"/>
    <w:rsid w:val="008B0A8E"/>
    <w:rsid w:val="008B13B5"/>
    <w:rsid w:val="008B153C"/>
    <w:rsid w:val="008B2EC5"/>
    <w:rsid w:val="008B30FC"/>
    <w:rsid w:val="008B3B10"/>
    <w:rsid w:val="008B3B86"/>
    <w:rsid w:val="008B4261"/>
    <w:rsid w:val="008B48A6"/>
    <w:rsid w:val="008B4BAA"/>
    <w:rsid w:val="008B5E82"/>
    <w:rsid w:val="008B6122"/>
    <w:rsid w:val="008B6360"/>
    <w:rsid w:val="008B6831"/>
    <w:rsid w:val="008B6E87"/>
    <w:rsid w:val="008B721D"/>
    <w:rsid w:val="008B787D"/>
    <w:rsid w:val="008C17BD"/>
    <w:rsid w:val="008C1928"/>
    <w:rsid w:val="008C1B19"/>
    <w:rsid w:val="008C1D44"/>
    <w:rsid w:val="008C216C"/>
    <w:rsid w:val="008C31DC"/>
    <w:rsid w:val="008C395A"/>
    <w:rsid w:val="008C3CDC"/>
    <w:rsid w:val="008C4140"/>
    <w:rsid w:val="008C495E"/>
    <w:rsid w:val="008C5939"/>
    <w:rsid w:val="008C5B2C"/>
    <w:rsid w:val="008C6733"/>
    <w:rsid w:val="008C729D"/>
    <w:rsid w:val="008C7669"/>
    <w:rsid w:val="008C7FD1"/>
    <w:rsid w:val="008D130D"/>
    <w:rsid w:val="008D3B46"/>
    <w:rsid w:val="008D3FDE"/>
    <w:rsid w:val="008D4573"/>
    <w:rsid w:val="008D47DB"/>
    <w:rsid w:val="008D58D9"/>
    <w:rsid w:val="008D6788"/>
    <w:rsid w:val="008D6DD9"/>
    <w:rsid w:val="008D6EAE"/>
    <w:rsid w:val="008D7352"/>
    <w:rsid w:val="008E0673"/>
    <w:rsid w:val="008E0B33"/>
    <w:rsid w:val="008E0CEB"/>
    <w:rsid w:val="008E1176"/>
    <w:rsid w:val="008E165E"/>
    <w:rsid w:val="008E19C1"/>
    <w:rsid w:val="008E2391"/>
    <w:rsid w:val="008E26CA"/>
    <w:rsid w:val="008E3B42"/>
    <w:rsid w:val="008E47C9"/>
    <w:rsid w:val="008E4CE1"/>
    <w:rsid w:val="008E51FF"/>
    <w:rsid w:val="008E6625"/>
    <w:rsid w:val="008E77E5"/>
    <w:rsid w:val="008E7A11"/>
    <w:rsid w:val="008F097B"/>
    <w:rsid w:val="008F0CB4"/>
    <w:rsid w:val="008F1190"/>
    <w:rsid w:val="008F23BD"/>
    <w:rsid w:val="008F25DC"/>
    <w:rsid w:val="008F2C4F"/>
    <w:rsid w:val="008F2F37"/>
    <w:rsid w:val="008F3476"/>
    <w:rsid w:val="008F3AE3"/>
    <w:rsid w:val="008F465A"/>
    <w:rsid w:val="008F4A44"/>
    <w:rsid w:val="008F4DE8"/>
    <w:rsid w:val="008F5A4B"/>
    <w:rsid w:val="008F63A6"/>
    <w:rsid w:val="008F6F2D"/>
    <w:rsid w:val="008F7182"/>
    <w:rsid w:val="0090243B"/>
    <w:rsid w:val="009027C8"/>
    <w:rsid w:val="00902DB7"/>
    <w:rsid w:val="0090321D"/>
    <w:rsid w:val="009032AB"/>
    <w:rsid w:val="0090334E"/>
    <w:rsid w:val="00903475"/>
    <w:rsid w:val="00904152"/>
    <w:rsid w:val="00904ED2"/>
    <w:rsid w:val="009050D7"/>
    <w:rsid w:val="0090556E"/>
    <w:rsid w:val="00905B77"/>
    <w:rsid w:val="00906660"/>
    <w:rsid w:val="009069B1"/>
    <w:rsid w:val="00906F30"/>
    <w:rsid w:val="00907190"/>
    <w:rsid w:val="009078DF"/>
    <w:rsid w:val="009079D6"/>
    <w:rsid w:val="00907B7A"/>
    <w:rsid w:val="009104F3"/>
    <w:rsid w:val="00910712"/>
    <w:rsid w:val="00910E34"/>
    <w:rsid w:val="00910FBD"/>
    <w:rsid w:val="00911211"/>
    <w:rsid w:val="0091181A"/>
    <w:rsid w:val="009120DE"/>
    <w:rsid w:val="009128C8"/>
    <w:rsid w:val="009135F8"/>
    <w:rsid w:val="009139E1"/>
    <w:rsid w:val="00913AD9"/>
    <w:rsid w:val="00913EA1"/>
    <w:rsid w:val="0091425F"/>
    <w:rsid w:val="00915C9E"/>
    <w:rsid w:val="00916230"/>
    <w:rsid w:val="0091624C"/>
    <w:rsid w:val="0091672E"/>
    <w:rsid w:val="00917214"/>
    <w:rsid w:val="009173EF"/>
    <w:rsid w:val="00917B10"/>
    <w:rsid w:val="00920044"/>
    <w:rsid w:val="009205E9"/>
    <w:rsid w:val="0092073D"/>
    <w:rsid w:val="00922897"/>
    <w:rsid w:val="00922934"/>
    <w:rsid w:val="009232EA"/>
    <w:rsid w:val="00923BB1"/>
    <w:rsid w:val="009240A7"/>
    <w:rsid w:val="00924428"/>
    <w:rsid w:val="009248BE"/>
    <w:rsid w:val="00924EF1"/>
    <w:rsid w:val="00925681"/>
    <w:rsid w:val="009303FE"/>
    <w:rsid w:val="009309F7"/>
    <w:rsid w:val="00930A53"/>
    <w:rsid w:val="00931361"/>
    <w:rsid w:val="00932E14"/>
    <w:rsid w:val="00932ED7"/>
    <w:rsid w:val="0093310D"/>
    <w:rsid w:val="0093471F"/>
    <w:rsid w:val="009347E1"/>
    <w:rsid w:val="00934F4D"/>
    <w:rsid w:val="00936754"/>
    <w:rsid w:val="00936D83"/>
    <w:rsid w:val="00937215"/>
    <w:rsid w:val="00937902"/>
    <w:rsid w:val="009409AA"/>
    <w:rsid w:val="00940BA3"/>
    <w:rsid w:val="00940EF2"/>
    <w:rsid w:val="009412CD"/>
    <w:rsid w:val="00941E2F"/>
    <w:rsid w:val="0094289F"/>
    <w:rsid w:val="00943128"/>
    <w:rsid w:val="0094445B"/>
    <w:rsid w:val="0094450C"/>
    <w:rsid w:val="00944C77"/>
    <w:rsid w:val="009452AE"/>
    <w:rsid w:val="009457C0"/>
    <w:rsid w:val="00945C70"/>
    <w:rsid w:val="00945DE9"/>
    <w:rsid w:val="0094612E"/>
    <w:rsid w:val="00946BD6"/>
    <w:rsid w:val="009479E6"/>
    <w:rsid w:val="00950AFF"/>
    <w:rsid w:val="00951EAF"/>
    <w:rsid w:val="00952084"/>
    <w:rsid w:val="00952125"/>
    <w:rsid w:val="009521F7"/>
    <w:rsid w:val="0095242A"/>
    <w:rsid w:val="00952723"/>
    <w:rsid w:val="009528CF"/>
    <w:rsid w:val="009528D1"/>
    <w:rsid w:val="00952D49"/>
    <w:rsid w:val="009533BA"/>
    <w:rsid w:val="009534CC"/>
    <w:rsid w:val="009537BD"/>
    <w:rsid w:val="009538EF"/>
    <w:rsid w:val="00953F74"/>
    <w:rsid w:val="009542CA"/>
    <w:rsid w:val="0095522B"/>
    <w:rsid w:val="0095531D"/>
    <w:rsid w:val="00955983"/>
    <w:rsid w:val="00956053"/>
    <w:rsid w:val="0095626C"/>
    <w:rsid w:val="009563B5"/>
    <w:rsid w:val="0095670C"/>
    <w:rsid w:val="00960722"/>
    <w:rsid w:val="0096078F"/>
    <w:rsid w:val="00960CDC"/>
    <w:rsid w:val="00960D73"/>
    <w:rsid w:val="0096186F"/>
    <w:rsid w:val="009630FD"/>
    <w:rsid w:val="00963335"/>
    <w:rsid w:val="00963C5D"/>
    <w:rsid w:val="00963E2C"/>
    <w:rsid w:val="00964738"/>
    <w:rsid w:val="00964956"/>
    <w:rsid w:val="00964F1D"/>
    <w:rsid w:val="00965959"/>
    <w:rsid w:val="00966673"/>
    <w:rsid w:val="009671AF"/>
    <w:rsid w:val="009678A1"/>
    <w:rsid w:val="009705D9"/>
    <w:rsid w:val="009710F1"/>
    <w:rsid w:val="00971197"/>
    <w:rsid w:val="0097276D"/>
    <w:rsid w:val="00972B8B"/>
    <w:rsid w:val="009736F2"/>
    <w:rsid w:val="00973A94"/>
    <w:rsid w:val="00973DCB"/>
    <w:rsid w:val="00976234"/>
    <w:rsid w:val="00976974"/>
    <w:rsid w:val="00976B8E"/>
    <w:rsid w:val="00980528"/>
    <w:rsid w:val="00981645"/>
    <w:rsid w:val="00982F5A"/>
    <w:rsid w:val="00982FD0"/>
    <w:rsid w:val="00983825"/>
    <w:rsid w:val="00984E90"/>
    <w:rsid w:val="009853ED"/>
    <w:rsid w:val="009858C6"/>
    <w:rsid w:val="0098645E"/>
    <w:rsid w:val="0098666A"/>
    <w:rsid w:val="0098666E"/>
    <w:rsid w:val="00986674"/>
    <w:rsid w:val="009879A5"/>
    <w:rsid w:val="00987B6C"/>
    <w:rsid w:val="00987DED"/>
    <w:rsid w:val="00990C71"/>
    <w:rsid w:val="00990D3B"/>
    <w:rsid w:val="00990DBD"/>
    <w:rsid w:val="00990E4B"/>
    <w:rsid w:val="00991B9D"/>
    <w:rsid w:val="00992482"/>
    <w:rsid w:val="00992BF7"/>
    <w:rsid w:val="009939B5"/>
    <w:rsid w:val="00995ED4"/>
    <w:rsid w:val="009962C7"/>
    <w:rsid w:val="009963C4"/>
    <w:rsid w:val="00996531"/>
    <w:rsid w:val="009967B1"/>
    <w:rsid w:val="0099685F"/>
    <w:rsid w:val="00996CBB"/>
    <w:rsid w:val="009974FA"/>
    <w:rsid w:val="00997510"/>
    <w:rsid w:val="009A03C5"/>
    <w:rsid w:val="009A0C4C"/>
    <w:rsid w:val="009A1040"/>
    <w:rsid w:val="009A13B9"/>
    <w:rsid w:val="009A318B"/>
    <w:rsid w:val="009A3276"/>
    <w:rsid w:val="009A3F34"/>
    <w:rsid w:val="009A4511"/>
    <w:rsid w:val="009A51BE"/>
    <w:rsid w:val="009A5E3B"/>
    <w:rsid w:val="009A5E3E"/>
    <w:rsid w:val="009A670B"/>
    <w:rsid w:val="009A7283"/>
    <w:rsid w:val="009A7637"/>
    <w:rsid w:val="009A7899"/>
    <w:rsid w:val="009B08A7"/>
    <w:rsid w:val="009B1B2B"/>
    <w:rsid w:val="009B1E4C"/>
    <w:rsid w:val="009B2E75"/>
    <w:rsid w:val="009B4562"/>
    <w:rsid w:val="009B476C"/>
    <w:rsid w:val="009B4B48"/>
    <w:rsid w:val="009B5550"/>
    <w:rsid w:val="009B5F2B"/>
    <w:rsid w:val="009C06BA"/>
    <w:rsid w:val="009C07F5"/>
    <w:rsid w:val="009C0A72"/>
    <w:rsid w:val="009C2D3D"/>
    <w:rsid w:val="009C469C"/>
    <w:rsid w:val="009C4E40"/>
    <w:rsid w:val="009C5248"/>
    <w:rsid w:val="009C56AE"/>
    <w:rsid w:val="009C570A"/>
    <w:rsid w:val="009C5806"/>
    <w:rsid w:val="009C5AD2"/>
    <w:rsid w:val="009C626A"/>
    <w:rsid w:val="009C681A"/>
    <w:rsid w:val="009C6CAD"/>
    <w:rsid w:val="009C794D"/>
    <w:rsid w:val="009C7A7D"/>
    <w:rsid w:val="009C7D7D"/>
    <w:rsid w:val="009C7E50"/>
    <w:rsid w:val="009D0739"/>
    <w:rsid w:val="009D095A"/>
    <w:rsid w:val="009D0CB4"/>
    <w:rsid w:val="009D1481"/>
    <w:rsid w:val="009D1EAD"/>
    <w:rsid w:val="009D3564"/>
    <w:rsid w:val="009D36C4"/>
    <w:rsid w:val="009D38CF"/>
    <w:rsid w:val="009D3C4E"/>
    <w:rsid w:val="009D456B"/>
    <w:rsid w:val="009D5D2A"/>
    <w:rsid w:val="009D650C"/>
    <w:rsid w:val="009D7713"/>
    <w:rsid w:val="009E07E8"/>
    <w:rsid w:val="009E0B19"/>
    <w:rsid w:val="009E14C1"/>
    <w:rsid w:val="009E3321"/>
    <w:rsid w:val="009E3B68"/>
    <w:rsid w:val="009E4C08"/>
    <w:rsid w:val="009E55AF"/>
    <w:rsid w:val="009E6AD1"/>
    <w:rsid w:val="009E7938"/>
    <w:rsid w:val="009E7DA6"/>
    <w:rsid w:val="009E7F90"/>
    <w:rsid w:val="009F1053"/>
    <w:rsid w:val="009F13FC"/>
    <w:rsid w:val="009F1871"/>
    <w:rsid w:val="009F194A"/>
    <w:rsid w:val="009F20AB"/>
    <w:rsid w:val="009F25D7"/>
    <w:rsid w:val="009F33A3"/>
    <w:rsid w:val="009F3DCC"/>
    <w:rsid w:val="009F4706"/>
    <w:rsid w:val="009F4972"/>
    <w:rsid w:val="009F51E0"/>
    <w:rsid w:val="009F5AD8"/>
    <w:rsid w:val="009F5DA4"/>
    <w:rsid w:val="009F6CDF"/>
    <w:rsid w:val="009F6E06"/>
    <w:rsid w:val="009F70B1"/>
    <w:rsid w:val="009F77A7"/>
    <w:rsid w:val="00A01293"/>
    <w:rsid w:val="00A017B2"/>
    <w:rsid w:val="00A01A8F"/>
    <w:rsid w:val="00A023FA"/>
    <w:rsid w:val="00A02EAE"/>
    <w:rsid w:val="00A03C7C"/>
    <w:rsid w:val="00A04004"/>
    <w:rsid w:val="00A0423E"/>
    <w:rsid w:val="00A04F9B"/>
    <w:rsid w:val="00A050EE"/>
    <w:rsid w:val="00A05F70"/>
    <w:rsid w:val="00A06415"/>
    <w:rsid w:val="00A071B7"/>
    <w:rsid w:val="00A075BF"/>
    <w:rsid w:val="00A07E2E"/>
    <w:rsid w:val="00A1072D"/>
    <w:rsid w:val="00A11169"/>
    <w:rsid w:val="00A13638"/>
    <w:rsid w:val="00A13EF9"/>
    <w:rsid w:val="00A148A7"/>
    <w:rsid w:val="00A14B5A"/>
    <w:rsid w:val="00A15135"/>
    <w:rsid w:val="00A15A28"/>
    <w:rsid w:val="00A15AFB"/>
    <w:rsid w:val="00A160C1"/>
    <w:rsid w:val="00A16162"/>
    <w:rsid w:val="00A179A8"/>
    <w:rsid w:val="00A17F7D"/>
    <w:rsid w:val="00A202CF"/>
    <w:rsid w:val="00A2046E"/>
    <w:rsid w:val="00A20903"/>
    <w:rsid w:val="00A20A8C"/>
    <w:rsid w:val="00A20E85"/>
    <w:rsid w:val="00A20FCC"/>
    <w:rsid w:val="00A21B9F"/>
    <w:rsid w:val="00A22B21"/>
    <w:rsid w:val="00A24142"/>
    <w:rsid w:val="00A250E3"/>
    <w:rsid w:val="00A25508"/>
    <w:rsid w:val="00A2578A"/>
    <w:rsid w:val="00A2592C"/>
    <w:rsid w:val="00A2649A"/>
    <w:rsid w:val="00A2655F"/>
    <w:rsid w:val="00A27A57"/>
    <w:rsid w:val="00A30084"/>
    <w:rsid w:val="00A30366"/>
    <w:rsid w:val="00A309A1"/>
    <w:rsid w:val="00A30E7B"/>
    <w:rsid w:val="00A31133"/>
    <w:rsid w:val="00A31A1A"/>
    <w:rsid w:val="00A32FE2"/>
    <w:rsid w:val="00A343E9"/>
    <w:rsid w:val="00A345FB"/>
    <w:rsid w:val="00A34608"/>
    <w:rsid w:val="00A35212"/>
    <w:rsid w:val="00A35476"/>
    <w:rsid w:val="00A357BE"/>
    <w:rsid w:val="00A35B03"/>
    <w:rsid w:val="00A36421"/>
    <w:rsid w:val="00A36A7B"/>
    <w:rsid w:val="00A36FF4"/>
    <w:rsid w:val="00A372F1"/>
    <w:rsid w:val="00A37848"/>
    <w:rsid w:val="00A37B72"/>
    <w:rsid w:val="00A4002E"/>
    <w:rsid w:val="00A406B7"/>
    <w:rsid w:val="00A410D7"/>
    <w:rsid w:val="00A431D7"/>
    <w:rsid w:val="00A437AE"/>
    <w:rsid w:val="00A43C8C"/>
    <w:rsid w:val="00A441D2"/>
    <w:rsid w:val="00A442AE"/>
    <w:rsid w:val="00A4499F"/>
    <w:rsid w:val="00A46A61"/>
    <w:rsid w:val="00A47150"/>
    <w:rsid w:val="00A47236"/>
    <w:rsid w:val="00A47C36"/>
    <w:rsid w:val="00A47D83"/>
    <w:rsid w:val="00A501F0"/>
    <w:rsid w:val="00A5025F"/>
    <w:rsid w:val="00A51F25"/>
    <w:rsid w:val="00A53088"/>
    <w:rsid w:val="00A53254"/>
    <w:rsid w:val="00A53D5E"/>
    <w:rsid w:val="00A54F4F"/>
    <w:rsid w:val="00A55671"/>
    <w:rsid w:val="00A5654E"/>
    <w:rsid w:val="00A56C7E"/>
    <w:rsid w:val="00A5782D"/>
    <w:rsid w:val="00A579D9"/>
    <w:rsid w:val="00A57CD3"/>
    <w:rsid w:val="00A57D75"/>
    <w:rsid w:val="00A57FE7"/>
    <w:rsid w:val="00A601D2"/>
    <w:rsid w:val="00A6105B"/>
    <w:rsid w:val="00A61418"/>
    <w:rsid w:val="00A63F2F"/>
    <w:rsid w:val="00A6410D"/>
    <w:rsid w:val="00A6596C"/>
    <w:rsid w:val="00A6626A"/>
    <w:rsid w:val="00A678FF"/>
    <w:rsid w:val="00A70634"/>
    <w:rsid w:val="00A707E6"/>
    <w:rsid w:val="00A710ED"/>
    <w:rsid w:val="00A71601"/>
    <w:rsid w:val="00A717D1"/>
    <w:rsid w:val="00A723A0"/>
    <w:rsid w:val="00A73791"/>
    <w:rsid w:val="00A73B33"/>
    <w:rsid w:val="00A745F6"/>
    <w:rsid w:val="00A74820"/>
    <w:rsid w:val="00A761D8"/>
    <w:rsid w:val="00A7665E"/>
    <w:rsid w:val="00A80172"/>
    <w:rsid w:val="00A8091E"/>
    <w:rsid w:val="00A80E6F"/>
    <w:rsid w:val="00A81A07"/>
    <w:rsid w:val="00A82C90"/>
    <w:rsid w:val="00A82E0D"/>
    <w:rsid w:val="00A82F41"/>
    <w:rsid w:val="00A83DFB"/>
    <w:rsid w:val="00A851F9"/>
    <w:rsid w:val="00A852DA"/>
    <w:rsid w:val="00A864AB"/>
    <w:rsid w:val="00A86523"/>
    <w:rsid w:val="00A8658E"/>
    <w:rsid w:val="00A8662E"/>
    <w:rsid w:val="00A86CC3"/>
    <w:rsid w:val="00A86D60"/>
    <w:rsid w:val="00A872BF"/>
    <w:rsid w:val="00A8782E"/>
    <w:rsid w:val="00A87A79"/>
    <w:rsid w:val="00A9076B"/>
    <w:rsid w:val="00A90F84"/>
    <w:rsid w:val="00A91B08"/>
    <w:rsid w:val="00A91F5B"/>
    <w:rsid w:val="00A92845"/>
    <w:rsid w:val="00A92D6F"/>
    <w:rsid w:val="00A948C5"/>
    <w:rsid w:val="00A9567A"/>
    <w:rsid w:val="00A95AA6"/>
    <w:rsid w:val="00A95CFB"/>
    <w:rsid w:val="00A965D9"/>
    <w:rsid w:val="00A9670E"/>
    <w:rsid w:val="00A96AC9"/>
    <w:rsid w:val="00A96D04"/>
    <w:rsid w:val="00A975B7"/>
    <w:rsid w:val="00A97861"/>
    <w:rsid w:val="00AA04C6"/>
    <w:rsid w:val="00AA12B2"/>
    <w:rsid w:val="00AA188F"/>
    <w:rsid w:val="00AA397B"/>
    <w:rsid w:val="00AA398B"/>
    <w:rsid w:val="00AA3D73"/>
    <w:rsid w:val="00AA5E18"/>
    <w:rsid w:val="00AA6712"/>
    <w:rsid w:val="00AA6E05"/>
    <w:rsid w:val="00AB015D"/>
    <w:rsid w:val="00AB0AF3"/>
    <w:rsid w:val="00AB0E1E"/>
    <w:rsid w:val="00AB22CB"/>
    <w:rsid w:val="00AB42F3"/>
    <w:rsid w:val="00AB467F"/>
    <w:rsid w:val="00AB5391"/>
    <w:rsid w:val="00AB77CA"/>
    <w:rsid w:val="00AB7CC2"/>
    <w:rsid w:val="00AC020E"/>
    <w:rsid w:val="00AC0213"/>
    <w:rsid w:val="00AC0FA1"/>
    <w:rsid w:val="00AC1175"/>
    <w:rsid w:val="00AC1439"/>
    <w:rsid w:val="00AC1676"/>
    <w:rsid w:val="00AC1ACA"/>
    <w:rsid w:val="00AC2B13"/>
    <w:rsid w:val="00AC38BA"/>
    <w:rsid w:val="00AC79B4"/>
    <w:rsid w:val="00AC7FC0"/>
    <w:rsid w:val="00AD0312"/>
    <w:rsid w:val="00AD14BF"/>
    <w:rsid w:val="00AD15B8"/>
    <w:rsid w:val="00AD19C6"/>
    <w:rsid w:val="00AD1C4C"/>
    <w:rsid w:val="00AD25A9"/>
    <w:rsid w:val="00AD25D3"/>
    <w:rsid w:val="00AD4444"/>
    <w:rsid w:val="00AD4AB9"/>
    <w:rsid w:val="00AD5F8A"/>
    <w:rsid w:val="00AD65D6"/>
    <w:rsid w:val="00AD6FE6"/>
    <w:rsid w:val="00AD7850"/>
    <w:rsid w:val="00AE0650"/>
    <w:rsid w:val="00AE0E02"/>
    <w:rsid w:val="00AE239B"/>
    <w:rsid w:val="00AE2FEA"/>
    <w:rsid w:val="00AE38EB"/>
    <w:rsid w:val="00AE3D7D"/>
    <w:rsid w:val="00AE4922"/>
    <w:rsid w:val="00AE4B12"/>
    <w:rsid w:val="00AE5409"/>
    <w:rsid w:val="00AE5693"/>
    <w:rsid w:val="00AE61A5"/>
    <w:rsid w:val="00AE62A8"/>
    <w:rsid w:val="00AE6A18"/>
    <w:rsid w:val="00AE6A9C"/>
    <w:rsid w:val="00AE6AD6"/>
    <w:rsid w:val="00AE7830"/>
    <w:rsid w:val="00AF079C"/>
    <w:rsid w:val="00AF07B6"/>
    <w:rsid w:val="00AF0EEF"/>
    <w:rsid w:val="00AF248F"/>
    <w:rsid w:val="00AF38B1"/>
    <w:rsid w:val="00AF4AC4"/>
    <w:rsid w:val="00AF5024"/>
    <w:rsid w:val="00AF53E9"/>
    <w:rsid w:val="00AF540C"/>
    <w:rsid w:val="00AF54DC"/>
    <w:rsid w:val="00AF5EEE"/>
    <w:rsid w:val="00AF621E"/>
    <w:rsid w:val="00AF674D"/>
    <w:rsid w:val="00AF74BB"/>
    <w:rsid w:val="00B009CB"/>
    <w:rsid w:val="00B00EF9"/>
    <w:rsid w:val="00B01CE0"/>
    <w:rsid w:val="00B01F57"/>
    <w:rsid w:val="00B021B5"/>
    <w:rsid w:val="00B02784"/>
    <w:rsid w:val="00B03571"/>
    <w:rsid w:val="00B0456E"/>
    <w:rsid w:val="00B04574"/>
    <w:rsid w:val="00B046CF"/>
    <w:rsid w:val="00B05215"/>
    <w:rsid w:val="00B052AE"/>
    <w:rsid w:val="00B05581"/>
    <w:rsid w:val="00B05B31"/>
    <w:rsid w:val="00B05B57"/>
    <w:rsid w:val="00B05D9F"/>
    <w:rsid w:val="00B062DD"/>
    <w:rsid w:val="00B06A2F"/>
    <w:rsid w:val="00B071E5"/>
    <w:rsid w:val="00B07551"/>
    <w:rsid w:val="00B07FEE"/>
    <w:rsid w:val="00B10518"/>
    <w:rsid w:val="00B11FFD"/>
    <w:rsid w:val="00B12D9F"/>
    <w:rsid w:val="00B13B22"/>
    <w:rsid w:val="00B13DA5"/>
    <w:rsid w:val="00B15091"/>
    <w:rsid w:val="00B15F27"/>
    <w:rsid w:val="00B15FF5"/>
    <w:rsid w:val="00B17984"/>
    <w:rsid w:val="00B17C45"/>
    <w:rsid w:val="00B20072"/>
    <w:rsid w:val="00B20E20"/>
    <w:rsid w:val="00B21F42"/>
    <w:rsid w:val="00B22B69"/>
    <w:rsid w:val="00B23AA7"/>
    <w:rsid w:val="00B2633D"/>
    <w:rsid w:val="00B26574"/>
    <w:rsid w:val="00B265BC"/>
    <w:rsid w:val="00B268FB"/>
    <w:rsid w:val="00B26CB6"/>
    <w:rsid w:val="00B27DCF"/>
    <w:rsid w:val="00B27DEC"/>
    <w:rsid w:val="00B27F7F"/>
    <w:rsid w:val="00B301A8"/>
    <w:rsid w:val="00B307D6"/>
    <w:rsid w:val="00B30A09"/>
    <w:rsid w:val="00B30E46"/>
    <w:rsid w:val="00B3114D"/>
    <w:rsid w:val="00B317CC"/>
    <w:rsid w:val="00B338D6"/>
    <w:rsid w:val="00B34410"/>
    <w:rsid w:val="00B35118"/>
    <w:rsid w:val="00B3517C"/>
    <w:rsid w:val="00B35DD9"/>
    <w:rsid w:val="00B37D20"/>
    <w:rsid w:val="00B419D7"/>
    <w:rsid w:val="00B420FE"/>
    <w:rsid w:val="00B42FB7"/>
    <w:rsid w:val="00B43539"/>
    <w:rsid w:val="00B43AFE"/>
    <w:rsid w:val="00B43E57"/>
    <w:rsid w:val="00B446DF"/>
    <w:rsid w:val="00B45727"/>
    <w:rsid w:val="00B45D3B"/>
    <w:rsid w:val="00B4629F"/>
    <w:rsid w:val="00B466C0"/>
    <w:rsid w:val="00B46989"/>
    <w:rsid w:val="00B46CA2"/>
    <w:rsid w:val="00B476C2"/>
    <w:rsid w:val="00B50190"/>
    <w:rsid w:val="00B51709"/>
    <w:rsid w:val="00B52CE3"/>
    <w:rsid w:val="00B53341"/>
    <w:rsid w:val="00B53CE3"/>
    <w:rsid w:val="00B53F81"/>
    <w:rsid w:val="00B56A23"/>
    <w:rsid w:val="00B570E1"/>
    <w:rsid w:val="00B575B0"/>
    <w:rsid w:val="00B57D7B"/>
    <w:rsid w:val="00B61523"/>
    <w:rsid w:val="00B61953"/>
    <w:rsid w:val="00B61CC9"/>
    <w:rsid w:val="00B6215D"/>
    <w:rsid w:val="00B626A6"/>
    <w:rsid w:val="00B62F6C"/>
    <w:rsid w:val="00B639BF"/>
    <w:rsid w:val="00B63FB8"/>
    <w:rsid w:val="00B6428C"/>
    <w:rsid w:val="00B646B2"/>
    <w:rsid w:val="00B65373"/>
    <w:rsid w:val="00B66326"/>
    <w:rsid w:val="00B66653"/>
    <w:rsid w:val="00B671DD"/>
    <w:rsid w:val="00B67C80"/>
    <w:rsid w:val="00B7032A"/>
    <w:rsid w:val="00B71F58"/>
    <w:rsid w:val="00B73100"/>
    <w:rsid w:val="00B737C9"/>
    <w:rsid w:val="00B73EF0"/>
    <w:rsid w:val="00B7402F"/>
    <w:rsid w:val="00B75077"/>
    <w:rsid w:val="00B75B83"/>
    <w:rsid w:val="00B76280"/>
    <w:rsid w:val="00B7637B"/>
    <w:rsid w:val="00B764E8"/>
    <w:rsid w:val="00B7684A"/>
    <w:rsid w:val="00B76EF0"/>
    <w:rsid w:val="00B777B4"/>
    <w:rsid w:val="00B77FC0"/>
    <w:rsid w:val="00B8032C"/>
    <w:rsid w:val="00B81B19"/>
    <w:rsid w:val="00B822A5"/>
    <w:rsid w:val="00B82D36"/>
    <w:rsid w:val="00B830D5"/>
    <w:rsid w:val="00B84999"/>
    <w:rsid w:val="00B84B20"/>
    <w:rsid w:val="00B851B3"/>
    <w:rsid w:val="00B854BC"/>
    <w:rsid w:val="00B85F8A"/>
    <w:rsid w:val="00B8642C"/>
    <w:rsid w:val="00B86AA3"/>
    <w:rsid w:val="00B86B69"/>
    <w:rsid w:val="00B87A24"/>
    <w:rsid w:val="00B9020E"/>
    <w:rsid w:val="00B910E0"/>
    <w:rsid w:val="00B91333"/>
    <w:rsid w:val="00B91A30"/>
    <w:rsid w:val="00B91B59"/>
    <w:rsid w:val="00B9214E"/>
    <w:rsid w:val="00B922DE"/>
    <w:rsid w:val="00B92441"/>
    <w:rsid w:val="00B92A82"/>
    <w:rsid w:val="00B9380F"/>
    <w:rsid w:val="00B938BB"/>
    <w:rsid w:val="00B93C69"/>
    <w:rsid w:val="00B94C05"/>
    <w:rsid w:val="00B95268"/>
    <w:rsid w:val="00B9534E"/>
    <w:rsid w:val="00B95AB8"/>
    <w:rsid w:val="00B962C0"/>
    <w:rsid w:val="00B96743"/>
    <w:rsid w:val="00B967D4"/>
    <w:rsid w:val="00B96BBD"/>
    <w:rsid w:val="00B97702"/>
    <w:rsid w:val="00BA054A"/>
    <w:rsid w:val="00BA10A4"/>
    <w:rsid w:val="00BA144F"/>
    <w:rsid w:val="00BA21D4"/>
    <w:rsid w:val="00BA268C"/>
    <w:rsid w:val="00BA26AF"/>
    <w:rsid w:val="00BA2795"/>
    <w:rsid w:val="00BA28EA"/>
    <w:rsid w:val="00BA29FB"/>
    <w:rsid w:val="00BA2BD0"/>
    <w:rsid w:val="00BA2DAF"/>
    <w:rsid w:val="00BA33D6"/>
    <w:rsid w:val="00BA3D43"/>
    <w:rsid w:val="00BA3E8F"/>
    <w:rsid w:val="00BA4278"/>
    <w:rsid w:val="00BA54DC"/>
    <w:rsid w:val="00BA58D0"/>
    <w:rsid w:val="00BA5AC8"/>
    <w:rsid w:val="00BA64B5"/>
    <w:rsid w:val="00BA6E39"/>
    <w:rsid w:val="00BA7A31"/>
    <w:rsid w:val="00BB089C"/>
    <w:rsid w:val="00BB0FB7"/>
    <w:rsid w:val="00BB103A"/>
    <w:rsid w:val="00BB12A8"/>
    <w:rsid w:val="00BB1D40"/>
    <w:rsid w:val="00BB22EB"/>
    <w:rsid w:val="00BB26B8"/>
    <w:rsid w:val="00BB2E3F"/>
    <w:rsid w:val="00BB2ECB"/>
    <w:rsid w:val="00BB3EAD"/>
    <w:rsid w:val="00BB44BD"/>
    <w:rsid w:val="00BB46D5"/>
    <w:rsid w:val="00BB4916"/>
    <w:rsid w:val="00BB4FC5"/>
    <w:rsid w:val="00BB50DF"/>
    <w:rsid w:val="00BB57F1"/>
    <w:rsid w:val="00BB58E5"/>
    <w:rsid w:val="00BB5E28"/>
    <w:rsid w:val="00BB60D9"/>
    <w:rsid w:val="00BB6B3A"/>
    <w:rsid w:val="00BB6FBB"/>
    <w:rsid w:val="00BC05FC"/>
    <w:rsid w:val="00BC0BE2"/>
    <w:rsid w:val="00BC0F6A"/>
    <w:rsid w:val="00BC2671"/>
    <w:rsid w:val="00BC283E"/>
    <w:rsid w:val="00BC34F4"/>
    <w:rsid w:val="00BC3BE7"/>
    <w:rsid w:val="00BC41E8"/>
    <w:rsid w:val="00BC51FB"/>
    <w:rsid w:val="00BC560A"/>
    <w:rsid w:val="00BC581D"/>
    <w:rsid w:val="00BC5865"/>
    <w:rsid w:val="00BC5D98"/>
    <w:rsid w:val="00BC64E4"/>
    <w:rsid w:val="00BC6528"/>
    <w:rsid w:val="00BC684C"/>
    <w:rsid w:val="00BC6E16"/>
    <w:rsid w:val="00BD1E6A"/>
    <w:rsid w:val="00BD2F4B"/>
    <w:rsid w:val="00BD38FF"/>
    <w:rsid w:val="00BD3B5C"/>
    <w:rsid w:val="00BD431F"/>
    <w:rsid w:val="00BD4C50"/>
    <w:rsid w:val="00BD5214"/>
    <w:rsid w:val="00BD58FB"/>
    <w:rsid w:val="00BD73F9"/>
    <w:rsid w:val="00BD7609"/>
    <w:rsid w:val="00BD76CC"/>
    <w:rsid w:val="00BE01EF"/>
    <w:rsid w:val="00BE09C2"/>
    <w:rsid w:val="00BE108B"/>
    <w:rsid w:val="00BE10C5"/>
    <w:rsid w:val="00BE1210"/>
    <w:rsid w:val="00BE1917"/>
    <w:rsid w:val="00BE2366"/>
    <w:rsid w:val="00BE2FC3"/>
    <w:rsid w:val="00BE3A54"/>
    <w:rsid w:val="00BE4E78"/>
    <w:rsid w:val="00BE5699"/>
    <w:rsid w:val="00BE60D1"/>
    <w:rsid w:val="00BE6717"/>
    <w:rsid w:val="00BE7AED"/>
    <w:rsid w:val="00BE7B45"/>
    <w:rsid w:val="00BF053E"/>
    <w:rsid w:val="00BF0914"/>
    <w:rsid w:val="00BF168E"/>
    <w:rsid w:val="00BF20E4"/>
    <w:rsid w:val="00BF30A1"/>
    <w:rsid w:val="00BF4434"/>
    <w:rsid w:val="00BF4C6B"/>
    <w:rsid w:val="00BF4E15"/>
    <w:rsid w:val="00BF6B1A"/>
    <w:rsid w:val="00BF75CE"/>
    <w:rsid w:val="00BF7EDC"/>
    <w:rsid w:val="00C01145"/>
    <w:rsid w:val="00C012F5"/>
    <w:rsid w:val="00C02D79"/>
    <w:rsid w:val="00C02F88"/>
    <w:rsid w:val="00C0358C"/>
    <w:rsid w:val="00C03654"/>
    <w:rsid w:val="00C0383B"/>
    <w:rsid w:val="00C0399A"/>
    <w:rsid w:val="00C041EF"/>
    <w:rsid w:val="00C059A4"/>
    <w:rsid w:val="00C05F07"/>
    <w:rsid w:val="00C065DC"/>
    <w:rsid w:val="00C06BE3"/>
    <w:rsid w:val="00C075A0"/>
    <w:rsid w:val="00C078B4"/>
    <w:rsid w:val="00C10688"/>
    <w:rsid w:val="00C10D9A"/>
    <w:rsid w:val="00C11004"/>
    <w:rsid w:val="00C1154B"/>
    <w:rsid w:val="00C118F6"/>
    <w:rsid w:val="00C1244E"/>
    <w:rsid w:val="00C13690"/>
    <w:rsid w:val="00C140D3"/>
    <w:rsid w:val="00C147C2"/>
    <w:rsid w:val="00C14DC8"/>
    <w:rsid w:val="00C1521D"/>
    <w:rsid w:val="00C15972"/>
    <w:rsid w:val="00C160F0"/>
    <w:rsid w:val="00C16577"/>
    <w:rsid w:val="00C16626"/>
    <w:rsid w:val="00C16BB3"/>
    <w:rsid w:val="00C17623"/>
    <w:rsid w:val="00C179CE"/>
    <w:rsid w:val="00C17E5F"/>
    <w:rsid w:val="00C206EE"/>
    <w:rsid w:val="00C2254A"/>
    <w:rsid w:val="00C230E6"/>
    <w:rsid w:val="00C240A1"/>
    <w:rsid w:val="00C2463F"/>
    <w:rsid w:val="00C24953"/>
    <w:rsid w:val="00C25D81"/>
    <w:rsid w:val="00C270AF"/>
    <w:rsid w:val="00C3011D"/>
    <w:rsid w:val="00C30EA7"/>
    <w:rsid w:val="00C3107F"/>
    <w:rsid w:val="00C3156B"/>
    <w:rsid w:val="00C3184E"/>
    <w:rsid w:val="00C31A29"/>
    <w:rsid w:val="00C31BE3"/>
    <w:rsid w:val="00C31EF7"/>
    <w:rsid w:val="00C32A06"/>
    <w:rsid w:val="00C32B80"/>
    <w:rsid w:val="00C33AFB"/>
    <w:rsid w:val="00C3444E"/>
    <w:rsid w:val="00C34B71"/>
    <w:rsid w:val="00C34EBD"/>
    <w:rsid w:val="00C350D3"/>
    <w:rsid w:val="00C3517E"/>
    <w:rsid w:val="00C35450"/>
    <w:rsid w:val="00C36842"/>
    <w:rsid w:val="00C36FAE"/>
    <w:rsid w:val="00C3759E"/>
    <w:rsid w:val="00C40CFB"/>
    <w:rsid w:val="00C40E26"/>
    <w:rsid w:val="00C40F06"/>
    <w:rsid w:val="00C413BD"/>
    <w:rsid w:val="00C41BB4"/>
    <w:rsid w:val="00C4247E"/>
    <w:rsid w:val="00C4331E"/>
    <w:rsid w:val="00C444F4"/>
    <w:rsid w:val="00C44C44"/>
    <w:rsid w:val="00C45325"/>
    <w:rsid w:val="00C45C67"/>
    <w:rsid w:val="00C475AC"/>
    <w:rsid w:val="00C47701"/>
    <w:rsid w:val="00C47A10"/>
    <w:rsid w:val="00C47A41"/>
    <w:rsid w:val="00C5047E"/>
    <w:rsid w:val="00C52136"/>
    <w:rsid w:val="00C52C43"/>
    <w:rsid w:val="00C52D2D"/>
    <w:rsid w:val="00C53363"/>
    <w:rsid w:val="00C53D3C"/>
    <w:rsid w:val="00C54D44"/>
    <w:rsid w:val="00C55F05"/>
    <w:rsid w:val="00C5638C"/>
    <w:rsid w:val="00C5668D"/>
    <w:rsid w:val="00C567F9"/>
    <w:rsid w:val="00C56C2E"/>
    <w:rsid w:val="00C57021"/>
    <w:rsid w:val="00C57098"/>
    <w:rsid w:val="00C579BC"/>
    <w:rsid w:val="00C61E26"/>
    <w:rsid w:val="00C622E4"/>
    <w:rsid w:val="00C62ACB"/>
    <w:rsid w:val="00C62D9A"/>
    <w:rsid w:val="00C632D8"/>
    <w:rsid w:val="00C63463"/>
    <w:rsid w:val="00C6350F"/>
    <w:rsid w:val="00C637DF"/>
    <w:rsid w:val="00C63CFD"/>
    <w:rsid w:val="00C64B5A"/>
    <w:rsid w:val="00C64C02"/>
    <w:rsid w:val="00C64D61"/>
    <w:rsid w:val="00C650E5"/>
    <w:rsid w:val="00C6569B"/>
    <w:rsid w:val="00C65F14"/>
    <w:rsid w:val="00C67516"/>
    <w:rsid w:val="00C67FCB"/>
    <w:rsid w:val="00C7046B"/>
    <w:rsid w:val="00C706FF"/>
    <w:rsid w:val="00C70984"/>
    <w:rsid w:val="00C7204B"/>
    <w:rsid w:val="00C7278F"/>
    <w:rsid w:val="00C731ED"/>
    <w:rsid w:val="00C73D37"/>
    <w:rsid w:val="00C74847"/>
    <w:rsid w:val="00C748BD"/>
    <w:rsid w:val="00C7503F"/>
    <w:rsid w:val="00C75812"/>
    <w:rsid w:val="00C75CCE"/>
    <w:rsid w:val="00C7604D"/>
    <w:rsid w:val="00C7645C"/>
    <w:rsid w:val="00C764E1"/>
    <w:rsid w:val="00C76ADC"/>
    <w:rsid w:val="00C76EA6"/>
    <w:rsid w:val="00C77918"/>
    <w:rsid w:val="00C77BFC"/>
    <w:rsid w:val="00C77EDB"/>
    <w:rsid w:val="00C81A0A"/>
    <w:rsid w:val="00C81F8B"/>
    <w:rsid w:val="00C81FA1"/>
    <w:rsid w:val="00C82BF2"/>
    <w:rsid w:val="00C82EB0"/>
    <w:rsid w:val="00C837F3"/>
    <w:rsid w:val="00C85189"/>
    <w:rsid w:val="00C8557F"/>
    <w:rsid w:val="00C857F4"/>
    <w:rsid w:val="00C86249"/>
    <w:rsid w:val="00C8639B"/>
    <w:rsid w:val="00C92514"/>
    <w:rsid w:val="00C92744"/>
    <w:rsid w:val="00C9274A"/>
    <w:rsid w:val="00C92B31"/>
    <w:rsid w:val="00C92B55"/>
    <w:rsid w:val="00C955CC"/>
    <w:rsid w:val="00C95825"/>
    <w:rsid w:val="00C962A0"/>
    <w:rsid w:val="00C9708A"/>
    <w:rsid w:val="00C9739D"/>
    <w:rsid w:val="00C97E2F"/>
    <w:rsid w:val="00CA0448"/>
    <w:rsid w:val="00CA156D"/>
    <w:rsid w:val="00CA1B58"/>
    <w:rsid w:val="00CA2767"/>
    <w:rsid w:val="00CA28BD"/>
    <w:rsid w:val="00CA2AE1"/>
    <w:rsid w:val="00CA2AF9"/>
    <w:rsid w:val="00CA3BFE"/>
    <w:rsid w:val="00CA414A"/>
    <w:rsid w:val="00CA4343"/>
    <w:rsid w:val="00CA450A"/>
    <w:rsid w:val="00CA6E9E"/>
    <w:rsid w:val="00CA6F9E"/>
    <w:rsid w:val="00CA73C2"/>
    <w:rsid w:val="00CA788B"/>
    <w:rsid w:val="00CA7B96"/>
    <w:rsid w:val="00CB08E4"/>
    <w:rsid w:val="00CB17B5"/>
    <w:rsid w:val="00CB17DA"/>
    <w:rsid w:val="00CB2ABF"/>
    <w:rsid w:val="00CB3FEE"/>
    <w:rsid w:val="00CB50F3"/>
    <w:rsid w:val="00CB6B58"/>
    <w:rsid w:val="00CB6B59"/>
    <w:rsid w:val="00CB6C54"/>
    <w:rsid w:val="00CB7D76"/>
    <w:rsid w:val="00CB7F9E"/>
    <w:rsid w:val="00CC1AF7"/>
    <w:rsid w:val="00CC262F"/>
    <w:rsid w:val="00CC279D"/>
    <w:rsid w:val="00CC3BA7"/>
    <w:rsid w:val="00CC4699"/>
    <w:rsid w:val="00CC47BD"/>
    <w:rsid w:val="00CC4CE6"/>
    <w:rsid w:val="00CC607F"/>
    <w:rsid w:val="00CC6D1B"/>
    <w:rsid w:val="00CC6E93"/>
    <w:rsid w:val="00CC7883"/>
    <w:rsid w:val="00CC7C77"/>
    <w:rsid w:val="00CD0B90"/>
    <w:rsid w:val="00CD18CA"/>
    <w:rsid w:val="00CD1DBE"/>
    <w:rsid w:val="00CD30ED"/>
    <w:rsid w:val="00CD46CA"/>
    <w:rsid w:val="00CD5AFC"/>
    <w:rsid w:val="00CD5F05"/>
    <w:rsid w:val="00CD5F0D"/>
    <w:rsid w:val="00CD6414"/>
    <w:rsid w:val="00CD72DF"/>
    <w:rsid w:val="00CD7517"/>
    <w:rsid w:val="00CD7B0D"/>
    <w:rsid w:val="00CD7D80"/>
    <w:rsid w:val="00CD7F95"/>
    <w:rsid w:val="00CE00B6"/>
    <w:rsid w:val="00CE013E"/>
    <w:rsid w:val="00CE0889"/>
    <w:rsid w:val="00CE15AC"/>
    <w:rsid w:val="00CE17AB"/>
    <w:rsid w:val="00CE1FFB"/>
    <w:rsid w:val="00CE2F40"/>
    <w:rsid w:val="00CE41FD"/>
    <w:rsid w:val="00CE431C"/>
    <w:rsid w:val="00CE44C8"/>
    <w:rsid w:val="00CE453B"/>
    <w:rsid w:val="00CE4960"/>
    <w:rsid w:val="00CE4B19"/>
    <w:rsid w:val="00CE53BA"/>
    <w:rsid w:val="00CE6554"/>
    <w:rsid w:val="00CE6B6D"/>
    <w:rsid w:val="00CE7CCD"/>
    <w:rsid w:val="00CE7FE0"/>
    <w:rsid w:val="00CF031F"/>
    <w:rsid w:val="00CF079F"/>
    <w:rsid w:val="00CF08A0"/>
    <w:rsid w:val="00CF1614"/>
    <w:rsid w:val="00CF19DE"/>
    <w:rsid w:val="00CF2A26"/>
    <w:rsid w:val="00CF308C"/>
    <w:rsid w:val="00CF3208"/>
    <w:rsid w:val="00CF37B4"/>
    <w:rsid w:val="00CF393F"/>
    <w:rsid w:val="00CF3F05"/>
    <w:rsid w:val="00CF535B"/>
    <w:rsid w:val="00CF53B6"/>
    <w:rsid w:val="00CF637F"/>
    <w:rsid w:val="00CF6C5B"/>
    <w:rsid w:val="00CF7E29"/>
    <w:rsid w:val="00D00489"/>
    <w:rsid w:val="00D011B5"/>
    <w:rsid w:val="00D015A0"/>
    <w:rsid w:val="00D015F2"/>
    <w:rsid w:val="00D018E7"/>
    <w:rsid w:val="00D01A0C"/>
    <w:rsid w:val="00D0278F"/>
    <w:rsid w:val="00D04D4F"/>
    <w:rsid w:val="00D055EF"/>
    <w:rsid w:val="00D05B88"/>
    <w:rsid w:val="00D06732"/>
    <w:rsid w:val="00D06E80"/>
    <w:rsid w:val="00D079BA"/>
    <w:rsid w:val="00D07F72"/>
    <w:rsid w:val="00D10191"/>
    <w:rsid w:val="00D10647"/>
    <w:rsid w:val="00D108E3"/>
    <w:rsid w:val="00D117A9"/>
    <w:rsid w:val="00D11C77"/>
    <w:rsid w:val="00D11E96"/>
    <w:rsid w:val="00D12088"/>
    <w:rsid w:val="00D125B0"/>
    <w:rsid w:val="00D128B4"/>
    <w:rsid w:val="00D12D0D"/>
    <w:rsid w:val="00D12FF1"/>
    <w:rsid w:val="00D14764"/>
    <w:rsid w:val="00D14D3E"/>
    <w:rsid w:val="00D14EF3"/>
    <w:rsid w:val="00D155FA"/>
    <w:rsid w:val="00D1685E"/>
    <w:rsid w:val="00D16EFA"/>
    <w:rsid w:val="00D16FEC"/>
    <w:rsid w:val="00D20224"/>
    <w:rsid w:val="00D204D6"/>
    <w:rsid w:val="00D20C98"/>
    <w:rsid w:val="00D212A9"/>
    <w:rsid w:val="00D21538"/>
    <w:rsid w:val="00D215B1"/>
    <w:rsid w:val="00D21CA1"/>
    <w:rsid w:val="00D2260F"/>
    <w:rsid w:val="00D22C9B"/>
    <w:rsid w:val="00D23EC4"/>
    <w:rsid w:val="00D24148"/>
    <w:rsid w:val="00D24369"/>
    <w:rsid w:val="00D24CC5"/>
    <w:rsid w:val="00D24D6F"/>
    <w:rsid w:val="00D25A08"/>
    <w:rsid w:val="00D25B27"/>
    <w:rsid w:val="00D26DF2"/>
    <w:rsid w:val="00D27247"/>
    <w:rsid w:val="00D30989"/>
    <w:rsid w:val="00D3155C"/>
    <w:rsid w:val="00D31DC3"/>
    <w:rsid w:val="00D3219B"/>
    <w:rsid w:val="00D326C0"/>
    <w:rsid w:val="00D32890"/>
    <w:rsid w:val="00D33155"/>
    <w:rsid w:val="00D33CFD"/>
    <w:rsid w:val="00D343C1"/>
    <w:rsid w:val="00D34DCF"/>
    <w:rsid w:val="00D34E5C"/>
    <w:rsid w:val="00D34FDB"/>
    <w:rsid w:val="00D350DE"/>
    <w:rsid w:val="00D35A37"/>
    <w:rsid w:val="00D36B33"/>
    <w:rsid w:val="00D36DED"/>
    <w:rsid w:val="00D36F33"/>
    <w:rsid w:val="00D37EA5"/>
    <w:rsid w:val="00D37F0D"/>
    <w:rsid w:val="00D40920"/>
    <w:rsid w:val="00D40CAE"/>
    <w:rsid w:val="00D40EB1"/>
    <w:rsid w:val="00D41436"/>
    <w:rsid w:val="00D41E9C"/>
    <w:rsid w:val="00D426B6"/>
    <w:rsid w:val="00D4278F"/>
    <w:rsid w:val="00D42987"/>
    <w:rsid w:val="00D435FE"/>
    <w:rsid w:val="00D4379B"/>
    <w:rsid w:val="00D43CD6"/>
    <w:rsid w:val="00D4475A"/>
    <w:rsid w:val="00D4494C"/>
    <w:rsid w:val="00D44BB7"/>
    <w:rsid w:val="00D44C1B"/>
    <w:rsid w:val="00D44CD1"/>
    <w:rsid w:val="00D44E63"/>
    <w:rsid w:val="00D452B8"/>
    <w:rsid w:val="00D4588F"/>
    <w:rsid w:val="00D45A41"/>
    <w:rsid w:val="00D45EE3"/>
    <w:rsid w:val="00D47C3C"/>
    <w:rsid w:val="00D47CD9"/>
    <w:rsid w:val="00D47F43"/>
    <w:rsid w:val="00D5163E"/>
    <w:rsid w:val="00D51B34"/>
    <w:rsid w:val="00D53624"/>
    <w:rsid w:val="00D54395"/>
    <w:rsid w:val="00D5555E"/>
    <w:rsid w:val="00D55AF2"/>
    <w:rsid w:val="00D55CDB"/>
    <w:rsid w:val="00D55EA3"/>
    <w:rsid w:val="00D566FE"/>
    <w:rsid w:val="00D56B24"/>
    <w:rsid w:val="00D56DCA"/>
    <w:rsid w:val="00D60951"/>
    <w:rsid w:val="00D62766"/>
    <w:rsid w:val="00D62A93"/>
    <w:rsid w:val="00D62C3F"/>
    <w:rsid w:val="00D64264"/>
    <w:rsid w:val="00D658A9"/>
    <w:rsid w:val="00D65EC3"/>
    <w:rsid w:val="00D6601A"/>
    <w:rsid w:val="00D66490"/>
    <w:rsid w:val="00D66DF7"/>
    <w:rsid w:val="00D67171"/>
    <w:rsid w:val="00D70138"/>
    <w:rsid w:val="00D70446"/>
    <w:rsid w:val="00D70ECF"/>
    <w:rsid w:val="00D70F35"/>
    <w:rsid w:val="00D71EED"/>
    <w:rsid w:val="00D72379"/>
    <w:rsid w:val="00D7304E"/>
    <w:rsid w:val="00D731D3"/>
    <w:rsid w:val="00D73992"/>
    <w:rsid w:val="00D73B49"/>
    <w:rsid w:val="00D73C09"/>
    <w:rsid w:val="00D75D36"/>
    <w:rsid w:val="00D7615B"/>
    <w:rsid w:val="00D76AD0"/>
    <w:rsid w:val="00D772F4"/>
    <w:rsid w:val="00D77937"/>
    <w:rsid w:val="00D8011B"/>
    <w:rsid w:val="00D8087A"/>
    <w:rsid w:val="00D80BF9"/>
    <w:rsid w:val="00D82704"/>
    <w:rsid w:val="00D82A48"/>
    <w:rsid w:val="00D83C63"/>
    <w:rsid w:val="00D85968"/>
    <w:rsid w:val="00D86705"/>
    <w:rsid w:val="00D9138D"/>
    <w:rsid w:val="00D91DD4"/>
    <w:rsid w:val="00D92394"/>
    <w:rsid w:val="00D93FB9"/>
    <w:rsid w:val="00D9497B"/>
    <w:rsid w:val="00D95B9C"/>
    <w:rsid w:val="00D97352"/>
    <w:rsid w:val="00D9736C"/>
    <w:rsid w:val="00D9753E"/>
    <w:rsid w:val="00D97C00"/>
    <w:rsid w:val="00DA019F"/>
    <w:rsid w:val="00DA0547"/>
    <w:rsid w:val="00DA0D5B"/>
    <w:rsid w:val="00DA14A5"/>
    <w:rsid w:val="00DA1792"/>
    <w:rsid w:val="00DA1C3C"/>
    <w:rsid w:val="00DA1DAF"/>
    <w:rsid w:val="00DA1F24"/>
    <w:rsid w:val="00DA21A6"/>
    <w:rsid w:val="00DA3D5D"/>
    <w:rsid w:val="00DA5F1F"/>
    <w:rsid w:val="00DA6A2C"/>
    <w:rsid w:val="00DA7C38"/>
    <w:rsid w:val="00DB0520"/>
    <w:rsid w:val="00DB1009"/>
    <w:rsid w:val="00DB1364"/>
    <w:rsid w:val="00DB137C"/>
    <w:rsid w:val="00DB1F41"/>
    <w:rsid w:val="00DB3655"/>
    <w:rsid w:val="00DB3D0F"/>
    <w:rsid w:val="00DB563F"/>
    <w:rsid w:val="00DB5A15"/>
    <w:rsid w:val="00DB61B2"/>
    <w:rsid w:val="00DB78DA"/>
    <w:rsid w:val="00DB7A0A"/>
    <w:rsid w:val="00DC2D04"/>
    <w:rsid w:val="00DC2DB6"/>
    <w:rsid w:val="00DC3706"/>
    <w:rsid w:val="00DC406D"/>
    <w:rsid w:val="00DC447C"/>
    <w:rsid w:val="00DC6814"/>
    <w:rsid w:val="00DC7060"/>
    <w:rsid w:val="00DC796A"/>
    <w:rsid w:val="00DC7E75"/>
    <w:rsid w:val="00DD0B48"/>
    <w:rsid w:val="00DD1825"/>
    <w:rsid w:val="00DD219C"/>
    <w:rsid w:val="00DD2A4A"/>
    <w:rsid w:val="00DD3E81"/>
    <w:rsid w:val="00DD4034"/>
    <w:rsid w:val="00DD5A21"/>
    <w:rsid w:val="00DD6B14"/>
    <w:rsid w:val="00DE1D2F"/>
    <w:rsid w:val="00DE222B"/>
    <w:rsid w:val="00DE3427"/>
    <w:rsid w:val="00DE3802"/>
    <w:rsid w:val="00DE3DE9"/>
    <w:rsid w:val="00DE4C84"/>
    <w:rsid w:val="00DE5172"/>
    <w:rsid w:val="00DE57BF"/>
    <w:rsid w:val="00DE60A6"/>
    <w:rsid w:val="00DE6C8A"/>
    <w:rsid w:val="00DE7A63"/>
    <w:rsid w:val="00DF0DD3"/>
    <w:rsid w:val="00DF0F0D"/>
    <w:rsid w:val="00DF2194"/>
    <w:rsid w:val="00DF21C1"/>
    <w:rsid w:val="00DF22A8"/>
    <w:rsid w:val="00DF415C"/>
    <w:rsid w:val="00DF43FC"/>
    <w:rsid w:val="00DF4E6A"/>
    <w:rsid w:val="00DF50F7"/>
    <w:rsid w:val="00DF524F"/>
    <w:rsid w:val="00DF6268"/>
    <w:rsid w:val="00DF6C7D"/>
    <w:rsid w:val="00DF7032"/>
    <w:rsid w:val="00DF714E"/>
    <w:rsid w:val="00DF7923"/>
    <w:rsid w:val="00E00353"/>
    <w:rsid w:val="00E00384"/>
    <w:rsid w:val="00E00DB4"/>
    <w:rsid w:val="00E00DF4"/>
    <w:rsid w:val="00E011DA"/>
    <w:rsid w:val="00E01F31"/>
    <w:rsid w:val="00E02B5A"/>
    <w:rsid w:val="00E05D86"/>
    <w:rsid w:val="00E05EE6"/>
    <w:rsid w:val="00E061AE"/>
    <w:rsid w:val="00E07197"/>
    <w:rsid w:val="00E07731"/>
    <w:rsid w:val="00E07EA6"/>
    <w:rsid w:val="00E107C2"/>
    <w:rsid w:val="00E10BD2"/>
    <w:rsid w:val="00E11502"/>
    <w:rsid w:val="00E11AA2"/>
    <w:rsid w:val="00E12967"/>
    <w:rsid w:val="00E132CF"/>
    <w:rsid w:val="00E13CF6"/>
    <w:rsid w:val="00E14A64"/>
    <w:rsid w:val="00E14E25"/>
    <w:rsid w:val="00E14F60"/>
    <w:rsid w:val="00E153EA"/>
    <w:rsid w:val="00E158EF"/>
    <w:rsid w:val="00E15E13"/>
    <w:rsid w:val="00E16205"/>
    <w:rsid w:val="00E168DC"/>
    <w:rsid w:val="00E169C9"/>
    <w:rsid w:val="00E16AAC"/>
    <w:rsid w:val="00E16F88"/>
    <w:rsid w:val="00E16FC3"/>
    <w:rsid w:val="00E1727B"/>
    <w:rsid w:val="00E17A7C"/>
    <w:rsid w:val="00E214F9"/>
    <w:rsid w:val="00E21750"/>
    <w:rsid w:val="00E22F09"/>
    <w:rsid w:val="00E22F97"/>
    <w:rsid w:val="00E23326"/>
    <w:rsid w:val="00E23447"/>
    <w:rsid w:val="00E24085"/>
    <w:rsid w:val="00E24194"/>
    <w:rsid w:val="00E2558F"/>
    <w:rsid w:val="00E259E9"/>
    <w:rsid w:val="00E25FAD"/>
    <w:rsid w:val="00E27334"/>
    <w:rsid w:val="00E27AAD"/>
    <w:rsid w:val="00E310ED"/>
    <w:rsid w:val="00E315E5"/>
    <w:rsid w:val="00E316F5"/>
    <w:rsid w:val="00E31E44"/>
    <w:rsid w:val="00E32678"/>
    <w:rsid w:val="00E327C3"/>
    <w:rsid w:val="00E329A1"/>
    <w:rsid w:val="00E33122"/>
    <w:rsid w:val="00E33436"/>
    <w:rsid w:val="00E3346C"/>
    <w:rsid w:val="00E33BA5"/>
    <w:rsid w:val="00E34536"/>
    <w:rsid w:val="00E3476B"/>
    <w:rsid w:val="00E358CA"/>
    <w:rsid w:val="00E35EBF"/>
    <w:rsid w:val="00E3633F"/>
    <w:rsid w:val="00E3652A"/>
    <w:rsid w:val="00E36AC8"/>
    <w:rsid w:val="00E36CE2"/>
    <w:rsid w:val="00E3707A"/>
    <w:rsid w:val="00E37695"/>
    <w:rsid w:val="00E37E47"/>
    <w:rsid w:val="00E40B8F"/>
    <w:rsid w:val="00E410DF"/>
    <w:rsid w:val="00E414CF"/>
    <w:rsid w:val="00E41E18"/>
    <w:rsid w:val="00E42391"/>
    <w:rsid w:val="00E424EA"/>
    <w:rsid w:val="00E42B62"/>
    <w:rsid w:val="00E42EDA"/>
    <w:rsid w:val="00E431C6"/>
    <w:rsid w:val="00E43928"/>
    <w:rsid w:val="00E43FED"/>
    <w:rsid w:val="00E45C22"/>
    <w:rsid w:val="00E46572"/>
    <w:rsid w:val="00E466D9"/>
    <w:rsid w:val="00E46A6D"/>
    <w:rsid w:val="00E478CD"/>
    <w:rsid w:val="00E47F99"/>
    <w:rsid w:val="00E5031D"/>
    <w:rsid w:val="00E50821"/>
    <w:rsid w:val="00E5087C"/>
    <w:rsid w:val="00E50BA1"/>
    <w:rsid w:val="00E51431"/>
    <w:rsid w:val="00E517B8"/>
    <w:rsid w:val="00E519F9"/>
    <w:rsid w:val="00E5272D"/>
    <w:rsid w:val="00E5301A"/>
    <w:rsid w:val="00E5314D"/>
    <w:rsid w:val="00E53AD2"/>
    <w:rsid w:val="00E54DFC"/>
    <w:rsid w:val="00E55FCD"/>
    <w:rsid w:val="00E5683D"/>
    <w:rsid w:val="00E56E26"/>
    <w:rsid w:val="00E57664"/>
    <w:rsid w:val="00E57706"/>
    <w:rsid w:val="00E57AA2"/>
    <w:rsid w:val="00E60736"/>
    <w:rsid w:val="00E60B52"/>
    <w:rsid w:val="00E60C1D"/>
    <w:rsid w:val="00E60D34"/>
    <w:rsid w:val="00E61696"/>
    <w:rsid w:val="00E61A07"/>
    <w:rsid w:val="00E62A90"/>
    <w:rsid w:val="00E62E77"/>
    <w:rsid w:val="00E6333A"/>
    <w:rsid w:val="00E63495"/>
    <w:rsid w:val="00E64215"/>
    <w:rsid w:val="00E6428C"/>
    <w:rsid w:val="00E645EB"/>
    <w:rsid w:val="00E6526A"/>
    <w:rsid w:val="00E654BE"/>
    <w:rsid w:val="00E66332"/>
    <w:rsid w:val="00E66680"/>
    <w:rsid w:val="00E6683D"/>
    <w:rsid w:val="00E6707D"/>
    <w:rsid w:val="00E701A6"/>
    <w:rsid w:val="00E70AEF"/>
    <w:rsid w:val="00E71904"/>
    <w:rsid w:val="00E72136"/>
    <w:rsid w:val="00E7243C"/>
    <w:rsid w:val="00E74304"/>
    <w:rsid w:val="00E74938"/>
    <w:rsid w:val="00E74B3E"/>
    <w:rsid w:val="00E75ACB"/>
    <w:rsid w:val="00E7655D"/>
    <w:rsid w:val="00E7675F"/>
    <w:rsid w:val="00E818E4"/>
    <w:rsid w:val="00E821C9"/>
    <w:rsid w:val="00E824F9"/>
    <w:rsid w:val="00E82D12"/>
    <w:rsid w:val="00E82FD4"/>
    <w:rsid w:val="00E84E0D"/>
    <w:rsid w:val="00E86554"/>
    <w:rsid w:val="00E86B10"/>
    <w:rsid w:val="00E8763A"/>
    <w:rsid w:val="00E92A20"/>
    <w:rsid w:val="00E93BA8"/>
    <w:rsid w:val="00E94445"/>
    <w:rsid w:val="00E9548F"/>
    <w:rsid w:val="00E9632D"/>
    <w:rsid w:val="00E966E3"/>
    <w:rsid w:val="00E9695C"/>
    <w:rsid w:val="00E96A92"/>
    <w:rsid w:val="00E97F12"/>
    <w:rsid w:val="00EA0601"/>
    <w:rsid w:val="00EA0BE2"/>
    <w:rsid w:val="00EA0DDE"/>
    <w:rsid w:val="00EA103B"/>
    <w:rsid w:val="00EA10F1"/>
    <w:rsid w:val="00EA17CD"/>
    <w:rsid w:val="00EA296C"/>
    <w:rsid w:val="00EA37D5"/>
    <w:rsid w:val="00EA5164"/>
    <w:rsid w:val="00EA530E"/>
    <w:rsid w:val="00EA590E"/>
    <w:rsid w:val="00EA5BB6"/>
    <w:rsid w:val="00EA6FBE"/>
    <w:rsid w:val="00EA7215"/>
    <w:rsid w:val="00EB0029"/>
    <w:rsid w:val="00EB0831"/>
    <w:rsid w:val="00EB247D"/>
    <w:rsid w:val="00EB2A80"/>
    <w:rsid w:val="00EB2B10"/>
    <w:rsid w:val="00EB3086"/>
    <w:rsid w:val="00EB3A4B"/>
    <w:rsid w:val="00EB3BE7"/>
    <w:rsid w:val="00EB49C0"/>
    <w:rsid w:val="00EB4F5E"/>
    <w:rsid w:val="00EB51CB"/>
    <w:rsid w:val="00EB76B4"/>
    <w:rsid w:val="00EC02B1"/>
    <w:rsid w:val="00EC04DB"/>
    <w:rsid w:val="00EC0E78"/>
    <w:rsid w:val="00EC18B9"/>
    <w:rsid w:val="00EC1A31"/>
    <w:rsid w:val="00EC2426"/>
    <w:rsid w:val="00EC3059"/>
    <w:rsid w:val="00EC39FA"/>
    <w:rsid w:val="00EC3A3D"/>
    <w:rsid w:val="00EC3ABE"/>
    <w:rsid w:val="00EC41D1"/>
    <w:rsid w:val="00EC4544"/>
    <w:rsid w:val="00EC4579"/>
    <w:rsid w:val="00EC4CFF"/>
    <w:rsid w:val="00EC59C7"/>
    <w:rsid w:val="00EC5DED"/>
    <w:rsid w:val="00EC5E88"/>
    <w:rsid w:val="00EC61F5"/>
    <w:rsid w:val="00EC7776"/>
    <w:rsid w:val="00EC79B2"/>
    <w:rsid w:val="00EC7A0E"/>
    <w:rsid w:val="00EC7C83"/>
    <w:rsid w:val="00EC7E6B"/>
    <w:rsid w:val="00EC7EAB"/>
    <w:rsid w:val="00ED046E"/>
    <w:rsid w:val="00ED1840"/>
    <w:rsid w:val="00ED18E8"/>
    <w:rsid w:val="00ED1EC3"/>
    <w:rsid w:val="00ED2632"/>
    <w:rsid w:val="00ED2654"/>
    <w:rsid w:val="00ED27B9"/>
    <w:rsid w:val="00ED27BB"/>
    <w:rsid w:val="00ED2CBB"/>
    <w:rsid w:val="00ED3D68"/>
    <w:rsid w:val="00ED4DA2"/>
    <w:rsid w:val="00ED5B42"/>
    <w:rsid w:val="00ED5BD7"/>
    <w:rsid w:val="00ED6301"/>
    <w:rsid w:val="00ED65BF"/>
    <w:rsid w:val="00ED77CD"/>
    <w:rsid w:val="00ED7A58"/>
    <w:rsid w:val="00EE050C"/>
    <w:rsid w:val="00EE05B5"/>
    <w:rsid w:val="00EE0737"/>
    <w:rsid w:val="00EE10A1"/>
    <w:rsid w:val="00EE117B"/>
    <w:rsid w:val="00EE1638"/>
    <w:rsid w:val="00EE16C4"/>
    <w:rsid w:val="00EE1C07"/>
    <w:rsid w:val="00EE2478"/>
    <w:rsid w:val="00EE29C1"/>
    <w:rsid w:val="00EE325D"/>
    <w:rsid w:val="00EE433E"/>
    <w:rsid w:val="00EE474B"/>
    <w:rsid w:val="00EE5042"/>
    <w:rsid w:val="00EE52B6"/>
    <w:rsid w:val="00EE650F"/>
    <w:rsid w:val="00EE6ADA"/>
    <w:rsid w:val="00EE6FC5"/>
    <w:rsid w:val="00EE778B"/>
    <w:rsid w:val="00EE7B87"/>
    <w:rsid w:val="00EF0951"/>
    <w:rsid w:val="00EF1FA1"/>
    <w:rsid w:val="00EF2B5C"/>
    <w:rsid w:val="00EF31F8"/>
    <w:rsid w:val="00EF3638"/>
    <w:rsid w:val="00EF4927"/>
    <w:rsid w:val="00EF4B05"/>
    <w:rsid w:val="00EF4BE3"/>
    <w:rsid w:val="00EF4F98"/>
    <w:rsid w:val="00EF6196"/>
    <w:rsid w:val="00EF701B"/>
    <w:rsid w:val="00EF7AF2"/>
    <w:rsid w:val="00EF7C63"/>
    <w:rsid w:val="00EF7C6F"/>
    <w:rsid w:val="00F000E5"/>
    <w:rsid w:val="00F00A37"/>
    <w:rsid w:val="00F01317"/>
    <w:rsid w:val="00F014B7"/>
    <w:rsid w:val="00F02A27"/>
    <w:rsid w:val="00F049FB"/>
    <w:rsid w:val="00F052B6"/>
    <w:rsid w:val="00F05417"/>
    <w:rsid w:val="00F05741"/>
    <w:rsid w:val="00F05B24"/>
    <w:rsid w:val="00F06145"/>
    <w:rsid w:val="00F061F5"/>
    <w:rsid w:val="00F0620A"/>
    <w:rsid w:val="00F06227"/>
    <w:rsid w:val="00F06C9D"/>
    <w:rsid w:val="00F06D24"/>
    <w:rsid w:val="00F06E0E"/>
    <w:rsid w:val="00F1062E"/>
    <w:rsid w:val="00F10756"/>
    <w:rsid w:val="00F107D4"/>
    <w:rsid w:val="00F10BDE"/>
    <w:rsid w:val="00F11691"/>
    <w:rsid w:val="00F11D5D"/>
    <w:rsid w:val="00F11D5E"/>
    <w:rsid w:val="00F121B7"/>
    <w:rsid w:val="00F12BFD"/>
    <w:rsid w:val="00F134D9"/>
    <w:rsid w:val="00F1656D"/>
    <w:rsid w:val="00F17462"/>
    <w:rsid w:val="00F177B8"/>
    <w:rsid w:val="00F178AA"/>
    <w:rsid w:val="00F17FEA"/>
    <w:rsid w:val="00F20941"/>
    <w:rsid w:val="00F20E90"/>
    <w:rsid w:val="00F2137D"/>
    <w:rsid w:val="00F215EA"/>
    <w:rsid w:val="00F21E81"/>
    <w:rsid w:val="00F22677"/>
    <w:rsid w:val="00F22865"/>
    <w:rsid w:val="00F2399F"/>
    <w:rsid w:val="00F25074"/>
    <w:rsid w:val="00F25DEA"/>
    <w:rsid w:val="00F25E1D"/>
    <w:rsid w:val="00F26901"/>
    <w:rsid w:val="00F313DD"/>
    <w:rsid w:val="00F324D1"/>
    <w:rsid w:val="00F33910"/>
    <w:rsid w:val="00F34502"/>
    <w:rsid w:val="00F34A8D"/>
    <w:rsid w:val="00F34AB7"/>
    <w:rsid w:val="00F34E4B"/>
    <w:rsid w:val="00F34FBE"/>
    <w:rsid w:val="00F34FE2"/>
    <w:rsid w:val="00F350BD"/>
    <w:rsid w:val="00F3651C"/>
    <w:rsid w:val="00F36B5D"/>
    <w:rsid w:val="00F37663"/>
    <w:rsid w:val="00F37EED"/>
    <w:rsid w:val="00F400DE"/>
    <w:rsid w:val="00F43498"/>
    <w:rsid w:val="00F43E51"/>
    <w:rsid w:val="00F44083"/>
    <w:rsid w:val="00F4437E"/>
    <w:rsid w:val="00F4455E"/>
    <w:rsid w:val="00F44BD8"/>
    <w:rsid w:val="00F44CE4"/>
    <w:rsid w:val="00F453F6"/>
    <w:rsid w:val="00F46576"/>
    <w:rsid w:val="00F46798"/>
    <w:rsid w:val="00F4713D"/>
    <w:rsid w:val="00F473CE"/>
    <w:rsid w:val="00F479E8"/>
    <w:rsid w:val="00F47F76"/>
    <w:rsid w:val="00F5195F"/>
    <w:rsid w:val="00F53689"/>
    <w:rsid w:val="00F5369A"/>
    <w:rsid w:val="00F53CC5"/>
    <w:rsid w:val="00F53D05"/>
    <w:rsid w:val="00F540A1"/>
    <w:rsid w:val="00F547AE"/>
    <w:rsid w:val="00F55302"/>
    <w:rsid w:val="00F55B1F"/>
    <w:rsid w:val="00F56869"/>
    <w:rsid w:val="00F57AEE"/>
    <w:rsid w:val="00F602CB"/>
    <w:rsid w:val="00F6139D"/>
    <w:rsid w:val="00F63569"/>
    <w:rsid w:val="00F638EE"/>
    <w:rsid w:val="00F63966"/>
    <w:rsid w:val="00F63F0B"/>
    <w:rsid w:val="00F642CA"/>
    <w:rsid w:val="00F64355"/>
    <w:rsid w:val="00F65392"/>
    <w:rsid w:val="00F663F8"/>
    <w:rsid w:val="00F66BCA"/>
    <w:rsid w:val="00F66BDA"/>
    <w:rsid w:val="00F6709F"/>
    <w:rsid w:val="00F670EC"/>
    <w:rsid w:val="00F671B8"/>
    <w:rsid w:val="00F70593"/>
    <w:rsid w:val="00F71476"/>
    <w:rsid w:val="00F725E1"/>
    <w:rsid w:val="00F72689"/>
    <w:rsid w:val="00F7360D"/>
    <w:rsid w:val="00F7491E"/>
    <w:rsid w:val="00F74D80"/>
    <w:rsid w:val="00F75935"/>
    <w:rsid w:val="00F75F22"/>
    <w:rsid w:val="00F761B0"/>
    <w:rsid w:val="00F767F6"/>
    <w:rsid w:val="00F769AF"/>
    <w:rsid w:val="00F77B4B"/>
    <w:rsid w:val="00F77F7C"/>
    <w:rsid w:val="00F80320"/>
    <w:rsid w:val="00F80BA8"/>
    <w:rsid w:val="00F811A1"/>
    <w:rsid w:val="00F813EC"/>
    <w:rsid w:val="00F81668"/>
    <w:rsid w:val="00F81734"/>
    <w:rsid w:val="00F81D02"/>
    <w:rsid w:val="00F82AE5"/>
    <w:rsid w:val="00F82AEC"/>
    <w:rsid w:val="00F82C66"/>
    <w:rsid w:val="00F83048"/>
    <w:rsid w:val="00F83A39"/>
    <w:rsid w:val="00F83EAA"/>
    <w:rsid w:val="00F8470C"/>
    <w:rsid w:val="00F84828"/>
    <w:rsid w:val="00F85FB9"/>
    <w:rsid w:val="00F86D56"/>
    <w:rsid w:val="00F86DBF"/>
    <w:rsid w:val="00F8703B"/>
    <w:rsid w:val="00F871DE"/>
    <w:rsid w:val="00F876CE"/>
    <w:rsid w:val="00F87E6B"/>
    <w:rsid w:val="00F92122"/>
    <w:rsid w:val="00F921DA"/>
    <w:rsid w:val="00F92D87"/>
    <w:rsid w:val="00F930F8"/>
    <w:rsid w:val="00F933DC"/>
    <w:rsid w:val="00F95D65"/>
    <w:rsid w:val="00F95D67"/>
    <w:rsid w:val="00FA03C4"/>
    <w:rsid w:val="00FA03E7"/>
    <w:rsid w:val="00FA08A9"/>
    <w:rsid w:val="00FA1897"/>
    <w:rsid w:val="00FA23FD"/>
    <w:rsid w:val="00FA484B"/>
    <w:rsid w:val="00FA70EF"/>
    <w:rsid w:val="00FA7A38"/>
    <w:rsid w:val="00FA7A5F"/>
    <w:rsid w:val="00FB0119"/>
    <w:rsid w:val="00FB03D4"/>
    <w:rsid w:val="00FB0559"/>
    <w:rsid w:val="00FB1B14"/>
    <w:rsid w:val="00FB1CC1"/>
    <w:rsid w:val="00FB2573"/>
    <w:rsid w:val="00FB2579"/>
    <w:rsid w:val="00FB39B9"/>
    <w:rsid w:val="00FB3C8C"/>
    <w:rsid w:val="00FB4A27"/>
    <w:rsid w:val="00FB4A96"/>
    <w:rsid w:val="00FB4B7C"/>
    <w:rsid w:val="00FB5543"/>
    <w:rsid w:val="00FB57DD"/>
    <w:rsid w:val="00FB60DF"/>
    <w:rsid w:val="00FB6737"/>
    <w:rsid w:val="00FB697C"/>
    <w:rsid w:val="00FB6C9D"/>
    <w:rsid w:val="00FB7218"/>
    <w:rsid w:val="00FB75A7"/>
    <w:rsid w:val="00FB7950"/>
    <w:rsid w:val="00FC009E"/>
    <w:rsid w:val="00FC0533"/>
    <w:rsid w:val="00FC05E4"/>
    <w:rsid w:val="00FC061E"/>
    <w:rsid w:val="00FC232E"/>
    <w:rsid w:val="00FC3192"/>
    <w:rsid w:val="00FC3D25"/>
    <w:rsid w:val="00FC4269"/>
    <w:rsid w:val="00FC43F4"/>
    <w:rsid w:val="00FC496A"/>
    <w:rsid w:val="00FC4F04"/>
    <w:rsid w:val="00FC63C7"/>
    <w:rsid w:val="00FC7C8C"/>
    <w:rsid w:val="00FD0AC6"/>
    <w:rsid w:val="00FD1212"/>
    <w:rsid w:val="00FD13A4"/>
    <w:rsid w:val="00FD1661"/>
    <w:rsid w:val="00FD175F"/>
    <w:rsid w:val="00FD22DB"/>
    <w:rsid w:val="00FD274C"/>
    <w:rsid w:val="00FD2E78"/>
    <w:rsid w:val="00FD38D3"/>
    <w:rsid w:val="00FD4AA8"/>
    <w:rsid w:val="00FD4F62"/>
    <w:rsid w:val="00FD54AA"/>
    <w:rsid w:val="00FD54FA"/>
    <w:rsid w:val="00FD5810"/>
    <w:rsid w:val="00FD66FF"/>
    <w:rsid w:val="00FD6F1B"/>
    <w:rsid w:val="00FE0D88"/>
    <w:rsid w:val="00FE13B1"/>
    <w:rsid w:val="00FE215D"/>
    <w:rsid w:val="00FE24D3"/>
    <w:rsid w:val="00FE2F28"/>
    <w:rsid w:val="00FE30B9"/>
    <w:rsid w:val="00FE30F0"/>
    <w:rsid w:val="00FE33F1"/>
    <w:rsid w:val="00FE366E"/>
    <w:rsid w:val="00FE3934"/>
    <w:rsid w:val="00FE3F1B"/>
    <w:rsid w:val="00FE47C1"/>
    <w:rsid w:val="00FE663F"/>
    <w:rsid w:val="00FE753A"/>
    <w:rsid w:val="00FF085A"/>
    <w:rsid w:val="00FF0C7D"/>
    <w:rsid w:val="00FF1577"/>
    <w:rsid w:val="00FF25B7"/>
    <w:rsid w:val="00FF32C5"/>
    <w:rsid w:val="00FF466F"/>
    <w:rsid w:val="00FF550C"/>
    <w:rsid w:val="00FF5EE8"/>
    <w:rsid w:val="00FF611C"/>
    <w:rsid w:val="00FF6149"/>
    <w:rsid w:val="00FF7AD3"/>
    <w:rsid w:val="00FF7BAF"/>
    <w:rsid w:val="02970D81"/>
    <w:rsid w:val="02C79037"/>
    <w:rsid w:val="03692AD6"/>
    <w:rsid w:val="04C36511"/>
    <w:rsid w:val="074D55B2"/>
    <w:rsid w:val="08A30FFA"/>
    <w:rsid w:val="0A2AEBC3"/>
    <w:rsid w:val="0B851F34"/>
    <w:rsid w:val="18A72C1C"/>
    <w:rsid w:val="18F87102"/>
    <w:rsid w:val="1A969791"/>
    <w:rsid w:val="22913EE9"/>
    <w:rsid w:val="2338E7B0"/>
    <w:rsid w:val="236023B6"/>
    <w:rsid w:val="240E2571"/>
    <w:rsid w:val="26B4E7E9"/>
    <w:rsid w:val="276B481A"/>
    <w:rsid w:val="2B0DADC7"/>
    <w:rsid w:val="2D51A89D"/>
    <w:rsid w:val="2DDA7D55"/>
    <w:rsid w:val="2E1F7444"/>
    <w:rsid w:val="2E7A2677"/>
    <w:rsid w:val="3121F828"/>
    <w:rsid w:val="321F21AB"/>
    <w:rsid w:val="37900ABC"/>
    <w:rsid w:val="37B12BED"/>
    <w:rsid w:val="3A55B995"/>
    <w:rsid w:val="3C3E3912"/>
    <w:rsid w:val="3CC4FEC7"/>
    <w:rsid w:val="3E9B1D59"/>
    <w:rsid w:val="44ABFF57"/>
    <w:rsid w:val="459BB2EC"/>
    <w:rsid w:val="46E6BF23"/>
    <w:rsid w:val="487B9F18"/>
    <w:rsid w:val="491A5E3A"/>
    <w:rsid w:val="4AD69B3B"/>
    <w:rsid w:val="4B2132A0"/>
    <w:rsid w:val="4CBD9A79"/>
    <w:rsid w:val="4D17AF58"/>
    <w:rsid w:val="56FBE6CE"/>
    <w:rsid w:val="57DED447"/>
    <w:rsid w:val="5C58F494"/>
    <w:rsid w:val="5DBD1043"/>
    <w:rsid w:val="5FD54608"/>
    <w:rsid w:val="6246542A"/>
    <w:rsid w:val="655C7A62"/>
    <w:rsid w:val="69B4DB99"/>
    <w:rsid w:val="6A2863A1"/>
    <w:rsid w:val="6B7FEE66"/>
    <w:rsid w:val="6C0AFE94"/>
    <w:rsid w:val="6C12AC0E"/>
    <w:rsid w:val="70DC51F5"/>
    <w:rsid w:val="712A5620"/>
    <w:rsid w:val="72A4D27F"/>
    <w:rsid w:val="73703C0C"/>
    <w:rsid w:val="7455D8A0"/>
    <w:rsid w:val="759A0D03"/>
    <w:rsid w:val="7A78B652"/>
    <w:rsid w:val="7A83B12B"/>
    <w:rsid w:val="7B246986"/>
    <w:rsid w:val="7D3F6C02"/>
    <w:rsid w:val="7E07D348"/>
    <w:rsid w:val="7FA1DAB9"/>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e0abed" stroke="f">
      <v:fill color="#e0abed"/>
      <v:stroke on="f"/>
      <o:colormru v:ext="edit" colors="#903,#ccf,#e0abed,#e9c4f2,#e2e4b4,#963,#d4cb86,#4ec115"/>
    </o:shapedefaults>
    <o:shapelayout v:ext="edit">
      <o:idmap v:ext="edit" data="2"/>
    </o:shapelayout>
  </w:shapeDefaults>
  <w:decimalSymbol w:val="."/>
  <w:listSeparator w:val=","/>
  <w14:docId w14:val="2FD8A6D1"/>
  <w15:docId w15:val="{BA3F5C19-AA30-4F57-B800-9DF1404227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3217"/>
    <w:pPr>
      <w:spacing w:before="80" w:line="260" w:lineRule="exact"/>
    </w:pPr>
    <w:rPr>
      <w:rFonts w:ascii="Arial" w:hAnsi="Arial"/>
    </w:rPr>
  </w:style>
  <w:style w:type="paragraph" w:styleId="Heading1">
    <w:name w:val="heading 1"/>
    <w:basedOn w:val="Normal"/>
    <w:next w:val="Normal"/>
    <w:link w:val="Heading1Char"/>
    <w:uiPriority w:val="9"/>
    <w:qFormat/>
    <w:pPr>
      <w:keepNext/>
      <w:tabs>
        <w:tab w:val="left" w:pos="284"/>
      </w:tabs>
      <w:spacing w:before="240" w:after="360" w:line="380" w:lineRule="exact"/>
      <w:outlineLvl w:val="0"/>
    </w:pPr>
    <w:rPr>
      <w:b/>
      <w:sz w:val="30"/>
    </w:rPr>
  </w:style>
  <w:style w:type="paragraph" w:styleId="Heading2">
    <w:name w:val="heading 2"/>
    <w:basedOn w:val="Normal"/>
    <w:next w:val="Normal"/>
    <w:link w:val="Heading2Char"/>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link w:val="SectionheadingChar"/>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pPr>
      <w:spacing w:before="20"/>
      <w:ind w:firstLine="0"/>
    </w:pPr>
  </w:style>
  <w:style w:type="paragraph" w:customStyle="1" w:styleId="Qsheading1">
    <w:name w:val="Qs heading 1"/>
    <w:basedOn w:val="Heading2"/>
    <w:link w:val="Qsheading1Char"/>
    <w:pPr>
      <w:spacing w:after="20"/>
    </w:pPr>
    <w:rPr>
      <w:sz w:val="22"/>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paragraph" w:customStyle="1" w:styleId="QspromptChar">
    <w:name w:val="Qs prompt Char"/>
    <w:basedOn w:val="Question"/>
    <w:link w:val="QspromptCharChar"/>
    <w:pPr>
      <w:tabs>
        <w:tab w:val="clear" w:pos="284"/>
        <w:tab w:val="left" w:pos="1418"/>
        <w:tab w:val="left" w:pos="2552"/>
      </w:tabs>
      <w:spacing w:before="0" w:after="0"/>
      <w:ind w:left="28" w:right="0" w:firstLine="0"/>
    </w:pPr>
  </w:style>
  <w:style w:type="paragraph" w:customStyle="1" w:styleId="Qsanswer">
    <w:name w:val="Qs answer"/>
    <w:basedOn w:val="Question"/>
    <w:link w:val="QsanswerChar"/>
    <w:pPr>
      <w:tabs>
        <w:tab w:val="clear" w:pos="284"/>
        <w:tab w:val="left" w:pos="1418"/>
        <w:tab w:val="left" w:pos="2552"/>
      </w:tabs>
      <w:spacing w:before="0"/>
      <w:ind w:left="28" w:firstLine="0"/>
    </w:pPr>
    <w:rPr>
      <w:color w:val="000080"/>
    </w:rPr>
  </w:style>
  <w:style w:type="paragraph" w:customStyle="1" w:styleId="QsyesnoCharChar">
    <w:name w:val="Qs yes/no Char Char"/>
    <w:basedOn w:val="Answer"/>
    <w:link w:val="QsyesnoCharCharChar"/>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styleId="DocumentMap">
    <w:name w:val="Document Map"/>
    <w:basedOn w:val="Normal"/>
    <w:semiHidden/>
    <w:pPr>
      <w:shd w:val="clear" w:color="auto" w:fill="000080"/>
    </w:pPr>
    <w:rPr>
      <w:rFonts w:ascii="Tahoma" w:hAnsi="Tahoma"/>
    </w:rPr>
  </w:style>
  <w:style w:type="paragraph" w:customStyle="1" w:styleId="Questionsection3">
    <w:name w:val="Question section 3"/>
    <w:basedOn w:val="Question"/>
    <w:pPr>
      <w:ind w:right="1701"/>
    </w:pPr>
    <w:rPr>
      <w:b/>
    </w:rPr>
  </w:style>
  <w:style w:type="paragraph" w:styleId="BalloonText">
    <w:name w:val="Balloon Text"/>
    <w:basedOn w:val="Normal"/>
    <w:semiHidden/>
    <w:rsid w:val="00AB467F"/>
    <w:rPr>
      <w:rFonts w:ascii="Tahoma" w:hAnsi="Tahoma" w:cs="Tahoma"/>
      <w:sz w:val="16"/>
      <w:szCs w:val="16"/>
    </w:rPr>
  </w:style>
  <w:style w:type="table" w:styleId="TableGrid">
    <w:name w:val="Table Grid"/>
    <w:basedOn w:val="TableNormal"/>
    <w:rsid w:val="00CB6B58"/>
    <w:pPr>
      <w:spacing w:before="80"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CharChar">
    <w:name w:val="Question Char Char"/>
    <w:basedOn w:val="Heading1"/>
    <w:link w:val="QuestionCharCharChar"/>
    <w:rsid w:val="002D66E7"/>
    <w:pPr>
      <w:keepNext w:val="0"/>
      <w:tabs>
        <w:tab w:val="right" w:pos="-142"/>
      </w:tabs>
      <w:spacing w:before="180" w:after="40" w:line="220" w:lineRule="exact"/>
      <w:ind w:right="731" w:hanging="567"/>
    </w:pPr>
    <w:rPr>
      <w:sz w:val="18"/>
    </w:rPr>
  </w:style>
  <w:style w:type="character" w:customStyle="1" w:styleId="QuestionCharCharChar">
    <w:name w:val="Question Char Char Char"/>
    <w:link w:val="QuestionCharChar"/>
    <w:rsid w:val="002D66E7"/>
    <w:rPr>
      <w:rFonts w:ascii="Arial" w:hAnsi="Arial"/>
      <w:b/>
      <w:sz w:val="18"/>
      <w:lang w:val="en-GB" w:eastAsia="en-GB" w:bidi="ar-SA"/>
    </w:rPr>
  </w:style>
  <w:style w:type="character" w:customStyle="1" w:styleId="QsyesnoCharCharChar">
    <w:name w:val="Qs yes/no Char Char Char"/>
    <w:link w:val="QsyesnoCharChar"/>
    <w:rsid w:val="002D66E7"/>
    <w:rPr>
      <w:rFonts w:ascii="Arial" w:hAnsi="Arial"/>
      <w:sz w:val="18"/>
      <w:lang w:val="en-GB" w:eastAsia="en-GB" w:bidi="ar-SA"/>
    </w:rPr>
  </w:style>
  <w:style w:type="paragraph" w:customStyle="1" w:styleId="QuestionnoteCharChar">
    <w:name w:val="Question note Char Char"/>
    <w:basedOn w:val="Normal"/>
    <w:link w:val="QuestionnoteCharCharChar1"/>
    <w:rsid w:val="002D66E7"/>
    <w:pPr>
      <w:tabs>
        <w:tab w:val="right" w:pos="-142"/>
      </w:tabs>
      <w:spacing w:before="0" w:after="40" w:line="240" w:lineRule="exact"/>
      <w:ind w:right="731"/>
      <w:outlineLvl w:val="0"/>
    </w:pPr>
    <w:rPr>
      <w:rFonts w:cs="Arial"/>
      <w:b/>
      <w:bCs/>
      <w:kern w:val="32"/>
      <w:sz w:val="18"/>
      <w:szCs w:val="32"/>
    </w:rPr>
  </w:style>
  <w:style w:type="character" w:customStyle="1" w:styleId="QuestionnoteCharCharChar1">
    <w:name w:val="Question note Char Char Char1"/>
    <w:link w:val="QuestionnoteCharChar"/>
    <w:rsid w:val="002D66E7"/>
    <w:rPr>
      <w:rFonts w:ascii="Arial" w:hAnsi="Arial" w:cs="Arial"/>
      <w:b/>
      <w:bCs/>
      <w:kern w:val="32"/>
      <w:sz w:val="18"/>
      <w:szCs w:val="32"/>
      <w:lang w:val="en-GB" w:eastAsia="en-GB" w:bidi="ar-SA"/>
    </w:rPr>
  </w:style>
  <w:style w:type="paragraph" w:customStyle="1" w:styleId="QuestionChar">
    <w:name w:val="Question Char"/>
    <w:basedOn w:val="Heading1"/>
    <w:rsid w:val="00716F97"/>
    <w:pPr>
      <w:keepNext w:val="0"/>
      <w:tabs>
        <w:tab w:val="right" w:pos="-142"/>
      </w:tabs>
      <w:spacing w:before="180" w:after="40" w:line="220" w:lineRule="exact"/>
      <w:ind w:right="731" w:hanging="567"/>
    </w:pPr>
    <w:rPr>
      <w:b w:val="0"/>
      <w:sz w:val="18"/>
    </w:rPr>
  </w:style>
  <w:style w:type="paragraph" w:customStyle="1" w:styleId="Qsyesno">
    <w:name w:val="Qs yes/no"/>
    <w:basedOn w:val="Answer"/>
    <w:link w:val="QsyesnoChar1"/>
    <w:rsid w:val="00716F97"/>
    <w:pPr>
      <w:tabs>
        <w:tab w:val="left" w:pos="851"/>
      </w:tabs>
      <w:spacing w:after="20"/>
    </w:pPr>
  </w:style>
  <w:style w:type="character" w:customStyle="1" w:styleId="QuestionnoteCharChar1">
    <w:name w:val="Question note Char Char1"/>
    <w:link w:val="QuestionnoteChar"/>
    <w:rsid w:val="00716F97"/>
    <w:rPr>
      <w:rFonts w:ascii="Arial" w:hAnsi="Arial"/>
      <w:sz w:val="18"/>
      <w:lang w:val="en-GB" w:eastAsia="en-GB" w:bidi="ar-SA"/>
    </w:rPr>
  </w:style>
  <w:style w:type="paragraph" w:customStyle="1" w:styleId="Questionnote">
    <w:name w:val="Question note"/>
    <w:basedOn w:val="QuestionChar"/>
    <w:link w:val="QuestionnoteChar2"/>
    <w:rsid w:val="00716F97"/>
    <w:pPr>
      <w:tabs>
        <w:tab w:val="clear" w:pos="284"/>
      </w:tabs>
      <w:spacing w:before="0" w:line="240" w:lineRule="exact"/>
      <w:ind w:firstLine="0"/>
    </w:pPr>
  </w:style>
  <w:style w:type="character" w:customStyle="1" w:styleId="QspromptCharChar">
    <w:name w:val="Qs prompt Char Char"/>
    <w:link w:val="QspromptChar"/>
    <w:rsid w:val="003E15C6"/>
    <w:rPr>
      <w:rFonts w:ascii="Arial" w:hAnsi="Arial"/>
      <w:sz w:val="18"/>
      <w:lang w:val="en-GB" w:eastAsia="en-GB" w:bidi="ar-SA"/>
    </w:rPr>
  </w:style>
  <w:style w:type="character" w:customStyle="1" w:styleId="SectionheadingChar">
    <w:name w:val="Section heading Char"/>
    <w:link w:val="Sectionheading"/>
    <w:rsid w:val="00434691"/>
    <w:rPr>
      <w:rFonts w:ascii="Arial" w:hAnsi="Arial"/>
      <w:b/>
      <w:noProof/>
      <w:sz w:val="30"/>
      <w:lang w:val="en-GB" w:eastAsia="en-GB" w:bidi="ar-SA"/>
    </w:rPr>
  </w:style>
  <w:style w:type="paragraph" w:customStyle="1" w:styleId="Qsheading1CharCharCharCharCharChar">
    <w:name w:val="Qs heading 1 Char Char Char Char Char Char"/>
    <w:basedOn w:val="Heading2"/>
    <w:link w:val="Qsheading1CharCharCharCharCharCharChar"/>
    <w:rsid w:val="00732D1A"/>
    <w:pPr>
      <w:spacing w:after="20"/>
      <w:ind w:right="731"/>
    </w:pPr>
    <w:rPr>
      <w:sz w:val="22"/>
    </w:rPr>
  </w:style>
  <w:style w:type="paragraph" w:customStyle="1" w:styleId="Qsprompt">
    <w:name w:val="Qs prompt"/>
    <w:basedOn w:val="Normal"/>
    <w:rsid w:val="00732D1A"/>
    <w:pPr>
      <w:tabs>
        <w:tab w:val="right" w:pos="-142"/>
        <w:tab w:val="left" w:pos="1418"/>
        <w:tab w:val="left" w:pos="2552"/>
      </w:tabs>
      <w:spacing w:before="0" w:line="220" w:lineRule="exact"/>
      <w:ind w:left="28"/>
      <w:outlineLvl w:val="0"/>
    </w:pPr>
    <w:rPr>
      <w:sz w:val="18"/>
    </w:rPr>
  </w:style>
  <w:style w:type="character" w:customStyle="1" w:styleId="Qsheading1CharCharCharCharCharCharChar">
    <w:name w:val="Qs heading 1 Char Char Char Char Char Char Char"/>
    <w:link w:val="Qsheading1CharCharCharCharCharChar"/>
    <w:rsid w:val="00732D1A"/>
    <w:rPr>
      <w:rFonts w:ascii="Arial" w:hAnsi="Arial"/>
      <w:b/>
      <w:sz w:val="22"/>
      <w:lang w:val="en-GB" w:eastAsia="en-GB" w:bidi="ar-SA"/>
    </w:rPr>
  </w:style>
  <w:style w:type="character" w:customStyle="1" w:styleId="QuestionCharCharCharChar1">
    <w:name w:val="Question Char Char Char Char1"/>
    <w:rsid w:val="00732D1A"/>
    <w:rPr>
      <w:rFonts w:ascii="Arial" w:hAnsi="Arial"/>
      <w:b/>
      <w:sz w:val="18"/>
      <w:lang w:val="en-GB" w:eastAsia="en-GB" w:bidi="ar-SA"/>
    </w:rPr>
  </w:style>
  <w:style w:type="character" w:customStyle="1" w:styleId="QspromptCharCharChar">
    <w:name w:val="Qs prompt Char Char Char"/>
    <w:rsid w:val="006031A9"/>
    <w:rPr>
      <w:rFonts w:ascii="Arial" w:hAnsi="Arial"/>
      <w:sz w:val="18"/>
      <w:lang w:val="en-GB" w:eastAsia="en-GB" w:bidi="ar-SA"/>
    </w:rPr>
  </w:style>
  <w:style w:type="paragraph" w:customStyle="1" w:styleId="QsyesnoChar">
    <w:name w:val="Qs yes/no Char"/>
    <w:basedOn w:val="Answer"/>
    <w:rsid w:val="00B777B4"/>
    <w:pPr>
      <w:tabs>
        <w:tab w:val="left" w:pos="851"/>
      </w:tabs>
      <w:spacing w:after="20"/>
    </w:pPr>
  </w:style>
  <w:style w:type="character" w:customStyle="1" w:styleId="QsyesnoCharCharCharChar">
    <w:name w:val="Qs yes/no Char Char Char Char"/>
    <w:rsid w:val="009537BD"/>
    <w:rPr>
      <w:rFonts w:ascii="Arial" w:hAnsi="Arial"/>
      <w:sz w:val="18"/>
      <w:lang w:val="en-GB" w:eastAsia="en-GB" w:bidi="ar-SA"/>
    </w:rPr>
  </w:style>
  <w:style w:type="character" w:styleId="CommentReference">
    <w:name w:val="annotation reference"/>
    <w:semiHidden/>
    <w:rsid w:val="005C761B"/>
    <w:rPr>
      <w:sz w:val="16"/>
      <w:szCs w:val="16"/>
    </w:rPr>
  </w:style>
  <w:style w:type="paragraph" w:styleId="CommentText">
    <w:name w:val="annotation text"/>
    <w:basedOn w:val="Normal"/>
    <w:link w:val="CommentTextChar"/>
    <w:semiHidden/>
    <w:rsid w:val="005C761B"/>
  </w:style>
  <w:style w:type="paragraph" w:styleId="CommentSubject">
    <w:name w:val="annotation subject"/>
    <w:basedOn w:val="CommentText"/>
    <w:next w:val="CommentText"/>
    <w:semiHidden/>
    <w:rsid w:val="005C761B"/>
    <w:rPr>
      <w:b/>
      <w:bCs/>
    </w:rPr>
  </w:style>
  <w:style w:type="character" w:styleId="PlaceholderText">
    <w:name w:val="Placeholder Text"/>
    <w:uiPriority w:val="99"/>
    <w:semiHidden/>
    <w:rsid w:val="00E62E77"/>
    <w:rPr>
      <w:color w:val="808080"/>
    </w:rPr>
  </w:style>
  <w:style w:type="character" w:customStyle="1" w:styleId="Heading1Char">
    <w:name w:val="Heading 1 Char"/>
    <w:link w:val="Heading1"/>
    <w:uiPriority w:val="9"/>
    <w:rsid w:val="00E62E77"/>
    <w:rPr>
      <w:rFonts w:ascii="Arial" w:hAnsi="Arial"/>
      <w:b/>
      <w:sz w:val="30"/>
    </w:rPr>
  </w:style>
  <w:style w:type="character" w:customStyle="1" w:styleId="QsanswerChar">
    <w:name w:val="Qs answer Char"/>
    <w:link w:val="Qsanswer"/>
    <w:rsid w:val="00E62E77"/>
    <w:rPr>
      <w:rFonts w:ascii="Arial" w:hAnsi="Arial"/>
      <w:color w:val="000080"/>
      <w:sz w:val="18"/>
    </w:rPr>
  </w:style>
  <w:style w:type="character" w:customStyle="1" w:styleId="QsyesnoChar1">
    <w:name w:val="Qs yes/no Char1"/>
    <w:link w:val="Qsyesno"/>
    <w:rsid w:val="00E62E77"/>
    <w:rPr>
      <w:rFonts w:ascii="Arial" w:hAnsi="Arial"/>
      <w:sz w:val="18"/>
    </w:rPr>
  </w:style>
  <w:style w:type="character" w:customStyle="1" w:styleId="QsyesnoCharCharCharCharChar">
    <w:name w:val="Qs yes/no Char Char Char Char Char"/>
    <w:rsid w:val="00E62E77"/>
    <w:rPr>
      <w:rFonts w:ascii="Arial" w:eastAsia="Times New Roman" w:hAnsi="Arial" w:cs="Times New Roman"/>
      <w:sz w:val="18"/>
      <w:szCs w:val="20"/>
      <w:lang w:eastAsia="en-GB"/>
    </w:rPr>
  </w:style>
  <w:style w:type="character" w:customStyle="1" w:styleId="Qsheading1Char">
    <w:name w:val="Qs heading 1 Char"/>
    <w:link w:val="Qsheading1"/>
    <w:rsid w:val="00E62E77"/>
    <w:rPr>
      <w:rFonts w:ascii="Arial" w:hAnsi="Arial"/>
      <w:b/>
      <w:sz w:val="22"/>
    </w:rPr>
  </w:style>
  <w:style w:type="character" w:customStyle="1" w:styleId="Heading2Char">
    <w:name w:val="Heading 2 Char"/>
    <w:link w:val="Heading2"/>
    <w:uiPriority w:val="9"/>
    <w:rsid w:val="00E62E77"/>
    <w:rPr>
      <w:rFonts w:ascii="Arial" w:hAnsi="Arial"/>
      <w:b/>
      <w:sz w:val="24"/>
    </w:rPr>
  </w:style>
  <w:style w:type="paragraph" w:customStyle="1" w:styleId="QspromptCharCharCharCharCharChar">
    <w:name w:val="Qs prompt Char Char Char Char Char Char"/>
    <w:basedOn w:val="Question"/>
    <w:link w:val="QspromptCharCharCharCharCharCharChar"/>
    <w:rsid w:val="00E62E77"/>
    <w:pPr>
      <w:tabs>
        <w:tab w:val="clear" w:pos="284"/>
        <w:tab w:val="left" w:pos="1418"/>
        <w:tab w:val="left" w:pos="2552"/>
      </w:tabs>
      <w:spacing w:before="0" w:after="0"/>
      <w:ind w:left="28" w:right="0" w:firstLine="0"/>
    </w:pPr>
  </w:style>
  <w:style w:type="character" w:customStyle="1" w:styleId="QspromptCharCharCharCharCharCharChar">
    <w:name w:val="Qs prompt Char Char Char Char Char Char Char"/>
    <w:link w:val="QspromptCharCharCharCharCharChar"/>
    <w:rsid w:val="00E62E77"/>
    <w:rPr>
      <w:rFonts w:ascii="Arial" w:hAnsi="Arial"/>
      <w:sz w:val="18"/>
    </w:rPr>
  </w:style>
  <w:style w:type="character" w:customStyle="1" w:styleId="QuestionChar1">
    <w:name w:val="Question Char1"/>
    <w:link w:val="Question"/>
    <w:rsid w:val="00E62E77"/>
    <w:rPr>
      <w:rFonts w:ascii="Arial" w:hAnsi="Arial"/>
      <w:sz w:val="18"/>
    </w:rPr>
  </w:style>
  <w:style w:type="paragraph" w:customStyle="1" w:styleId="QuestionnoteCharChar1Char">
    <w:name w:val="Question note Char Char1 Char"/>
    <w:basedOn w:val="Question"/>
    <w:link w:val="QuestionnoteCharChar1CharChar1"/>
    <w:rsid w:val="00E62E77"/>
    <w:pPr>
      <w:tabs>
        <w:tab w:val="clear" w:pos="284"/>
      </w:tabs>
      <w:spacing w:before="0" w:line="240" w:lineRule="exact"/>
      <w:ind w:firstLine="0"/>
    </w:pPr>
  </w:style>
  <w:style w:type="character" w:customStyle="1" w:styleId="QuestionnoteCharChar1CharChar1">
    <w:name w:val="Question note Char Char1 Char Char1"/>
    <w:link w:val="QuestionnoteCharChar1Char"/>
    <w:rsid w:val="00E62E77"/>
    <w:rPr>
      <w:rFonts w:ascii="Arial" w:hAnsi="Arial"/>
      <w:sz w:val="18"/>
    </w:rPr>
  </w:style>
  <w:style w:type="paragraph" w:customStyle="1" w:styleId="QuestionnoteChar1">
    <w:name w:val="Question note Char1"/>
    <w:basedOn w:val="QuestionCharChar"/>
    <w:link w:val="QuestionnoteChar1Char"/>
    <w:rsid w:val="00E62E77"/>
    <w:pPr>
      <w:tabs>
        <w:tab w:val="clear" w:pos="284"/>
      </w:tabs>
      <w:spacing w:before="0" w:line="240" w:lineRule="exact"/>
      <w:ind w:firstLine="0"/>
    </w:pPr>
    <w:rPr>
      <w:b w:val="0"/>
    </w:rPr>
  </w:style>
  <w:style w:type="character" w:customStyle="1" w:styleId="QuestionnoteChar1Char">
    <w:name w:val="Question note Char1 Char"/>
    <w:link w:val="QuestionnoteChar1"/>
    <w:rsid w:val="00E62E77"/>
    <w:rPr>
      <w:rFonts w:ascii="Arial" w:hAnsi="Arial"/>
      <w:sz w:val="18"/>
    </w:rPr>
  </w:style>
  <w:style w:type="character" w:customStyle="1" w:styleId="QsyesnoCharCharChar1">
    <w:name w:val="Qs yes/no Char Char Char1"/>
    <w:rsid w:val="00E62E77"/>
    <w:rPr>
      <w:rFonts w:ascii="Arial" w:hAnsi="Arial"/>
      <w:sz w:val="18"/>
      <w:lang w:val="en-GB" w:eastAsia="en-GB" w:bidi="ar-SA"/>
    </w:rPr>
  </w:style>
  <w:style w:type="paragraph" w:customStyle="1" w:styleId="QuestionCharCharCharChar">
    <w:name w:val="Question Char Char Char Char"/>
    <w:basedOn w:val="Heading1"/>
    <w:link w:val="QuestionCharCharCharCharChar"/>
    <w:rsid w:val="00E62E77"/>
    <w:pPr>
      <w:keepNext w:val="0"/>
      <w:tabs>
        <w:tab w:val="right" w:pos="-142"/>
      </w:tabs>
      <w:spacing w:before="180" w:after="40" w:line="220" w:lineRule="exact"/>
      <w:ind w:right="731" w:hanging="567"/>
    </w:pPr>
    <w:rPr>
      <w:sz w:val="18"/>
    </w:rPr>
  </w:style>
  <w:style w:type="character" w:customStyle="1" w:styleId="QuestionCharCharCharCharChar">
    <w:name w:val="Question Char Char Char Char Char"/>
    <w:link w:val="QuestionCharCharCharChar"/>
    <w:rsid w:val="00E62E77"/>
    <w:rPr>
      <w:rFonts w:ascii="Arial" w:hAnsi="Arial"/>
      <w:b/>
      <w:sz w:val="18"/>
    </w:rPr>
  </w:style>
  <w:style w:type="paragraph" w:styleId="Revision">
    <w:name w:val="Revision"/>
    <w:hidden/>
    <w:uiPriority w:val="99"/>
    <w:semiHidden/>
    <w:rsid w:val="000C0660"/>
    <w:rPr>
      <w:rFonts w:ascii="Arial" w:hAnsi="Arial"/>
    </w:rPr>
  </w:style>
  <w:style w:type="character" w:customStyle="1" w:styleId="QuestionnoteChar2">
    <w:name w:val="Question note Char2"/>
    <w:link w:val="Questionnote"/>
    <w:rsid w:val="002F2A6E"/>
    <w:rPr>
      <w:rFonts w:ascii="Arial" w:hAnsi="Arial"/>
      <w:sz w:val="18"/>
    </w:rPr>
  </w:style>
  <w:style w:type="paragraph" w:styleId="FootnoteText">
    <w:name w:val="footnote text"/>
    <w:basedOn w:val="Normal"/>
    <w:link w:val="FootnoteTextChar"/>
    <w:rsid w:val="00851F27"/>
  </w:style>
  <w:style w:type="character" w:customStyle="1" w:styleId="FootnoteTextChar">
    <w:name w:val="Footnote Text Char"/>
    <w:link w:val="FootnoteText"/>
    <w:rsid w:val="00851F27"/>
    <w:rPr>
      <w:rFonts w:ascii="Arial" w:hAnsi="Arial"/>
    </w:rPr>
  </w:style>
  <w:style w:type="character" w:styleId="FootnoteReference">
    <w:name w:val="footnote reference"/>
    <w:rsid w:val="00851F27"/>
    <w:rPr>
      <w:vertAlign w:val="superscript"/>
    </w:rPr>
  </w:style>
  <w:style w:type="character" w:customStyle="1" w:styleId="QuestionnoteCharChar1CharChar1Char">
    <w:name w:val="Question note Char Char1 Char Char1 Char"/>
    <w:rsid w:val="001B1BB8"/>
    <w:rPr>
      <w:rFonts w:ascii="Arial" w:hAnsi="Arial"/>
      <w:sz w:val="18"/>
      <w:lang w:val="en-GB" w:eastAsia="en-GB" w:bidi="ar-SA"/>
    </w:rPr>
  </w:style>
  <w:style w:type="paragraph" w:styleId="ListParagraph">
    <w:name w:val="List Paragraph"/>
    <w:basedOn w:val="Normal"/>
    <w:uiPriority w:val="34"/>
    <w:qFormat/>
    <w:rsid w:val="00B05581"/>
    <w:pPr>
      <w:ind w:left="720"/>
    </w:pPr>
  </w:style>
  <w:style w:type="character" w:customStyle="1" w:styleId="CommentTextChar">
    <w:name w:val="Comment Text Char"/>
    <w:link w:val="CommentText"/>
    <w:semiHidden/>
    <w:rsid w:val="00171052"/>
    <w:rPr>
      <w:rFonts w:ascii="Arial" w:hAnsi="Arial"/>
    </w:rPr>
  </w:style>
  <w:style w:type="character" w:customStyle="1" w:styleId="QsyesnoCharCharChar2">
    <w:name w:val="Qs yes/no Char Char Char2"/>
    <w:rsid w:val="00B61CC9"/>
    <w:rPr>
      <w:rFonts w:ascii="Arial" w:hAnsi="Arial"/>
      <w:sz w:val="18"/>
      <w:lang w:val="en-GB" w:eastAsia="en-GB" w:bidi="ar-SA"/>
    </w:rPr>
  </w:style>
  <w:style w:type="paragraph" w:customStyle="1" w:styleId="xmsonormal">
    <w:name w:val="x_msonormal"/>
    <w:basedOn w:val="Normal"/>
    <w:rsid w:val="007762AD"/>
    <w:pPr>
      <w:spacing w:before="0" w:line="240" w:lineRule="auto"/>
    </w:pPr>
    <w:rPr>
      <w:rFonts w:ascii="Calibri" w:eastAsiaTheme="minorHAnsi" w:hAnsi="Calibri" w:cs="Calibri"/>
      <w:sz w:val="22"/>
      <w:szCs w:val="22"/>
    </w:rPr>
  </w:style>
  <w:style w:type="character" w:styleId="UnresolvedMention">
    <w:name w:val="Unresolved Mention"/>
    <w:basedOn w:val="DefaultParagraphFont"/>
    <w:uiPriority w:val="99"/>
    <w:unhideWhenUsed/>
    <w:rsid w:val="00C40E26"/>
    <w:rPr>
      <w:color w:val="808080"/>
      <w:shd w:val="clear" w:color="auto" w:fill="E6E6E6"/>
    </w:rPr>
  </w:style>
  <w:style w:type="character" w:styleId="Mention">
    <w:name w:val="Mention"/>
    <w:basedOn w:val="DefaultParagraphFont"/>
    <w:uiPriority w:val="99"/>
    <w:unhideWhenUsed/>
    <w:rsid w:val="009F70B1"/>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442048">
      <w:bodyDiv w:val="1"/>
      <w:marLeft w:val="0"/>
      <w:marRight w:val="0"/>
      <w:marTop w:val="0"/>
      <w:marBottom w:val="0"/>
      <w:divBdr>
        <w:top w:val="none" w:sz="0" w:space="0" w:color="auto"/>
        <w:left w:val="none" w:sz="0" w:space="0" w:color="auto"/>
        <w:bottom w:val="none" w:sz="0" w:space="0" w:color="auto"/>
        <w:right w:val="none" w:sz="0" w:space="0" w:color="auto"/>
      </w:divBdr>
    </w:div>
    <w:div w:id="292634068">
      <w:bodyDiv w:val="1"/>
      <w:marLeft w:val="0"/>
      <w:marRight w:val="0"/>
      <w:marTop w:val="0"/>
      <w:marBottom w:val="0"/>
      <w:divBdr>
        <w:top w:val="none" w:sz="0" w:space="0" w:color="auto"/>
        <w:left w:val="none" w:sz="0" w:space="0" w:color="auto"/>
        <w:bottom w:val="none" w:sz="0" w:space="0" w:color="auto"/>
        <w:right w:val="none" w:sz="0" w:space="0" w:color="auto"/>
      </w:divBdr>
    </w:div>
    <w:div w:id="359627979">
      <w:bodyDiv w:val="1"/>
      <w:marLeft w:val="0"/>
      <w:marRight w:val="0"/>
      <w:marTop w:val="0"/>
      <w:marBottom w:val="0"/>
      <w:divBdr>
        <w:top w:val="none" w:sz="0" w:space="0" w:color="auto"/>
        <w:left w:val="none" w:sz="0" w:space="0" w:color="auto"/>
        <w:bottom w:val="none" w:sz="0" w:space="0" w:color="auto"/>
        <w:right w:val="none" w:sz="0" w:space="0" w:color="auto"/>
      </w:divBdr>
    </w:div>
    <w:div w:id="409273198">
      <w:bodyDiv w:val="1"/>
      <w:marLeft w:val="0"/>
      <w:marRight w:val="0"/>
      <w:marTop w:val="0"/>
      <w:marBottom w:val="0"/>
      <w:divBdr>
        <w:top w:val="none" w:sz="0" w:space="0" w:color="auto"/>
        <w:left w:val="none" w:sz="0" w:space="0" w:color="auto"/>
        <w:bottom w:val="none" w:sz="0" w:space="0" w:color="auto"/>
        <w:right w:val="none" w:sz="0" w:space="0" w:color="auto"/>
      </w:divBdr>
    </w:div>
    <w:div w:id="544677706">
      <w:bodyDiv w:val="1"/>
      <w:marLeft w:val="0"/>
      <w:marRight w:val="0"/>
      <w:marTop w:val="0"/>
      <w:marBottom w:val="0"/>
      <w:divBdr>
        <w:top w:val="none" w:sz="0" w:space="0" w:color="auto"/>
        <w:left w:val="none" w:sz="0" w:space="0" w:color="auto"/>
        <w:bottom w:val="none" w:sz="0" w:space="0" w:color="auto"/>
        <w:right w:val="none" w:sz="0" w:space="0" w:color="auto"/>
      </w:divBdr>
    </w:div>
    <w:div w:id="684090987">
      <w:bodyDiv w:val="1"/>
      <w:marLeft w:val="0"/>
      <w:marRight w:val="0"/>
      <w:marTop w:val="0"/>
      <w:marBottom w:val="0"/>
      <w:divBdr>
        <w:top w:val="none" w:sz="0" w:space="0" w:color="auto"/>
        <w:left w:val="none" w:sz="0" w:space="0" w:color="auto"/>
        <w:bottom w:val="none" w:sz="0" w:space="0" w:color="auto"/>
        <w:right w:val="none" w:sz="0" w:space="0" w:color="auto"/>
      </w:divBdr>
    </w:div>
    <w:div w:id="707489990">
      <w:bodyDiv w:val="1"/>
      <w:marLeft w:val="0"/>
      <w:marRight w:val="0"/>
      <w:marTop w:val="0"/>
      <w:marBottom w:val="0"/>
      <w:divBdr>
        <w:top w:val="none" w:sz="0" w:space="0" w:color="auto"/>
        <w:left w:val="none" w:sz="0" w:space="0" w:color="auto"/>
        <w:bottom w:val="none" w:sz="0" w:space="0" w:color="auto"/>
        <w:right w:val="none" w:sz="0" w:space="0" w:color="auto"/>
      </w:divBdr>
    </w:div>
    <w:div w:id="873537252">
      <w:bodyDiv w:val="1"/>
      <w:marLeft w:val="0"/>
      <w:marRight w:val="0"/>
      <w:marTop w:val="0"/>
      <w:marBottom w:val="0"/>
      <w:divBdr>
        <w:top w:val="none" w:sz="0" w:space="0" w:color="auto"/>
        <w:left w:val="none" w:sz="0" w:space="0" w:color="auto"/>
        <w:bottom w:val="none" w:sz="0" w:space="0" w:color="auto"/>
        <w:right w:val="none" w:sz="0" w:space="0" w:color="auto"/>
      </w:divBdr>
    </w:div>
    <w:div w:id="998918939">
      <w:bodyDiv w:val="1"/>
      <w:marLeft w:val="0"/>
      <w:marRight w:val="0"/>
      <w:marTop w:val="0"/>
      <w:marBottom w:val="0"/>
      <w:divBdr>
        <w:top w:val="none" w:sz="0" w:space="0" w:color="auto"/>
        <w:left w:val="none" w:sz="0" w:space="0" w:color="auto"/>
        <w:bottom w:val="none" w:sz="0" w:space="0" w:color="auto"/>
        <w:right w:val="none" w:sz="0" w:space="0" w:color="auto"/>
      </w:divBdr>
    </w:div>
    <w:div w:id="1069619918">
      <w:bodyDiv w:val="1"/>
      <w:marLeft w:val="0"/>
      <w:marRight w:val="0"/>
      <w:marTop w:val="0"/>
      <w:marBottom w:val="0"/>
      <w:divBdr>
        <w:top w:val="none" w:sz="0" w:space="0" w:color="auto"/>
        <w:left w:val="none" w:sz="0" w:space="0" w:color="auto"/>
        <w:bottom w:val="none" w:sz="0" w:space="0" w:color="auto"/>
        <w:right w:val="none" w:sz="0" w:space="0" w:color="auto"/>
      </w:divBdr>
    </w:div>
    <w:div w:id="1078019953">
      <w:bodyDiv w:val="1"/>
      <w:marLeft w:val="0"/>
      <w:marRight w:val="0"/>
      <w:marTop w:val="0"/>
      <w:marBottom w:val="0"/>
      <w:divBdr>
        <w:top w:val="none" w:sz="0" w:space="0" w:color="auto"/>
        <w:left w:val="none" w:sz="0" w:space="0" w:color="auto"/>
        <w:bottom w:val="none" w:sz="0" w:space="0" w:color="auto"/>
        <w:right w:val="none" w:sz="0" w:space="0" w:color="auto"/>
      </w:divBdr>
    </w:div>
    <w:div w:id="1109005209">
      <w:bodyDiv w:val="1"/>
      <w:marLeft w:val="0"/>
      <w:marRight w:val="0"/>
      <w:marTop w:val="0"/>
      <w:marBottom w:val="0"/>
      <w:divBdr>
        <w:top w:val="none" w:sz="0" w:space="0" w:color="auto"/>
        <w:left w:val="none" w:sz="0" w:space="0" w:color="auto"/>
        <w:bottom w:val="none" w:sz="0" w:space="0" w:color="auto"/>
        <w:right w:val="none" w:sz="0" w:space="0" w:color="auto"/>
      </w:divBdr>
    </w:div>
    <w:div w:id="1111702567">
      <w:bodyDiv w:val="1"/>
      <w:marLeft w:val="0"/>
      <w:marRight w:val="0"/>
      <w:marTop w:val="0"/>
      <w:marBottom w:val="0"/>
      <w:divBdr>
        <w:top w:val="none" w:sz="0" w:space="0" w:color="auto"/>
        <w:left w:val="none" w:sz="0" w:space="0" w:color="auto"/>
        <w:bottom w:val="none" w:sz="0" w:space="0" w:color="auto"/>
        <w:right w:val="none" w:sz="0" w:space="0" w:color="auto"/>
      </w:divBdr>
    </w:div>
    <w:div w:id="1172723048">
      <w:bodyDiv w:val="1"/>
      <w:marLeft w:val="0"/>
      <w:marRight w:val="0"/>
      <w:marTop w:val="0"/>
      <w:marBottom w:val="0"/>
      <w:divBdr>
        <w:top w:val="none" w:sz="0" w:space="0" w:color="auto"/>
        <w:left w:val="none" w:sz="0" w:space="0" w:color="auto"/>
        <w:bottom w:val="none" w:sz="0" w:space="0" w:color="auto"/>
        <w:right w:val="none" w:sz="0" w:space="0" w:color="auto"/>
      </w:divBdr>
    </w:div>
    <w:div w:id="1410611137">
      <w:bodyDiv w:val="1"/>
      <w:marLeft w:val="0"/>
      <w:marRight w:val="0"/>
      <w:marTop w:val="0"/>
      <w:marBottom w:val="0"/>
      <w:divBdr>
        <w:top w:val="none" w:sz="0" w:space="0" w:color="auto"/>
        <w:left w:val="none" w:sz="0" w:space="0" w:color="auto"/>
        <w:bottom w:val="none" w:sz="0" w:space="0" w:color="auto"/>
        <w:right w:val="none" w:sz="0" w:space="0" w:color="auto"/>
      </w:divBdr>
    </w:div>
    <w:div w:id="1429810069">
      <w:bodyDiv w:val="1"/>
      <w:marLeft w:val="0"/>
      <w:marRight w:val="0"/>
      <w:marTop w:val="0"/>
      <w:marBottom w:val="0"/>
      <w:divBdr>
        <w:top w:val="none" w:sz="0" w:space="0" w:color="auto"/>
        <w:left w:val="none" w:sz="0" w:space="0" w:color="auto"/>
        <w:bottom w:val="none" w:sz="0" w:space="0" w:color="auto"/>
        <w:right w:val="none" w:sz="0" w:space="0" w:color="auto"/>
      </w:divBdr>
    </w:div>
    <w:div w:id="1533609855">
      <w:bodyDiv w:val="1"/>
      <w:marLeft w:val="0"/>
      <w:marRight w:val="0"/>
      <w:marTop w:val="0"/>
      <w:marBottom w:val="0"/>
      <w:divBdr>
        <w:top w:val="none" w:sz="0" w:space="0" w:color="auto"/>
        <w:left w:val="none" w:sz="0" w:space="0" w:color="auto"/>
        <w:bottom w:val="none" w:sz="0" w:space="0" w:color="auto"/>
        <w:right w:val="none" w:sz="0" w:space="0" w:color="auto"/>
      </w:divBdr>
    </w:div>
    <w:div w:id="1616135137">
      <w:bodyDiv w:val="1"/>
      <w:marLeft w:val="0"/>
      <w:marRight w:val="0"/>
      <w:marTop w:val="0"/>
      <w:marBottom w:val="0"/>
      <w:divBdr>
        <w:top w:val="none" w:sz="0" w:space="0" w:color="auto"/>
        <w:left w:val="none" w:sz="0" w:space="0" w:color="auto"/>
        <w:bottom w:val="none" w:sz="0" w:space="0" w:color="auto"/>
        <w:right w:val="none" w:sz="0" w:space="0" w:color="auto"/>
      </w:divBdr>
    </w:div>
    <w:div w:id="1767189175">
      <w:bodyDiv w:val="1"/>
      <w:marLeft w:val="0"/>
      <w:marRight w:val="0"/>
      <w:marTop w:val="0"/>
      <w:marBottom w:val="0"/>
      <w:divBdr>
        <w:top w:val="none" w:sz="0" w:space="0" w:color="auto"/>
        <w:left w:val="none" w:sz="0" w:space="0" w:color="auto"/>
        <w:bottom w:val="none" w:sz="0" w:space="0" w:color="auto"/>
        <w:right w:val="none" w:sz="0" w:space="0" w:color="auto"/>
      </w:divBdr>
    </w:div>
    <w:div w:id="1778669518">
      <w:bodyDiv w:val="1"/>
      <w:marLeft w:val="0"/>
      <w:marRight w:val="0"/>
      <w:marTop w:val="0"/>
      <w:marBottom w:val="0"/>
      <w:divBdr>
        <w:top w:val="none" w:sz="0" w:space="0" w:color="auto"/>
        <w:left w:val="none" w:sz="0" w:space="0" w:color="auto"/>
        <w:bottom w:val="none" w:sz="0" w:space="0" w:color="auto"/>
        <w:right w:val="none" w:sz="0" w:space="0" w:color="auto"/>
      </w:divBdr>
    </w:div>
    <w:div w:id="1806460477">
      <w:bodyDiv w:val="1"/>
      <w:marLeft w:val="0"/>
      <w:marRight w:val="0"/>
      <w:marTop w:val="0"/>
      <w:marBottom w:val="0"/>
      <w:divBdr>
        <w:top w:val="none" w:sz="0" w:space="0" w:color="auto"/>
        <w:left w:val="none" w:sz="0" w:space="0" w:color="auto"/>
        <w:bottom w:val="none" w:sz="0" w:space="0" w:color="auto"/>
        <w:right w:val="none" w:sz="0" w:space="0" w:color="auto"/>
      </w:divBdr>
    </w:div>
    <w:div w:id="1811896204">
      <w:bodyDiv w:val="1"/>
      <w:marLeft w:val="0"/>
      <w:marRight w:val="0"/>
      <w:marTop w:val="0"/>
      <w:marBottom w:val="0"/>
      <w:divBdr>
        <w:top w:val="none" w:sz="0" w:space="0" w:color="auto"/>
        <w:left w:val="none" w:sz="0" w:space="0" w:color="auto"/>
        <w:bottom w:val="none" w:sz="0" w:space="0" w:color="auto"/>
        <w:right w:val="none" w:sz="0" w:space="0" w:color="auto"/>
      </w:divBdr>
    </w:div>
    <w:div w:id="1828864056">
      <w:bodyDiv w:val="1"/>
      <w:marLeft w:val="0"/>
      <w:marRight w:val="0"/>
      <w:marTop w:val="0"/>
      <w:marBottom w:val="0"/>
      <w:divBdr>
        <w:top w:val="none" w:sz="0" w:space="0" w:color="auto"/>
        <w:left w:val="none" w:sz="0" w:space="0" w:color="auto"/>
        <w:bottom w:val="none" w:sz="0" w:space="0" w:color="auto"/>
        <w:right w:val="none" w:sz="0" w:space="0" w:color="auto"/>
      </w:divBdr>
    </w:div>
    <w:div w:id="1923682182">
      <w:bodyDiv w:val="1"/>
      <w:marLeft w:val="0"/>
      <w:marRight w:val="0"/>
      <w:marTop w:val="0"/>
      <w:marBottom w:val="0"/>
      <w:divBdr>
        <w:top w:val="none" w:sz="0" w:space="0" w:color="auto"/>
        <w:left w:val="none" w:sz="0" w:space="0" w:color="auto"/>
        <w:bottom w:val="none" w:sz="0" w:space="0" w:color="auto"/>
        <w:right w:val="none" w:sz="0" w:space="0" w:color="auto"/>
      </w:divBdr>
    </w:div>
    <w:div w:id="2146773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s://www.fca.org.uk/firms/investment-firms-prudential-regime-ifpr" TargetMode="External"/><Relationship Id="rId26" Type="http://schemas.openxmlformats.org/officeDocument/2006/relationships/header" Target="header3.xml"/><Relationship Id="rId39" Type="http://schemas.openxmlformats.org/officeDocument/2006/relationships/theme" Target="theme/theme1.xml"/><Relationship Id="rId21" Type="http://schemas.openxmlformats.org/officeDocument/2006/relationships/footer" Target="footer1.xml"/><Relationship Id="rId34" Type="http://schemas.openxmlformats.org/officeDocument/2006/relationships/header" Target="header9.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fca.org.uk/publication/forms/mifidpru-supplement-notes.docx" TargetMode="External"/><Relationship Id="rId25" Type="http://schemas.openxmlformats.org/officeDocument/2006/relationships/header" Target="header2.xml"/><Relationship Id="rId33" Type="http://schemas.openxmlformats.org/officeDocument/2006/relationships/header" Target="header8.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handbook.fca.org.uk/techstandards/MIFID-MIFIR/2017/reg_del_2017_1943_oj/?view=chapter" TargetMode="External"/><Relationship Id="rId20" Type="http://schemas.openxmlformats.org/officeDocument/2006/relationships/header" Target="header1.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fca.org.uk/publication/forms/mifidpru-3-3-2r.docx" TargetMode="External"/><Relationship Id="rId32" Type="http://schemas.openxmlformats.org/officeDocument/2006/relationships/hyperlink" Target="https://www.fca.org.uk/publication/forms/mifidpru-supplement-notes.docx" TargetMode="External"/><Relationship Id="rId37" Type="http://schemas.openxmlformats.org/officeDocument/2006/relationships/header" Target="header12.xml"/><Relationship Id="rId5" Type="http://schemas.openxmlformats.org/officeDocument/2006/relationships/customXml" Target="../customXml/item5.xml"/><Relationship Id="rId15" Type="http://schemas.openxmlformats.org/officeDocument/2006/relationships/hyperlink" Target="https://www.fca.org.uk/firms/investment-firms-prudential-regime-ifpr" TargetMode="External"/><Relationship Id="rId23" Type="http://schemas.openxmlformats.org/officeDocument/2006/relationships/hyperlink" Target="https://www.fca.org.uk/publication/forms/mifidpru-3-3-3r.docx" TargetMode="External"/><Relationship Id="rId28" Type="http://schemas.openxmlformats.org/officeDocument/2006/relationships/header" Target="header5.xml"/><Relationship Id="rId36" Type="http://schemas.openxmlformats.org/officeDocument/2006/relationships/header" Target="header11.xml"/><Relationship Id="rId10" Type="http://schemas.openxmlformats.org/officeDocument/2006/relationships/webSettings" Target="webSettings.xml"/><Relationship Id="rId19" Type="http://schemas.openxmlformats.org/officeDocument/2006/relationships/hyperlink" Target="https://www.handbook.fca.org.uk/techstandards/MIFID-MIFIR/2017/reg_del_2017_1943_oj/?view=chapter" TargetMode="External"/><Relationship Id="rId31" Type="http://schemas.openxmlformats.org/officeDocument/2006/relationships/hyperlink" Target="https://www.fca.org.uk/publication/forms/mifidpru-3-3-3r.docx"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fca.org.uk/publication/forms/mifidpru-supplement-notes.docx" TargetMode="External"/><Relationship Id="rId22" Type="http://schemas.openxmlformats.org/officeDocument/2006/relationships/footer" Target="footer2.xml"/><Relationship Id="rId27" Type="http://schemas.openxmlformats.org/officeDocument/2006/relationships/header" Target="header4.xml"/><Relationship Id="rId30" Type="http://schemas.openxmlformats.org/officeDocument/2006/relationships/header" Target="header7.xml"/><Relationship Id="rId35" Type="http://schemas.openxmlformats.org/officeDocument/2006/relationships/header" Target="header10.xml"/><Relationship Id="rId8" Type="http://schemas.openxmlformats.org/officeDocument/2006/relationships/styles" Target="style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7" ma:contentTypeDescription="Authorisations Forms Document" ma:contentTypeScope="" ma:versionID="864a2653ec5c3c691b210a9af28e0938">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8fb8dfad921fc643a22e1d02195e670"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Info xmlns="http://schemas.microsoft.com/office/infopath/2007/PartnerControls">
          <TermName xmlns="http://schemas.microsoft.com/office/infopath/2007/PartnerControls">External Publication</TermName>
          <TermId xmlns="http://schemas.microsoft.com/office/infopath/2007/PartnerControls">93cd019f-026d-4f86-80ef-37a4cf0d41cd</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obj_id xmlns="http://schemas.microsoft.com/sharepoint/v3" xsi:nil="tru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61</Value>
      <Value>67</Value>
      <Value>3</Value>
      <Value>1</Value>
    </TaxCatchAll>
    <fca_livelink_recstatus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New Authorisation</TermName>
          <TermId xmlns="http://schemas.microsoft.com/office/infopath/2007/PartnerControls">be2db2ad-1550-4d66-b2ed-beff9f9e4e97</TermId>
        </TermInfo>
      </Terms>
    </id42ed27a91f471db5fabca6a1153016>
    <fca_retention_trg_date xmlns="http://schemas.microsoft.com/sharepoint/v3" xsi:nil="true"/>
    <fca_livelink_recstatus_date xmlns="http://schemas.microsoft.com/sharepoint/v3" xsi:nil="true"/>
    <fca_mig_partial_path xmlns="http://schemas.microsoft.com/sharepoint/v3" xsi:nil="true"/>
    <_dlc_DocIdPersistId xmlns="964f0a7c-bcf0-4337-b577-3747e0a5c4bc">true</_dlc_DocIdPersistId>
    <_dlc_DocId xmlns="964f0a7c-bcf0-4337-b577-3747e0a5c4bc">7A2UM2KYKSJP-935211081-35</_dlc_DocId>
    <_dlc_DocIdUrl xmlns="964f0a7c-bcf0-4337-b577-3747e0a5c4bc">
      <Url>https://thefca.sharepoint.com/sites/ProForMapAndLog/_layouts/15/DocIdRedir.aspx?ID=7A2UM2KYKSJP-935211081-35</Url>
      <Description>7A2UM2KYKSJP-935211081-35</Description>
    </_dlc_DocIdUrl>
    <Is_FirstChKInDone xmlns="http://schemas.microsoft.com/sharepoint/v3">Yes</Is_FirstChKInDone>
    <fca_mig_stage_2 xmlns="964f0a7c-bcf0-4337-b577-3747e0a5c4bc" xsi:nil="true"/>
    <fca_prop_ret_label xmlns="http://schemas.microsoft.com/sharepoint/v3" xsi:nil="true"/>
    <fca_livelink_local_metadata xmlns="964f0a7c-bcf0-4337-b577-3747e0a5c4bc" xsi:nil="true"/>
    <fca_livelink_accessed_date xmlns="http://schemas.microsoft.com/sharepoint/v3" xsi:nil="true"/>
    <fca_mig_stage xmlns="964f0a7c-bcf0-4337-b577-3747e0a5c4bc">0</fca_mig_stage>
  </documentManagement>
</p:properties>
</file>

<file path=customXml/item6.xml><?xml version="1.0" encoding="utf-8"?>
<?mso-contentType ?>
<SharedContentType xmlns="Microsoft.SharePoint.Taxonomy.ContentTypeSync" SourceId="141bad0b-5ec6-4ecd-811e-f9d8ff358b9c" ContentTypeId="0x0101005A9549D9A06FAF49B2796176C16A6E111817" PreviousValue="false"/>
</file>

<file path=customXml/itemProps1.xml><?xml version="1.0" encoding="utf-8"?>
<ds:datastoreItem xmlns:ds="http://schemas.openxmlformats.org/officeDocument/2006/customXml" ds:itemID="{FBE6C069-332F-4BF1-B3B8-26ED90DB7ED7}">
  <ds:schemaRefs>
    <ds:schemaRef ds:uri="http://schemas.microsoft.com/sharepoint/events"/>
  </ds:schemaRefs>
</ds:datastoreItem>
</file>

<file path=customXml/itemProps2.xml><?xml version="1.0" encoding="utf-8"?>
<ds:datastoreItem xmlns:ds="http://schemas.openxmlformats.org/officeDocument/2006/customXml" ds:itemID="{42A7987D-B4EF-431F-80AD-CC39DDFF9BF4}">
  <ds:schemaRefs>
    <ds:schemaRef ds:uri="http://schemas.openxmlformats.org/officeDocument/2006/bibliography"/>
  </ds:schemaRefs>
</ds:datastoreItem>
</file>

<file path=customXml/itemProps3.xml><?xml version="1.0" encoding="utf-8"?>
<ds:datastoreItem xmlns:ds="http://schemas.openxmlformats.org/officeDocument/2006/customXml" ds:itemID="{F55DE301-1591-4556-95A5-C3D66882AD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5D02C83-DEBA-4FB3-A023-CF8AEC9ABF20}">
  <ds:schemaRefs>
    <ds:schemaRef ds:uri="http://schemas.microsoft.com/sharepoint/v3/contenttype/forms"/>
  </ds:schemaRefs>
</ds:datastoreItem>
</file>

<file path=customXml/itemProps5.xml><?xml version="1.0" encoding="utf-8"?>
<ds:datastoreItem xmlns:ds="http://schemas.openxmlformats.org/officeDocument/2006/customXml" ds:itemID="{974E7F83-0B3A-45C3-ACBD-A4170B3FA2E2}">
  <ds:schemaRefs>
    <ds:schemaRef ds:uri="http://schemas.microsoft.com/office/2006/metadata/properties"/>
    <ds:schemaRef ds:uri="http://schemas.microsoft.com/office/infopath/2007/PartnerControls"/>
    <ds:schemaRef ds:uri="http://schemas.microsoft.com/sharepoint/v3"/>
    <ds:schemaRef ds:uri="964f0a7c-bcf0-4337-b577-3747e0a5c4bc"/>
  </ds:schemaRefs>
</ds:datastoreItem>
</file>

<file path=customXml/itemProps6.xml><?xml version="1.0" encoding="utf-8"?>
<ds:datastoreItem xmlns:ds="http://schemas.openxmlformats.org/officeDocument/2006/customXml" ds:itemID="{30B42CAD-F8A6-4A11-8F69-E5A4D442357B}">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2020</TotalTime>
  <Pages>1</Pages>
  <Words>4847</Words>
  <Characters>27631</Characters>
  <Application>Microsoft Office Word</Application>
  <DocSecurity>4</DocSecurity>
  <Lines>230</Lines>
  <Paragraphs>64</Paragraphs>
  <ScaleCrop>false</ScaleCrop>
  <Company>Financial Services Authority</Company>
  <LinksUpToDate>false</LinksUpToDate>
  <CharactersWithSpaces>32414</CharactersWithSpaces>
  <SharedDoc>false</SharedDoc>
  <HLinks>
    <vt:vector size="48" baseType="variant">
      <vt:variant>
        <vt:i4>6750329</vt:i4>
      </vt:variant>
      <vt:variant>
        <vt:i4>648</vt:i4>
      </vt:variant>
      <vt:variant>
        <vt:i4>0</vt:i4>
      </vt:variant>
      <vt:variant>
        <vt:i4>5</vt:i4>
      </vt:variant>
      <vt:variant>
        <vt:lpwstr>https://www.fca.org.uk/publication/forms/mifidpru-supplement-notes.docx</vt:lpwstr>
      </vt:variant>
      <vt:variant>
        <vt:lpwstr/>
      </vt:variant>
      <vt:variant>
        <vt:i4>851968</vt:i4>
      </vt:variant>
      <vt:variant>
        <vt:i4>528</vt:i4>
      </vt:variant>
      <vt:variant>
        <vt:i4>0</vt:i4>
      </vt:variant>
      <vt:variant>
        <vt:i4>5</vt:i4>
      </vt:variant>
      <vt:variant>
        <vt:lpwstr>https://www.fca.org.uk/publication/forms/mifidpru-3-3-2r.docx</vt:lpwstr>
      </vt:variant>
      <vt:variant>
        <vt:lpwstr/>
      </vt:variant>
      <vt:variant>
        <vt:i4>851969</vt:i4>
      </vt:variant>
      <vt:variant>
        <vt:i4>516</vt:i4>
      </vt:variant>
      <vt:variant>
        <vt:i4>0</vt:i4>
      </vt:variant>
      <vt:variant>
        <vt:i4>5</vt:i4>
      </vt:variant>
      <vt:variant>
        <vt:lpwstr>https://www.fca.org.uk/publication/forms/mifidpru-3-3-3r.docx</vt:lpwstr>
      </vt:variant>
      <vt:variant>
        <vt:lpwstr/>
      </vt:variant>
      <vt:variant>
        <vt:i4>851968</vt:i4>
      </vt:variant>
      <vt:variant>
        <vt:i4>126</vt:i4>
      </vt:variant>
      <vt:variant>
        <vt:i4>0</vt:i4>
      </vt:variant>
      <vt:variant>
        <vt:i4>5</vt:i4>
      </vt:variant>
      <vt:variant>
        <vt:lpwstr>https://www.fca.org.uk/publication/forms/mifidpru-3-3-2r.docx</vt:lpwstr>
      </vt:variant>
      <vt:variant>
        <vt:lpwstr/>
      </vt:variant>
      <vt:variant>
        <vt:i4>851969</vt:i4>
      </vt:variant>
      <vt:variant>
        <vt:i4>114</vt:i4>
      </vt:variant>
      <vt:variant>
        <vt:i4>0</vt:i4>
      </vt:variant>
      <vt:variant>
        <vt:i4>5</vt:i4>
      </vt:variant>
      <vt:variant>
        <vt:lpwstr>https://www.fca.org.uk/publication/forms/mifidpru-3-3-3r.docx</vt:lpwstr>
      </vt:variant>
      <vt:variant>
        <vt:lpwstr/>
      </vt:variant>
      <vt:variant>
        <vt:i4>8126501</vt:i4>
      </vt:variant>
      <vt:variant>
        <vt:i4>6</vt:i4>
      </vt:variant>
      <vt:variant>
        <vt:i4>0</vt:i4>
      </vt:variant>
      <vt:variant>
        <vt:i4>5</vt:i4>
      </vt:variant>
      <vt:variant>
        <vt:lpwstr>https://www.handbook.fca.org.uk/techstandards/MIFID-MIFIR/2017/reg_del_2017_1943_oj/?view=chapter</vt:lpwstr>
      </vt:variant>
      <vt:variant>
        <vt:lpwstr/>
      </vt:variant>
      <vt:variant>
        <vt:i4>131103</vt:i4>
      </vt:variant>
      <vt:variant>
        <vt:i4>3</vt:i4>
      </vt:variant>
      <vt:variant>
        <vt:i4>0</vt:i4>
      </vt:variant>
      <vt:variant>
        <vt:i4>5</vt:i4>
      </vt:variant>
      <vt:variant>
        <vt:lpwstr>https://www.fca.org.uk/firms/investment-firms-prudential-regime-ifpr</vt:lpwstr>
      </vt:variant>
      <vt:variant>
        <vt:lpwstr/>
      </vt:variant>
      <vt:variant>
        <vt:i4>6750329</vt:i4>
      </vt:variant>
      <vt:variant>
        <vt:i4>0</vt:i4>
      </vt:variant>
      <vt:variant>
        <vt:i4>0</vt:i4>
      </vt:variant>
      <vt:variant>
        <vt:i4>5</vt:i4>
      </vt:variant>
      <vt:variant>
        <vt:lpwstr>https://www.fca.org.uk/publication/forms/mifidpru-supplement-notes.docx</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Firms Application Pack (Part IV Permission)</dc:title>
  <dc:subject/>
  <dc:creator>Policy &amp; Intelligence</dc:creator>
  <cp:keywords/>
  <cp:lastModifiedBy>Kelly Dulieu</cp:lastModifiedBy>
  <cp:revision>992</cp:revision>
  <cp:lastPrinted>2017-01-27T00:23:00Z</cp:lastPrinted>
  <dcterms:created xsi:type="dcterms:W3CDTF">2021-07-24T16:07:00Z</dcterms:created>
  <dcterms:modified xsi:type="dcterms:W3CDTF">2026-03-02T07:11:00Z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ABAAVOAfoSrQoyyYwH2D1fa44g4Q6zxKklrsklxRoG3xyJGAwk/4CCuVJoBzPtbEkyus</vt:lpwstr>
  </property>
  <property fmtid="{D5CDD505-2E9C-101B-9397-08002B2CF9AE}" pid="3" name="MAIL_MSG_ID2">
    <vt:lpwstr>SoG1nqtbwdG3PoPAy2LjflzGQKKu/SuXeOwJkdtA4iFvk49lAyGq/S+Sf6C
o01GSufwKjBRBeixC/tFkPZXcE8=</vt:lpwstr>
  </property>
  <property fmtid="{D5CDD505-2E9C-101B-9397-08002B2CF9AE}" pid="4" name="RESPONSE_SENDER_NAME">
    <vt:lpwstr>gAAAdya76B99d4hLGUR1rQ+8TxTv0GGEPdix</vt:lpwstr>
  </property>
  <property fmtid="{D5CDD505-2E9C-101B-9397-08002B2CF9AE}" pid="5" name="EMAIL_OWNER_ADDRESS">
    <vt:lpwstr>4AAAUmLmXdMZevRAB6iNrPVntT805y6fY6Y2DEHgz/6o8MWLUt85vNgSIA==</vt:lpwstr>
  </property>
  <property fmtid="{D5CDD505-2E9C-101B-9397-08002B2CF9AE}" pid="6" name="ContentTypeId">
    <vt:lpwstr>0x0101005A9549D9A06FAF49B2796176C16A6E1118170085A669AD229CF3499FEE9BA5271AF5E8</vt:lpwstr>
  </property>
  <property fmtid="{D5CDD505-2E9C-101B-9397-08002B2CF9AE}" pid="7" name="fca_application_type">
    <vt:lpwstr>61;#New Authorisation|be2db2ad-1550-4d66-b2ed-beff9f9e4e97</vt:lpwstr>
  </property>
  <property fmtid="{D5CDD505-2E9C-101B-9397-08002B2CF9AE}" pid="8" name="fca_document_purpose">
    <vt:lpwstr>3;#Administrative|c0a6a800-ee19-465d-995e-3864540afe03;#67;#External Publication|93cd019f-026d-4f86-80ef-37a4cf0d41cd</vt:lpwstr>
  </property>
  <property fmtid="{D5CDD505-2E9C-101B-9397-08002B2CF9AE}" pid="9" name="fca_auth_forms_doc_type">
    <vt:lpwstr>62;#Form|cd17caef-2710-46b2-9ac0-ce551f7293c3</vt:lpwstr>
  </property>
  <property fmtid="{D5CDD505-2E9C-101B-9397-08002B2CF9AE}" pid="10" name="fca_information_classification">
    <vt:lpwstr>1;#FCA Official|d07129ec-4894-4cda-af0c-a925cb68d6e3</vt:lpwstr>
  </property>
  <property fmtid="{D5CDD505-2E9C-101B-9397-08002B2CF9AE}" pid="11" name="_dlc_DocIdItemGuid">
    <vt:lpwstr>286c8c60-5fb1-4785-94af-07a2a40e4b04</vt:lpwstr>
  </property>
  <property fmtid="{D5CDD505-2E9C-101B-9397-08002B2CF9AE}" pid="12" name="l8bdf5901bd84cc9ab354cf74d0d75d8">
    <vt:lpwstr/>
  </property>
  <property fmtid="{D5CDD505-2E9C-101B-9397-08002B2CF9AE}" pid="13" name="k6cffc08cdea4d029f19334431296236">
    <vt:lpwstr/>
  </property>
  <property fmtid="{D5CDD505-2E9C-101B-9397-08002B2CF9AE}" pid="14" name="d10ce44c83b449bc85d6eb5d7135cd58">
    <vt:lpwstr/>
  </property>
  <property fmtid="{D5CDD505-2E9C-101B-9397-08002B2CF9AE}" pid="15" name="fca_log_type">
    <vt:lpwstr/>
  </property>
  <property fmtid="{D5CDD505-2E9C-101B-9397-08002B2CF9AE}" pid="16" name="fca_auth_process_doc_type">
    <vt:lpwstr/>
  </property>
  <property fmtid="{D5CDD505-2E9C-101B-9397-08002B2CF9AE}" pid="17" name="gd10d81d70b4400a8a9e2bd29d324e4c">
    <vt:lpwstr/>
  </property>
  <property fmtid="{D5CDD505-2E9C-101B-9397-08002B2CF9AE}" pid="18" name="jce717dce39641ca84a076397899af94">
    <vt:lpwstr/>
  </property>
  <property fmtid="{D5CDD505-2E9C-101B-9397-08002B2CF9AE}" pid="19" name="fca_authorisations_area">
    <vt:lpwstr/>
  </property>
  <property fmtid="{D5CDD505-2E9C-101B-9397-08002B2CF9AE}" pid="20" name="fca_month_year">
    <vt:lpwstr/>
  </property>
  <property fmtid="{D5CDD505-2E9C-101B-9397-08002B2CF9AE}" pid="21" name="fca_process_famiily">
    <vt:lpwstr/>
  </property>
  <property fmtid="{D5CDD505-2E9C-101B-9397-08002B2CF9AE}" pid="22" name="MSIP_Label_dec5709d-e239-496d-88c9-7dae94c5106e_Enabled">
    <vt:lpwstr>true</vt:lpwstr>
  </property>
  <property fmtid="{D5CDD505-2E9C-101B-9397-08002B2CF9AE}" pid="23" name="MSIP_Label_dec5709d-e239-496d-88c9-7dae94c5106e_SetDate">
    <vt:lpwstr>2022-12-22T17:57:48Z</vt:lpwstr>
  </property>
  <property fmtid="{D5CDD505-2E9C-101B-9397-08002B2CF9AE}" pid="24" name="MSIP_Label_dec5709d-e239-496d-88c9-7dae94c5106e_Method">
    <vt:lpwstr>Standard</vt:lpwstr>
  </property>
  <property fmtid="{D5CDD505-2E9C-101B-9397-08002B2CF9AE}" pid="25" name="MSIP_Label_dec5709d-e239-496d-88c9-7dae94c5106e_Name">
    <vt:lpwstr>FCA Official</vt:lpwstr>
  </property>
  <property fmtid="{D5CDD505-2E9C-101B-9397-08002B2CF9AE}" pid="26" name="MSIP_Label_dec5709d-e239-496d-88c9-7dae94c5106e_SiteId">
    <vt:lpwstr>551f9db3-821c-4457-8551-b43423dce661</vt:lpwstr>
  </property>
  <property fmtid="{D5CDD505-2E9C-101B-9397-08002B2CF9AE}" pid="27" name="MSIP_Label_dec5709d-e239-496d-88c9-7dae94c5106e_ActionId">
    <vt:lpwstr>e51cf4dc-2ced-4b84-b10e-83b9532cac39</vt:lpwstr>
  </property>
  <property fmtid="{D5CDD505-2E9C-101B-9397-08002B2CF9AE}" pid="28" name="MSIP_Label_dec5709d-e239-496d-88c9-7dae94c5106e_ContentBits">
    <vt:lpwstr>0</vt:lpwstr>
  </property>
  <property fmtid="{D5CDD505-2E9C-101B-9397-08002B2CF9AE}" pid="29" name="docLang">
    <vt:lpwstr>en</vt:lpwstr>
  </property>
</Properties>
</file>