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9E42557" w14:textId="62C1F91E" w:rsidR="003E30E1" w:rsidRDefault="003E30E1" w:rsidP="000F2948">
      <w:pPr>
        <w:pStyle w:val="Text"/>
        <w:rPr>
          <w:rFonts w:ascii="Book Antiqua" w:hAnsi="Book Antiqua" w:cs="Arial"/>
          <w:b/>
          <w:sz w:val="32"/>
          <w:szCs w:val="32"/>
        </w:rPr>
      </w:pPr>
      <w:r>
        <w:rPr>
          <w:rFonts w:ascii="Book Antiqua" w:hAnsi="Book Antiqua" w:cs="Arial"/>
          <w:b/>
          <w:noProof/>
          <w:sz w:val="32"/>
          <w:szCs w:val="32"/>
        </w:rPr>
        <w:drawing>
          <wp:anchor distT="0" distB="0" distL="114300" distR="114300" simplePos="0" relativeHeight="251658241" behindDoc="0" locked="0" layoutInCell="1" allowOverlap="1" wp14:anchorId="300F818E" wp14:editId="5BEA34F5">
            <wp:simplePos x="0" y="0"/>
            <wp:positionH relativeFrom="margin">
              <wp:posOffset>1536065</wp:posOffset>
            </wp:positionH>
            <wp:positionV relativeFrom="paragraph">
              <wp:posOffset>-666750</wp:posOffset>
            </wp:positionV>
            <wp:extent cx="3463290" cy="1480185"/>
            <wp:effectExtent l="0" t="0" r="3810" b="5715"/>
            <wp:wrapNone/>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463290" cy="1480185"/>
                    </a:xfrm>
                    <a:prstGeom prst="rect">
                      <a:avLst/>
                    </a:prstGeom>
                    <a:noFill/>
                  </pic:spPr>
                </pic:pic>
              </a:graphicData>
            </a:graphic>
            <wp14:sizeRelH relativeFrom="page">
              <wp14:pctWidth>0</wp14:pctWidth>
            </wp14:sizeRelH>
            <wp14:sizeRelV relativeFrom="page">
              <wp14:pctHeight>0</wp14:pctHeight>
            </wp14:sizeRelV>
          </wp:anchor>
        </w:drawing>
      </w:r>
    </w:p>
    <w:p w14:paraId="40796FA5" w14:textId="77777777" w:rsidR="003E30E1" w:rsidRDefault="003E30E1" w:rsidP="00B446DF">
      <w:pPr>
        <w:pStyle w:val="Text"/>
        <w:ind w:left="-2410"/>
        <w:rPr>
          <w:rFonts w:ascii="Book Antiqua" w:hAnsi="Book Antiqua" w:cs="Arial"/>
          <w:b/>
          <w:sz w:val="32"/>
          <w:szCs w:val="32"/>
        </w:rPr>
      </w:pPr>
    </w:p>
    <w:p w14:paraId="215BEA70" w14:textId="78514408" w:rsidR="00CB08E4" w:rsidRDefault="00CB08E4" w:rsidP="00B446DF">
      <w:pPr>
        <w:pStyle w:val="Text"/>
        <w:ind w:left="-2410"/>
        <w:rPr>
          <w:rFonts w:ascii="Verdana" w:hAnsi="Verdana" w:cs="Arial"/>
          <w:b/>
          <w:sz w:val="28"/>
          <w:szCs w:val="28"/>
        </w:rPr>
      </w:pPr>
      <w:r>
        <w:rPr>
          <w:rFonts w:ascii="Verdana" w:hAnsi="Verdana" w:cs="Arial"/>
          <w:b/>
          <w:sz w:val="28"/>
          <w:szCs w:val="28"/>
        </w:rPr>
        <w:t>Application for Authorisation</w:t>
      </w:r>
    </w:p>
    <w:p w14:paraId="5E3D7F36" w14:textId="77777777" w:rsidR="00B446DF" w:rsidRPr="003E30E1" w:rsidRDefault="00D62C3F" w:rsidP="00B446DF">
      <w:pPr>
        <w:pStyle w:val="Text"/>
        <w:ind w:left="-2410"/>
        <w:rPr>
          <w:rFonts w:ascii="Verdana" w:hAnsi="Verdana"/>
          <w:b/>
          <w:sz w:val="32"/>
          <w:szCs w:val="32"/>
        </w:rPr>
      </w:pPr>
      <w:r w:rsidRPr="003E30E1">
        <w:rPr>
          <w:rFonts w:ascii="Verdana" w:hAnsi="Verdana" w:cs="Arial"/>
          <w:b/>
          <w:sz w:val="28"/>
          <w:szCs w:val="28"/>
        </w:rPr>
        <w:t>MiFID Annex</w:t>
      </w:r>
    </w:p>
    <w:p w14:paraId="7846211E" w14:textId="6C968F50" w:rsidR="00B446DF" w:rsidRPr="003E30E1" w:rsidRDefault="00B764E8" w:rsidP="00B446DF">
      <w:pPr>
        <w:ind w:left="-2410"/>
        <w:jc w:val="both"/>
        <w:rPr>
          <w:rFonts w:ascii="Verdana" w:hAnsi="Verdana"/>
          <w:b/>
          <w:sz w:val="24"/>
          <w:szCs w:val="24"/>
        </w:rPr>
      </w:pPr>
      <w:r w:rsidRPr="003E30E1">
        <w:rPr>
          <w:rFonts w:ascii="Verdana" w:hAnsi="Verdana"/>
          <w:b/>
          <w:sz w:val="24"/>
          <w:szCs w:val="24"/>
        </w:rPr>
        <w:t xml:space="preserve">Legal </w:t>
      </w:r>
      <w:r w:rsidR="00B446DF" w:rsidRPr="003E30E1">
        <w:rPr>
          <w:rFonts w:ascii="Verdana" w:hAnsi="Verdana"/>
          <w:b/>
          <w:sz w:val="24"/>
          <w:szCs w:val="24"/>
        </w:rPr>
        <w:t>name of applicant firm</w:t>
      </w:r>
    </w:p>
    <w:tbl>
      <w:tblPr>
        <w:tblW w:w="0" w:type="auto"/>
        <w:tblInd w:w="-2586"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389"/>
      </w:tblGrid>
      <w:tr w:rsidR="00617640" w:rsidRPr="003E30E1" w14:paraId="5ABBE555" w14:textId="77777777" w:rsidTr="6E369C8B">
        <w:trPr>
          <w:trHeight w:val="463"/>
        </w:trPr>
        <w:tc>
          <w:tcPr>
            <w:tcW w:w="10491" w:type="dxa"/>
          </w:tcPr>
          <w:p w14:paraId="35716852" w14:textId="3FAA78E8" w:rsidR="00B446DF" w:rsidRPr="003E30E1" w:rsidRDefault="00847CEF" w:rsidP="003E30E1">
            <w:pPr>
              <w:ind w:left="176"/>
              <w:rPr>
                <w:rFonts w:ascii="Verdana" w:hAnsi="Verdana"/>
              </w:rPr>
            </w:pPr>
            <w:r>
              <w:rPr>
                <w:rFonts w:ascii="Verdana" w:hAnsi="Verdana"/>
              </w:rPr>
              <w:fldChar w:fldCharType="begin">
                <w:ffData>
                  <w:name w:val="Text7"/>
                  <w:enabled/>
                  <w:calcOnExit w:val="0"/>
                  <w:textInput/>
                </w:ffData>
              </w:fldChar>
            </w:r>
            <w:r>
              <w:rPr>
                <w:rFonts w:ascii="Verdana" w:hAnsi="Verdana"/>
              </w:rPr>
              <w:instrText xml:space="preserve"> FORMTEXT </w:instrText>
            </w:r>
            <w:r>
              <w:rPr>
                <w:rFonts w:ascii="Verdana" w:hAnsi="Verdana"/>
              </w:rPr>
            </w:r>
            <w:r>
              <w:rPr>
                <w:rFonts w:ascii="Verdana" w:hAnsi="Verdana"/>
              </w:rPr>
              <w:fldChar w:fldCharType="separate"/>
            </w:r>
            <w:r w:rsidR="00180AA1">
              <w:rPr>
                <w:rFonts w:ascii="Verdana" w:hAnsi="Verdana"/>
              </w:rPr>
              <w:t> </w:t>
            </w:r>
            <w:r w:rsidR="00180AA1">
              <w:rPr>
                <w:rFonts w:ascii="Verdana" w:hAnsi="Verdana"/>
              </w:rPr>
              <w:t> </w:t>
            </w:r>
            <w:r w:rsidR="00180AA1">
              <w:rPr>
                <w:rFonts w:ascii="Verdana" w:hAnsi="Verdana"/>
              </w:rPr>
              <w:t> </w:t>
            </w:r>
            <w:r w:rsidR="00180AA1">
              <w:rPr>
                <w:rFonts w:ascii="Verdana" w:hAnsi="Verdana"/>
              </w:rPr>
              <w:t> </w:t>
            </w:r>
            <w:r w:rsidR="00180AA1">
              <w:rPr>
                <w:rFonts w:ascii="Verdana" w:hAnsi="Verdana"/>
              </w:rPr>
              <w:t> </w:t>
            </w:r>
            <w:r>
              <w:rPr>
                <w:rFonts w:ascii="Verdana" w:hAnsi="Verdana"/>
              </w:rPr>
              <w:fldChar w:fldCharType="end"/>
            </w:r>
          </w:p>
        </w:tc>
      </w:tr>
    </w:tbl>
    <w:p w14:paraId="7559DC05" w14:textId="586276BC" w:rsidR="00F83EAA" w:rsidRPr="00842101" w:rsidRDefault="003E2AAA" w:rsidP="6E369C8B">
      <w:r>
        <w:rPr>
          <w:noProof/>
        </w:rPr>
        <mc:AlternateContent>
          <mc:Choice Requires="wps">
            <w:drawing>
              <wp:anchor distT="0" distB="0" distL="114300" distR="114300" simplePos="0" relativeHeight="251658243" behindDoc="0" locked="0" layoutInCell="1" allowOverlap="1" wp14:anchorId="75C6DE31" wp14:editId="45C80328">
                <wp:simplePos x="0" y="0"/>
                <wp:positionH relativeFrom="margin">
                  <wp:posOffset>-1634059</wp:posOffset>
                </wp:positionH>
                <wp:positionV relativeFrom="paragraph">
                  <wp:posOffset>110359</wp:posOffset>
                </wp:positionV>
                <wp:extent cx="6529709" cy="7479102"/>
                <wp:effectExtent l="0" t="0" r="23495" b="26670"/>
                <wp:wrapNone/>
                <wp:docPr id="473076452" name="Rectangle 12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529709" cy="747910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71430CB2" w14:textId="77777777" w:rsidR="0013358A" w:rsidRPr="00F933DC" w:rsidRDefault="0013358A" w:rsidP="00720A62">
                            <w:pPr>
                              <w:spacing w:before="360"/>
                              <w:ind w:left="142"/>
                              <w:jc w:val="both"/>
                              <w:rPr>
                                <w:rFonts w:ascii="Verdana" w:hAnsi="Verdana"/>
                                <w:b/>
                                <w:u w:val="single"/>
                              </w:rPr>
                            </w:pPr>
                            <w:r w:rsidRPr="00F933DC">
                              <w:rPr>
                                <w:rFonts w:ascii="Verdana" w:hAnsi="Verdana"/>
                                <w:b/>
                                <w:u w:val="single"/>
                              </w:rPr>
                              <w:t>Important information you should read before completing this form</w:t>
                            </w:r>
                          </w:p>
                          <w:p w14:paraId="344AFE61" w14:textId="77777777" w:rsidR="0013358A" w:rsidRPr="00F933DC" w:rsidRDefault="0013358A" w:rsidP="00720A62">
                            <w:pPr>
                              <w:ind w:left="142"/>
                              <w:rPr>
                                <w:rFonts w:ascii="Verdana" w:hAnsi="Verdana"/>
                                <w:sz w:val="18"/>
                                <w:szCs w:val="18"/>
                              </w:rPr>
                            </w:pPr>
                            <w:r w:rsidRPr="00F933DC">
                              <w:rPr>
                                <w:rFonts w:ascii="Verdana" w:hAnsi="Verdana"/>
                                <w:sz w:val="18"/>
                                <w:szCs w:val="18"/>
                              </w:rPr>
                              <w:t xml:space="preserve">This MiFID Annex can be used to provide information: </w:t>
                            </w:r>
                          </w:p>
                          <w:p w14:paraId="3C0D9080" w14:textId="77777777" w:rsidR="0013358A" w:rsidRPr="00F933DC" w:rsidRDefault="0013358A" w:rsidP="006E582D">
                            <w:pPr>
                              <w:numPr>
                                <w:ilvl w:val="0"/>
                                <w:numId w:val="12"/>
                              </w:numPr>
                              <w:rPr>
                                <w:rFonts w:ascii="Verdana" w:hAnsi="Verdana"/>
                                <w:sz w:val="18"/>
                                <w:szCs w:val="18"/>
                              </w:rPr>
                            </w:pPr>
                            <w:r>
                              <w:rPr>
                                <w:rFonts w:ascii="Verdana" w:hAnsi="Verdana"/>
                                <w:sz w:val="18"/>
                                <w:szCs w:val="18"/>
                              </w:rPr>
                              <w:t>R</w:t>
                            </w:r>
                            <w:r w:rsidRPr="00F933DC">
                              <w:rPr>
                                <w:rFonts w:ascii="Verdana" w:hAnsi="Verdana"/>
                                <w:sz w:val="18"/>
                                <w:szCs w:val="18"/>
                              </w:rPr>
                              <w:t>equired by the RTS</w:t>
                            </w:r>
                            <w:r>
                              <w:rPr>
                                <w:rFonts w:ascii="Verdana" w:hAnsi="Verdana"/>
                                <w:sz w:val="18"/>
                                <w:szCs w:val="18"/>
                              </w:rPr>
                              <w:t xml:space="preserve"> under 7</w:t>
                            </w:r>
                            <w:r w:rsidRPr="009C67A7">
                              <w:rPr>
                                <w:rFonts w:ascii="Verdana" w:hAnsi="Verdana"/>
                                <w:sz w:val="18"/>
                                <w:szCs w:val="18"/>
                              </w:rPr>
                              <w:t xml:space="preserve">(4) of </w:t>
                            </w:r>
                            <w:r w:rsidRPr="003E2AAA">
                              <w:rPr>
                                <w:rFonts w:ascii="Verdana" w:hAnsi="Verdana"/>
                                <w:sz w:val="18"/>
                                <w:szCs w:val="18"/>
                              </w:rPr>
                              <w:t>MiFID II</w:t>
                            </w:r>
                            <w:r>
                              <w:rPr>
                                <w:rFonts w:ascii="Verdana" w:hAnsi="Verdana"/>
                                <w:sz w:val="18"/>
                                <w:szCs w:val="18"/>
                              </w:rPr>
                              <w:t xml:space="preserve"> (as defined below)</w:t>
                            </w:r>
                          </w:p>
                          <w:p w14:paraId="6F6D605B" w14:textId="77777777" w:rsidR="0013358A" w:rsidRDefault="0013358A" w:rsidP="006E582D">
                            <w:pPr>
                              <w:numPr>
                                <w:ilvl w:val="0"/>
                                <w:numId w:val="12"/>
                              </w:numPr>
                              <w:rPr>
                                <w:rFonts w:ascii="Verdana" w:hAnsi="Verdana"/>
                                <w:sz w:val="18"/>
                                <w:szCs w:val="18"/>
                              </w:rPr>
                            </w:pPr>
                            <w:r>
                              <w:rPr>
                                <w:rFonts w:ascii="Verdana" w:hAnsi="Verdana"/>
                                <w:sz w:val="18"/>
                                <w:szCs w:val="18"/>
                              </w:rPr>
                              <w:t>A</w:t>
                            </w:r>
                            <w:r w:rsidRPr="00F933DC">
                              <w:rPr>
                                <w:rFonts w:ascii="Verdana" w:hAnsi="Verdana"/>
                                <w:sz w:val="18"/>
                                <w:szCs w:val="18"/>
                              </w:rPr>
                              <w:t>s part of an application for authorisation (known as Part 4A permission) to enable us to assess whether the applicant firm satisfies conditions known as the threshold conditions (COND 2.2). We will only authorise a firm if we are satisfied that it meets these conditions</w:t>
                            </w:r>
                          </w:p>
                          <w:p w14:paraId="52166570" w14:textId="77777777" w:rsidR="0013358A" w:rsidRPr="00F933DC" w:rsidRDefault="0013358A" w:rsidP="006E582D">
                            <w:pPr>
                              <w:numPr>
                                <w:ilvl w:val="0"/>
                                <w:numId w:val="12"/>
                              </w:numPr>
                              <w:rPr>
                                <w:rFonts w:ascii="Verdana" w:hAnsi="Verdana"/>
                                <w:sz w:val="18"/>
                                <w:szCs w:val="18"/>
                              </w:rPr>
                            </w:pPr>
                            <w:r>
                              <w:rPr>
                                <w:rFonts w:ascii="Verdana" w:hAnsi="Verdana"/>
                                <w:sz w:val="18"/>
                                <w:szCs w:val="18"/>
                              </w:rPr>
                              <w:t xml:space="preserve">We need to process the application and prepare for the ongoing supervision of the firm (such as information relating to fees and prudential categories). </w:t>
                            </w:r>
                          </w:p>
                          <w:p w14:paraId="403E668F" w14:textId="77777777" w:rsidR="0013358A" w:rsidRDefault="0013358A" w:rsidP="00720A62">
                            <w:pPr>
                              <w:ind w:left="142"/>
                              <w:rPr>
                                <w:rFonts w:ascii="Verdana" w:hAnsi="Verdana"/>
                                <w:sz w:val="18"/>
                                <w:szCs w:val="18"/>
                              </w:rPr>
                            </w:pPr>
                            <w:r w:rsidRPr="000B78DE">
                              <w:rPr>
                                <w:rFonts w:ascii="Verdana" w:hAnsi="Verdana"/>
                                <w:sz w:val="18"/>
                                <w:szCs w:val="18"/>
                              </w:rPr>
                              <w:t>Please keep a copy of your completed forms and any supporting documents you include in your application pack for future reference.</w:t>
                            </w:r>
                          </w:p>
                          <w:p w14:paraId="34F152DE" w14:textId="30A7A880" w:rsidR="0013358A" w:rsidRPr="000B78DE" w:rsidRDefault="0013358A" w:rsidP="00720A62">
                            <w:pPr>
                              <w:ind w:left="142"/>
                              <w:rPr>
                                <w:rFonts w:ascii="Verdana" w:hAnsi="Verdana"/>
                                <w:sz w:val="18"/>
                                <w:szCs w:val="18"/>
                              </w:rPr>
                            </w:pPr>
                            <w:r>
                              <w:rPr>
                                <w:rFonts w:ascii="Verdana" w:hAnsi="Verdana"/>
                                <w:sz w:val="18"/>
                                <w:szCs w:val="18"/>
                              </w:rPr>
                              <w:t xml:space="preserve">When providing information specified under the RTS you should refer to both the head office of the firm and its potential branches and tied agents, for the information required under Articles 1 and 6 of the RTS.  See Article 7 of the RTS. </w:t>
                            </w:r>
                          </w:p>
                          <w:p w14:paraId="2904DD1A" w14:textId="77777777" w:rsidR="0013358A" w:rsidRPr="000B78DE" w:rsidRDefault="0013358A" w:rsidP="00720A62">
                            <w:pPr>
                              <w:ind w:left="142"/>
                              <w:rPr>
                                <w:rFonts w:ascii="Verdana" w:hAnsi="Verdana"/>
                                <w:sz w:val="18"/>
                                <w:szCs w:val="18"/>
                              </w:rPr>
                            </w:pPr>
                            <w:r w:rsidRPr="000B78DE">
                              <w:rPr>
                                <w:rFonts w:ascii="Verdana" w:hAnsi="Verdana"/>
                                <w:sz w:val="18"/>
                                <w:szCs w:val="18"/>
                              </w:rPr>
                              <w:t>The notes that accompany this Annex will help you complete the questions. They also explain why we require the requested information.</w:t>
                            </w:r>
                          </w:p>
                          <w:p w14:paraId="3AA2E8BD" w14:textId="5104BF94" w:rsidR="0013358A" w:rsidRPr="00893261" w:rsidRDefault="0013358A" w:rsidP="00893261">
                            <w:pPr>
                              <w:ind w:left="142"/>
                              <w:rPr>
                                <w:rFonts w:ascii="Verdana" w:hAnsi="Verdana"/>
                                <w:sz w:val="18"/>
                                <w:szCs w:val="18"/>
                              </w:rPr>
                            </w:pPr>
                            <w:r w:rsidRPr="00893261">
                              <w:rPr>
                                <w:rFonts w:ascii="Verdana" w:hAnsi="Verdana"/>
                                <w:sz w:val="18"/>
                                <w:szCs w:val="18"/>
                              </w:rPr>
                              <w:t xml:space="preserve">The FCA processes personal data in line with the requirements of </w:t>
                            </w:r>
                            <w:r w:rsidR="001F2811">
                              <w:rPr>
                                <w:rFonts w:ascii="Verdana" w:hAnsi="Verdana"/>
                                <w:sz w:val="18"/>
                                <w:szCs w:val="18"/>
                              </w:rPr>
                              <w:t>the UK</w:t>
                            </w:r>
                            <w:r w:rsidR="001F2811" w:rsidRPr="00893261">
                              <w:rPr>
                                <w:rFonts w:ascii="Verdana" w:hAnsi="Verdana"/>
                                <w:sz w:val="18"/>
                                <w:szCs w:val="18"/>
                              </w:rPr>
                              <w:t xml:space="preserve"> </w:t>
                            </w:r>
                            <w:r w:rsidRPr="00893261">
                              <w:rPr>
                                <w:rFonts w:ascii="Verdana" w:hAnsi="Verdana"/>
                                <w:sz w:val="18"/>
                                <w:szCs w:val="18"/>
                              </w:rPr>
                              <w:t xml:space="preserve">General Data Protection Regulation (EU) 2016/679 and the Data Protection Act 2018. For further information about the way we use the personal data collected in this form, please read our privacy notice available on our website: </w:t>
                            </w:r>
                            <w:hyperlink r:id="rId14" w:history="1">
                              <w:r w:rsidRPr="005C471F">
                                <w:rPr>
                                  <w:rStyle w:val="Hyperlink"/>
                                  <w:rFonts w:ascii="Verdana" w:hAnsi="Verdana"/>
                                  <w:sz w:val="18"/>
                                  <w:szCs w:val="18"/>
                                </w:rPr>
                                <w:t>www.fca.org.uk/privacy</w:t>
                              </w:r>
                            </w:hyperlink>
                            <w:r>
                              <w:rPr>
                                <w:rFonts w:ascii="Verdana" w:hAnsi="Verdana"/>
                                <w:sz w:val="18"/>
                                <w:szCs w:val="18"/>
                              </w:rPr>
                              <w:t xml:space="preserve"> .</w:t>
                            </w:r>
                          </w:p>
                          <w:p w14:paraId="16C780A4" w14:textId="77777777" w:rsidR="0013358A" w:rsidRPr="00B9534E" w:rsidRDefault="0013358A" w:rsidP="00720A62">
                            <w:pPr>
                              <w:tabs>
                                <w:tab w:val="right" w:pos="4253"/>
                              </w:tabs>
                              <w:spacing w:line="240" w:lineRule="exact"/>
                              <w:ind w:left="142" w:right="312" w:hanging="284"/>
                              <w:rPr>
                                <w:b/>
                                <w:i/>
                                <w:iCs/>
                                <w:color w:val="8EA5D6"/>
                              </w:rPr>
                            </w:pPr>
                            <w:r w:rsidRPr="000B78DE">
                              <w:rPr>
                                <w:rFonts w:ascii="Verdana" w:hAnsi="Verdana"/>
                                <w:sz w:val="18"/>
                                <w:szCs w:val="18"/>
                              </w:rPr>
                              <w:tab/>
                            </w:r>
                            <w:r w:rsidRPr="00B9534E">
                              <w:rPr>
                                <w:rFonts w:ascii="Verdana" w:hAnsi="Verdana"/>
                                <w:b/>
                                <w:sz w:val="18"/>
                                <w:szCs w:val="18"/>
                              </w:rPr>
                              <w:t>It is important that you provide accurate and complete information.  Knowingly or recklessly giving the FCA information which is false or misleading in a material particular may be a criminal offence (sections 398 and 400 of the Financial Services and Markets Act 2000).  SUP 15.6.1R and SUP 15.6.4R (where applicable) require an authorised person to take reasonable steps to ensure the accuracy and completeness of information given to the FCA and to notify the FCA immediately if materially inaccurate information has been provided.  If necessary, please take appropriate professional advice before supplying information to us.</w:t>
                            </w:r>
                          </w:p>
                          <w:p w14:paraId="7E9ECF38" w14:textId="77777777" w:rsidR="0013358A" w:rsidRPr="00051DE4" w:rsidRDefault="0013358A" w:rsidP="00720A62">
                            <w:pPr>
                              <w:tabs>
                                <w:tab w:val="left" w:pos="3544"/>
                                <w:tab w:val="right" w:pos="4253"/>
                              </w:tabs>
                              <w:spacing w:line="240" w:lineRule="exact"/>
                              <w:ind w:left="142" w:right="312"/>
                              <w:rPr>
                                <w:rFonts w:ascii="Verdana" w:hAnsi="Verdana"/>
                                <w:b/>
                                <w:u w:val="single"/>
                              </w:rPr>
                            </w:pPr>
                            <w:r w:rsidRPr="000B78DE">
                              <w:rPr>
                                <w:rFonts w:ascii="Verdana" w:hAnsi="Verdana"/>
                                <w:b/>
                                <w:u w:val="single"/>
                              </w:rPr>
                              <w:t>Terms in this application pack</w:t>
                            </w:r>
                            <w:r>
                              <w:rPr>
                                <w:rFonts w:ascii="Verdana" w:hAnsi="Verdana"/>
                                <w:b/>
                                <w:u w:val="single"/>
                              </w:rPr>
                              <w:t xml:space="preserve"> </w:t>
                            </w:r>
                          </w:p>
                          <w:p w14:paraId="2D8087AA" w14:textId="77777777" w:rsidR="0013358A" w:rsidRPr="00425988" w:rsidRDefault="0013358A" w:rsidP="00720A62">
                            <w:pPr>
                              <w:ind w:left="142"/>
                              <w:rPr>
                                <w:rFonts w:ascii="Verdana" w:hAnsi="Verdana"/>
                                <w:sz w:val="18"/>
                                <w:szCs w:val="18"/>
                              </w:rPr>
                            </w:pPr>
                            <w:r w:rsidRPr="00425988">
                              <w:rPr>
                                <w:rFonts w:ascii="Verdana" w:hAnsi="Verdana"/>
                                <w:sz w:val="18"/>
                                <w:szCs w:val="18"/>
                              </w:rPr>
                              <w:t>In this application pack we use the following terms:</w:t>
                            </w:r>
                          </w:p>
                          <w:p w14:paraId="36E14306" w14:textId="77777777" w:rsidR="0013358A" w:rsidRPr="00425988" w:rsidRDefault="0013358A" w:rsidP="006E582D">
                            <w:pPr>
                              <w:numPr>
                                <w:ilvl w:val="0"/>
                                <w:numId w:val="4"/>
                              </w:numPr>
                              <w:tabs>
                                <w:tab w:val="num" w:pos="426"/>
                              </w:tabs>
                              <w:spacing w:before="0" w:line="240" w:lineRule="auto"/>
                              <w:ind w:left="426" w:hanging="284"/>
                              <w:rPr>
                                <w:rFonts w:ascii="Verdana" w:hAnsi="Verdana"/>
                                <w:sz w:val="18"/>
                                <w:szCs w:val="18"/>
                              </w:rPr>
                            </w:pPr>
                            <w:r w:rsidRPr="00425988">
                              <w:rPr>
                                <w:rFonts w:ascii="Verdana" w:hAnsi="Verdana"/>
                                <w:sz w:val="18"/>
                                <w:szCs w:val="18"/>
                              </w:rPr>
                              <w:t>'you' refers to the person(s) signing the form on behalf of the applicant firm</w:t>
                            </w:r>
                          </w:p>
                          <w:p w14:paraId="7AD514D8" w14:textId="77777777" w:rsidR="0013358A" w:rsidRPr="00425988" w:rsidRDefault="0013358A" w:rsidP="006E582D">
                            <w:pPr>
                              <w:numPr>
                                <w:ilvl w:val="0"/>
                                <w:numId w:val="4"/>
                              </w:numPr>
                              <w:tabs>
                                <w:tab w:val="num" w:pos="426"/>
                              </w:tabs>
                              <w:spacing w:before="0" w:line="240" w:lineRule="auto"/>
                              <w:ind w:left="426" w:hanging="284"/>
                              <w:rPr>
                                <w:rFonts w:ascii="Verdana" w:hAnsi="Verdana"/>
                                <w:sz w:val="18"/>
                                <w:szCs w:val="18"/>
                              </w:rPr>
                            </w:pPr>
                            <w:r w:rsidRPr="00425988">
                              <w:rPr>
                                <w:rFonts w:ascii="Verdana" w:hAnsi="Verdana"/>
                                <w:sz w:val="18"/>
                                <w:szCs w:val="18"/>
                              </w:rPr>
                              <w:t>'the applicant firm' refers to the firm applying for authorisation</w:t>
                            </w:r>
                          </w:p>
                          <w:p w14:paraId="5B8D903D" w14:textId="77777777" w:rsidR="0013358A" w:rsidRPr="00425988" w:rsidRDefault="0013358A" w:rsidP="006E582D">
                            <w:pPr>
                              <w:numPr>
                                <w:ilvl w:val="0"/>
                                <w:numId w:val="4"/>
                              </w:numPr>
                              <w:tabs>
                                <w:tab w:val="num" w:pos="426"/>
                              </w:tabs>
                              <w:spacing w:before="0" w:line="240" w:lineRule="auto"/>
                              <w:ind w:left="426" w:hanging="284"/>
                              <w:rPr>
                                <w:rFonts w:ascii="Verdana" w:hAnsi="Verdana"/>
                                <w:sz w:val="18"/>
                                <w:szCs w:val="18"/>
                              </w:rPr>
                            </w:pPr>
                            <w:r w:rsidRPr="00425988">
                              <w:rPr>
                                <w:rFonts w:ascii="Verdana" w:hAnsi="Verdana"/>
                                <w:sz w:val="18"/>
                                <w:szCs w:val="18"/>
                              </w:rPr>
                              <w:t xml:space="preserve">‘we’, ‘us’, ‘our’ or </w:t>
                            </w:r>
                            <w:r>
                              <w:rPr>
                                <w:rFonts w:ascii="Verdana" w:hAnsi="Verdana"/>
                                <w:sz w:val="18"/>
                                <w:szCs w:val="18"/>
                              </w:rPr>
                              <w:t>‘</w:t>
                            </w:r>
                            <w:r w:rsidRPr="00425988">
                              <w:rPr>
                                <w:rFonts w:ascii="Verdana" w:hAnsi="Verdana"/>
                                <w:sz w:val="18"/>
                                <w:szCs w:val="18"/>
                              </w:rPr>
                              <w:t>FCA</w:t>
                            </w:r>
                            <w:r>
                              <w:rPr>
                                <w:rFonts w:ascii="Verdana" w:hAnsi="Verdana"/>
                                <w:sz w:val="18"/>
                                <w:szCs w:val="18"/>
                              </w:rPr>
                              <w:t>’</w:t>
                            </w:r>
                            <w:r w:rsidRPr="00425988">
                              <w:rPr>
                                <w:rFonts w:ascii="Verdana" w:hAnsi="Verdana"/>
                                <w:sz w:val="18"/>
                                <w:szCs w:val="18"/>
                              </w:rPr>
                              <w:t xml:space="preserve"> refers to the Financial Conduct Authority</w:t>
                            </w:r>
                          </w:p>
                          <w:p w14:paraId="60E3520B" w14:textId="77777777" w:rsidR="0013358A" w:rsidRDefault="0013358A" w:rsidP="006E582D">
                            <w:pPr>
                              <w:numPr>
                                <w:ilvl w:val="0"/>
                                <w:numId w:val="4"/>
                              </w:numPr>
                              <w:tabs>
                                <w:tab w:val="num" w:pos="426"/>
                              </w:tabs>
                              <w:spacing w:before="0" w:line="240" w:lineRule="auto"/>
                              <w:ind w:left="426" w:hanging="284"/>
                              <w:rPr>
                                <w:rFonts w:ascii="Verdana" w:hAnsi="Verdana"/>
                                <w:sz w:val="18"/>
                                <w:szCs w:val="18"/>
                              </w:rPr>
                            </w:pPr>
                            <w:r>
                              <w:rPr>
                                <w:rFonts w:ascii="Verdana" w:hAnsi="Verdana"/>
                                <w:sz w:val="18"/>
                                <w:szCs w:val="18"/>
                              </w:rPr>
                              <w:t>‘</w:t>
                            </w:r>
                            <w:r w:rsidRPr="00425988">
                              <w:rPr>
                                <w:rFonts w:ascii="Verdana" w:hAnsi="Verdana"/>
                                <w:sz w:val="18"/>
                                <w:szCs w:val="18"/>
                              </w:rPr>
                              <w:t>FSMA</w:t>
                            </w:r>
                            <w:r>
                              <w:rPr>
                                <w:rFonts w:ascii="Verdana" w:hAnsi="Verdana"/>
                                <w:sz w:val="18"/>
                                <w:szCs w:val="18"/>
                              </w:rPr>
                              <w:t>’</w:t>
                            </w:r>
                            <w:r w:rsidRPr="00425988">
                              <w:rPr>
                                <w:rFonts w:ascii="Verdana" w:hAnsi="Verdana"/>
                                <w:sz w:val="18"/>
                                <w:szCs w:val="18"/>
                              </w:rPr>
                              <w:t xml:space="preserve"> refers to the Financial Services and Markets Act 2000</w:t>
                            </w:r>
                          </w:p>
                          <w:p w14:paraId="0BCF60B1" w14:textId="788056D4" w:rsidR="0013358A" w:rsidRPr="00425988" w:rsidRDefault="0013358A" w:rsidP="006E582D">
                            <w:pPr>
                              <w:numPr>
                                <w:ilvl w:val="0"/>
                                <w:numId w:val="4"/>
                              </w:numPr>
                              <w:tabs>
                                <w:tab w:val="num" w:pos="426"/>
                              </w:tabs>
                              <w:spacing w:before="0" w:line="240" w:lineRule="auto"/>
                              <w:ind w:left="426" w:hanging="284"/>
                              <w:rPr>
                                <w:rFonts w:ascii="Verdana" w:hAnsi="Verdana"/>
                                <w:sz w:val="18"/>
                                <w:szCs w:val="18"/>
                              </w:rPr>
                            </w:pPr>
                            <w:r>
                              <w:rPr>
                                <w:rFonts w:ascii="Verdana" w:hAnsi="Verdana"/>
                                <w:sz w:val="18"/>
                                <w:szCs w:val="18"/>
                              </w:rPr>
                              <w:t>‘MiFID’ refers to the</w:t>
                            </w:r>
                            <w:r w:rsidR="00527014">
                              <w:rPr>
                                <w:rFonts w:ascii="Verdana" w:hAnsi="Verdana"/>
                                <w:sz w:val="18"/>
                                <w:szCs w:val="18"/>
                              </w:rPr>
                              <w:t xml:space="preserve"> UK law implementing the</w:t>
                            </w:r>
                            <w:r>
                              <w:rPr>
                                <w:rFonts w:ascii="Verdana" w:hAnsi="Verdana"/>
                                <w:sz w:val="18"/>
                                <w:szCs w:val="18"/>
                              </w:rPr>
                              <w:t xml:space="preserve"> Markets in Financial Instruments Directive (Directive 2014/65/EU of the European Parliament and of the Council)</w:t>
                            </w:r>
                          </w:p>
                          <w:p w14:paraId="2DBD20F9" w14:textId="6C5DD7A9" w:rsidR="0013358A" w:rsidRPr="0011741D" w:rsidRDefault="0013358A" w:rsidP="006E582D">
                            <w:pPr>
                              <w:numPr>
                                <w:ilvl w:val="0"/>
                                <w:numId w:val="4"/>
                              </w:numPr>
                              <w:tabs>
                                <w:tab w:val="num" w:pos="426"/>
                              </w:tabs>
                              <w:spacing w:before="0" w:line="240" w:lineRule="auto"/>
                              <w:ind w:left="426" w:hanging="284"/>
                              <w:rPr>
                                <w:rStyle w:val="Hyperlink"/>
                                <w:rFonts w:ascii="Verdana" w:hAnsi="Verdana"/>
                                <w:color w:val="auto"/>
                                <w:sz w:val="18"/>
                                <w:szCs w:val="18"/>
                                <w:u w:val="none"/>
                              </w:rPr>
                            </w:pPr>
                            <w:r w:rsidRPr="001E65EE">
                              <w:rPr>
                                <w:rFonts w:ascii="Verdana" w:hAnsi="Verdana"/>
                                <w:sz w:val="18"/>
                                <w:szCs w:val="18"/>
                              </w:rPr>
                              <w:t xml:space="preserve">‘RTS’ refers to </w:t>
                            </w:r>
                            <w:r w:rsidR="00D56CC0">
                              <w:rPr>
                                <w:rFonts w:ascii="Verdana" w:hAnsi="Verdana"/>
                                <w:sz w:val="18"/>
                                <w:szCs w:val="18"/>
                              </w:rPr>
                              <w:t xml:space="preserve">the UK version of </w:t>
                            </w:r>
                            <w:r w:rsidR="00642D3F">
                              <w:rPr>
                                <w:rFonts w:ascii="Verdana" w:hAnsi="Verdana"/>
                                <w:sz w:val="18"/>
                                <w:szCs w:val="18"/>
                              </w:rPr>
                              <w:t xml:space="preserve">the </w:t>
                            </w:r>
                            <w:r w:rsidRPr="001E65EE">
                              <w:rPr>
                                <w:rFonts w:ascii="Verdana" w:hAnsi="Verdana"/>
                                <w:sz w:val="18"/>
                                <w:szCs w:val="18"/>
                              </w:rPr>
                              <w:t>Regulatory Technical Standard</w:t>
                            </w:r>
                            <w:r w:rsidR="000A105F">
                              <w:rPr>
                                <w:rFonts w:ascii="Verdana" w:hAnsi="Verdana"/>
                                <w:sz w:val="18"/>
                                <w:szCs w:val="18"/>
                              </w:rPr>
                              <w:t xml:space="preserve"> </w:t>
                            </w:r>
                            <w:r w:rsidRPr="00CC607F">
                              <w:rPr>
                                <w:rFonts w:ascii="Verdana" w:hAnsi="Verdana"/>
                                <w:sz w:val="18"/>
                                <w:szCs w:val="18"/>
                              </w:rPr>
                              <w:t>(EU) 2017/1945 of 19 June 2017:</w:t>
                            </w:r>
                            <w:r w:rsidR="00910FE1">
                              <w:rPr>
                                <w:rStyle w:val="Hyperlink"/>
                                <w:rFonts w:ascii="Verdana" w:hAnsi="Verdana"/>
                                <w:sz w:val="18"/>
                                <w:szCs w:val="18"/>
                              </w:rPr>
                              <w:t xml:space="preserve"> </w:t>
                            </w:r>
                          </w:p>
                          <w:p w14:paraId="6E415831" w14:textId="032DDB8D" w:rsidR="0011741D" w:rsidRPr="00CC607F" w:rsidRDefault="0011741D" w:rsidP="0011741D">
                            <w:pPr>
                              <w:tabs>
                                <w:tab w:val="num" w:pos="426"/>
                              </w:tabs>
                              <w:spacing w:before="0" w:line="240" w:lineRule="auto"/>
                              <w:ind w:left="426"/>
                              <w:rPr>
                                <w:rFonts w:ascii="Verdana" w:hAnsi="Verdana"/>
                                <w:sz w:val="18"/>
                                <w:szCs w:val="18"/>
                              </w:rPr>
                            </w:pPr>
                            <w:r w:rsidRPr="0011741D">
                              <w:rPr>
                                <w:rFonts w:ascii="Verdana" w:hAnsi="Verdana"/>
                                <w:sz w:val="18"/>
                                <w:szCs w:val="18"/>
                              </w:rPr>
                              <w:t>https://www.handbook.fca.org.uk/techstandards/MIFID-MIFIR/2017/reg_del_2017_1943_oj/?view=chapter</w:t>
                            </w:r>
                          </w:p>
                          <w:p w14:paraId="4BA6AC8D" w14:textId="77777777" w:rsidR="0013358A" w:rsidRPr="00DA5F1F" w:rsidRDefault="0013358A" w:rsidP="006E582D">
                            <w:pPr>
                              <w:numPr>
                                <w:ilvl w:val="0"/>
                                <w:numId w:val="4"/>
                              </w:numPr>
                              <w:tabs>
                                <w:tab w:val="num" w:pos="426"/>
                              </w:tabs>
                              <w:spacing w:before="0" w:line="240" w:lineRule="auto"/>
                              <w:ind w:left="426" w:hanging="284"/>
                              <w:rPr>
                                <w:rFonts w:ascii="Verdana" w:hAnsi="Verdana"/>
                                <w:sz w:val="18"/>
                                <w:szCs w:val="18"/>
                              </w:rPr>
                            </w:pPr>
                            <w:r>
                              <w:rPr>
                                <w:rFonts w:ascii="Verdana" w:hAnsi="Verdana"/>
                                <w:sz w:val="18"/>
                                <w:szCs w:val="18"/>
                              </w:rPr>
                              <w:t>‘MTF’ refers to Multilateral Trading Facility</w:t>
                            </w:r>
                          </w:p>
                          <w:p w14:paraId="54366A9F" w14:textId="77777777" w:rsidR="0013358A" w:rsidRDefault="0013358A" w:rsidP="006E582D">
                            <w:pPr>
                              <w:numPr>
                                <w:ilvl w:val="0"/>
                                <w:numId w:val="4"/>
                              </w:numPr>
                              <w:tabs>
                                <w:tab w:val="num" w:pos="426"/>
                              </w:tabs>
                              <w:spacing w:before="0" w:line="240" w:lineRule="auto"/>
                              <w:ind w:left="426" w:hanging="284"/>
                              <w:rPr>
                                <w:rFonts w:ascii="Verdana" w:hAnsi="Verdana"/>
                                <w:sz w:val="18"/>
                                <w:szCs w:val="18"/>
                              </w:rPr>
                            </w:pPr>
                            <w:r>
                              <w:rPr>
                                <w:rFonts w:ascii="Verdana" w:hAnsi="Verdana"/>
                                <w:sz w:val="18"/>
                                <w:szCs w:val="18"/>
                              </w:rPr>
                              <w:t>‘OTF’ refers to Organised Trading Facility</w:t>
                            </w:r>
                          </w:p>
                          <w:p w14:paraId="46F60D41" w14:textId="1A163BC1" w:rsidR="0013358A" w:rsidRPr="00EE117B" w:rsidRDefault="00465EFF" w:rsidP="006E582D">
                            <w:pPr>
                              <w:numPr>
                                <w:ilvl w:val="0"/>
                                <w:numId w:val="4"/>
                              </w:numPr>
                              <w:tabs>
                                <w:tab w:val="num" w:pos="426"/>
                              </w:tabs>
                              <w:spacing w:before="0" w:line="240" w:lineRule="auto"/>
                              <w:ind w:left="426" w:hanging="284"/>
                              <w:rPr>
                                <w:rFonts w:ascii="Verdana" w:hAnsi="Verdana"/>
                                <w:sz w:val="18"/>
                                <w:szCs w:val="18"/>
                              </w:rPr>
                            </w:pPr>
                            <w:r w:rsidDel="00465EFF">
                              <w:rPr>
                                <w:rFonts w:ascii="Verdana" w:hAnsi="Verdana"/>
                                <w:sz w:val="18"/>
                                <w:szCs w:val="18"/>
                              </w:rPr>
                              <w:t xml:space="preserve"> </w:t>
                            </w:r>
                            <w:r w:rsidR="0013358A">
                              <w:rPr>
                                <w:rFonts w:ascii="Verdana" w:hAnsi="Verdana"/>
                                <w:sz w:val="18"/>
                                <w:szCs w:val="18"/>
                              </w:rPr>
                              <w:t xml:space="preserve">‘EMIR’ refers to the </w:t>
                            </w:r>
                            <w:r w:rsidR="00A02A84">
                              <w:rPr>
                                <w:rFonts w:ascii="Verdana" w:hAnsi="Verdana"/>
                                <w:sz w:val="18"/>
                                <w:szCs w:val="18"/>
                              </w:rPr>
                              <w:t xml:space="preserve">UK version of the </w:t>
                            </w:r>
                            <w:r w:rsidR="0013358A">
                              <w:rPr>
                                <w:rFonts w:ascii="Verdana" w:hAnsi="Verdana"/>
                                <w:sz w:val="18"/>
                                <w:szCs w:val="18"/>
                              </w:rPr>
                              <w:t>European Market Infrastructure Regulation (Regulation (</w:t>
                            </w:r>
                            <w:r w:rsidR="0013358A" w:rsidRPr="00A86CC3">
                              <w:rPr>
                                <w:rFonts w:ascii="Verdana" w:hAnsi="Verdana"/>
                                <w:sz w:val="18"/>
                                <w:szCs w:val="18"/>
                              </w:rPr>
                              <w:t>EU) No</w:t>
                            </w:r>
                            <w:r w:rsidR="0013358A">
                              <w:rPr>
                                <w:rFonts w:ascii="Verdana" w:hAnsi="Verdana"/>
                                <w:sz w:val="18"/>
                                <w:szCs w:val="18"/>
                              </w:rPr>
                              <w:t xml:space="preserve"> 648/2012)</w:t>
                            </w:r>
                          </w:p>
                        </w:txbxContent>
                      </wps:txbx>
                      <wps:bodyPr rot="0" vert="horz" wrap="square" lIns="288000" tIns="0" rIns="180000" bIns="0" anchor="t" anchorCtr="0" upright="1">
                        <a:noAutofit/>
                      </wps:bodyPr>
                    </wps:wsp>
                  </a:graphicData>
                </a:graphic>
                <wp14:sizeRelH relativeFrom="margin">
                  <wp14:pctWidth>0</wp14:pctWidth>
                </wp14:sizeRelH>
                <wp14:sizeRelV relativeFrom="margin">
                  <wp14:pctHeight>0</wp14:pctHeight>
                </wp14:sizeRelV>
              </wp:anchor>
            </w:drawing>
          </mc:Choice>
          <mc:Fallback>
            <w:pict>
              <v:rect w14:anchorId="75C6DE31" id="Rectangle 124" o:spid="_x0000_s1026" style="position:absolute;margin-left:-128.65pt;margin-top:8.7pt;width:514.15pt;height:588.9pt;z-index:25165824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jbFCCwIAAPMDAAAOAAAAZHJzL2Uyb0RvYy54bWysU9uO2yAQfa/Uf0C8N76o2SRWnNUq260q&#10;bbuVtv0AjLGNihk6kDjp13cgl+3lrSoPaIDhzJnDYX17GA3bK/QabM2LWc6ZshJabfuaf/3y8GbJ&#10;mQ/CtsKAVTU/Ks9vN69frSdXqRIGMK1CRiDWV5Or+RCCq7LMy0GNws/AKUuHHeAoAi2xz1oUE6GP&#10;Jivz/CabAFuHIJX3tHt/OuSbhN91SoanrvMqMFNz4hbSjGlu4pxt1qLqUbhByzMN8Q8sRqEtFb1C&#10;3Ysg2A71X1CjlggeujCTMGbQdVqq1AN1U+R/dPM8CKdSLySOd1eZ/P+DlZ/2z+4zRurePYL85pmF&#10;7SBsr+4QYRqUaKlcEYXKJuer64W48HSVNdNHaOlpxS5A0uDQ4RgBqTt2SFIfr1KrQ2CSNm/m5WqR&#10;rziTdLZ4u1gVeZlqiOpy3aEP7xWMLAY1R3rLBC/2jz5EOqK6pMRqFh60Mek9jWVTzVfzcp4ueDC6&#10;jYepS+ybrUG2F9ERaZzr/pY26kC+NHqs+fKaJKooxzvbpipBaHOKiYmxZ32iJNF9vgqH5kCJMWyg&#10;PZJSCCf/0X+hYAD8wdlE3qu5/74TqDgzHyypXS5jTXJrWlGAKSgSE86ay7awkkBqHjg7hdtwsvbO&#10;oe4HqlEkASzc0dt0Oqn2wufMmJyVxDz/gmjdX9cp6+Wvbn4CAAD//wMAUEsDBBQABgAIAAAAIQA1&#10;4q4W4QAAAAwBAAAPAAAAZHJzL2Rvd25yZXYueG1sTI/BTsMwEETvSPyDtUjcWiehISXEqQAJqQeE&#10;lMIHOLFxrMTrELtt4OtZTnDcmafZmWq3uJGd9BysRwHpOgGmsfPKohHw/va82gILUaKSo0ct4EsH&#10;2NWXF5UslT9jo0+HaBiFYCilgD7GqeQ8dL12Mqz9pJG8Dz87GemcDVezPFO4G3mWJLfcSYv0oZeT&#10;fup1NxyOTsDrZ/7dmr1t9i9mazePTcLbYRDi+mp5uAcW9RL/YPitT9Whpk6tP6IKbBSwyvLihlhy&#10;ig0wIooipXUtCeldngGvK/5/RP0DAAD//wMAUEsBAi0AFAAGAAgAAAAhALaDOJL+AAAA4QEAABMA&#10;AAAAAAAAAAAAAAAAAAAAAFtDb250ZW50X1R5cGVzXS54bWxQSwECLQAUAAYACAAAACEAOP0h/9YA&#10;AACUAQAACwAAAAAAAAAAAAAAAAAvAQAAX3JlbHMvLnJlbHNQSwECLQAUAAYACAAAACEAVY2xQgsC&#10;AADzAwAADgAAAAAAAAAAAAAAAAAuAgAAZHJzL2Uyb0RvYy54bWxQSwECLQAUAAYACAAAACEANeKu&#10;FuEAAAAMAQAADwAAAAAAAAAAAAAAAABlBAAAZHJzL2Rvd25yZXYueG1sUEsFBgAAAAAEAAQA8wAA&#10;AHMFAAAAAA==&#10;" filled="f">
                <v:textbox inset="8mm,0,5mm,0">
                  <w:txbxContent>
                    <w:p w14:paraId="71430CB2" w14:textId="77777777" w:rsidR="0013358A" w:rsidRPr="00F933DC" w:rsidRDefault="0013358A" w:rsidP="00720A62">
                      <w:pPr>
                        <w:spacing w:before="360"/>
                        <w:ind w:left="142"/>
                        <w:jc w:val="both"/>
                        <w:rPr>
                          <w:rFonts w:ascii="Verdana" w:hAnsi="Verdana"/>
                          <w:b/>
                          <w:u w:val="single"/>
                        </w:rPr>
                      </w:pPr>
                      <w:r w:rsidRPr="00F933DC">
                        <w:rPr>
                          <w:rFonts w:ascii="Verdana" w:hAnsi="Verdana"/>
                          <w:b/>
                          <w:u w:val="single"/>
                        </w:rPr>
                        <w:t>Important information you should read before completing this form</w:t>
                      </w:r>
                    </w:p>
                    <w:p w14:paraId="344AFE61" w14:textId="77777777" w:rsidR="0013358A" w:rsidRPr="00F933DC" w:rsidRDefault="0013358A" w:rsidP="00720A62">
                      <w:pPr>
                        <w:ind w:left="142"/>
                        <w:rPr>
                          <w:rFonts w:ascii="Verdana" w:hAnsi="Verdana"/>
                          <w:sz w:val="18"/>
                          <w:szCs w:val="18"/>
                        </w:rPr>
                      </w:pPr>
                      <w:r w:rsidRPr="00F933DC">
                        <w:rPr>
                          <w:rFonts w:ascii="Verdana" w:hAnsi="Verdana"/>
                          <w:sz w:val="18"/>
                          <w:szCs w:val="18"/>
                        </w:rPr>
                        <w:t xml:space="preserve">This MiFID Annex can be used to provide information: </w:t>
                      </w:r>
                    </w:p>
                    <w:p w14:paraId="3C0D9080" w14:textId="77777777" w:rsidR="0013358A" w:rsidRPr="00F933DC" w:rsidRDefault="0013358A" w:rsidP="006E582D">
                      <w:pPr>
                        <w:numPr>
                          <w:ilvl w:val="0"/>
                          <w:numId w:val="12"/>
                        </w:numPr>
                        <w:rPr>
                          <w:rFonts w:ascii="Verdana" w:hAnsi="Verdana"/>
                          <w:sz w:val="18"/>
                          <w:szCs w:val="18"/>
                        </w:rPr>
                      </w:pPr>
                      <w:r>
                        <w:rPr>
                          <w:rFonts w:ascii="Verdana" w:hAnsi="Verdana"/>
                          <w:sz w:val="18"/>
                          <w:szCs w:val="18"/>
                        </w:rPr>
                        <w:t>R</w:t>
                      </w:r>
                      <w:r w:rsidRPr="00F933DC">
                        <w:rPr>
                          <w:rFonts w:ascii="Verdana" w:hAnsi="Verdana"/>
                          <w:sz w:val="18"/>
                          <w:szCs w:val="18"/>
                        </w:rPr>
                        <w:t>equired by the RTS</w:t>
                      </w:r>
                      <w:r>
                        <w:rPr>
                          <w:rFonts w:ascii="Verdana" w:hAnsi="Verdana"/>
                          <w:sz w:val="18"/>
                          <w:szCs w:val="18"/>
                        </w:rPr>
                        <w:t xml:space="preserve"> under 7</w:t>
                      </w:r>
                      <w:r w:rsidRPr="009C67A7">
                        <w:rPr>
                          <w:rFonts w:ascii="Verdana" w:hAnsi="Verdana"/>
                          <w:sz w:val="18"/>
                          <w:szCs w:val="18"/>
                        </w:rPr>
                        <w:t xml:space="preserve">(4) of </w:t>
                      </w:r>
                      <w:r w:rsidRPr="003E2AAA">
                        <w:rPr>
                          <w:rFonts w:ascii="Verdana" w:hAnsi="Verdana"/>
                          <w:sz w:val="18"/>
                          <w:szCs w:val="18"/>
                        </w:rPr>
                        <w:t>MiFID II</w:t>
                      </w:r>
                      <w:r>
                        <w:rPr>
                          <w:rFonts w:ascii="Verdana" w:hAnsi="Verdana"/>
                          <w:sz w:val="18"/>
                          <w:szCs w:val="18"/>
                        </w:rPr>
                        <w:t xml:space="preserve"> (as defined below)</w:t>
                      </w:r>
                    </w:p>
                    <w:p w14:paraId="6F6D605B" w14:textId="77777777" w:rsidR="0013358A" w:rsidRDefault="0013358A" w:rsidP="006E582D">
                      <w:pPr>
                        <w:numPr>
                          <w:ilvl w:val="0"/>
                          <w:numId w:val="12"/>
                        </w:numPr>
                        <w:rPr>
                          <w:rFonts w:ascii="Verdana" w:hAnsi="Verdana"/>
                          <w:sz w:val="18"/>
                          <w:szCs w:val="18"/>
                        </w:rPr>
                      </w:pPr>
                      <w:r>
                        <w:rPr>
                          <w:rFonts w:ascii="Verdana" w:hAnsi="Verdana"/>
                          <w:sz w:val="18"/>
                          <w:szCs w:val="18"/>
                        </w:rPr>
                        <w:t>A</w:t>
                      </w:r>
                      <w:r w:rsidRPr="00F933DC">
                        <w:rPr>
                          <w:rFonts w:ascii="Verdana" w:hAnsi="Verdana"/>
                          <w:sz w:val="18"/>
                          <w:szCs w:val="18"/>
                        </w:rPr>
                        <w:t>s part of an application for authorisation (known as Part 4A permission) to enable us to assess whether the applicant firm satisfies conditions known as the threshold conditions (COND 2.2). We will only authorise a firm if we are satisfied that it meets these conditions</w:t>
                      </w:r>
                    </w:p>
                    <w:p w14:paraId="52166570" w14:textId="77777777" w:rsidR="0013358A" w:rsidRPr="00F933DC" w:rsidRDefault="0013358A" w:rsidP="006E582D">
                      <w:pPr>
                        <w:numPr>
                          <w:ilvl w:val="0"/>
                          <w:numId w:val="12"/>
                        </w:numPr>
                        <w:rPr>
                          <w:rFonts w:ascii="Verdana" w:hAnsi="Verdana"/>
                          <w:sz w:val="18"/>
                          <w:szCs w:val="18"/>
                        </w:rPr>
                      </w:pPr>
                      <w:r>
                        <w:rPr>
                          <w:rFonts w:ascii="Verdana" w:hAnsi="Verdana"/>
                          <w:sz w:val="18"/>
                          <w:szCs w:val="18"/>
                        </w:rPr>
                        <w:t xml:space="preserve">We need to process the application and prepare for the ongoing supervision of the firm (such as information relating to fees and prudential categories). </w:t>
                      </w:r>
                    </w:p>
                    <w:p w14:paraId="403E668F" w14:textId="77777777" w:rsidR="0013358A" w:rsidRDefault="0013358A" w:rsidP="00720A62">
                      <w:pPr>
                        <w:ind w:left="142"/>
                        <w:rPr>
                          <w:rFonts w:ascii="Verdana" w:hAnsi="Verdana"/>
                          <w:sz w:val="18"/>
                          <w:szCs w:val="18"/>
                        </w:rPr>
                      </w:pPr>
                      <w:r w:rsidRPr="000B78DE">
                        <w:rPr>
                          <w:rFonts w:ascii="Verdana" w:hAnsi="Verdana"/>
                          <w:sz w:val="18"/>
                          <w:szCs w:val="18"/>
                        </w:rPr>
                        <w:t>Please keep a copy of your completed forms and any supporting documents you include in your application pack for future reference.</w:t>
                      </w:r>
                    </w:p>
                    <w:p w14:paraId="34F152DE" w14:textId="30A7A880" w:rsidR="0013358A" w:rsidRPr="000B78DE" w:rsidRDefault="0013358A" w:rsidP="00720A62">
                      <w:pPr>
                        <w:ind w:left="142"/>
                        <w:rPr>
                          <w:rFonts w:ascii="Verdana" w:hAnsi="Verdana"/>
                          <w:sz w:val="18"/>
                          <w:szCs w:val="18"/>
                        </w:rPr>
                      </w:pPr>
                      <w:r>
                        <w:rPr>
                          <w:rFonts w:ascii="Verdana" w:hAnsi="Verdana"/>
                          <w:sz w:val="18"/>
                          <w:szCs w:val="18"/>
                        </w:rPr>
                        <w:t xml:space="preserve">When providing information specified under the RTS you should refer to both the head office of the firm and its potential branches and tied agents, for the information required under Articles 1 and 6 of the RTS.  See Article 7 of the RTS. </w:t>
                      </w:r>
                    </w:p>
                    <w:p w14:paraId="2904DD1A" w14:textId="77777777" w:rsidR="0013358A" w:rsidRPr="000B78DE" w:rsidRDefault="0013358A" w:rsidP="00720A62">
                      <w:pPr>
                        <w:ind w:left="142"/>
                        <w:rPr>
                          <w:rFonts w:ascii="Verdana" w:hAnsi="Verdana"/>
                          <w:sz w:val="18"/>
                          <w:szCs w:val="18"/>
                        </w:rPr>
                      </w:pPr>
                      <w:r w:rsidRPr="000B78DE">
                        <w:rPr>
                          <w:rFonts w:ascii="Verdana" w:hAnsi="Verdana"/>
                          <w:sz w:val="18"/>
                          <w:szCs w:val="18"/>
                        </w:rPr>
                        <w:t>The notes that accompany this Annex will help you complete the questions. They also explain why we require the requested information.</w:t>
                      </w:r>
                    </w:p>
                    <w:p w14:paraId="3AA2E8BD" w14:textId="5104BF94" w:rsidR="0013358A" w:rsidRPr="00893261" w:rsidRDefault="0013358A" w:rsidP="00893261">
                      <w:pPr>
                        <w:ind w:left="142"/>
                        <w:rPr>
                          <w:rFonts w:ascii="Verdana" w:hAnsi="Verdana"/>
                          <w:sz w:val="18"/>
                          <w:szCs w:val="18"/>
                        </w:rPr>
                      </w:pPr>
                      <w:r w:rsidRPr="00893261">
                        <w:rPr>
                          <w:rFonts w:ascii="Verdana" w:hAnsi="Verdana"/>
                          <w:sz w:val="18"/>
                          <w:szCs w:val="18"/>
                        </w:rPr>
                        <w:t xml:space="preserve">The FCA processes personal data in line with the requirements of </w:t>
                      </w:r>
                      <w:r w:rsidR="001F2811">
                        <w:rPr>
                          <w:rFonts w:ascii="Verdana" w:hAnsi="Verdana"/>
                          <w:sz w:val="18"/>
                          <w:szCs w:val="18"/>
                        </w:rPr>
                        <w:t>the UK</w:t>
                      </w:r>
                      <w:r w:rsidR="001F2811" w:rsidRPr="00893261">
                        <w:rPr>
                          <w:rFonts w:ascii="Verdana" w:hAnsi="Verdana"/>
                          <w:sz w:val="18"/>
                          <w:szCs w:val="18"/>
                        </w:rPr>
                        <w:t xml:space="preserve"> </w:t>
                      </w:r>
                      <w:r w:rsidRPr="00893261">
                        <w:rPr>
                          <w:rFonts w:ascii="Verdana" w:hAnsi="Verdana"/>
                          <w:sz w:val="18"/>
                          <w:szCs w:val="18"/>
                        </w:rPr>
                        <w:t xml:space="preserve">General Data Protection Regulation (EU) 2016/679 and the Data Protection Act 2018. For further information about the way we use the personal data collected in this form, please read our privacy notice available on our website: </w:t>
                      </w:r>
                      <w:hyperlink r:id="rId15" w:history="1">
                        <w:r w:rsidRPr="005C471F">
                          <w:rPr>
                            <w:rStyle w:val="Hyperlink"/>
                            <w:rFonts w:ascii="Verdana" w:hAnsi="Verdana"/>
                            <w:sz w:val="18"/>
                            <w:szCs w:val="18"/>
                          </w:rPr>
                          <w:t>www.fca.org.uk/privacy</w:t>
                        </w:r>
                      </w:hyperlink>
                      <w:r>
                        <w:rPr>
                          <w:rFonts w:ascii="Verdana" w:hAnsi="Verdana"/>
                          <w:sz w:val="18"/>
                          <w:szCs w:val="18"/>
                        </w:rPr>
                        <w:t xml:space="preserve"> .</w:t>
                      </w:r>
                    </w:p>
                    <w:p w14:paraId="16C780A4" w14:textId="77777777" w:rsidR="0013358A" w:rsidRPr="00B9534E" w:rsidRDefault="0013358A" w:rsidP="00720A62">
                      <w:pPr>
                        <w:tabs>
                          <w:tab w:val="right" w:pos="4253"/>
                        </w:tabs>
                        <w:spacing w:line="240" w:lineRule="exact"/>
                        <w:ind w:left="142" w:right="312" w:hanging="284"/>
                        <w:rPr>
                          <w:b/>
                          <w:i/>
                          <w:iCs/>
                          <w:color w:val="8EA5D6"/>
                        </w:rPr>
                      </w:pPr>
                      <w:r w:rsidRPr="000B78DE">
                        <w:rPr>
                          <w:rFonts w:ascii="Verdana" w:hAnsi="Verdana"/>
                          <w:sz w:val="18"/>
                          <w:szCs w:val="18"/>
                        </w:rPr>
                        <w:tab/>
                      </w:r>
                      <w:r w:rsidRPr="00B9534E">
                        <w:rPr>
                          <w:rFonts w:ascii="Verdana" w:hAnsi="Verdana"/>
                          <w:b/>
                          <w:sz w:val="18"/>
                          <w:szCs w:val="18"/>
                        </w:rPr>
                        <w:t>It is important that you provide accurate and complete information.  Knowingly or recklessly giving the FCA information which is false or misleading in a material particular may be a criminal offence (sections 398 and 400 of the Financial Services and Markets Act 2000).  SUP 15.6.1R and SUP 15.6.4R (where applicable) require an authorised person to take reasonable steps to ensure the accuracy and completeness of information given to the FCA and to notify the FCA immediately if materially inaccurate information has been provided.  If necessary, please take appropriate professional advice before supplying information to us.</w:t>
                      </w:r>
                    </w:p>
                    <w:p w14:paraId="7E9ECF38" w14:textId="77777777" w:rsidR="0013358A" w:rsidRPr="00051DE4" w:rsidRDefault="0013358A" w:rsidP="00720A62">
                      <w:pPr>
                        <w:tabs>
                          <w:tab w:val="left" w:pos="3544"/>
                          <w:tab w:val="right" w:pos="4253"/>
                        </w:tabs>
                        <w:spacing w:line="240" w:lineRule="exact"/>
                        <w:ind w:left="142" w:right="312"/>
                        <w:rPr>
                          <w:rFonts w:ascii="Verdana" w:hAnsi="Verdana"/>
                          <w:b/>
                          <w:u w:val="single"/>
                        </w:rPr>
                      </w:pPr>
                      <w:r w:rsidRPr="000B78DE">
                        <w:rPr>
                          <w:rFonts w:ascii="Verdana" w:hAnsi="Verdana"/>
                          <w:b/>
                          <w:u w:val="single"/>
                        </w:rPr>
                        <w:t>Terms in this application pack</w:t>
                      </w:r>
                      <w:r>
                        <w:rPr>
                          <w:rFonts w:ascii="Verdana" w:hAnsi="Verdana"/>
                          <w:b/>
                          <w:u w:val="single"/>
                        </w:rPr>
                        <w:t xml:space="preserve"> </w:t>
                      </w:r>
                    </w:p>
                    <w:p w14:paraId="2D8087AA" w14:textId="77777777" w:rsidR="0013358A" w:rsidRPr="00425988" w:rsidRDefault="0013358A" w:rsidP="00720A62">
                      <w:pPr>
                        <w:ind w:left="142"/>
                        <w:rPr>
                          <w:rFonts w:ascii="Verdana" w:hAnsi="Verdana"/>
                          <w:sz w:val="18"/>
                          <w:szCs w:val="18"/>
                        </w:rPr>
                      </w:pPr>
                      <w:r w:rsidRPr="00425988">
                        <w:rPr>
                          <w:rFonts w:ascii="Verdana" w:hAnsi="Verdana"/>
                          <w:sz w:val="18"/>
                          <w:szCs w:val="18"/>
                        </w:rPr>
                        <w:t>In this application pack we use the following terms:</w:t>
                      </w:r>
                    </w:p>
                    <w:p w14:paraId="36E14306" w14:textId="77777777" w:rsidR="0013358A" w:rsidRPr="00425988" w:rsidRDefault="0013358A" w:rsidP="006E582D">
                      <w:pPr>
                        <w:numPr>
                          <w:ilvl w:val="0"/>
                          <w:numId w:val="4"/>
                        </w:numPr>
                        <w:tabs>
                          <w:tab w:val="num" w:pos="426"/>
                        </w:tabs>
                        <w:spacing w:before="0" w:line="240" w:lineRule="auto"/>
                        <w:ind w:left="426" w:hanging="284"/>
                        <w:rPr>
                          <w:rFonts w:ascii="Verdana" w:hAnsi="Verdana"/>
                          <w:sz w:val="18"/>
                          <w:szCs w:val="18"/>
                        </w:rPr>
                      </w:pPr>
                      <w:r w:rsidRPr="00425988">
                        <w:rPr>
                          <w:rFonts w:ascii="Verdana" w:hAnsi="Verdana"/>
                          <w:sz w:val="18"/>
                          <w:szCs w:val="18"/>
                        </w:rPr>
                        <w:t>'you' refers to the person(s) signing the form on behalf of the applicant firm</w:t>
                      </w:r>
                    </w:p>
                    <w:p w14:paraId="7AD514D8" w14:textId="77777777" w:rsidR="0013358A" w:rsidRPr="00425988" w:rsidRDefault="0013358A" w:rsidP="006E582D">
                      <w:pPr>
                        <w:numPr>
                          <w:ilvl w:val="0"/>
                          <w:numId w:val="4"/>
                        </w:numPr>
                        <w:tabs>
                          <w:tab w:val="num" w:pos="426"/>
                        </w:tabs>
                        <w:spacing w:before="0" w:line="240" w:lineRule="auto"/>
                        <w:ind w:left="426" w:hanging="284"/>
                        <w:rPr>
                          <w:rFonts w:ascii="Verdana" w:hAnsi="Verdana"/>
                          <w:sz w:val="18"/>
                          <w:szCs w:val="18"/>
                        </w:rPr>
                      </w:pPr>
                      <w:r w:rsidRPr="00425988">
                        <w:rPr>
                          <w:rFonts w:ascii="Verdana" w:hAnsi="Verdana"/>
                          <w:sz w:val="18"/>
                          <w:szCs w:val="18"/>
                        </w:rPr>
                        <w:t>'the applicant firm' refers to the firm applying for authorisation</w:t>
                      </w:r>
                    </w:p>
                    <w:p w14:paraId="5B8D903D" w14:textId="77777777" w:rsidR="0013358A" w:rsidRPr="00425988" w:rsidRDefault="0013358A" w:rsidP="006E582D">
                      <w:pPr>
                        <w:numPr>
                          <w:ilvl w:val="0"/>
                          <w:numId w:val="4"/>
                        </w:numPr>
                        <w:tabs>
                          <w:tab w:val="num" w:pos="426"/>
                        </w:tabs>
                        <w:spacing w:before="0" w:line="240" w:lineRule="auto"/>
                        <w:ind w:left="426" w:hanging="284"/>
                        <w:rPr>
                          <w:rFonts w:ascii="Verdana" w:hAnsi="Verdana"/>
                          <w:sz w:val="18"/>
                          <w:szCs w:val="18"/>
                        </w:rPr>
                      </w:pPr>
                      <w:r w:rsidRPr="00425988">
                        <w:rPr>
                          <w:rFonts w:ascii="Verdana" w:hAnsi="Verdana"/>
                          <w:sz w:val="18"/>
                          <w:szCs w:val="18"/>
                        </w:rPr>
                        <w:t xml:space="preserve">‘we’, ‘us’, ‘our’ or </w:t>
                      </w:r>
                      <w:r>
                        <w:rPr>
                          <w:rFonts w:ascii="Verdana" w:hAnsi="Verdana"/>
                          <w:sz w:val="18"/>
                          <w:szCs w:val="18"/>
                        </w:rPr>
                        <w:t>‘</w:t>
                      </w:r>
                      <w:r w:rsidRPr="00425988">
                        <w:rPr>
                          <w:rFonts w:ascii="Verdana" w:hAnsi="Verdana"/>
                          <w:sz w:val="18"/>
                          <w:szCs w:val="18"/>
                        </w:rPr>
                        <w:t>FCA</w:t>
                      </w:r>
                      <w:r>
                        <w:rPr>
                          <w:rFonts w:ascii="Verdana" w:hAnsi="Verdana"/>
                          <w:sz w:val="18"/>
                          <w:szCs w:val="18"/>
                        </w:rPr>
                        <w:t>’</w:t>
                      </w:r>
                      <w:r w:rsidRPr="00425988">
                        <w:rPr>
                          <w:rFonts w:ascii="Verdana" w:hAnsi="Verdana"/>
                          <w:sz w:val="18"/>
                          <w:szCs w:val="18"/>
                        </w:rPr>
                        <w:t xml:space="preserve"> refers to the Financial Conduct Authority</w:t>
                      </w:r>
                    </w:p>
                    <w:p w14:paraId="60E3520B" w14:textId="77777777" w:rsidR="0013358A" w:rsidRDefault="0013358A" w:rsidP="006E582D">
                      <w:pPr>
                        <w:numPr>
                          <w:ilvl w:val="0"/>
                          <w:numId w:val="4"/>
                        </w:numPr>
                        <w:tabs>
                          <w:tab w:val="num" w:pos="426"/>
                        </w:tabs>
                        <w:spacing w:before="0" w:line="240" w:lineRule="auto"/>
                        <w:ind w:left="426" w:hanging="284"/>
                        <w:rPr>
                          <w:rFonts w:ascii="Verdana" w:hAnsi="Verdana"/>
                          <w:sz w:val="18"/>
                          <w:szCs w:val="18"/>
                        </w:rPr>
                      </w:pPr>
                      <w:r>
                        <w:rPr>
                          <w:rFonts w:ascii="Verdana" w:hAnsi="Verdana"/>
                          <w:sz w:val="18"/>
                          <w:szCs w:val="18"/>
                        </w:rPr>
                        <w:t>‘</w:t>
                      </w:r>
                      <w:r w:rsidRPr="00425988">
                        <w:rPr>
                          <w:rFonts w:ascii="Verdana" w:hAnsi="Verdana"/>
                          <w:sz w:val="18"/>
                          <w:szCs w:val="18"/>
                        </w:rPr>
                        <w:t>FSMA</w:t>
                      </w:r>
                      <w:r>
                        <w:rPr>
                          <w:rFonts w:ascii="Verdana" w:hAnsi="Verdana"/>
                          <w:sz w:val="18"/>
                          <w:szCs w:val="18"/>
                        </w:rPr>
                        <w:t>’</w:t>
                      </w:r>
                      <w:r w:rsidRPr="00425988">
                        <w:rPr>
                          <w:rFonts w:ascii="Verdana" w:hAnsi="Verdana"/>
                          <w:sz w:val="18"/>
                          <w:szCs w:val="18"/>
                        </w:rPr>
                        <w:t xml:space="preserve"> refers to the Financial Services and Markets Act 2000</w:t>
                      </w:r>
                    </w:p>
                    <w:p w14:paraId="0BCF60B1" w14:textId="788056D4" w:rsidR="0013358A" w:rsidRPr="00425988" w:rsidRDefault="0013358A" w:rsidP="006E582D">
                      <w:pPr>
                        <w:numPr>
                          <w:ilvl w:val="0"/>
                          <w:numId w:val="4"/>
                        </w:numPr>
                        <w:tabs>
                          <w:tab w:val="num" w:pos="426"/>
                        </w:tabs>
                        <w:spacing w:before="0" w:line="240" w:lineRule="auto"/>
                        <w:ind w:left="426" w:hanging="284"/>
                        <w:rPr>
                          <w:rFonts w:ascii="Verdana" w:hAnsi="Verdana"/>
                          <w:sz w:val="18"/>
                          <w:szCs w:val="18"/>
                        </w:rPr>
                      </w:pPr>
                      <w:r>
                        <w:rPr>
                          <w:rFonts w:ascii="Verdana" w:hAnsi="Verdana"/>
                          <w:sz w:val="18"/>
                          <w:szCs w:val="18"/>
                        </w:rPr>
                        <w:t>‘MiFID’ refers to the</w:t>
                      </w:r>
                      <w:r w:rsidR="00527014">
                        <w:rPr>
                          <w:rFonts w:ascii="Verdana" w:hAnsi="Verdana"/>
                          <w:sz w:val="18"/>
                          <w:szCs w:val="18"/>
                        </w:rPr>
                        <w:t xml:space="preserve"> UK law implementing the</w:t>
                      </w:r>
                      <w:r>
                        <w:rPr>
                          <w:rFonts w:ascii="Verdana" w:hAnsi="Verdana"/>
                          <w:sz w:val="18"/>
                          <w:szCs w:val="18"/>
                        </w:rPr>
                        <w:t xml:space="preserve"> Markets in Financial Instruments Directive (Directive 2014/65/EU of the European Parliament and of the Council)</w:t>
                      </w:r>
                    </w:p>
                    <w:p w14:paraId="2DBD20F9" w14:textId="6C5DD7A9" w:rsidR="0013358A" w:rsidRPr="0011741D" w:rsidRDefault="0013358A" w:rsidP="006E582D">
                      <w:pPr>
                        <w:numPr>
                          <w:ilvl w:val="0"/>
                          <w:numId w:val="4"/>
                        </w:numPr>
                        <w:tabs>
                          <w:tab w:val="num" w:pos="426"/>
                        </w:tabs>
                        <w:spacing w:before="0" w:line="240" w:lineRule="auto"/>
                        <w:ind w:left="426" w:hanging="284"/>
                        <w:rPr>
                          <w:rStyle w:val="Hyperlink"/>
                          <w:rFonts w:ascii="Verdana" w:hAnsi="Verdana"/>
                          <w:color w:val="auto"/>
                          <w:sz w:val="18"/>
                          <w:szCs w:val="18"/>
                          <w:u w:val="none"/>
                        </w:rPr>
                      </w:pPr>
                      <w:r w:rsidRPr="001E65EE">
                        <w:rPr>
                          <w:rFonts w:ascii="Verdana" w:hAnsi="Verdana"/>
                          <w:sz w:val="18"/>
                          <w:szCs w:val="18"/>
                        </w:rPr>
                        <w:t xml:space="preserve">‘RTS’ refers to </w:t>
                      </w:r>
                      <w:r w:rsidR="00D56CC0">
                        <w:rPr>
                          <w:rFonts w:ascii="Verdana" w:hAnsi="Verdana"/>
                          <w:sz w:val="18"/>
                          <w:szCs w:val="18"/>
                        </w:rPr>
                        <w:t xml:space="preserve">the UK version of </w:t>
                      </w:r>
                      <w:r w:rsidR="00642D3F">
                        <w:rPr>
                          <w:rFonts w:ascii="Verdana" w:hAnsi="Verdana"/>
                          <w:sz w:val="18"/>
                          <w:szCs w:val="18"/>
                        </w:rPr>
                        <w:t xml:space="preserve">the </w:t>
                      </w:r>
                      <w:r w:rsidRPr="001E65EE">
                        <w:rPr>
                          <w:rFonts w:ascii="Verdana" w:hAnsi="Verdana"/>
                          <w:sz w:val="18"/>
                          <w:szCs w:val="18"/>
                        </w:rPr>
                        <w:t>Regulatory Technical Standard</w:t>
                      </w:r>
                      <w:r w:rsidR="000A105F">
                        <w:rPr>
                          <w:rFonts w:ascii="Verdana" w:hAnsi="Verdana"/>
                          <w:sz w:val="18"/>
                          <w:szCs w:val="18"/>
                        </w:rPr>
                        <w:t xml:space="preserve"> </w:t>
                      </w:r>
                      <w:r w:rsidRPr="00CC607F">
                        <w:rPr>
                          <w:rFonts w:ascii="Verdana" w:hAnsi="Verdana"/>
                          <w:sz w:val="18"/>
                          <w:szCs w:val="18"/>
                        </w:rPr>
                        <w:t>(EU) 2017/1945 of 19 June 2017:</w:t>
                      </w:r>
                      <w:r w:rsidR="00910FE1">
                        <w:rPr>
                          <w:rStyle w:val="Hyperlink"/>
                          <w:rFonts w:ascii="Verdana" w:hAnsi="Verdana"/>
                          <w:sz w:val="18"/>
                          <w:szCs w:val="18"/>
                        </w:rPr>
                        <w:t xml:space="preserve"> </w:t>
                      </w:r>
                    </w:p>
                    <w:p w14:paraId="6E415831" w14:textId="032DDB8D" w:rsidR="0011741D" w:rsidRPr="00CC607F" w:rsidRDefault="0011741D" w:rsidP="0011741D">
                      <w:pPr>
                        <w:tabs>
                          <w:tab w:val="num" w:pos="426"/>
                        </w:tabs>
                        <w:spacing w:before="0" w:line="240" w:lineRule="auto"/>
                        <w:ind w:left="426"/>
                        <w:rPr>
                          <w:rFonts w:ascii="Verdana" w:hAnsi="Verdana"/>
                          <w:sz w:val="18"/>
                          <w:szCs w:val="18"/>
                        </w:rPr>
                      </w:pPr>
                      <w:r w:rsidRPr="0011741D">
                        <w:rPr>
                          <w:rFonts w:ascii="Verdana" w:hAnsi="Verdana"/>
                          <w:sz w:val="18"/>
                          <w:szCs w:val="18"/>
                        </w:rPr>
                        <w:t>https://www.handbook.fca.org.uk/techstandards/MIFID-MIFIR/2017/reg_del_2017_1943_oj/?view=chapter</w:t>
                      </w:r>
                    </w:p>
                    <w:p w14:paraId="4BA6AC8D" w14:textId="77777777" w:rsidR="0013358A" w:rsidRPr="00DA5F1F" w:rsidRDefault="0013358A" w:rsidP="006E582D">
                      <w:pPr>
                        <w:numPr>
                          <w:ilvl w:val="0"/>
                          <w:numId w:val="4"/>
                        </w:numPr>
                        <w:tabs>
                          <w:tab w:val="num" w:pos="426"/>
                        </w:tabs>
                        <w:spacing w:before="0" w:line="240" w:lineRule="auto"/>
                        <w:ind w:left="426" w:hanging="284"/>
                        <w:rPr>
                          <w:rFonts w:ascii="Verdana" w:hAnsi="Verdana"/>
                          <w:sz w:val="18"/>
                          <w:szCs w:val="18"/>
                        </w:rPr>
                      </w:pPr>
                      <w:r>
                        <w:rPr>
                          <w:rFonts w:ascii="Verdana" w:hAnsi="Verdana"/>
                          <w:sz w:val="18"/>
                          <w:szCs w:val="18"/>
                        </w:rPr>
                        <w:t>‘MTF’ refers to Multilateral Trading Facility</w:t>
                      </w:r>
                    </w:p>
                    <w:p w14:paraId="54366A9F" w14:textId="77777777" w:rsidR="0013358A" w:rsidRDefault="0013358A" w:rsidP="006E582D">
                      <w:pPr>
                        <w:numPr>
                          <w:ilvl w:val="0"/>
                          <w:numId w:val="4"/>
                        </w:numPr>
                        <w:tabs>
                          <w:tab w:val="num" w:pos="426"/>
                        </w:tabs>
                        <w:spacing w:before="0" w:line="240" w:lineRule="auto"/>
                        <w:ind w:left="426" w:hanging="284"/>
                        <w:rPr>
                          <w:rFonts w:ascii="Verdana" w:hAnsi="Verdana"/>
                          <w:sz w:val="18"/>
                          <w:szCs w:val="18"/>
                        </w:rPr>
                      </w:pPr>
                      <w:r>
                        <w:rPr>
                          <w:rFonts w:ascii="Verdana" w:hAnsi="Verdana"/>
                          <w:sz w:val="18"/>
                          <w:szCs w:val="18"/>
                        </w:rPr>
                        <w:t>‘OTF’ refers to Organised Trading Facility</w:t>
                      </w:r>
                    </w:p>
                    <w:p w14:paraId="46F60D41" w14:textId="1A163BC1" w:rsidR="0013358A" w:rsidRPr="00EE117B" w:rsidRDefault="00465EFF" w:rsidP="006E582D">
                      <w:pPr>
                        <w:numPr>
                          <w:ilvl w:val="0"/>
                          <w:numId w:val="4"/>
                        </w:numPr>
                        <w:tabs>
                          <w:tab w:val="num" w:pos="426"/>
                        </w:tabs>
                        <w:spacing w:before="0" w:line="240" w:lineRule="auto"/>
                        <w:ind w:left="426" w:hanging="284"/>
                        <w:rPr>
                          <w:rFonts w:ascii="Verdana" w:hAnsi="Verdana"/>
                          <w:sz w:val="18"/>
                          <w:szCs w:val="18"/>
                        </w:rPr>
                      </w:pPr>
                      <w:r w:rsidDel="00465EFF">
                        <w:rPr>
                          <w:rFonts w:ascii="Verdana" w:hAnsi="Verdana"/>
                          <w:sz w:val="18"/>
                          <w:szCs w:val="18"/>
                        </w:rPr>
                        <w:t xml:space="preserve"> </w:t>
                      </w:r>
                      <w:r w:rsidR="0013358A">
                        <w:rPr>
                          <w:rFonts w:ascii="Verdana" w:hAnsi="Verdana"/>
                          <w:sz w:val="18"/>
                          <w:szCs w:val="18"/>
                        </w:rPr>
                        <w:t xml:space="preserve">‘EMIR’ refers to the </w:t>
                      </w:r>
                      <w:r w:rsidR="00A02A84">
                        <w:rPr>
                          <w:rFonts w:ascii="Verdana" w:hAnsi="Verdana"/>
                          <w:sz w:val="18"/>
                          <w:szCs w:val="18"/>
                        </w:rPr>
                        <w:t xml:space="preserve">UK version of the </w:t>
                      </w:r>
                      <w:r w:rsidR="0013358A">
                        <w:rPr>
                          <w:rFonts w:ascii="Verdana" w:hAnsi="Verdana"/>
                          <w:sz w:val="18"/>
                          <w:szCs w:val="18"/>
                        </w:rPr>
                        <w:t>European Market Infrastructure Regulation (Regulation (</w:t>
                      </w:r>
                      <w:r w:rsidR="0013358A" w:rsidRPr="00A86CC3">
                        <w:rPr>
                          <w:rFonts w:ascii="Verdana" w:hAnsi="Verdana"/>
                          <w:sz w:val="18"/>
                          <w:szCs w:val="18"/>
                        </w:rPr>
                        <w:t>EU) No</w:t>
                      </w:r>
                      <w:r w:rsidR="0013358A">
                        <w:rPr>
                          <w:rFonts w:ascii="Verdana" w:hAnsi="Verdana"/>
                          <w:sz w:val="18"/>
                          <w:szCs w:val="18"/>
                        </w:rPr>
                        <w:t xml:space="preserve"> 648/2012)</w:t>
                      </w:r>
                    </w:p>
                  </w:txbxContent>
                </v:textbox>
                <w10:wrap anchorx="margin"/>
              </v:rect>
            </w:pict>
          </mc:Fallback>
        </mc:AlternateContent>
      </w:r>
    </w:p>
    <w:p w14:paraId="135AAC79" w14:textId="77777777" w:rsidR="00F83EAA" w:rsidRPr="00842101" w:rsidRDefault="00F83EAA" w:rsidP="00F83EAA"/>
    <w:p w14:paraId="18974CCA" w14:textId="77777777" w:rsidR="00F83EAA" w:rsidRPr="00842101" w:rsidRDefault="00F83EAA" w:rsidP="00F83EAA"/>
    <w:p w14:paraId="7F69A903" w14:textId="77777777" w:rsidR="00F83EAA" w:rsidRPr="00842101" w:rsidRDefault="00F83EAA" w:rsidP="00F83EAA"/>
    <w:p w14:paraId="1385CACF" w14:textId="77777777" w:rsidR="00F83EAA" w:rsidRPr="00842101" w:rsidRDefault="00F83EAA" w:rsidP="00F83EAA"/>
    <w:p w14:paraId="0EC21E46" w14:textId="77777777" w:rsidR="00F83EAA" w:rsidRPr="00842101" w:rsidRDefault="00F83EAA" w:rsidP="00675C5C">
      <w:pPr>
        <w:ind w:left="-1701"/>
      </w:pPr>
    </w:p>
    <w:p w14:paraId="48102A50" w14:textId="77777777" w:rsidR="00F83EAA" w:rsidRPr="00842101" w:rsidRDefault="00F83EAA" w:rsidP="00F83EAA"/>
    <w:p w14:paraId="2F341276" w14:textId="77777777" w:rsidR="00F83EAA" w:rsidRPr="00842101" w:rsidRDefault="00F83EAA" w:rsidP="00F83EAA"/>
    <w:p w14:paraId="7BB4F2B5" w14:textId="77777777" w:rsidR="00F83EAA" w:rsidRPr="00842101" w:rsidRDefault="00F83EAA" w:rsidP="00F83EAA"/>
    <w:p w14:paraId="67D012A5" w14:textId="77777777" w:rsidR="00F83EAA" w:rsidRPr="00842101" w:rsidRDefault="00F83EAA" w:rsidP="00F83EAA"/>
    <w:p w14:paraId="34683EC0" w14:textId="77777777" w:rsidR="00F83EAA" w:rsidRPr="00842101" w:rsidRDefault="00F83EAA" w:rsidP="00F83EAA"/>
    <w:p w14:paraId="1E3C1A6D" w14:textId="77777777" w:rsidR="00F83EAA" w:rsidRPr="00842101" w:rsidRDefault="00F83EAA" w:rsidP="00F83EAA"/>
    <w:p w14:paraId="02CE96CD" w14:textId="77777777" w:rsidR="00F83EAA" w:rsidRPr="00842101" w:rsidRDefault="00F83EAA" w:rsidP="00F83EAA"/>
    <w:p w14:paraId="4A7BE9B9" w14:textId="77777777" w:rsidR="00F83EAA" w:rsidRPr="00842101" w:rsidRDefault="00F83EAA" w:rsidP="00F83EAA"/>
    <w:p w14:paraId="0EC24158" w14:textId="77777777" w:rsidR="00F83EAA" w:rsidRPr="00842101" w:rsidRDefault="00F83EAA" w:rsidP="00F83EAA"/>
    <w:p w14:paraId="4D517CFF" w14:textId="77777777" w:rsidR="00F83EAA" w:rsidRPr="00842101" w:rsidRDefault="00F83EAA" w:rsidP="00F83EAA"/>
    <w:p w14:paraId="4A352D09" w14:textId="77777777" w:rsidR="00F83EAA" w:rsidRPr="00842101" w:rsidRDefault="00F83EAA" w:rsidP="00F83EAA"/>
    <w:p w14:paraId="750D8969" w14:textId="77777777" w:rsidR="00F83EAA" w:rsidRPr="00842101" w:rsidRDefault="00F83EAA" w:rsidP="00F83EAA"/>
    <w:p w14:paraId="235D6480" w14:textId="77777777" w:rsidR="00F83EAA" w:rsidRPr="00842101" w:rsidRDefault="00F83EAA" w:rsidP="00F83EAA">
      <w:pPr>
        <w:tabs>
          <w:tab w:val="left" w:pos="4590"/>
        </w:tabs>
      </w:pPr>
    </w:p>
    <w:p w14:paraId="50E556F2" w14:textId="77777777" w:rsidR="009528D1" w:rsidRPr="00842101" w:rsidRDefault="009528D1">
      <w:r w:rsidRPr="00842101">
        <w:br w:type="page"/>
      </w:r>
    </w:p>
    <w:p w14:paraId="09455098" w14:textId="39FD5DE3" w:rsidR="00377266" w:rsidRDefault="00000475">
      <w:r>
        <w:rPr>
          <w:noProof/>
        </w:rPr>
        <w:lastRenderedPageBreak/>
        <mc:AlternateContent>
          <mc:Choice Requires="wps">
            <w:drawing>
              <wp:anchor distT="0" distB="0" distL="114300" distR="114300" simplePos="0" relativeHeight="251658240" behindDoc="0" locked="0" layoutInCell="1" allowOverlap="1" wp14:anchorId="780B58F9" wp14:editId="4F56FE56">
                <wp:simplePos x="0" y="0"/>
                <wp:positionH relativeFrom="margin">
                  <wp:align>right</wp:align>
                </wp:positionH>
                <wp:positionV relativeFrom="page">
                  <wp:posOffset>1897811</wp:posOffset>
                </wp:positionV>
                <wp:extent cx="6676845" cy="8534400"/>
                <wp:effectExtent l="0" t="0" r="10160" b="19050"/>
                <wp:wrapNone/>
                <wp:docPr id="2" name="Text Box 10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76845" cy="8534400"/>
                        </a:xfrm>
                        <a:prstGeom prst="rect">
                          <a:avLst/>
                        </a:prstGeom>
                        <a:solidFill>
                          <a:schemeClr val="bg1"/>
                        </a:solidFill>
                        <a:ln w="9525">
                          <a:solidFill>
                            <a:srgbClr val="000000"/>
                          </a:solidFill>
                          <a:miter lim="800000"/>
                          <a:headEnd/>
                          <a:tailEnd/>
                        </a:ln>
                      </wps:spPr>
                      <wps:txbx>
                        <w:txbxContent>
                          <w:p w14:paraId="4ADB2E48" w14:textId="77777777" w:rsidR="0013358A" w:rsidRPr="00443DF6" w:rsidRDefault="0013358A" w:rsidP="00720A62">
                            <w:pPr>
                              <w:spacing w:before="360"/>
                              <w:ind w:left="567"/>
                              <w:rPr>
                                <w:rFonts w:ascii="Verdana" w:hAnsi="Verdana"/>
                                <w:b/>
                                <w:sz w:val="22"/>
                              </w:rPr>
                            </w:pPr>
                            <w:r w:rsidRPr="00443DF6">
                              <w:rPr>
                                <w:rFonts w:ascii="Verdana" w:hAnsi="Verdana"/>
                                <w:b/>
                                <w:sz w:val="22"/>
                              </w:rPr>
                              <w:t>Filling in the form</w:t>
                            </w:r>
                            <w:r>
                              <w:rPr>
                                <w:rFonts w:ascii="Verdana" w:hAnsi="Verdana"/>
                                <w:b/>
                                <w:sz w:val="22"/>
                              </w:rPr>
                              <w:t xml:space="preserve"> </w:t>
                            </w:r>
                          </w:p>
                          <w:p w14:paraId="558B4BC2" w14:textId="77777777" w:rsidR="0013358A" w:rsidRPr="00443DF6" w:rsidRDefault="0013358A" w:rsidP="00720A62">
                            <w:pPr>
                              <w:spacing w:before="180" w:line="240" w:lineRule="exact"/>
                              <w:ind w:left="567" w:right="310" w:hanging="227"/>
                              <w:rPr>
                                <w:rFonts w:ascii="Verdana" w:hAnsi="Verdana"/>
                                <w:sz w:val="18"/>
                              </w:rPr>
                            </w:pPr>
                            <w:r w:rsidRPr="00443DF6">
                              <w:rPr>
                                <w:rFonts w:ascii="Verdana" w:hAnsi="Verdana"/>
                                <w:b/>
                                <w:sz w:val="18"/>
                              </w:rPr>
                              <w:t>1</w:t>
                            </w:r>
                            <w:r w:rsidRPr="00443DF6">
                              <w:rPr>
                                <w:rFonts w:ascii="Verdana" w:hAnsi="Verdana"/>
                                <w:sz w:val="18"/>
                              </w:rPr>
                              <w:tab/>
                              <w:t xml:space="preserve">If you are using your computer to complete the </w:t>
                            </w:r>
                            <w:r>
                              <w:rPr>
                                <w:rFonts w:ascii="Verdana" w:hAnsi="Verdana"/>
                                <w:sz w:val="18"/>
                              </w:rPr>
                              <w:t>pack</w:t>
                            </w:r>
                            <w:r w:rsidRPr="00443DF6">
                              <w:rPr>
                                <w:rFonts w:ascii="Verdana" w:hAnsi="Verdana"/>
                                <w:sz w:val="18"/>
                              </w:rPr>
                              <w:t>:</w:t>
                            </w:r>
                          </w:p>
                          <w:p w14:paraId="5BE635E1" w14:textId="77777777" w:rsidR="0013358A" w:rsidRPr="00443DF6" w:rsidRDefault="0013358A" w:rsidP="006E582D">
                            <w:pPr>
                              <w:numPr>
                                <w:ilvl w:val="0"/>
                                <w:numId w:val="2"/>
                              </w:numPr>
                              <w:spacing w:before="180" w:line="240" w:lineRule="exact"/>
                              <w:ind w:right="310"/>
                              <w:rPr>
                                <w:rFonts w:ascii="Verdana" w:hAnsi="Verdana"/>
                                <w:sz w:val="18"/>
                              </w:rPr>
                            </w:pPr>
                            <w:r>
                              <w:rPr>
                                <w:rFonts w:ascii="Verdana" w:hAnsi="Verdana"/>
                                <w:sz w:val="18"/>
                              </w:rPr>
                              <w:t>use the TAB key to move from q</w:t>
                            </w:r>
                            <w:r w:rsidRPr="00443DF6">
                              <w:rPr>
                                <w:rFonts w:ascii="Verdana" w:hAnsi="Verdana"/>
                                <w:sz w:val="18"/>
                              </w:rPr>
                              <w:t xml:space="preserve">uestion to </w:t>
                            </w:r>
                            <w:r>
                              <w:rPr>
                                <w:rFonts w:ascii="Verdana" w:hAnsi="Verdana"/>
                                <w:sz w:val="18"/>
                              </w:rPr>
                              <w:t>q</w:t>
                            </w:r>
                            <w:r w:rsidRPr="00443DF6">
                              <w:rPr>
                                <w:rFonts w:ascii="Verdana" w:hAnsi="Verdana"/>
                                <w:sz w:val="18"/>
                              </w:rPr>
                              <w:t xml:space="preserve">uestion and press SHIFT TAB to move back to the previous </w:t>
                            </w:r>
                            <w:r>
                              <w:rPr>
                                <w:rFonts w:ascii="Verdana" w:hAnsi="Verdana"/>
                                <w:sz w:val="18"/>
                              </w:rPr>
                              <w:t>question</w:t>
                            </w:r>
                          </w:p>
                          <w:p w14:paraId="29ADE1DD" w14:textId="77777777" w:rsidR="0013358A" w:rsidRPr="00443DF6" w:rsidRDefault="0013358A" w:rsidP="006E582D">
                            <w:pPr>
                              <w:numPr>
                                <w:ilvl w:val="0"/>
                                <w:numId w:val="2"/>
                              </w:numPr>
                              <w:spacing w:before="180" w:line="240" w:lineRule="exact"/>
                              <w:ind w:right="310"/>
                              <w:rPr>
                                <w:rFonts w:ascii="Verdana" w:hAnsi="Verdana"/>
                                <w:sz w:val="18"/>
                              </w:rPr>
                            </w:pPr>
                            <w:r>
                              <w:rPr>
                                <w:rFonts w:ascii="Verdana" w:hAnsi="Verdana"/>
                                <w:sz w:val="18"/>
                              </w:rPr>
                              <w:t xml:space="preserve">save </w:t>
                            </w:r>
                            <w:r w:rsidRPr="00443DF6">
                              <w:rPr>
                                <w:rFonts w:ascii="Verdana" w:hAnsi="Verdana"/>
                                <w:sz w:val="18"/>
                              </w:rPr>
                              <w:t xml:space="preserve">all the parts of the </w:t>
                            </w:r>
                            <w:r>
                              <w:rPr>
                                <w:rFonts w:ascii="Verdana" w:hAnsi="Verdana"/>
                                <w:sz w:val="18"/>
                              </w:rPr>
                              <w:t xml:space="preserve">pack </w:t>
                            </w:r>
                            <w:r w:rsidRPr="00443DF6">
                              <w:rPr>
                                <w:rFonts w:ascii="Verdana" w:hAnsi="Verdana"/>
                                <w:sz w:val="18"/>
                              </w:rPr>
                              <w:t xml:space="preserve">you have completed and </w:t>
                            </w:r>
                            <w:r>
                              <w:rPr>
                                <w:rFonts w:ascii="Verdana" w:hAnsi="Verdana"/>
                                <w:sz w:val="18"/>
                              </w:rPr>
                              <w:t xml:space="preserve">attach to your application </w:t>
                            </w:r>
                          </w:p>
                          <w:p w14:paraId="0EBEAF0F" w14:textId="77777777" w:rsidR="0013358A" w:rsidRPr="00443DF6" w:rsidRDefault="0013358A" w:rsidP="00720A62">
                            <w:pPr>
                              <w:spacing w:before="180" w:line="240" w:lineRule="exact"/>
                              <w:ind w:left="567" w:right="310" w:hanging="227"/>
                              <w:rPr>
                                <w:rFonts w:ascii="Verdana" w:hAnsi="Verdana"/>
                                <w:sz w:val="18"/>
                              </w:rPr>
                            </w:pPr>
                            <w:r>
                              <w:rPr>
                                <w:rFonts w:ascii="Verdana" w:hAnsi="Verdana"/>
                                <w:b/>
                                <w:sz w:val="18"/>
                              </w:rPr>
                              <w:t>2</w:t>
                            </w:r>
                            <w:r w:rsidRPr="00443DF6">
                              <w:rPr>
                                <w:rFonts w:ascii="Verdana" w:hAnsi="Verdana"/>
                                <w:b/>
                                <w:sz w:val="18"/>
                              </w:rPr>
                              <w:tab/>
                            </w:r>
                            <w:r w:rsidRPr="00443DF6">
                              <w:rPr>
                                <w:rFonts w:ascii="Verdana" w:hAnsi="Verdana"/>
                                <w:sz w:val="18"/>
                              </w:rPr>
                              <w:t xml:space="preserve">If you think a </w:t>
                            </w:r>
                            <w:r>
                              <w:rPr>
                                <w:rFonts w:ascii="Verdana" w:hAnsi="Verdana"/>
                                <w:sz w:val="18"/>
                              </w:rPr>
                              <w:t>q</w:t>
                            </w:r>
                            <w:r w:rsidRPr="00443DF6">
                              <w:rPr>
                                <w:rFonts w:ascii="Verdana" w:hAnsi="Verdana"/>
                                <w:sz w:val="18"/>
                              </w:rPr>
                              <w:t>uestion is not relevant to you, write 'not applicable' and explain why.</w:t>
                            </w:r>
                          </w:p>
                          <w:p w14:paraId="444E88C6" w14:textId="77777777" w:rsidR="0013358A" w:rsidRPr="00443DF6" w:rsidRDefault="0013358A" w:rsidP="00720A62">
                            <w:pPr>
                              <w:spacing w:before="180" w:line="240" w:lineRule="exact"/>
                              <w:ind w:left="567" w:right="310" w:hanging="227"/>
                              <w:rPr>
                                <w:rFonts w:ascii="Verdana" w:hAnsi="Verdana"/>
                                <w:sz w:val="18"/>
                              </w:rPr>
                            </w:pPr>
                            <w:r>
                              <w:rPr>
                                <w:rFonts w:ascii="Verdana" w:hAnsi="Verdana"/>
                                <w:b/>
                                <w:sz w:val="18"/>
                              </w:rPr>
                              <w:t>3</w:t>
                            </w:r>
                            <w:r w:rsidRPr="00443DF6">
                              <w:rPr>
                                <w:rFonts w:ascii="Verdana" w:hAnsi="Verdana"/>
                                <w:b/>
                                <w:sz w:val="18"/>
                              </w:rPr>
                              <w:tab/>
                            </w:r>
                            <w:r w:rsidRPr="00443DF6">
                              <w:rPr>
                                <w:rFonts w:ascii="Verdana" w:hAnsi="Verdana"/>
                                <w:sz w:val="18"/>
                              </w:rPr>
                              <w:t xml:space="preserve">If you leave a </w:t>
                            </w:r>
                            <w:r>
                              <w:rPr>
                                <w:rFonts w:ascii="Verdana" w:hAnsi="Verdana"/>
                                <w:sz w:val="18"/>
                              </w:rPr>
                              <w:t>q</w:t>
                            </w:r>
                            <w:r w:rsidRPr="00443DF6">
                              <w:rPr>
                                <w:rFonts w:ascii="Verdana" w:hAnsi="Verdana"/>
                                <w:sz w:val="18"/>
                              </w:rPr>
                              <w:t>uestion blank or do not attach the required supporting information without telling us why, we will have to treat the application as incomplete. This will increase the time taken to assess your application.</w:t>
                            </w:r>
                          </w:p>
                          <w:p w14:paraId="13E1E1DC" w14:textId="77777777" w:rsidR="0013358A" w:rsidRPr="00443DF6" w:rsidRDefault="0013358A" w:rsidP="00720A62">
                            <w:pPr>
                              <w:spacing w:before="180" w:line="240" w:lineRule="exact"/>
                              <w:ind w:left="567" w:right="310" w:hanging="227"/>
                              <w:rPr>
                                <w:rFonts w:ascii="Verdana" w:hAnsi="Verdana"/>
                                <w:sz w:val="18"/>
                              </w:rPr>
                            </w:pPr>
                            <w:r>
                              <w:rPr>
                                <w:rFonts w:ascii="Verdana" w:hAnsi="Verdana"/>
                                <w:b/>
                                <w:sz w:val="18"/>
                              </w:rPr>
                              <w:t>4</w:t>
                            </w:r>
                            <w:r w:rsidRPr="00443DF6">
                              <w:rPr>
                                <w:rFonts w:ascii="Verdana" w:hAnsi="Verdana"/>
                                <w:b/>
                                <w:sz w:val="18"/>
                              </w:rPr>
                              <w:tab/>
                            </w:r>
                            <w:r w:rsidRPr="00443DF6">
                              <w:rPr>
                                <w:rFonts w:ascii="Verdana" w:hAnsi="Verdana"/>
                                <w:sz w:val="18"/>
                              </w:rPr>
                              <w:t xml:space="preserve">If there is not enough space on the forms you may use separate sheets of paper. Clearly mark each separate sheet of paper with the relevant </w:t>
                            </w:r>
                            <w:r>
                              <w:rPr>
                                <w:rFonts w:ascii="Verdana" w:hAnsi="Verdana"/>
                                <w:sz w:val="18"/>
                              </w:rPr>
                              <w:t>q</w:t>
                            </w:r>
                            <w:r w:rsidRPr="00443DF6">
                              <w:rPr>
                                <w:rFonts w:ascii="Verdana" w:hAnsi="Verdana"/>
                                <w:sz w:val="18"/>
                              </w:rPr>
                              <w:t>uestion number.</w:t>
                            </w:r>
                          </w:p>
                          <w:p w14:paraId="5BA264CD" w14:textId="77777777" w:rsidR="0013358A" w:rsidRPr="00D4475A" w:rsidRDefault="0013358A" w:rsidP="00720A62">
                            <w:pPr>
                              <w:spacing w:before="180" w:line="240" w:lineRule="exact"/>
                              <w:ind w:left="567" w:right="310" w:hanging="227"/>
                              <w:rPr>
                                <w:rFonts w:ascii="Verdana" w:hAnsi="Verdana"/>
                                <w:sz w:val="18"/>
                              </w:rPr>
                            </w:pPr>
                            <w:r w:rsidRPr="00D4475A">
                              <w:rPr>
                                <w:rFonts w:ascii="Verdana" w:hAnsi="Verdana"/>
                                <w:b/>
                                <w:sz w:val="18"/>
                              </w:rPr>
                              <w:t>5</w:t>
                            </w:r>
                            <w:r w:rsidRPr="00D4475A">
                              <w:rPr>
                                <w:rFonts w:ascii="Verdana" w:hAnsi="Verdana"/>
                                <w:b/>
                                <w:sz w:val="18"/>
                              </w:rPr>
                              <w:tab/>
                            </w:r>
                            <w:r w:rsidRPr="00D4475A">
                              <w:rPr>
                                <w:rFonts w:ascii="Verdana" w:hAnsi="Verdana"/>
                                <w:sz w:val="18"/>
                              </w:rPr>
                              <w:t>Ensure you have:</w:t>
                            </w:r>
                          </w:p>
                          <w:p w14:paraId="0001E8F0" w14:textId="77777777" w:rsidR="0013358A" w:rsidRDefault="0013358A" w:rsidP="006E582D">
                            <w:pPr>
                              <w:numPr>
                                <w:ilvl w:val="0"/>
                                <w:numId w:val="3"/>
                              </w:numPr>
                              <w:spacing w:before="180" w:line="240" w:lineRule="exact"/>
                              <w:ind w:right="310"/>
                              <w:rPr>
                                <w:rFonts w:ascii="Verdana" w:hAnsi="Verdana"/>
                                <w:sz w:val="18"/>
                              </w:rPr>
                            </w:pPr>
                            <w:r w:rsidRPr="00DA5F1F">
                              <w:rPr>
                                <w:rFonts w:ascii="Verdana" w:hAnsi="Verdana"/>
                                <w:sz w:val="18"/>
                              </w:rPr>
                              <w:t>completed the MiFID Authorisation Form</w:t>
                            </w:r>
                          </w:p>
                          <w:p w14:paraId="6451F835" w14:textId="77777777" w:rsidR="0013358A" w:rsidRPr="00DA5F1F" w:rsidRDefault="0013358A" w:rsidP="006E582D">
                            <w:pPr>
                              <w:numPr>
                                <w:ilvl w:val="0"/>
                                <w:numId w:val="3"/>
                              </w:numPr>
                              <w:spacing w:before="180" w:line="240" w:lineRule="exact"/>
                              <w:ind w:right="310"/>
                              <w:rPr>
                                <w:rFonts w:ascii="Verdana" w:hAnsi="Verdana"/>
                                <w:sz w:val="18"/>
                              </w:rPr>
                            </w:pPr>
                            <w:r>
                              <w:rPr>
                                <w:rFonts w:ascii="Verdana" w:hAnsi="Verdana"/>
                                <w:sz w:val="18"/>
                              </w:rPr>
                              <w:t xml:space="preserve">completed the MiFID List of Members of the Management Body Form </w:t>
                            </w:r>
                            <w:r w:rsidRPr="00A20E85">
                              <w:rPr>
                                <w:rFonts w:ascii="Verdana" w:hAnsi="Verdana"/>
                                <w:sz w:val="18"/>
                              </w:rPr>
                              <w:t>and any Form As</w:t>
                            </w:r>
                            <w:r>
                              <w:rPr>
                                <w:rFonts w:ascii="Verdana" w:hAnsi="Verdana"/>
                                <w:u w:val="single"/>
                              </w:rPr>
                              <w:t xml:space="preserve"> </w:t>
                            </w:r>
                          </w:p>
                          <w:p w14:paraId="37ABEBDD" w14:textId="77777777" w:rsidR="0013358A" w:rsidRPr="00D4475A" w:rsidRDefault="0013358A" w:rsidP="006E582D">
                            <w:pPr>
                              <w:numPr>
                                <w:ilvl w:val="0"/>
                                <w:numId w:val="3"/>
                              </w:numPr>
                              <w:spacing w:before="180" w:line="240" w:lineRule="exact"/>
                              <w:ind w:right="310"/>
                              <w:rPr>
                                <w:rFonts w:ascii="Verdana" w:hAnsi="Verdana"/>
                                <w:sz w:val="18"/>
                              </w:rPr>
                            </w:pPr>
                            <w:r>
                              <w:rPr>
                                <w:rFonts w:ascii="Verdana" w:hAnsi="Verdana"/>
                                <w:sz w:val="18"/>
                              </w:rPr>
                              <w:t xml:space="preserve">completed the MiFID Annex </w:t>
                            </w:r>
                          </w:p>
                          <w:p w14:paraId="5984401F" w14:textId="77777777" w:rsidR="001F04AA" w:rsidRPr="00D4475A" w:rsidRDefault="001F04AA" w:rsidP="006E582D">
                            <w:pPr>
                              <w:numPr>
                                <w:ilvl w:val="0"/>
                                <w:numId w:val="3"/>
                              </w:numPr>
                              <w:spacing w:before="180" w:line="240" w:lineRule="exact"/>
                              <w:ind w:right="310"/>
                              <w:rPr>
                                <w:rFonts w:ascii="Verdana" w:hAnsi="Verdana"/>
                                <w:sz w:val="18"/>
                              </w:rPr>
                            </w:pPr>
                            <w:r w:rsidRPr="001F04AA">
                              <w:rPr>
                                <w:rFonts w:ascii="Verdana" w:hAnsi="Verdana"/>
                                <w:sz w:val="18"/>
                              </w:rPr>
                              <w:t>completed the MIFIDPRU Supplement Form (</w:t>
                            </w:r>
                            <w:r w:rsidR="007D3F03">
                              <w:rPr>
                                <w:rFonts w:ascii="Verdana" w:hAnsi="Verdana"/>
                                <w:sz w:val="18"/>
                              </w:rPr>
                              <w:t xml:space="preserve">UK MiFID investment firms </w:t>
                            </w:r>
                            <w:r w:rsidRPr="001F04AA">
                              <w:rPr>
                                <w:rFonts w:ascii="Verdana" w:hAnsi="Verdana"/>
                                <w:sz w:val="18"/>
                              </w:rPr>
                              <w:t>only)</w:t>
                            </w:r>
                          </w:p>
                          <w:p w14:paraId="419CC000" w14:textId="77777777" w:rsidR="0013358A" w:rsidRPr="00D4475A" w:rsidRDefault="0013358A" w:rsidP="006E582D">
                            <w:pPr>
                              <w:numPr>
                                <w:ilvl w:val="0"/>
                                <w:numId w:val="3"/>
                              </w:numPr>
                              <w:spacing w:before="180" w:line="240" w:lineRule="exact"/>
                              <w:ind w:right="310"/>
                              <w:rPr>
                                <w:rFonts w:ascii="Verdana" w:hAnsi="Verdana"/>
                                <w:sz w:val="18"/>
                              </w:rPr>
                            </w:pPr>
                            <w:r w:rsidRPr="00D4475A">
                              <w:rPr>
                                <w:rFonts w:ascii="Verdana" w:hAnsi="Verdana"/>
                                <w:sz w:val="18"/>
                              </w:rPr>
                              <w:t>completed any appendices necessary</w:t>
                            </w:r>
                          </w:p>
                          <w:p w14:paraId="357E9891" w14:textId="77777777" w:rsidR="0013358A" w:rsidRDefault="0013358A" w:rsidP="006E582D">
                            <w:pPr>
                              <w:numPr>
                                <w:ilvl w:val="0"/>
                                <w:numId w:val="3"/>
                              </w:numPr>
                              <w:spacing w:before="180" w:line="240" w:lineRule="exact"/>
                              <w:ind w:right="310"/>
                              <w:rPr>
                                <w:rFonts w:ascii="Verdana" w:hAnsi="Verdana"/>
                                <w:sz w:val="18"/>
                              </w:rPr>
                            </w:pPr>
                            <w:r>
                              <w:rPr>
                                <w:rFonts w:ascii="Verdana" w:hAnsi="Verdana"/>
                                <w:sz w:val="18"/>
                              </w:rPr>
                              <w:t>completed the fees and levies supplement</w:t>
                            </w:r>
                          </w:p>
                          <w:p w14:paraId="54AFC0FA" w14:textId="77777777" w:rsidR="0013358A" w:rsidRDefault="0013358A" w:rsidP="006E582D">
                            <w:pPr>
                              <w:numPr>
                                <w:ilvl w:val="0"/>
                                <w:numId w:val="3"/>
                              </w:numPr>
                              <w:spacing w:before="180" w:line="240" w:lineRule="exact"/>
                              <w:ind w:right="310"/>
                              <w:rPr>
                                <w:rFonts w:ascii="Verdana" w:hAnsi="Verdana"/>
                                <w:sz w:val="18"/>
                              </w:rPr>
                            </w:pPr>
                            <w:r>
                              <w:rPr>
                                <w:rFonts w:ascii="Verdana" w:hAnsi="Verdana"/>
                                <w:sz w:val="18"/>
                              </w:rPr>
                              <w:t>completed the checklist form</w:t>
                            </w:r>
                          </w:p>
                          <w:p w14:paraId="758B098A" w14:textId="77777777" w:rsidR="0013358A" w:rsidRPr="00D4475A" w:rsidRDefault="0013358A" w:rsidP="006E582D">
                            <w:pPr>
                              <w:numPr>
                                <w:ilvl w:val="0"/>
                                <w:numId w:val="3"/>
                              </w:numPr>
                              <w:spacing w:before="180" w:line="240" w:lineRule="exact"/>
                              <w:ind w:right="310"/>
                              <w:rPr>
                                <w:rFonts w:ascii="Verdana" w:hAnsi="Verdana"/>
                                <w:sz w:val="18"/>
                              </w:rPr>
                            </w:pPr>
                            <w:r>
                              <w:rPr>
                                <w:rFonts w:ascii="Verdana" w:hAnsi="Verdana"/>
                                <w:sz w:val="18"/>
                              </w:rPr>
                              <w:t>completed any other forms required under MiFID</w:t>
                            </w:r>
                          </w:p>
                          <w:p w14:paraId="71F9E15A" w14:textId="77777777" w:rsidR="0013358A" w:rsidRPr="00D4475A" w:rsidRDefault="0013358A" w:rsidP="006E582D">
                            <w:pPr>
                              <w:numPr>
                                <w:ilvl w:val="0"/>
                                <w:numId w:val="3"/>
                              </w:numPr>
                              <w:spacing w:before="180" w:line="240" w:lineRule="exact"/>
                              <w:ind w:right="310"/>
                              <w:rPr>
                                <w:rFonts w:ascii="Verdana" w:hAnsi="Verdana"/>
                                <w:sz w:val="18"/>
                              </w:rPr>
                            </w:pPr>
                            <w:r w:rsidRPr="00D4475A">
                              <w:rPr>
                                <w:rFonts w:ascii="Verdana" w:hAnsi="Verdana"/>
                                <w:sz w:val="18"/>
                              </w:rPr>
                              <w:t>attached any supporting documents</w:t>
                            </w:r>
                            <w:r>
                              <w:rPr>
                                <w:rFonts w:ascii="Verdana" w:hAnsi="Verdana"/>
                                <w:sz w:val="18"/>
                              </w:rPr>
                              <w:t>, and</w:t>
                            </w:r>
                          </w:p>
                          <w:p w14:paraId="1A471B08" w14:textId="77777777" w:rsidR="0013358A" w:rsidRPr="00D4475A" w:rsidRDefault="0013358A" w:rsidP="006E582D">
                            <w:pPr>
                              <w:numPr>
                                <w:ilvl w:val="0"/>
                                <w:numId w:val="3"/>
                              </w:numPr>
                              <w:spacing w:before="180" w:line="240" w:lineRule="exact"/>
                              <w:ind w:right="310"/>
                              <w:rPr>
                                <w:rFonts w:ascii="Verdana" w:hAnsi="Verdana"/>
                                <w:sz w:val="18"/>
                              </w:rPr>
                            </w:pPr>
                            <w:r w:rsidRPr="00D4475A">
                              <w:rPr>
                                <w:rFonts w:ascii="Verdana" w:hAnsi="Verdana"/>
                                <w:sz w:val="18"/>
                              </w:rPr>
                              <w:t xml:space="preserve">paid the application fee </w:t>
                            </w:r>
                            <w:r w:rsidRPr="00DA5F1F">
                              <w:rPr>
                                <w:rFonts w:ascii="Verdana" w:hAnsi="Verdana"/>
                                <w:sz w:val="18"/>
                              </w:rPr>
                              <w:t>via Connect</w:t>
                            </w:r>
                            <w:r>
                              <w:rPr>
                                <w:rFonts w:ascii="Verdana" w:hAnsi="Verdana"/>
                                <w:sz w:val="18"/>
                              </w:rPr>
                              <w:t xml:space="preserve"> (please see the Connect pages for more information)</w:t>
                            </w:r>
                          </w:p>
                          <w:p w14:paraId="34E4B396" w14:textId="77777777" w:rsidR="0013358A" w:rsidRPr="00D4475A" w:rsidRDefault="0013358A" w:rsidP="00720A62">
                            <w:pPr>
                              <w:spacing w:before="180" w:line="240" w:lineRule="exact"/>
                              <w:ind w:left="426" w:right="310"/>
                              <w:rPr>
                                <w:rFonts w:ascii="Verdana" w:hAnsi="Verdana"/>
                                <w:sz w:val="18"/>
                              </w:rPr>
                            </w:pPr>
                            <w:r>
                              <w:rPr>
                                <w:rFonts w:ascii="Verdana" w:hAnsi="Verdana"/>
                                <w:sz w:val="18"/>
                              </w:rPr>
                              <w:t>If you do not</w:t>
                            </w:r>
                            <w:r w:rsidRPr="00D4475A">
                              <w:rPr>
                                <w:rFonts w:ascii="Verdana" w:hAnsi="Verdana"/>
                                <w:sz w:val="18"/>
                              </w:rPr>
                              <w:t xml:space="preserve"> attach </w:t>
                            </w:r>
                            <w:r>
                              <w:rPr>
                                <w:rFonts w:ascii="Verdana" w:hAnsi="Verdana"/>
                                <w:sz w:val="18"/>
                              </w:rPr>
                              <w:t xml:space="preserve">required </w:t>
                            </w:r>
                            <w:r w:rsidRPr="00D4475A">
                              <w:rPr>
                                <w:rFonts w:ascii="Verdana" w:hAnsi="Verdana"/>
                                <w:sz w:val="18"/>
                              </w:rPr>
                              <w:t xml:space="preserve">supporting documents (eg structure chart and financial information) to your application, </w:t>
                            </w:r>
                            <w:r w:rsidRPr="00443DF6">
                              <w:rPr>
                                <w:rFonts w:ascii="Verdana" w:hAnsi="Verdana"/>
                                <w:sz w:val="18"/>
                              </w:rPr>
                              <w:t>we will have to treat the application as incomplete.  This will increase the time taken to assess your application.</w:t>
                            </w:r>
                          </w:p>
                          <w:p w14:paraId="44CA4561" w14:textId="77777777" w:rsidR="0013358A" w:rsidRPr="00DA5F1F" w:rsidRDefault="0013358A" w:rsidP="00720A62">
                            <w:pPr>
                              <w:spacing w:before="360"/>
                              <w:ind w:left="426"/>
                              <w:rPr>
                                <w:rFonts w:ascii="Verdana" w:hAnsi="Verdana"/>
                                <w:b/>
                                <w:sz w:val="22"/>
                              </w:rPr>
                            </w:pPr>
                            <w:r w:rsidRPr="00DA5F1F">
                              <w:rPr>
                                <w:rFonts w:ascii="Verdana" w:hAnsi="Verdana"/>
                                <w:b/>
                                <w:sz w:val="22"/>
                              </w:rPr>
                              <w:t>Contents</w:t>
                            </w:r>
                          </w:p>
                          <w:p w14:paraId="1ED46372" w14:textId="77777777" w:rsidR="0013358A" w:rsidRPr="00760EAB" w:rsidRDefault="0013358A" w:rsidP="00720A62">
                            <w:pPr>
                              <w:tabs>
                                <w:tab w:val="right" w:pos="4253"/>
                              </w:tabs>
                              <w:spacing w:before="120" w:line="240" w:lineRule="exact"/>
                              <w:ind w:left="426" w:right="-203"/>
                              <w:rPr>
                                <w:rFonts w:ascii="Verdana" w:hAnsi="Verdana"/>
                                <w:sz w:val="16"/>
                                <w:szCs w:val="16"/>
                              </w:rPr>
                            </w:pPr>
                            <w:r w:rsidRPr="00760EAB">
                              <w:rPr>
                                <w:rFonts w:ascii="Verdana" w:hAnsi="Verdana"/>
                                <w:sz w:val="16"/>
                                <w:szCs w:val="16"/>
                              </w:rPr>
                              <w:t>1  General information</w:t>
                            </w:r>
                            <w:r w:rsidRPr="00760EAB">
                              <w:rPr>
                                <w:rFonts w:ascii="Verdana" w:hAnsi="Verdana"/>
                                <w:sz w:val="16"/>
                                <w:szCs w:val="16"/>
                              </w:rPr>
                              <w:tab/>
                            </w:r>
                            <w:r w:rsidRPr="00760EAB">
                              <w:rPr>
                                <w:rFonts w:ascii="Verdana" w:hAnsi="Verdana"/>
                                <w:sz w:val="16"/>
                                <w:szCs w:val="16"/>
                              </w:rPr>
                              <w:tab/>
                            </w:r>
                            <w:r w:rsidRPr="00760EAB">
                              <w:rPr>
                                <w:rFonts w:ascii="Verdana" w:hAnsi="Verdana"/>
                                <w:sz w:val="16"/>
                                <w:szCs w:val="16"/>
                              </w:rPr>
                              <w:tab/>
                            </w:r>
                            <w:r w:rsidRPr="00760EAB">
                              <w:rPr>
                                <w:rFonts w:ascii="Verdana" w:hAnsi="Verdana"/>
                                <w:sz w:val="16"/>
                                <w:szCs w:val="16"/>
                              </w:rPr>
                              <w:tab/>
                            </w:r>
                            <w:r w:rsidRPr="00760EAB">
                              <w:rPr>
                                <w:rFonts w:ascii="Verdana" w:hAnsi="Verdana"/>
                                <w:sz w:val="16"/>
                                <w:szCs w:val="16"/>
                              </w:rPr>
                              <w:tab/>
                            </w:r>
                            <w:r w:rsidR="00CC7462">
                              <w:rPr>
                                <w:rFonts w:ascii="Verdana" w:hAnsi="Verdana"/>
                                <w:sz w:val="16"/>
                                <w:szCs w:val="16"/>
                              </w:rPr>
                              <w:tab/>
                            </w:r>
                            <w:r w:rsidR="001410A4">
                              <w:rPr>
                                <w:rFonts w:ascii="Verdana" w:hAnsi="Verdana"/>
                                <w:sz w:val="16"/>
                                <w:szCs w:val="16"/>
                              </w:rPr>
                              <w:tab/>
                            </w:r>
                            <w:r w:rsidRPr="00760EAB">
                              <w:rPr>
                                <w:rFonts w:ascii="Verdana" w:hAnsi="Verdana"/>
                                <w:sz w:val="16"/>
                                <w:szCs w:val="16"/>
                              </w:rPr>
                              <w:t>3</w:t>
                            </w:r>
                          </w:p>
                          <w:p w14:paraId="54F7D1A6" w14:textId="56136C52" w:rsidR="0013358A" w:rsidRPr="00760EAB" w:rsidRDefault="0013358A" w:rsidP="00720A62">
                            <w:pPr>
                              <w:tabs>
                                <w:tab w:val="right" w:pos="4253"/>
                              </w:tabs>
                              <w:spacing w:before="120" w:line="240" w:lineRule="exact"/>
                              <w:ind w:left="426" w:right="-203"/>
                              <w:rPr>
                                <w:rFonts w:ascii="Verdana" w:hAnsi="Verdana"/>
                                <w:sz w:val="16"/>
                                <w:szCs w:val="16"/>
                              </w:rPr>
                            </w:pPr>
                            <w:r w:rsidRPr="00760EAB">
                              <w:rPr>
                                <w:rFonts w:ascii="Verdana" w:hAnsi="Verdana"/>
                                <w:sz w:val="16"/>
                                <w:szCs w:val="16"/>
                              </w:rPr>
                              <w:t>2  Information on capital</w:t>
                            </w:r>
                            <w:r w:rsidR="00210AF3" w:rsidRPr="00760EAB">
                              <w:rPr>
                                <w:rFonts w:ascii="Verdana" w:hAnsi="Verdana"/>
                                <w:sz w:val="16"/>
                                <w:szCs w:val="16"/>
                              </w:rPr>
                              <w:t xml:space="preserve"> </w:t>
                            </w:r>
                            <w:r w:rsidR="00BA4D84" w:rsidRPr="00760EAB">
                              <w:rPr>
                                <w:rFonts w:ascii="Verdana" w:hAnsi="Verdana"/>
                                <w:sz w:val="16"/>
                                <w:szCs w:val="16"/>
                              </w:rPr>
                              <w:t xml:space="preserve">- </w:t>
                            </w:r>
                            <w:r w:rsidR="00210AF3" w:rsidRPr="00760EAB">
                              <w:rPr>
                                <w:rFonts w:ascii="Verdana" w:hAnsi="Verdana"/>
                                <w:sz w:val="16"/>
                                <w:szCs w:val="16"/>
                              </w:rPr>
                              <w:t>Article 3 MiFID exempt firms</w:t>
                            </w:r>
                            <w:r w:rsidR="00D361F9" w:rsidRPr="00760EAB">
                              <w:rPr>
                                <w:rFonts w:ascii="Verdana" w:hAnsi="Verdana"/>
                                <w:sz w:val="16"/>
                                <w:szCs w:val="16"/>
                              </w:rPr>
                              <w:t xml:space="preserve"> </w:t>
                            </w:r>
                            <w:r w:rsidR="00A91DFC" w:rsidRPr="00760EAB">
                              <w:rPr>
                                <w:rFonts w:ascii="Verdana" w:hAnsi="Verdana"/>
                                <w:sz w:val="16"/>
                                <w:szCs w:val="16"/>
                              </w:rPr>
                              <w:t>and non</w:t>
                            </w:r>
                            <w:r w:rsidR="00DF641F" w:rsidRPr="00760EAB">
                              <w:rPr>
                                <w:rFonts w:ascii="Verdana" w:hAnsi="Verdana"/>
                                <w:sz w:val="16"/>
                                <w:szCs w:val="16"/>
                              </w:rPr>
                              <w:t>-UK MiFID firms</w:t>
                            </w:r>
                            <w:r w:rsidR="00861506" w:rsidRPr="00760EAB">
                              <w:rPr>
                                <w:rFonts w:ascii="Verdana" w:hAnsi="Verdana"/>
                                <w:sz w:val="16"/>
                                <w:szCs w:val="16"/>
                              </w:rPr>
                              <w:tab/>
                            </w:r>
                            <w:r w:rsidR="001410A4">
                              <w:rPr>
                                <w:rFonts w:ascii="Verdana" w:hAnsi="Verdana"/>
                                <w:sz w:val="16"/>
                                <w:szCs w:val="16"/>
                              </w:rPr>
                              <w:tab/>
                            </w:r>
                            <w:r w:rsidR="006F5D39">
                              <w:rPr>
                                <w:rFonts w:ascii="Verdana" w:hAnsi="Verdana"/>
                                <w:sz w:val="16"/>
                                <w:szCs w:val="16"/>
                              </w:rPr>
                              <w:t>2</w:t>
                            </w:r>
                            <w:r w:rsidR="003E72FC">
                              <w:rPr>
                                <w:rFonts w:ascii="Verdana" w:hAnsi="Verdana"/>
                                <w:sz w:val="16"/>
                                <w:szCs w:val="16"/>
                              </w:rPr>
                              <w:t>4</w:t>
                            </w:r>
                            <w:r w:rsidR="00CC7462">
                              <w:rPr>
                                <w:rFonts w:ascii="Verdana" w:hAnsi="Verdana"/>
                                <w:sz w:val="16"/>
                                <w:szCs w:val="16"/>
                              </w:rPr>
                              <w:br/>
                              <w:t xml:space="preserve">    </w:t>
                            </w:r>
                            <w:r w:rsidR="00BF061E" w:rsidRPr="00760EAB">
                              <w:rPr>
                                <w:rFonts w:ascii="Verdana" w:hAnsi="Verdana"/>
                                <w:sz w:val="16"/>
                                <w:szCs w:val="16"/>
                              </w:rPr>
                              <w:t xml:space="preserve">only </w:t>
                            </w:r>
                            <w:r w:rsidR="005207A2" w:rsidRPr="00760EAB">
                              <w:rPr>
                                <w:rFonts w:ascii="Verdana" w:hAnsi="Verdana"/>
                                <w:sz w:val="16"/>
                                <w:szCs w:val="16"/>
                              </w:rPr>
                              <w:t>(</w:t>
                            </w:r>
                            <w:r w:rsidR="002E08B8" w:rsidRPr="00760EAB">
                              <w:rPr>
                                <w:rFonts w:ascii="Verdana" w:hAnsi="Verdana"/>
                                <w:sz w:val="16"/>
                                <w:szCs w:val="16"/>
                              </w:rPr>
                              <w:t>MiFID firms are required to complete the MIFIDPRU supplement</w:t>
                            </w:r>
                            <w:r w:rsidR="005207A2" w:rsidRPr="00760EAB">
                              <w:rPr>
                                <w:rFonts w:ascii="Verdana" w:hAnsi="Verdana"/>
                                <w:sz w:val="16"/>
                                <w:szCs w:val="16"/>
                              </w:rPr>
                              <w:t>)</w:t>
                            </w:r>
                            <w:r w:rsidRPr="00760EAB">
                              <w:rPr>
                                <w:rFonts w:ascii="Verdana" w:hAnsi="Verdana"/>
                                <w:sz w:val="16"/>
                                <w:szCs w:val="16"/>
                              </w:rPr>
                              <w:tab/>
                            </w:r>
                          </w:p>
                          <w:p w14:paraId="4232A0DA" w14:textId="3719CC00" w:rsidR="0013358A" w:rsidRPr="00760EAB" w:rsidRDefault="0013358A" w:rsidP="00720A62">
                            <w:pPr>
                              <w:tabs>
                                <w:tab w:val="right" w:pos="4253"/>
                              </w:tabs>
                              <w:spacing w:before="120" w:line="240" w:lineRule="exact"/>
                              <w:ind w:left="426" w:right="-203"/>
                              <w:rPr>
                                <w:rFonts w:ascii="Verdana" w:hAnsi="Verdana"/>
                                <w:sz w:val="16"/>
                                <w:szCs w:val="16"/>
                              </w:rPr>
                            </w:pPr>
                            <w:r w:rsidRPr="00760EAB">
                              <w:rPr>
                                <w:rFonts w:ascii="Verdana" w:hAnsi="Verdana"/>
                                <w:sz w:val="16"/>
                                <w:szCs w:val="16"/>
                              </w:rPr>
                              <w:t>3  Information on shareholders</w:t>
                            </w:r>
                            <w:r w:rsidRPr="00760EAB">
                              <w:rPr>
                                <w:rFonts w:ascii="Verdana" w:hAnsi="Verdana"/>
                                <w:sz w:val="16"/>
                                <w:szCs w:val="16"/>
                              </w:rPr>
                              <w:tab/>
                            </w:r>
                            <w:r w:rsidRPr="00760EAB">
                              <w:rPr>
                                <w:rFonts w:ascii="Verdana" w:hAnsi="Verdana"/>
                                <w:sz w:val="16"/>
                                <w:szCs w:val="16"/>
                              </w:rPr>
                              <w:tab/>
                            </w:r>
                            <w:r w:rsidRPr="00760EAB">
                              <w:rPr>
                                <w:rFonts w:ascii="Verdana" w:hAnsi="Verdana"/>
                                <w:sz w:val="16"/>
                                <w:szCs w:val="16"/>
                              </w:rPr>
                              <w:tab/>
                            </w:r>
                            <w:r w:rsidR="00CC7462">
                              <w:rPr>
                                <w:rFonts w:ascii="Verdana" w:hAnsi="Verdana"/>
                                <w:sz w:val="16"/>
                                <w:szCs w:val="16"/>
                              </w:rPr>
                              <w:tab/>
                            </w:r>
                            <w:r w:rsidR="00CC7462">
                              <w:rPr>
                                <w:rFonts w:ascii="Verdana" w:hAnsi="Verdana"/>
                                <w:sz w:val="16"/>
                                <w:szCs w:val="16"/>
                              </w:rPr>
                              <w:tab/>
                            </w:r>
                            <w:r w:rsidRPr="00760EAB">
                              <w:rPr>
                                <w:rFonts w:ascii="Verdana" w:hAnsi="Verdana"/>
                                <w:sz w:val="16"/>
                                <w:szCs w:val="16"/>
                              </w:rPr>
                              <w:tab/>
                            </w:r>
                            <w:r w:rsidR="001410A4">
                              <w:rPr>
                                <w:rFonts w:ascii="Verdana" w:hAnsi="Verdana"/>
                                <w:sz w:val="16"/>
                                <w:szCs w:val="16"/>
                              </w:rPr>
                              <w:tab/>
                            </w:r>
                            <w:r w:rsidR="003E72FC">
                              <w:rPr>
                                <w:rFonts w:ascii="Verdana" w:hAnsi="Verdana"/>
                                <w:sz w:val="16"/>
                                <w:szCs w:val="16"/>
                              </w:rPr>
                              <w:t>30</w:t>
                            </w:r>
                          </w:p>
                          <w:p w14:paraId="2B5192FA" w14:textId="678443E8" w:rsidR="0013358A" w:rsidRPr="00760EAB" w:rsidRDefault="0013358A" w:rsidP="00720A62">
                            <w:pPr>
                              <w:tabs>
                                <w:tab w:val="right" w:pos="4253"/>
                              </w:tabs>
                              <w:spacing w:before="120" w:line="240" w:lineRule="exact"/>
                              <w:ind w:left="426" w:right="-203"/>
                              <w:rPr>
                                <w:rFonts w:ascii="Verdana" w:hAnsi="Verdana"/>
                                <w:sz w:val="16"/>
                                <w:szCs w:val="16"/>
                              </w:rPr>
                            </w:pPr>
                            <w:r w:rsidRPr="00760EAB">
                              <w:rPr>
                                <w:rFonts w:ascii="Verdana" w:hAnsi="Verdana"/>
                                <w:sz w:val="16"/>
                                <w:szCs w:val="16"/>
                              </w:rPr>
                              <w:t xml:space="preserve">4  Information on the management body and persons who </w:t>
                            </w:r>
                            <w:r w:rsidR="00BF061E">
                              <w:rPr>
                                <w:rFonts w:ascii="Verdana" w:hAnsi="Verdana"/>
                                <w:sz w:val="16"/>
                                <w:szCs w:val="16"/>
                              </w:rPr>
                              <w:tab/>
                            </w:r>
                            <w:r w:rsidR="00BF061E">
                              <w:rPr>
                                <w:rFonts w:ascii="Verdana" w:hAnsi="Verdana"/>
                                <w:sz w:val="16"/>
                                <w:szCs w:val="16"/>
                              </w:rPr>
                              <w:tab/>
                            </w:r>
                            <w:r w:rsidR="00BF061E">
                              <w:rPr>
                                <w:rFonts w:ascii="Verdana" w:hAnsi="Verdana"/>
                                <w:sz w:val="16"/>
                                <w:szCs w:val="16"/>
                              </w:rPr>
                              <w:tab/>
                            </w:r>
                            <w:r w:rsidR="001410A4">
                              <w:rPr>
                                <w:rFonts w:ascii="Verdana" w:hAnsi="Verdana"/>
                                <w:sz w:val="16"/>
                                <w:szCs w:val="16"/>
                              </w:rPr>
                              <w:tab/>
                            </w:r>
                            <w:r w:rsidR="003E72FC">
                              <w:rPr>
                                <w:rFonts w:ascii="Verdana" w:hAnsi="Verdana"/>
                                <w:sz w:val="16"/>
                                <w:szCs w:val="16"/>
                              </w:rPr>
                              <w:t>34</w:t>
                            </w:r>
                            <w:r w:rsidRPr="00760EAB">
                              <w:rPr>
                                <w:rFonts w:ascii="Verdana" w:hAnsi="Verdana"/>
                                <w:sz w:val="16"/>
                                <w:szCs w:val="16"/>
                              </w:rPr>
                              <w:br/>
                              <w:t xml:space="preserve">   direct the business</w:t>
                            </w:r>
                          </w:p>
                          <w:p w14:paraId="73805B1B" w14:textId="0163FF69" w:rsidR="0013358A" w:rsidRPr="00760EAB" w:rsidRDefault="0013358A" w:rsidP="00720A62">
                            <w:pPr>
                              <w:tabs>
                                <w:tab w:val="right" w:pos="4253"/>
                              </w:tabs>
                              <w:spacing w:before="120" w:line="240" w:lineRule="exact"/>
                              <w:ind w:left="426" w:right="-203"/>
                              <w:rPr>
                                <w:rFonts w:ascii="Verdana" w:hAnsi="Verdana"/>
                                <w:sz w:val="16"/>
                                <w:szCs w:val="16"/>
                              </w:rPr>
                            </w:pPr>
                            <w:r w:rsidRPr="00760EAB">
                              <w:rPr>
                                <w:rFonts w:ascii="Verdana" w:hAnsi="Verdana"/>
                                <w:sz w:val="16"/>
                                <w:szCs w:val="16"/>
                              </w:rPr>
                              <w:t>5  Financial information</w:t>
                            </w:r>
                            <w:r w:rsidR="00DF641F" w:rsidRPr="00760EAB">
                              <w:rPr>
                                <w:rFonts w:ascii="Verdana" w:hAnsi="Verdana"/>
                                <w:sz w:val="16"/>
                                <w:szCs w:val="16"/>
                              </w:rPr>
                              <w:t xml:space="preserve"> - Article 3 MiFID exempt firms and non-UK MiFID firms only</w:t>
                            </w:r>
                            <w:r w:rsidRPr="00760EAB">
                              <w:rPr>
                                <w:rFonts w:ascii="Verdana" w:hAnsi="Verdana"/>
                                <w:sz w:val="16"/>
                                <w:szCs w:val="16"/>
                              </w:rPr>
                              <w:tab/>
                            </w:r>
                            <w:r w:rsidR="001410A4">
                              <w:rPr>
                                <w:rFonts w:ascii="Verdana" w:hAnsi="Verdana"/>
                                <w:sz w:val="16"/>
                                <w:szCs w:val="16"/>
                              </w:rPr>
                              <w:tab/>
                            </w:r>
                            <w:r w:rsidRPr="00760EAB">
                              <w:rPr>
                                <w:rFonts w:ascii="Verdana" w:hAnsi="Verdana"/>
                                <w:sz w:val="16"/>
                                <w:szCs w:val="16"/>
                              </w:rPr>
                              <w:t>3</w:t>
                            </w:r>
                            <w:r w:rsidR="00AB3439">
                              <w:rPr>
                                <w:rFonts w:ascii="Verdana" w:hAnsi="Verdana"/>
                                <w:sz w:val="16"/>
                                <w:szCs w:val="16"/>
                              </w:rPr>
                              <w:t>7</w:t>
                            </w:r>
                          </w:p>
                          <w:p w14:paraId="1E34164B" w14:textId="1E08679A" w:rsidR="0013358A" w:rsidRPr="00842101" w:rsidRDefault="0013358A" w:rsidP="00720A62">
                            <w:pPr>
                              <w:ind w:left="426"/>
                            </w:pPr>
                            <w:r w:rsidRPr="00760EAB">
                              <w:rPr>
                                <w:rFonts w:ascii="Verdana" w:hAnsi="Verdana"/>
                                <w:sz w:val="16"/>
                                <w:szCs w:val="16"/>
                              </w:rPr>
                              <w:t>6  Information on the organisation of the firm</w:t>
                            </w:r>
                            <w:r>
                              <w:rPr>
                                <w:rFonts w:ascii="Verdana" w:hAnsi="Verdana"/>
                                <w:sz w:val="18"/>
                              </w:rPr>
                              <w:tab/>
                            </w:r>
                            <w:r>
                              <w:rPr>
                                <w:rFonts w:ascii="Verdana" w:hAnsi="Verdana"/>
                                <w:sz w:val="18"/>
                              </w:rPr>
                              <w:tab/>
                            </w:r>
                            <w:r w:rsidR="00BF061E">
                              <w:rPr>
                                <w:rFonts w:ascii="Verdana" w:hAnsi="Verdana"/>
                                <w:sz w:val="18"/>
                              </w:rPr>
                              <w:tab/>
                            </w:r>
                            <w:r w:rsidR="00BF061E">
                              <w:rPr>
                                <w:rFonts w:ascii="Verdana" w:hAnsi="Verdana"/>
                                <w:sz w:val="18"/>
                              </w:rPr>
                              <w:tab/>
                            </w:r>
                            <w:r>
                              <w:rPr>
                                <w:rFonts w:ascii="Verdana" w:hAnsi="Verdana"/>
                                <w:sz w:val="18"/>
                              </w:rPr>
                              <w:tab/>
                            </w:r>
                            <w:r w:rsidR="001410A4">
                              <w:rPr>
                                <w:rFonts w:ascii="Verdana" w:hAnsi="Verdana"/>
                                <w:sz w:val="18"/>
                              </w:rPr>
                              <w:tab/>
                            </w:r>
                            <w:r w:rsidR="001A12C3" w:rsidRPr="001A12C3">
                              <w:rPr>
                                <w:rFonts w:ascii="Verdana" w:hAnsi="Verdana"/>
                                <w:sz w:val="16"/>
                                <w:szCs w:val="16"/>
                              </w:rPr>
                              <w:t>3</w:t>
                            </w:r>
                            <w:r w:rsidR="00AB3439">
                              <w:rPr>
                                <w:rFonts w:ascii="Verdana" w:hAnsi="Verdana"/>
                                <w:sz w:val="16"/>
                                <w:szCs w:val="16"/>
                              </w:rPr>
                              <w:t>9</w:t>
                            </w:r>
                          </w:p>
                          <w:p w14:paraId="4F47FBE9" w14:textId="77777777" w:rsidR="0013358A" w:rsidRDefault="0013358A" w:rsidP="00377266">
                            <w:pPr>
                              <w:tabs>
                                <w:tab w:val="right" w:pos="4253"/>
                              </w:tabs>
                              <w:spacing w:before="120" w:line="240" w:lineRule="exact"/>
                              <w:ind w:left="142" w:right="-203"/>
                              <w:rPr>
                                <w:rFonts w:ascii="Verdana" w:hAnsi="Verdana"/>
                                <w:sz w:val="18"/>
                              </w:rPr>
                            </w:pPr>
                          </w:p>
                          <w:p w14:paraId="1797EA1F" w14:textId="77777777" w:rsidR="0013358A" w:rsidRPr="0055122A" w:rsidRDefault="0013358A" w:rsidP="00377266">
                            <w:pPr>
                              <w:spacing w:before="180" w:line="240" w:lineRule="exact"/>
                              <w:ind w:left="426" w:right="310"/>
                              <w:rPr>
                                <w:rFonts w:ascii="Verdana" w:hAnsi="Verdana"/>
                                <w:color w:val="FF0000"/>
                                <w:sz w:val="18"/>
                              </w:rPr>
                            </w:pPr>
                          </w:p>
                        </w:txbxContent>
                      </wps:txbx>
                      <wps:bodyPr rot="0" vert="horz" wrap="square" lIns="0" tIns="10800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780B58F9" id="_x0000_t202" coordsize="21600,21600" o:spt="202" path="m,l,21600r21600,l21600,xe">
                <v:stroke joinstyle="miter"/>
                <v:path gradientshapeok="t" o:connecttype="rect"/>
              </v:shapetype>
              <v:shape id="Text Box 105" o:spid="_x0000_s1027" type="#_x0000_t202" style="position:absolute;margin-left:474.55pt;margin-top:149.45pt;width:525.75pt;height:672pt;z-index:251658240;visibility:visible;mso-wrap-style:square;mso-width-percent:0;mso-height-percent:0;mso-wrap-distance-left:9pt;mso-wrap-distance-top:0;mso-wrap-distance-right:9pt;mso-wrap-distance-bottom:0;mso-position-horizontal:right;mso-position-horizontal-relative:margin;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Jyr4IwIAAC8EAAAOAAAAZHJzL2Uyb0RvYy54bWysk99u2yAUxu8n7R0Q94udLElbK07Vpes0&#10;qfsjdXsAjLGNhjnsQGJnT98DTtOtu5vmC8Qx8HHO73xsrsfesINCr8GWfD7LOVNWQq1tW/Lv3+7e&#10;XHLmg7C1MGBVyY/K8+vt61ebwRVqAR2YWiEjEeuLwZW8C8EVWeZlp3rhZ+CUpcUGsBeBQmyzGsVA&#10;6r3JFnm+zgbA2iFI5T39vZ0W+TbpN42S4UvTeBWYKTnlFtKIaazimG03omhRuE7LUxriH7LohbZ0&#10;6VnqVgTB9qj/kuq1RPDQhJmEPoOm0VKlGqiaef6imodOOJVqITjenTH5/ycrPx8e3FdkYXwHIzUw&#10;FeHdPcgfnlnYdcK26gYRhk6Jmi6eR2TZ4HxxOhpR+8JHkWr4BDU1WewDJKGxwT5SoToZqVMDjmfo&#10;agxM0s/1+mJ9uVxxJmntcvV2ucxTWzJRPB136MMHBT2Lk5IjdTXJi8O9DzEdUTxtibd5MLq+08ak&#10;IDpJ7QyygyAPVO1UwItdxrKh5FerxWoC8IcCttX5fJ6+xOCFRK8DOdnonqo4bxJFxPbe1slnQWgz&#10;zSljY08cI7oJYhirken6BDliraA+EliEybj00GjSAf7ibCDTltz/3AtUnJmPlpoTHZ4m8zzmwBmm&#10;6GpOUDmrUrBcXSwoEFaSTsnD03QXpmexd6jbjq6ZvGDhhrrZ6MT5OaVT7uTKhP/0gqLtf4/Trud3&#10;vn0EAAD//wMAUEsDBBQABgAIAAAAIQA6PHDg4QAAAAoBAAAPAAAAZHJzL2Rvd25yZXYueG1sTI9B&#10;S8NAEIXvgv9hGcGb3W0wpYnZFBVEELTYetDbJDsmqdnZkN220V/v9qS3N7zhve8Vq8n24kCj7xxr&#10;mM8UCOLamY4bDW/bh6slCB+QDfaOScM3eViV52cF5sYd+ZUOm9CIGMI+Rw1tCEMupa9bsuhnbiCO&#10;3qcbLYZ4jo00Ix5juO1lotRCWuw4NrQ40H1L9ddmbzWs7zB9Uo9dxdtp13+8/zy/8C5ofXkx3d6A&#10;CDSFv2c44Ud0KCNT5fZsvOg1xCFBQ5ItMxAnW6XzFEQV1eI6yUCWhfw/ofwFAAD//wMAUEsBAi0A&#10;FAAGAAgAAAAhALaDOJL+AAAA4QEAABMAAAAAAAAAAAAAAAAAAAAAAFtDb250ZW50X1R5cGVzXS54&#10;bWxQSwECLQAUAAYACAAAACEAOP0h/9YAAACUAQAACwAAAAAAAAAAAAAAAAAvAQAAX3JlbHMvLnJl&#10;bHNQSwECLQAUAAYACAAAACEACScq+CMCAAAvBAAADgAAAAAAAAAAAAAAAAAuAgAAZHJzL2Uyb0Rv&#10;Yy54bWxQSwECLQAUAAYACAAAACEAOjxw4OEAAAAKAQAADwAAAAAAAAAAAAAAAAB9BAAAZHJzL2Rv&#10;d25yZXYueG1sUEsFBgAAAAAEAAQA8wAAAIsFAAAAAA==&#10;" fillcolor="white [3212]">
                <v:textbox inset="0,3mm">
                  <w:txbxContent>
                    <w:p w14:paraId="4ADB2E48" w14:textId="77777777" w:rsidR="0013358A" w:rsidRPr="00443DF6" w:rsidRDefault="0013358A" w:rsidP="00720A62">
                      <w:pPr>
                        <w:spacing w:before="360"/>
                        <w:ind w:left="567"/>
                        <w:rPr>
                          <w:rFonts w:ascii="Verdana" w:hAnsi="Verdana"/>
                          <w:b/>
                          <w:sz w:val="22"/>
                        </w:rPr>
                      </w:pPr>
                      <w:r w:rsidRPr="00443DF6">
                        <w:rPr>
                          <w:rFonts w:ascii="Verdana" w:hAnsi="Verdana"/>
                          <w:b/>
                          <w:sz w:val="22"/>
                        </w:rPr>
                        <w:t>Filling in the form</w:t>
                      </w:r>
                      <w:r>
                        <w:rPr>
                          <w:rFonts w:ascii="Verdana" w:hAnsi="Verdana"/>
                          <w:b/>
                          <w:sz w:val="22"/>
                        </w:rPr>
                        <w:t xml:space="preserve"> </w:t>
                      </w:r>
                    </w:p>
                    <w:p w14:paraId="558B4BC2" w14:textId="77777777" w:rsidR="0013358A" w:rsidRPr="00443DF6" w:rsidRDefault="0013358A" w:rsidP="00720A62">
                      <w:pPr>
                        <w:spacing w:before="180" w:line="240" w:lineRule="exact"/>
                        <w:ind w:left="567" w:right="310" w:hanging="227"/>
                        <w:rPr>
                          <w:rFonts w:ascii="Verdana" w:hAnsi="Verdana"/>
                          <w:sz w:val="18"/>
                        </w:rPr>
                      </w:pPr>
                      <w:r w:rsidRPr="00443DF6">
                        <w:rPr>
                          <w:rFonts w:ascii="Verdana" w:hAnsi="Verdana"/>
                          <w:b/>
                          <w:sz w:val="18"/>
                        </w:rPr>
                        <w:t>1</w:t>
                      </w:r>
                      <w:r w:rsidRPr="00443DF6">
                        <w:rPr>
                          <w:rFonts w:ascii="Verdana" w:hAnsi="Verdana"/>
                          <w:sz w:val="18"/>
                        </w:rPr>
                        <w:tab/>
                        <w:t xml:space="preserve">If you are using your computer to complete the </w:t>
                      </w:r>
                      <w:r>
                        <w:rPr>
                          <w:rFonts w:ascii="Verdana" w:hAnsi="Verdana"/>
                          <w:sz w:val="18"/>
                        </w:rPr>
                        <w:t>pack</w:t>
                      </w:r>
                      <w:r w:rsidRPr="00443DF6">
                        <w:rPr>
                          <w:rFonts w:ascii="Verdana" w:hAnsi="Verdana"/>
                          <w:sz w:val="18"/>
                        </w:rPr>
                        <w:t>:</w:t>
                      </w:r>
                    </w:p>
                    <w:p w14:paraId="5BE635E1" w14:textId="77777777" w:rsidR="0013358A" w:rsidRPr="00443DF6" w:rsidRDefault="0013358A" w:rsidP="006E582D">
                      <w:pPr>
                        <w:numPr>
                          <w:ilvl w:val="0"/>
                          <w:numId w:val="2"/>
                        </w:numPr>
                        <w:spacing w:before="180" w:line="240" w:lineRule="exact"/>
                        <w:ind w:right="310"/>
                        <w:rPr>
                          <w:rFonts w:ascii="Verdana" w:hAnsi="Verdana"/>
                          <w:sz w:val="18"/>
                        </w:rPr>
                      </w:pPr>
                      <w:r>
                        <w:rPr>
                          <w:rFonts w:ascii="Verdana" w:hAnsi="Verdana"/>
                          <w:sz w:val="18"/>
                        </w:rPr>
                        <w:t>use the TAB key to move from q</w:t>
                      </w:r>
                      <w:r w:rsidRPr="00443DF6">
                        <w:rPr>
                          <w:rFonts w:ascii="Verdana" w:hAnsi="Verdana"/>
                          <w:sz w:val="18"/>
                        </w:rPr>
                        <w:t xml:space="preserve">uestion to </w:t>
                      </w:r>
                      <w:r>
                        <w:rPr>
                          <w:rFonts w:ascii="Verdana" w:hAnsi="Verdana"/>
                          <w:sz w:val="18"/>
                        </w:rPr>
                        <w:t>q</w:t>
                      </w:r>
                      <w:r w:rsidRPr="00443DF6">
                        <w:rPr>
                          <w:rFonts w:ascii="Verdana" w:hAnsi="Verdana"/>
                          <w:sz w:val="18"/>
                        </w:rPr>
                        <w:t xml:space="preserve">uestion and press SHIFT TAB to move back to the previous </w:t>
                      </w:r>
                      <w:r>
                        <w:rPr>
                          <w:rFonts w:ascii="Verdana" w:hAnsi="Verdana"/>
                          <w:sz w:val="18"/>
                        </w:rPr>
                        <w:t>question</w:t>
                      </w:r>
                    </w:p>
                    <w:p w14:paraId="29ADE1DD" w14:textId="77777777" w:rsidR="0013358A" w:rsidRPr="00443DF6" w:rsidRDefault="0013358A" w:rsidP="006E582D">
                      <w:pPr>
                        <w:numPr>
                          <w:ilvl w:val="0"/>
                          <w:numId w:val="2"/>
                        </w:numPr>
                        <w:spacing w:before="180" w:line="240" w:lineRule="exact"/>
                        <w:ind w:right="310"/>
                        <w:rPr>
                          <w:rFonts w:ascii="Verdana" w:hAnsi="Verdana"/>
                          <w:sz w:val="18"/>
                        </w:rPr>
                      </w:pPr>
                      <w:r>
                        <w:rPr>
                          <w:rFonts w:ascii="Verdana" w:hAnsi="Verdana"/>
                          <w:sz w:val="18"/>
                        </w:rPr>
                        <w:t xml:space="preserve">save </w:t>
                      </w:r>
                      <w:r w:rsidRPr="00443DF6">
                        <w:rPr>
                          <w:rFonts w:ascii="Verdana" w:hAnsi="Verdana"/>
                          <w:sz w:val="18"/>
                        </w:rPr>
                        <w:t xml:space="preserve">all the parts of the </w:t>
                      </w:r>
                      <w:r>
                        <w:rPr>
                          <w:rFonts w:ascii="Verdana" w:hAnsi="Verdana"/>
                          <w:sz w:val="18"/>
                        </w:rPr>
                        <w:t xml:space="preserve">pack </w:t>
                      </w:r>
                      <w:r w:rsidRPr="00443DF6">
                        <w:rPr>
                          <w:rFonts w:ascii="Verdana" w:hAnsi="Verdana"/>
                          <w:sz w:val="18"/>
                        </w:rPr>
                        <w:t xml:space="preserve">you have completed and </w:t>
                      </w:r>
                      <w:r>
                        <w:rPr>
                          <w:rFonts w:ascii="Verdana" w:hAnsi="Verdana"/>
                          <w:sz w:val="18"/>
                        </w:rPr>
                        <w:t xml:space="preserve">attach to your application </w:t>
                      </w:r>
                    </w:p>
                    <w:p w14:paraId="0EBEAF0F" w14:textId="77777777" w:rsidR="0013358A" w:rsidRPr="00443DF6" w:rsidRDefault="0013358A" w:rsidP="00720A62">
                      <w:pPr>
                        <w:spacing w:before="180" w:line="240" w:lineRule="exact"/>
                        <w:ind w:left="567" w:right="310" w:hanging="227"/>
                        <w:rPr>
                          <w:rFonts w:ascii="Verdana" w:hAnsi="Verdana"/>
                          <w:sz w:val="18"/>
                        </w:rPr>
                      </w:pPr>
                      <w:r>
                        <w:rPr>
                          <w:rFonts w:ascii="Verdana" w:hAnsi="Verdana"/>
                          <w:b/>
                          <w:sz w:val="18"/>
                        </w:rPr>
                        <w:t>2</w:t>
                      </w:r>
                      <w:r w:rsidRPr="00443DF6">
                        <w:rPr>
                          <w:rFonts w:ascii="Verdana" w:hAnsi="Verdana"/>
                          <w:b/>
                          <w:sz w:val="18"/>
                        </w:rPr>
                        <w:tab/>
                      </w:r>
                      <w:r w:rsidRPr="00443DF6">
                        <w:rPr>
                          <w:rFonts w:ascii="Verdana" w:hAnsi="Verdana"/>
                          <w:sz w:val="18"/>
                        </w:rPr>
                        <w:t xml:space="preserve">If you think a </w:t>
                      </w:r>
                      <w:r>
                        <w:rPr>
                          <w:rFonts w:ascii="Verdana" w:hAnsi="Verdana"/>
                          <w:sz w:val="18"/>
                        </w:rPr>
                        <w:t>q</w:t>
                      </w:r>
                      <w:r w:rsidRPr="00443DF6">
                        <w:rPr>
                          <w:rFonts w:ascii="Verdana" w:hAnsi="Verdana"/>
                          <w:sz w:val="18"/>
                        </w:rPr>
                        <w:t>uestion is not relevant to you, write 'not applicable' and explain why.</w:t>
                      </w:r>
                    </w:p>
                    <w:p w14:paraId="444E88C6" w14:textId="77777777" w:rsidR="0013358A" w:rsidRPr="00443DF6" w:rsidRDefault="0013358A" w:rsidP="00720A62">
                      <w:pPr>
                        <w:spacing w:before="180" w:line="240" w:lineRule="exact"/>
                        <w:ind w:left="567" w:right="310" w:hanging="227"/>
                        <w:rPr>
                          <w:rFonts w:ascii="Verdana" w:hAnsi="Verdana"/>
                          <w:sz w:val="18"/>
                        </w:rPr>
                      </w:pPr>
                      <w:r>
                        <w:rPr>
                          <w:rFonts w:ascii="Verdana" w:hAnsi="Verdana"/>
                          <w:b/>
                          <w:sz w:val="18"/>
                        </w:rPr>
                        <w:t>3</w:t>
                      </w:r>
                      <w:r w:rsidRPr="00443DF6">
                        <w:rPr>
                          <w:rFonts w:ascii="Verdana" w:hAnsi="Verdana"/>
                          <w:b/>
                          <w:sz w:val="18"/>
                        </w:rPr>
                        <w:tab/>
                      </w:r>
                      <w:r w:rsidRPr="00443DF6">
                        <w:rPr>
                          <w:rFonts w:ascii="Verdana" w:hAnsi="Verdana"/>
                          <w:sz w:val="18"/>
                        </w:rPr>
                        <w:t xml:space="preserve">If you leave a </w:t>
                      </w:r>
                      <w:r>
                        <w:rPr>
                          <w:rFonts w:ascii="Verdana" w:hAnsi="Verdana"/>
                          <w:sz w:val="18"/>
                        </w:rPr>
                        <w:t>q</w:t>
                      </w:r>
                      <w:r w:rsidRPr="00443DF6">
                        <w:rPr>
                          <w:rFonts w:ascii="Verdana" w:hAnsi="Verdana"/>
                          <w:sz w:val="18"/>
                        </w:rPr>
                        <w:t>uestion blank or do not attach the required supporting information without telling us why, we will have to treat the application as incomplete. This will increase the time taken to assess your application.</w:t>
                      </w:r>
                    </w:p>
                    <w:p w14:paraId="13E1E1DC" w14:textId="77777777" w:rsidR="0013358A" w:rsidRPr="00443DF6" w:rsidRDefault="0013358A" w:rsidP="00720A62">
                      <w:pPr>
                        <w:spacing w:before="180" w:line="240" w:lineRule="exact"/>
                        <w:ind w:left="567" w:right="310" w:hanging="227"/>
                        <w:rPr>
                          <w:rFonts w:ascii="Verdana" w:hAnsi="Verdana"/>
                          <w:sz w:val="18"/>
                        </w:rPr>
                      </w:pPr>
                      <w:r>
                        <w:rPr>
                          <w:rFonts w:ascii="Verdana" w:hAnsi="Verdana"/>
                          <w:b/>
                          <w:sz w:val="18"/>
                        </w:rPr>
                        <w:t>4</w:t>
                      </w:r>
                      <w:r w:rsidRPr="00443DF6">
                        <w:rPr>
                          <w:rFonts w:ascii="Verdana" w:hAnsi="Verdana"/>
                          <w:b/>
                          <w:sz w:val="18"/>
                        </w:rPr>
                        <w:tab/>
                      </w:r>
                      <w:r w:rsidRPr="00443DF6">
                        <w:rPr>
                          <w:rFonts w:ascii="Verdana" w:hAnsi="Verdana"/>
                          <w:sz w:val="18"/>
                        </w:rPr>
                        <w:t xml:space="preserve">If there is not enough space on the forms you may use separate sheets of paper. Clearly mark each separate sheet of paper with the relevant </w:t>
                      </w:r>
                      <w:r>
                        <w:rPr>
                          <w:rFonts w:ascii="Verdana" w:hAnsi="Verdana"/>
                          <w:sz w:val="18"/>
                        </w:rPr>
                        <w:t>q</w:t>
                      </w:r>
                      <w:r w:rsidRPr="00443DF6">
                        <w:rPr>
                          <w:rFonts w:ascii="Verdana" w:hAnsi="Verdana"/>
                          <w:sz w:val="18"/>
                        </w:rPr>
                        <w:t>uestion number.</w:t>
                      </w:r>
                    </w:p>
                    <w:p w14:paraId="5BA264CD" w14:textId="77777777" w:rsidR="0013358A" w:rsidRPr="00D4475A" w:rsidRDefault="0013358A" w:rsidP="00720A62">
                      <w:pPr>
                        <w:spacing w:before="180" w:line="240" w:lineRule="exact"/>
                        <w:ind w:left="567" w:right="310" w:hanging="227"/>
                        <w:rPr>
                          <w:rFonts w:ascii="Verdana" w:hAnsi="Verdana"/>
                          <w:sz w:val="18"/>
                        </w:rPr>
                      </w:pPr>
                      <w:r w:rsidRPr="00D4475A">
                        <w:rPr>
                          <w:rFonts w:ascii="Verdana" w:hAnsi="Verdana"/>
                          <w:b/>
                          <w:sz w:val="18"/>
                        </w:rPr>
                        <w:t>5</w:t>
                      </w:r>
                      <w:r w:rsidRPr="00D4475A">
                        <w:rPr>
                          <w:rFonts w:ascii="Verdana" w:hAnsi="Verdana"/>
                          <w:b/>
                          <w:sz w:val="18"/>
                        </w:rPr>
                        <w:tab/>
                      </w:r>
                      <w:r w:rsidRPr="00D4475A">
                        <w:rPr>
                          <w:rFonts w:ascii="Verdana" w:hAnsi="Verdana"/>
                          <w:sz w:val="18"/>
                        </w:rPr>
                        <w:t>Ensure you have:</w:t>
                      </w:r>
                    </w:p>
                    <w:p w14:paraId="0001E8F0" w14:textId="77777777" w:rsidR="0013358A" w:rsidRDefault="0013358A" w:rsidP="006E582D">
                      <w:pPr>
                        <w:numPr>
                          <w:ilvl w:val="0"/>
                          <w:numId w:val="3"/>
                        </w:numPr>
                        <w:spacing w:before="180" w:line="240" w:lineRule="exact"/>
                        <w:ind w:right="310"/>
                        <w:rPr>
                          <w:rFonts w:ascii="Verdana" w:hAnsi="Verdana"/>
                          <w:sz w:val="18"/>
                        </w:rPr>
                      </w:pPr>
                      <w:r w:rsidRPr="00DA5F1F">
                        <w:rPr>
                          <w:rFonts w:ascii="Verdana" w:hAnsi="Verdana"/>
                          <w:sz w:val="18"/>
                        </w:rPr>
                        <w:t>completed the MiFID Authorisation Form</w:t>
                      </w:r>
                    </w:p>
                    <w:p w14:paraId="6451F835" w14:textId="77777777" w:rsidR="0013358A" w:rsidRPr="00DA5F1F" w:rsidRDefault="0013358A" w:rsidP="006E582D">
                      <w:pPr>
                        <w:numPr>
                          <w:ilvl w:val="0"/>
                          <w:numId w:val="3"/>
                        </w:numPr>
                        <w:spacing w:before="180" w:line="240" w:lineRule="exact"/>
                        <w:ind w:right="310"/>
                        <w:rPr>
                          <w:rFonts w:ascii="Verdana" w:hAnsi="Verdana"/>
                          <w:sz w:val="18"/>
                        </w:rPr>
                      </w:pPr>
                      <w:r>
                        <w:rPr>
                          <w:rFonts w:ascii="Verdana" w:hAnsi="Verdana"/>
                          <w:sz w:val="18"/>
                        </w:rPr>
                        <w:t xml:space="preserve">completed the MiFID List of Members of the Management Body Form </w:t>
                      </w:r>
                      <w:r w:rsidRPr="00A20E85">
                        <w:rPr>
                          <w:rFonts w:ascii="Verdana" w:hAnsi="Verdana"/>
                          <w:sz w:val="18"/>
                        </w:rPr>
                        <w:t>and any Form As</w:t>
                      </w:r>
                      <w:r>
                        <w:rPr>
                          <w:rFonts w:ascii="Verdana" w:hAnsi="Verdana"/>
                          <w:u w:val="single"/>
                        </w:rPr>
                        <w:t xml:space="preserve"> </w:t>
                      </w:r>
                    </w:p>
                    <w:p w14:paraId="37ABEBDD" w14:textId="77777777" w:rsidR="0013358A" w:rsidRPr="00D4475A" w:rsidRDefault="0013358A" w:rsidP="006E582D">
                      <w:pPr>
                        <w:numPr>
                          <w:ilvl w:val="0"/>
                          <w:numId w:val="3"/>
                        </w:numPr>
                        <w:spacing w:before="180" w:line="240" w:lineRule="exact"/>
                        <w:ind w:right="310"/>
                        <w:rPr>
                          <w:rFonts w:ascii="Verdana" w:hAnsi="Verdana"/>
                          <w:sz w:val="18"/>
                        </w:rPr>
                      </w:pPr>
                      <w:r>
                        <w:rPr>
                          <w:rFonts w:ascii="Verdana" w:hAnsi="Verdana"/>
                          <w:sz w:val="18"/>
                        </w:rPr>
                        <w:t xml:space="preserve">completed the MiFID Annex </w:t>
                      </w:r>
                    </w:p>
                    <w:p w14:paraId="5984401F" w14:textId="77777777" w:rsidR="001F04AA" w:rsidRPr="00D4475A" w:rsidRDefault="001F04AA" w:rsidP="006E582D">
                      <w:pPr>
                        <w:numPr>
                          <w:ilvl w:val="0"/>
                          <w:numId w:val="3"/>
                        </w:numPr>
                        <w:spacing w:before="180" w:line="240" w:lineRule="exact"/>
                        <w:ind w:right="310"/>
                        <w:rPr>
                          <w:rFonts w:ascii="Verdana" w:hAnsi="Verdana"/>
                          <w:sz w:val="18"/>
                        </w:rPr>
                      </w:pPr>
                      <w:r w:rsidRPr="001F04AA">
                        <w:rPr>
                          <w:rFonts w:ascii="Verdana" w:hAnsi="Verdana"/>
                          <w:sz w:val="18"/>
                        </w:rPr>
                        <w:t>completed the MIFIDPRU Supplement Form (</w:t>
                      </w:r>
                      <w:r w:rsidR="007D3F03">
                        <w:rPr>
                          <w:rFonts w:ascii="Verdana" w:hAnsi="Verdana"/>
                          <w:sz w:val="18"/>
                        </w:rPr>
                        <w:t xml:space="preserve">UK MiFID investment firms </w:t>
                      </w:r>
                      <w:r w:rsidRPr="001F04AA">
                        <w:rPr>
                          <w:rFonts w:ascii="Verdana" w:hAnsi="Verdana"/>
                          <w:sz w:val="18"/>
                        </w:rPr>
                        <w:t>only)</w:t>
                      </w:r>
                    </w:p>
                    <w:p w14:paraId="419CC000" w14:textId="77777777" w:rsidR="0013358A" w:rsidRPr="00D4475A" w:rsidRDefault="0013358A" w:rsidP="006E582D">
                      <w:pPr>
                        <w:numPr>
                          <w:ilvl w:val="0"/>
                          <w:numId w:val="3"/>
                        </w:numPr>
                        <w:spacing w:before="180" w:line="240" w:lineRule="exact"/>
                        <w:ind w:right="310"/>
                        <w:rPr>
                          <w:rFonts w:ascii="Verdana" w:hAnsi="Verdana"/>
                          <w:sz w:val="18"/>
                        </w:rPr>
                      </w:pPr>
                      <w:r w:rsidRPr="00D4475A">
                        <w:rPr>
                          <w:rFonts w:ascii="Verdana" w:hAnsi="Verdana"/>
                          <w:sz w:val="18"/>
                        </w:rPr>
                        <w:t>completed any appendices necessary</w:t>
                      </w:r>
                    </w:p>
                    <w:p w14:paraId="357E9891" w14:textId="77777777" w:rsidR="0013358A" w:rsidRDefault="0013358A" w:rsidP="006E582D">
                      <w:pPr>
                        <w:numPr>
                          <w:ilvl w:val="0"/>
                          <w:numId w:val="3"/>
                        </w:numPr>
                        <w:spacing w:before="180" w:line="240" w:lineRule="exact"/>
                        <w:ind w:right="310"/>
                        <w:rPr>
                          <w:rFonts w:ascii="Verdana" w:hAnsi="Verdana"/>
                          <w:sz w:val="18"/>
                        </w:rPr>
                      </w:pPr>
                      <w:r>
                        <w:rPr>
                          <w:rFonts w:ascii="Verdana" w:hAnsi="Verdana"/>
                          <w:sz w:val="18"/>
                        </w:rPr>
                        <w:t>completed the fees and levies supplement</w:t>
                      </w:r>
                    </w:p>
                    <w:p w14:paraId="54AFC0FA" w14:textId="77777777" w:rsidR="0013358A" w:rsidRDefault="0013358A" w:rsidP="006E582D">
                      <w:pPr>
                        <w:numPr>
                          <w:ilvl w:val="0"/>
                          <w:numId w:val="3"/>
                        </w:numPr>
                        <w:spacing w:before="180" w:line="240" w:lineRule="exact"/>
                        <w:ind w:right="310"/>
                        <w:rPr>
                          <w:rFonts w:ascii="Verdana" w:hAnsi="Verdana"/>
                          <w:sz w:val="18"/>
                        </w:rPr>
                      </w:pPr>
                      <w:r>
                        <w:rPr>
                          <w:rFonts w:ascii="Verdana" w:hAnsi="Verdana"/>
                          <w:sz w:val="18"/>
                        </w:rPr>
                        <w:t>completed the checklist form</w:t>
                      </w:r>
                    </w:p>
                    <w:p w14:paraId="758B098A" w14:textId="77777777" w:rsidR="0013358A" w:rsidRPr="00D4475A" w:rsidRDefault="0013358A" w:rsidP="006E582D">
                      <w:pPr>
                        <w:numPr>
                          <w:ilvl w:val="0"/>
                          <w:numId w:val="3"/>
                        </w:numPr>
                        <w:spacing w:before="180" w:line="240" w:lineRule="exact"/>
                        <w:ind w:right="310"/>
                        <w:rPr>
                          <w:rFonts w:ascii="Verdana" w:hAnsi="Verdana"/>
                          <w:sz w:val="18"/>
                        </w:rPr>
                      </w:pPr>
                      <w:r>
                        <w:rPr>
                          <w:rFonts w:ascii="Verdana" w:hAnsi="Verdana"/>
                          <w:sz w:val="18"/>
                        </w:rPr>
                        <w:t>completed any other forms required under MiFID</w:t>
                      </w:r>
                    </w:p>
                    <w:p w14:paraId="71F9E15A" w14:textId="77777777" w:rsidR="0013358A" w:rsidRPr="00D4475A" w:rsidRDefault="0013358A" w:rsidP="006E582D">
                      <w:pPr>
                        <w:numPr>
                          <w:ilvl w:val="0"/>
                          <w:numId w:val="3"/>
                        </w:numPr>
                        <w:spacing w:before="180" w:line="240" w:lineRule="exact"/>
                        <w:ind w:right="310"/>
                        <w:rPr>
                          <w:rFonts w:ascii="Verdana" w:hAnsi="Verdana"/>
                          <w:sz w:val="18"/>
                        </w:rPr>
                      </w:pPr>
                      <w:r w:rsidRPr="00D4475A">
                        <w:rPr>
                          <w:rFonts w:ascii="Verdana" w:hAnsi="Verdana"/>
                          <w:sz w:val="18"/>
                        </w:rPr>
                        <w:t>attached any supporting documents</w:t>
                      </w:r>
                      <w:r>
                        <w:rPr>
                          <w:rFonts w:ascii="Verdana" w:hAnsi="Verdana"/>
                          <w:sz w:val="18"/>
                        </w:rPr>
                        <w:t>, and</w:t>
                      </w:r>
                    </w:p>
                    <w:p w14:paraId="1A471B08" w14:textId="77777777" w:rsidR="0013358A" w:rsidRPr="00D4475A" w:rsidRDefault="0013358A" w:rsidP="006E582D">
                      <w:pPr>
                        <w:numPr>
                          <w:ilvl w:val="0"/>
                          <w:numId w:val="3"/>
                        </w:numPr>
                        <w:spacing w:before="180" w:line="240" w:lineRule="exact"/>
                        <w:ind w:right="310"/>
                        <w:rPr>
                          <w:rFonts w:ascii="Verdana" w:hAnsi="Verdana"/>
                          <w:sz w:val="18"/>
                        </w:rPr>
                      </w:pPr>
                      <w:r w:rsidRPr="00D4475A">
                        <w:rPr>
                          <w:rFonts w:ascii="Verdana" w:hAnsi="Verdana"/>
                          <w:sz w:val="18"/>
                        </w:rPr>
                        <w:t xml:space="preserve">paid the application fee </w:t>
                      </w:r>
                      <w:r w:rsidRPr="00DA5F1F">
                        <w:rPr>
                          <w:rFonts w:ascii="Verdana" w:hAnsi="Verdana"/>
                          <w:sz w:val="18"/>
                        </w:rPr>
                        <w:t>via Connect</w:t>
                      </w:r>
                      <w:r>
                        <w:rPr>
                          <w:rFonts w:ascii="Verdana" w:hAnsi="Verdana"/>
                          <w:sz w:val="18"/>
                        </w:rPr>
                        <w:t xml:space="preserve"> (please see the Connect pages for more information)</w:t>
                      </w:r>
                    </w:p>
                    <w:p w14:paraId="34E4B396" w14:textId="77777777" w:rsidR="0013358A" w:rsidRPr="00D4475A" w:rsidRDefault="0013358A" w:rsidP="00720A62">
                      <w:pPr>
                        <w:spacing w:before="180" w:line="240" w:lineRule="exact"/>
                        <w:ind w:left="426" w:right="310"/>
                        <w:rPr>
                          <w:rFonts w:ascii="Verdana" w:hAnsi="Verdana"/>
                          <w:sz w:val="18"/>
                        </w:rPr>
                      </w:pPr>
                      <w:r>
                        <w:rPr>
                          <w:rFonts w:ascii="Verdana" w:hAnsi="Verdana"/>
                          <w:sz w:val="18"/>
                        </w:rPr>
                        <w:t>If you do not</w:t>
                      </w:r>
                      <w:r w:rsidRPr="00D4475A">
                        <w:rPr>
                          <w:rFonts w:ascii="Verdana" w:hAnsi="Verdana"/>
                          <w:sz w:val="18"/>
                        </w:rPr>
                        <w:t xml:space="preserve"> attach </w:t>
                      </w:r>
                      <w:r>
                        <w:rPr>
                          <w:rFonts w:ascii="Verdana" w:hAnsi="Verdana"/>
                          <w:sz w:val="18"/>
                        </w:rPr>
                        <w:t xml:space="preserve">required </w:t>
                      </w:r>
                      <w:r w:rsidRPr="00D4475A">
                        <w:rPr>
                          <w:rFonts w:ascii="Verdana" w:hAnsi="Verdana"/>
                          <w:sz w:val="18"/>
                        </w:rPr>
                        <w:t xml:space="preserve">supporting documents (eg structure chart and financial information) to your application, </w:t>
                      </w:r>
                      <w:r w:rsidRPr="00443DF6">
                        <w:rPr>
                          <w:rFonts w:ascii="Verdana" w:hAnsi="Verdana"/>
                          <w:sz w:val="18"/>
                        </w:rPr>
                        <w:t>we will have to treat the application as incomplete.  This will increase the time taken to assess your application.</w:t>
                      </w:r>
                    </w:p>
                    <w:p w14:paraId="44CA4561" w14:textId="77777777" w:rsidR="0013358A" w:rsidRPr="00DA5F1F" w:rsidRDefault="0013358A" w:rsidP="00720A62">
                      <w:pPr>
                        <w:spacing w:before="360"/>
                        <w:ind w:left="426"/>
                        <w:rPr>
                          <w:rFonts w:ascii="Verdana" w:hAnsi="Verdana"/>
                          <w:b/>
                          <w:sz w:val="22"/>
                        </w:rPr>
                      </w:pPr>
                      <w:r w:rsidRPr="00DA5F1F">
                        <w:rPr>
                          <w:rFonts w:ascii="Verdana" w:hAnsi="Verdana"/>
                          <w:b/>
                          <w:sz w:val="22"/>
                        </w:rPr>
                        <w:t>Contents</w:t>
                      </w:r>
                    </w:p>
                    <w:p w14:paraId="1ED46372" w14:textId="77777777" w:rsidR="0013358A" w:rsidRPr="00760EAB" w:rsidRDefault="0013358A" w:rsidP="00720A62">
                      <w:pPr>
                        <w:tabs>
                          <w:tab w:val="right" w:pos="4253"/>
                        </w:tabs>
                        <w:spacing w:before="120" w:line="240" w:lineRule="exact"/>
                        <w:ind w:left="426" w:right="-203"/>
                        <w:rPr>
                          <w:rFonts w:ascii="Verdana" w:hAnsi="Verdana"/>
                          <w:sz w:val="16"/>
                          <w:szCs w:val="16"/>
                        </w:rPr>
                      </w:pPr>
                      <w:r w:rsidRPr="00760EAB">
                        <w:rPr>
                          <w:rFonts w:ascii="Verdana" w:hAnsi="Verdana"/>
                          <w:sz w:val="16"/>
                          <w:szCs w:val="16"/>
                        </w:rPr>
                        <w:t>1  General information</w:t>
                      </w:r>
                      <w:r w:rsidRPr="00760EAB">
                        <w:rPr>
                          <w:rFonts w:ascii="Verdana" w:hAnsi="Verdana"/>
                          <w:sz w:val="16"/>
                          <w:szCs w:val="16"/>
                        </w:rPr>
                        <w:tab/>
                      </w:r>
                      <w:r w:rsidRPr="00760EAB">
                        <w:rPr>
                          <w:rFonts w:ascii="Verdana" w:hAnsi="Verdana"/>
                          <w:sz w:val="16"/>
                          <w:szCs w:val="16"/>
                        </w:rPr>
                        <w:tab/>
                      </w:r>
                      <w:r w:rsidRPr="00760EAB">
                        <w:rPr>
                          <w:rFonts w:ascii="Verdana" w:hAnsi="Verdana"/>
                          <w:sz w:val="16"/>
                          <w:szCs w:val="16"/>
                        </w:rPr>
                        <w:tab/>
                      </w:r>
                      <w:r w:rsidRPr="00760EAB">
                        <w:rPr>
                          <w:rFonts w:ascii="Verdana" w:hAnsi="Verdana"/>
                          <w:sz w:val="16"/>
                          <w:szCs w:val="16"/>
                        </w:rPr>
                        <w:tab/>
                      </w:r>
                      <w:r w:rsidRPr="00760EAB">
                        <w:rPr>
                          <w:rFonts w:ascii="Verdana" w:hAnsi="Verdana"/>
                          <w:sz w:val="16"/>
                          <w:szCs w:val="16"/>
                        </w:rPr>
                        <w:tab/>
                      </w:r>
                      <w:r w:rsidR="00CC7462">
                        <w:rPr>
                          <w:rFonts w:ascii="Verdana" w:hAnsi="Verdana"/>
                          <w:sz w:val="16"/>
                          <w:szCs w:val="16"/>
                        </w:rPr>
                        <w:tab/>
                      </w:r>
                      <w:r w:rsidR="001410A4">
                        <w:rPr>
                          <w:rFonts w:ascii="Verdana" w:hAnsi="Verdana"/>
                          <w:sz w:val="16"/>
                          <w:szCs w:val="16"/>
                        </w:rPr>
                        <w:tab/>
                      </w:r>
                      <w:r w:rsidRPr="00760EAB">
                        <w:rPr>
                          <w:rFonts w:ascii="Verdana" w:hAnsi="Verdana"/>
                          <w:sz w:val="16"/>
                          <w:szCs w:val="16"/>
                        </w:rPr>
                        <w:t>3</w:t>
                      </w:r>
                    </w:p>
                    <w:p w14:paraId="54F7D1A6" w14:textId="56136C52" w:rsidR="0013358A" w:rsidRPr="00760EAB" w:rsidRDefault="0013358A" w:rsidP="00720A62">
                      <w:pPr>
                        <w:tabs>
                          <w:tab w:val="right" w:pos="4253"/>
                        </w:tabs>
                        <w:spacing w:before="120" w:line="240" w:lineRule="exact"/>
                        <w:ind w:left="426" w:right="-203"/>
                        <w:rPr>
                          <w:rFonts w:ascii="Verdana" w:hAnsi="Verdana"/>
                          <w:sz w:val="16"/>
                          <w:szCs w:val="16"/>
                        </w:rPr>
                      </w:pPr>
                      <w:r w:rsidRPr="00760EAB">
                        <w:rPr>
                          <w:rFonts w:ascii="Verdana" w:hAnsi="Verdana"/>
                          <w:sz w:val="16"/>
                          <w:szCs w:val="16"/>
                        </w:rPr>
                        <w:t>2  Information on capital</w:t>
                      </w:r>
                      <w:r w:rsidR="00210AF3" w:rsidRPr="00760EAB">
                        <w:rPr>
                          <w:rFonts w:ascii="Verdana" w:hAnsi="Verdana"/>
                          <w:sz w:val="16"/>
                          <w:szCs w:val="16"/>
                        </w:rPr>
                        <w:t xml:space="preserve"> </w:t>
                      </w:r>
                      <w:r w:rsidR="00BA4D84" w:rsidRPr="00760EAB">
                        <w:rPr>
                          <w:rFonts w:ascii="Verdana" w:hAnsi="Verdana"/>
                          <w:sz w:val="16"/>
                          <w:szCs w:val="16"/>
                        </w:rPr>
                        <w:t xml:space="preserve">- </w:t>
                      </w:r>
                      <w:r w:rsidR="00210AF3" w:rsidRPr="00760EAB">
                        <w:rPr>
                          <w:rFonts w:ascii="Verdana" w:hAnsi="Verdana"/>
                          <w:sz w:val="16"/>
                          <w:szCs w:val="16"/>
                        </w:rPr>
                        <w:t>Article 3 MiFID exempt firms</w:t>
                      </w:r>
                      <w:r w:rsidR="00D361F9" w:rsidRPr="00760EAB">
                        <w:rPr>
                          <w:rFonts w:ascii="Verdana" w:hAnsi="Verdana"/>
                          <w:sz w:val="16"/>
                          <w:szCs w:val="16"/>
                        </w:rPr>
                        <w:t xml:space="preserve"> </w:t>
                      </w:r>
                      <w:r w:rsidR="00A91DFC" w:rsidRPr="00760EAB">
                        <w:rPr>
                          <w:rFonts w:ascii="Verdana" w:hAnsi="Verdana"/>
                          <w:sz w:val="16"/>
                          <w:szCs w:val="16"/>
                        </w:rPr>
                        <w:t>and non</w:t>
                      </w:r>
                      <w:r w:rsidR="00DF641F" w:rsidRPr="00760EAB">
                        <w:rPr>
                          <w:rFonts w:ascii="Verdana" w:hAnsi="Verdana"/>
                          <w:sz w:val="16"/>
                          <w:szCs w:val="16"/>
                        </w:rPr>
                        <w:t>-UK MiFID firms</w:t>
                      </w:r>
                      <w:r w:rsidR="00861506" w:rsidRPr="00760EAB">
                        <w:rPr>
                          <w:rFonts w:ascii="Verdana" w:hAnsi="Verdana"/>
                          <w:sz w:val="16"/>
                          <w:szCs w:val="16"/>
                        </w:rPr>
                        <w:tab/>
                      </w:r>
                      <w:r w:rsidR="001410A4">
                        <w:rPr>
                          <w:rFonts w:ascii="Verdana" w:hAnsi="Verdana"/>
                          <w:sz w:val="16"/>
                          <w:szCs w:val="16"/>
                        </w:rPr>
                        <w:tab/>
                      </w:r>
                      <w:r w:rsidR="006F5D39">
                        <w:rPr>
                          <w:rFonts w:ascii="Verdana" w:hAnsi="Verdana"/>
                          <w:sz w:val="16"/>
                          <w:szCs w:val="16"/>
                        </w:rPr>
                        <w:t>2</w:t>
                      </w:r>
                      <w:r w:rsidR="003E72FC">
                        <w:rPr>
                          <w:rFonts w:ascii="Verdana" w:hAnsi="Verdana"/>
                          <w:sz w:val="16"/>
                          <w:szCs w:val="16"/>
                        </w:rPr>
                        <w:t>4</w:t>
                      </w:r>
                      <w:r w:rsidR="00CC7462">
                        <w:rPr>
                          <w:rFonts w:ascii="Verdana" w:hAnsi="Verdana"/>
                          <w:sz w:val="16"/>
                          <w:szCs w:val="16"/>
                        </w:rPr>
                        <w:br/>
                        <w:t xml:space="preserve">    </w:t>
                      </w:r>
                      <w:r w:rsidR="00BF061E" w:rsidRPr="00760EAB">
                        <w:rPr>
                          <w:rFonts w:ascii="Verdana" w:hAnsi="Verdana"/>
                          <w:sz w:val="16"/>
                          <w:szCs w:val="16"/>
                        </w:rPr>
                        <w:t xml:space="preserve">only </w:t>
                      </w:r>
                      <w:r w:rsidR="005207A2" w:rsidRPr="00760EAB">
                        <w:rPr>
                          <w:rFonts w:ascii="Verdana" w:hAnsi="Verdana"/>
                          <w:sz w:val="16"/>
                          <w:szCs w:val="16"/>
                        </w:rPr>
                        <w:t>(</w:t>
                      </w:r>
                      <w:r w:rsidR="002E08B8" w:rsidRPr="00760EAB">
                        <w:rPr>
                          <w:rFonts w:ascii="Verdana" w:hAnsi="Verdana"/>
                          <w:sz w:val="16"/>
                          <w:szCs w:val="16"/>
                        </w:rPr>
                        <w:t>MiFID firms are required to complete the MIFIDPRU supplement</w:t>
                      </w:r>
                      <w:r w:rsidR="005207A2" w:rsidRPr="00760EAB">
                        <w:rPr>
                          <w:rFonts w:ascii="Verdana" w:hAnsi="Verdana"/>
                          <w:sz w:val="16"/>
                          <w:szCs w:val="16"/>
                        </w:rPr>
                        <w:t>)</w:t>
                      </w:r>
                      <w:r w:rsidRPr="00760EAB">
                        <w:rPr>
                          <w:rFonts w:ascii="Verdana" w:hAnsi="Verdana"/>
                          <w:sz w:val="16"/>
                          <w:szCs w:val="16"/>
                        </w:rPr>
                        <w:tab/>
                      </w:r>
                    </w:p>
                    <w:p w14:paraId="4232A0DA" w14:textId="3719CC00" w:rsidR="0013358A" w:rsidRPr="00760EAB" w:rsidRDefault="0013358A" w:rsidP="00720A62">
                      <w:pPr>
                        <w:tabs>
                          <w:tab w:val="right" w:pos="4253"/>
                        </w:tabs>
                        <w:spacing w:before="120" w:line="240" w:lineRule="exact"/>
                        <w:ind w:left="426" w:right="-203"/>
                        <w:rPr>
                          <w:rFonts w:ascii="Verdana" w:hAnsi="Verdana"/>
                          <w:sz w:val="16"/>
                          <w:szCs w:val="16"/>
                        </w:rPr>
                      </w:pPr>
                      <w:r w:rsidRPr="00760EAB">
                        <w:rPr>
                          <w:rFonts w:ascii="Verdana" w:hAnsi="Verdana"/>
                          <w:sz w:val="16"/>
                          <w:szCs w:val="16"/>
                        </w:rPr>
                        <w:t>3  Information on shareholders</w:t>
                      </w:r>
                      <w:r w:rsidRPr="00760EAB">
                        <w:rPr>
                          <w:rFonts w:ascii="Verdana" w:hAnsi="Verdana"/>
                          <w:sz w:val="16"/>
                          <w:szCs w:val="16"/>
                        </w:rPr>
                        <w:tab/>
                      </w:r>
                      <w:r w:rsidRPr="00760EAB">
                        <w:rPr>
                          <w:rFonts w:ascii="Verdana" w:hAnsi="Verdana"/>
                          <w:sz w:val="16"/>
                          <w:szCs w:val="16"/>
                        </w:rPr>
                        <w:tab/>
                      </w:r>
                      <w:r w:rsidRPr="00760EAB">
                        <w:rPr>
                          <w:rFonts w:ascii="Verdana" w:hAnsi="Verdana"/>
                          <w:sz w:val="16"/>
                          <w:szCs w:val="16"/>
                        </w:rPr>
                        <w:tab/>
                      </w:r>
                      <w:r w:rsidR="00CC7462">
                        <w:rPr>
                          <w:rFonts w:ascii="Verdana" w:hAnsi="Verdana"/>
                          <w:sz w:val="16"/>
                          <w:szCs w:val="16"/>
                        </w:rPr>
                        <w:tab/>
                      </w:r>
                      <w:r w:rsidR="00CC7462">
                        <w:rPr>
                          <w:rFonts w:ascii="Verdana" w:hAnsi="Verdana"/>
                          <w:sz w:val="16"/>
                          <w:szCs w:val="16"/>
                        </w:rPr>
                        <w:tab/>
                      </w:r>
                      <w:r w:rsidRPr="00760EAB">
                        <w:rPr>
                          <w:rFonts w:ascii="Verdana" w:hAnsi="Verdana"/>
                          <w:sz w:val="16"/>
                          <w:szCs w:val="16"/>
                        </w:rPr>
                        <w:tab/>
                      </w:r>
                      <w:r w:rsidR="001410A4">
                        <w:rPr>
                          <w:rFonts w:ascii="Verdana" w:hAnsi="Verdana"/>
                          <w:sz w:val="16"/>
                          <w:szCs w:val="16"/>
                        </w:rPr>
                        <w:tab/>
                      </w:r>
                      <w:r w:rsidR="003E72FC">
                        <w:rPr>
                          <w:rFonts w:ascii="Verdana" w:hAnsi="Verdana"/>
                          <w:sz w:val="16"/>
                          <w:szCs w:val="16"/>
                        </w:rPr>
                        <w:t>30</w:t>
                      </w:r>
                    </w:p>
                    <w:p w14:paraId="2B5192FA" w14:textId="678443E8" w:rsidR="0013358A" w:rsidRPr="00760EAB" w:rsidRDefault="0013358A" w:rsidP="00720A62">
                      <w:pPr>
                        <w:tabs>
                          <w:tab w:val="right" w:pos="4253"/>
                        </w:tabs>
                        <w:spacing w:before="120" w:line="240" w:lineRule="exact"/>
                        <w:ind w:left="426" w:right="-203"/>
                        <w:rPr>
                          <w:rFonts w:ascii="Verdana" w:hAnsi="Verdana"/>
                          <w:sz w:val="16"/>
                          <w:szCs w:val="16"/>
                        </w:rPr>
                      </w:pPr>
                      <w:r w:rsidRPr="00760EAB">
                        <w:rPr>
                          <w:rFonts w:ascii="Verdana" w:hAnsi="Verdana"/>
                          <w:sz w:val="16"/>
                          <w:szCs w:val="16"/>
                        </w:rPr>
                        <w:t xml:space="preserve">4  Information on the management body and persons who </w:t>
                      </w:r>
                      <w:r w:rsidR="00BF061E">
                        <w:rPr>
                          <w:rFonts w:ascii="Verdana" w:hAnsi="Verdana"/>
                          <w:sz w:val="16"/>
                          <w:szCs w:val="16"/>
                        </w:rPr>
                        <w:tab/>
                      </w:r>
                      <w:r w:rsidR="00BF061E">
                        <w:rPr>
                          <w:rFonts w:ascii="Verdana" w:hAnsi="Verdana"/>
                          <w:sz w:val="16"/>
                          <w:szCs w:val="16"/>
                        </w:rPr>
                        <w:tab/>
                      </w:r>
                      <w:r w:rsidR="00BF061E">
                        <w:rPr>
                          <w:rFonts w:ascii="Verdana" w:hAnsi="Verdana"/>
                          <w:sz w:val="16"/>
                          <w:szCs w:val="16"/>
                        </w:rPr>
                        <w:tab/>
                      </w:r>
                      <w:r w:rsidR="001410A4">
                        <w:rPr>
                          <w:rFonts w:ascii="Verdana" w:hAnsi="Verdana"/>
                          <w:sz w:val="16"/>
                          <w:szCs w:val="16"/>
                        </w:rPr>
                        <w:tab/>
                      </w:r>
                      <w:r w:rsidR="003E72FC">
                        <w:rPr>
                          <w:rFonts w:ascii="Verdana" w:hAnsi="Verdana"/>
                          <w:sz w:val="16"/>
                          <w:szCs w:val="16"/>
                        </w:rPr>
                        <w:t>34</w:t>
                      </w:r>
                      <w:r w:rsidRPr="00760EAB">
                        <w:rPr>
                          <w:rFonts w:ascii="Verdana" w:hAnsi="Verdana"/>
                          <w:sz w:val="16"/>
                          <w:szCs w:val="16"/>
                        </w:rPr>
                        <w:br/>
                        <w:t xml:space="preserve">   direct the business</w:t>
                      </w:r>
                    </w:p>
                    <w:p w14:paraId="73805B1B" w14:textId="0163FF69" w:rsidR="0013358A" w:rsidRPr="00760EAB" w:rsidRDefault="0013358A" w:rsidP="00720A62">
                      <w:pPr>
                        <w:tabs>
                          <w:tab w:val="right" w:pos="4253"/>
                        </w:tabs>
                        <w:spacing w:before="120" w:line="240" w:lineRule="exact"/>
                        <w:ind w:left="426" w:right="-203"/>
                        <w:rPr>
                          <w:rFonts w:ascii="Verdana" w:hAnsi="Verdana"/>
                          <w:sz w:val="16"/>
                          <w:szCs w:val="16"/>
                        </w:rPr>
                      </w:pPr>
                      <w:r w:rsidRPr="00760EAB">
                        <w:rPr>
                          <w:rFonts w:ascii="Verdana" w:hAnsi="Verdana"/>
                          <w:sz w:val="16"/>
                          <w:szCs w:val="16"/>
                        </w:rPr>
                        <w:t>5  Financial information</w:t>
                      </w:r>
                      <w:r w:rsidR="00DF641F" w:rsidRPr="00760EAB">
                        <w:rPr>
                          <w:rFonts w:ascii="Verdana" w:hAnsi="Verdana"/>
                          <w:sz w:val="16"/>
                          <w:szCs w:val="16"/>
                        </w:rPr>
                        <w:t xml:space="preserve"> - Article 3 MiFID exempt firms and non-UK MiFID firms only</w:t>
                      </w:r>
                      <w:r w:rsidRPr="00760EAB">
                        <w:rPr>
                          <w:rFonts w:ascii="Verdana" w:hAnsi="Verdana"/>
                          <w:sz w:val="16"/>
                          <w:szCs w:val="16"/>
                        </w:rPr>
                        <w:tab/>
                      </w:r>
                      <w:r w:rsidR="001410A4">
                        <w:rPr>
                          <w:rFonts w:ascii="Verdana" w:hAnsi="Verdana"/>
                          <w:sz w:val="16"/>
                          <w:szCs w:val="16"/>
                        </w:rPr>
                        <w:tab/>
                      </w:r>
                      <w:r w:rsidRPr="00760EAB">
                        <w:rPr>
                          <w:rFonts w:ascii="Verdana" w:hAnsi="Verdana"/>
                          <w:sz w:val="16"/>
                          <w:szCs w:val="16"/>
                        </w:rPr>
                        <w:t>3</w:t>
                      </w:r>
                      <w:r w:rsidR="00AB3439">
                        <w:rPr>
                          <w:rFonts w:ascii="Verdana" w:hAnsi="Verdana"/>
                          <w:sz w:val="16"/>
                          <w:szCs w:val="16"/>
                        </w:rPr>
                        <w:t>7</w:t>
                      </w:r>
                    </w:p>
                    <w:p w14:paraId="1E34164B" w14:textId="1E08679A" w:rsidR="0013358A" w:rsidRPr="00842101" w:rsidRDefault="0013358A" w:rsidP="00720A62">
                      <w:pPr>
                        <w:ind w:left="426"/>
                      </w:pPr>
                      <w:r w:rsidRPr="00760EAB">
                        <w:rPr>
                          <w:rFonts w:ascii="Verdana" w:hAnsi="Verdana"/>
                          <w:sz w:val="16"/>
                          <w:szCs w:val="16"/>
                        </w:rPr>
                        <w:t>6  Information on the organisation of the firm</w:t>
                      </w:r>
                      <w:r>
                        <w:rPr>
                          <w:rFonts w:ascii="Verdana" w:hAnsi="Verdana"/>
                          <w:sz w:val="18"/>
                        </w:rPr>
                        <w:tab/>
                      </w:r>
                      <w:r>
                        <w:rPr>
                          <w:rFonts w:ascii="Verdana" w:hAnsi="Verdana"/>
                          <w:sz w:val="18"/>
                        </w:rPr>
                        <w:tab/>
                      </w:r>
                      <w:r w:rsidR="00BF061E">
                        <w:rPr>
                          <w:rFonts w:ascii="Verdana" w:hAnsi="Verdana"/>
                          <w:sz w:val="18"/>
                        </w:rPr>
                        <w:tab/>
                      </w:r>
                      <w:r w:rsidR="00BF061E">
                        <w:rPr>
                          <w:rFonts w:ascii="Verdana" w:hAnsi="Verdana"/>
                          <w:sz w:val="18"/>
                        </w:rPr>
                        <w:tab/>
                      </w:r>
                      <w:r>
                        <w:rPr>
                          <w:rFonts w:ascii="Verdana" w:hAnsi="Verdana"/>
                          <w:sz w:val="18"/>
                        </w:rPr>
                        <w:tab/>
                      </w:r>
                      <w:r w:rsidR="001410A4">
                        <w:rPr>
                          <w:rFonts w:ascii="Verdana" w:hAnsi="Verdana"/>
                          <w:sz w:val="18"/>
                        </w:rPr>
                        <w:tab/>
                      </w:r>
                      <w:r w:rsidR="001A12C3" w:rsidRPr="001A12C3">
                        <w:rPr>
                          <w:rFonts w:ascii="Verdana" w:hAnsi="Verdana"/>
                          <w:sz w:val="16"/>
                          <w:szCs w:val="16"/>
                        </w:rPr>
                        <w:t>3</w:t>
                      </w:r>
                      <w:r w:rsidR="00AB3439">
                        <w:rPr>
                          <w:rFonts w:ascii="Verdana" w:hAnsi="Verdana"/>
                          <w:sz w:val="16"/>
                          <w:szCs w:val="16"/>
                        </w:rPr>
                        <w:t>9</w:t>
                      </w:r>
                    </w:p>
                    <w:p w14:paraId="4F47FBE9" w14:textId="77777777" w:rsidR="0013358A" w:rsidRDefault="0013358A" w:rsidP="00377266">
                      <w:pPr>
                        <w:tabs>
                          <w:tab w:val="right" w:pos="4253"/>
                        </w:tabs>
                        <w:spacing w:before="120" w:line="240" w:lineRule="exact"/>
                        <w:ind w:left="142" w:right="-203"/>
                        <w:rPr>
                          <w:rFonts w:ascii="Verdana" w:hAnsi="Verdana"/>
                          <w:sz w:val="18"/>
                        </w:rPr>
                      </w:pPr>
                    </w:p>
                    <w:p w14:paraId="1797EA1F" w14:textId="77777777" w:rsidR="0013358A" w:rsidRPr="0055122A" w:rsidRDefault="0013358A" w:rsidP="00377266">
                      <w:pPr>
                        <w:spacing w:before="180" w:line="240" w:lineRule="exact"/>
                        <w:ind w:left="426" w:right="310"/>
                        <w:rPr>
                          <w:rFonts w:ascii="Verdana" w:hAnsi="Verdana"/>
                          <w:color w:val="FF0000"/>
                          <w:sz w:val="18"/>
                        </w:rPr>
                      </w:pPr>
                    </w:p>
                  </w:txbxContent>
                </v:textbox>
                <w10:wrap anchorx="margin" anchory="page"/>
              </v:shape>
            </w:pict>
          </mc:Fallback>
        </mc:AlternateContent>
      </w:r>
      <w:r w:rsidR="003E30E1">
        <w:rPr>
          <w:rFonts w:ascii="Book Antiqua" w:hAnsi="Book Antiqua" w:cs="Arial"/>
          <w:b/>
          <w:noProof/>
          <w:sz w:val="32"/>
          <w:szCs w:val="32"/>
        </w:rPr>
        <w:drawing>
          <wp:anchor distT="0" distB="0" distL="114300" distR="114300" simplePos="0" relativeHeight="251658242" behindDoc="0" locked="0" layoutInCell="1" allowOverlap="1" wp14:anchorId="0724A7F0" wp14:editId="244B4E66">
            <wp:simplePos x="0" y="0"/>
            <wp:positionH relativeFrom="column">
              <wp:posOffset>1572895</wp:posOffset>
            </wp:positionH>
            <wp:positionV relativeFrom="paragraph">
              <wp:posOffset>-610870</wp:posOffset>
            </wp:positionV>
            <wp:extent cx="3463290" cy="1480185"/>
            <wp:effectExtent l="0" t="0" r="3810" b="5715"/>
            <wp:wrapNone/>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463290" cy="1480185"/>
                    </a:xfrm>
                    <a:prstGeom prst="rect">
                      <a:avLst/>
                    </a:prstGeom>
                    <a:noFill/>
                  </pic:spPr>
                </pic:pic>
              </a:graphicData>
            </a:graphic>
            <wp14:sizeRelH relativeFrom="page">
              <wp14:pctWidth>0</wp14:pctWidth>
            </wp14:sizeRelH>
            <wp14:sizeRelV relativeFrom="page">
              <wp14:pctHeight>0</wp14:pctHeight>
            </wp14:sizeRelV>
          </wp:anchor>
        </w:drawing>
      </w:r>
      <w:r w:rsidR="00377266">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0442C8" w:rsidRPr="00842101" w14:paraId="3940B3DF" w14:textId="77777777" w:rsidTr="00FA08A9">
        <w:trPr>
          <w:trHeight w:val="3544"/>
        </w:trPr>
        <w:tc>
          <w:tcPr>
            <w:tcW w:w="2268" w:type="dxa"/>
            <w:shd w:val="clear" w:color="auto" w:fill="701B45"/>
          </w:tcPr>
          <w:p w14:paraId="4331800E" w14:textId="77777777" w:rsidR="000442C8" w:rsidRPr="00842101" w:rsidRDefault="00DC447C" w:rsidP="00E62E77">
            <w:pPr>
              <w:pStyle w:val="Sectionnumber"/>
            </w:pPr>
            <w:r>
              <w:lastRenderedPageBreak/>
              <w:br w:type="page"/>
            </w:r>
            <w:r w:rsidR="00FD6F1B">
              <w:t>1</w:t>
            </w:r>
          </w:p>
        </w:tc>
        <w:tc>
          <w:tcPr>
            <w:tcW w:w="7825" w:type="dxa"/>
            <w:shd w:val="clear" w:color="auto" w:fill="701B45"/>
          </w:tcPr>
          <w:p w14:paraId="5D0A72B3" w14:textId="77777777" w:rsidR="00816349" w:rsidRPr="003E30E1" w:rsidRDefault="00816349" w:rsidP="00816349">
            <w:pPr>
              <w:pStyle w:val="Sectionheading"/>
              <w:rPr>
                <w:rFonts w:ascii="Verdana" w:hAnsi="Verdana"/>
              </w:rPr>
            </w:pPr>
            <w:r w:rsidRPr="003E30E1">
              <w:rPr>
                <w:rFonts w:ascii="Verdana" w:hAnsi="Verdana"/>
              </w:rPr>
              <w:t xml:space="preserve">General </w:t>
            </w:r>
            <w:r w:rsidR="008972F8">
              <w:rPr>
                <w:rFonts w:ascii="Verdana" w:hAnsi="Verdana"/>
              </w:rPr>
              <w:t>i</w:t>
            </w:r>
            <w:r w:rsidRPr="003E30E1">
              <w:rPr>
                <w:rFonts w:ascii="Verdana" w:hAnsi="Verdana"/>
              </w:rPr>
              <w:t>nformation</w:t>
            </w:r>
          </w:p>
          <w:p w14:paraId="74DF2028" w14:textId="77777777" w:rsidR="00816349" w:rsidRDefault="00816349" w:rsidP="00A20E85">
            <w:pPr>
              <w:pStyle w:val="ListParagraph"/>
              <w:spacing w:before="0" w:line="240" w:lineRule="auto"/>
              <w:ind w:left="0"/>
              <w:rPr>
                <w:rFonts w:ascii="Verdana" w:hAnsi="Verdana"/>
              </w:rPr>
            </w:pPr>
          </w:p>
          <w:p w14:paraId="2EE18449" w14:textId="77777777" w:rsidR="00535C5A" w:rsidRPr="00720A62" w:rsidRDefault="0035698E" w:rsidP="00535C5A">
            <w:pPr>
              <w:pStyle w:val="ListParagraph"/>
              <w:spacing w:before="0" w:line="240" w:lineRule="auto"/>
              <w:ind w:left="0" w:right="595"/>
              <w:rPr>
                <w:rFonts w:ascii="Verdana" w:hAnsi="Verdana"/>
                <w:sz w:val="18"/>
                <w:szCs w:val="18"/>
              </w:rPr>
            </w:pPr>
            <w:r>
              <w:rPr>
                <w:rFonts w:ascii="Verdana" w:hAnsi="Verdana"/>
                <w:sz w:val="18"/>
                <w:szCs w:val="18"/>
              </w:rPr>
              <w:t xml:space="preserve">Use this </w:t>
            </w:r>
            <w:r w:rsidR="00282220" w:rsidRPr="00720A62">
              <w:rPr>
                <w:rFonts w:ascii="Verdana" w:hAnsi="Verdana"/>
                <w:sz w:val="18"/>
                <w:szCs w:val="18"/>
              </w:rPr>
              <w:t>section to provide the information required under Article 1 (General Information) of the RTS</w:t>
            </w:r>
            <w:r>
              <w:rPr>
                <w:rFonts w:ascii="Verdana" w:hAnsi="Verdana"/>
                <w:sz w:val="18"/>
                <w:szCs w:val="18"/>
              </w:rPr>
              <w:t xml:space="preserve"> and </w:t>
            </w:r>
            <w:r w:rsidR="00282220" w:rsidRPr="00720A62">
              <w:rPr>
                <w:rFonts w:ascii="Verdana" w:hAnsi="Verdana"/>
                <w:sz w:val="18"/>
                <w:szCs w:val="18"/>
              </w:rPr>
              <w:t xml:space="preserve">related information that we need for domestic purposes. </w:t>
            </w:r>
          </w:p>
          <w:p w14:paraId="1C9CB1C6" w14:textId="77777777" w:rsidR="00535C5A" w:rsidRPr="00720A62" w:rsidRDefault="00535C5A" w:rsidP="00535C5A">
            <w:pPr>
              <w:pStyle w:val="ListParagraph"/>
              <w:spacing w:before="0" w:line="240" w:lineRule="auto"/>
              <w:ind w:left="0" w:right="595"/>
              <w:rPr>
                <w:rFonts w:ascii="Verdana" w:hAnsi="Verdana"/>
                <w:sz w:val="18"/>
                <w:szCs w:val="18"/>
              </w:rPr>
            </w:pPr>
          </w:p>
          <w:p w14:paraId="425CB6D2" w14:textId="77777777" w:rsidR="00282220" w:rsidRPr="00720A62" w:rsidRDefault="0035698E" w:rsidP="00535C5A">
            <w:pPr>
              <w:pStyle w:val="ListParagraph"/>
              <w:spacing w:before="0" w:line="240" w:lineRule="auto"/>
              <w:ind w:left="0" w:right="595"/>
              <w:rPr>
                <w:rFonts w:ascii="Verdana" w:hAnsi="Verdana"/>
                <w:sz w:val="18"/>
                <w:szCs w:val="18"/>
              </w:rPr>
            </w:pPr>
            <w:r>
              <w:rPr>
                <w:rFonts w:ascii="Verdana" w:hAnsi="Verdana"/>
                <w:sz w:val="18"/>
                <w:szCs w:val="18"/>
              </w:rPr>
              <w:t>P</w:t>
            </w:r>
            <w:r w:rsidR="00282220" w:rsidRPr="00720A62">
              <w:rPr>
                <w:rFonts w:ascii="Verdana" w:hAnsi="Verdana"/>
                <w:sz w:val="18"/>
                <w:szCs w:val="18"/>
              </w:rPr>
              <w:t xml:space="preserve">lease refer to that Article when completing this section and satisfy yourself that you have provided all the information specified.  </w:t>
            </w:r>
          </w:p>
          <w:p w14:paraId="79DE7179" w14:textId="77777777" w:rsidR="00535C5A" w:rsidRPr="00720A62" w:rsidRDefault="00535C5A" w:rsidP="00535C5A">
            <w:pPr>
              <w:pStyle w:val="ListParagraph"/>
              <w:spacing w:before="0" w:line="240" w:lineRule="auto"/>
              <w:ind w:left="0" w:right="595"/>
              <w:rPr>
                <w:rFonts w:ascii="Verdana" w:hAnsi="Verdana"/>
                <w:sz w:val="18"/>
                <w:szCs w:val="18"/>
              </w:rPr>
            </w:pPr>
          </w:p>
          <w:p w14:paraId="65B43155" w14:textId="77777777" w:rsidR="00282220" w:rsidRPr="00720A62" w:rsidRDefault="0035698E" w:rsidP="00535C5A">
            <w:pPr>
              <w:pStyle w:val="ListParagraph"/>
              <w:spacing w:before="0" w:line="240" w:lineRule="auto"/>
              <w:ind w:left="0" w:right="595"/>
              <w:rPr>
                <w:rFonts w:ascii="Verdana" w:hAnsi="Verdana"/>
                <w:sz w:val="18"/>
                <w:szCs w:val="18"/>
              </w:rPr>
            </w:pPr>
            <w:r>
              <w:rPr>
                <w:rFonts w:ascii="Verdana" w:hAnsi="Verdana"/>
                <w:sz w:val="18"/>
                <w:szCs w:val="18"/>
              </w:rPr>
              <w:t>P</w:t>
            </w:r>
            <w:r w:rsidR="00282220" w:rsidRPr="00720A62">
              <w:rPr>
                <w:rFonts w:ascii="Verdana" w:hAnsi="Verdana"/>
                <w:sz w:val="18"/>
                <w:szCs w:val="18"/>
              </w:rPr>
              <w:t xml:space="preserve">lease </w:t>
            </w:r>
            <w:r>
              <w:rPr>
                <w:rFonts w:ascii="Verdana" w:hAnsi="Verdana"/>
                <w:sz w:val="18"/>
                <w:szCs w:val="18"/>
              </w:rPr>
              <w:t xml:space="preserve">confirm </w:t>
            </w:r>
            <w:r w:rsidR="00282220" w:rsidRPr="00720A62">
              <w:rPr>
                <w:rFonts w:ascii="Verdana" w:hAnsi="Verdana"/>
                <w:sz w:val="18"/>
                <w:szCs w:val="18"/>
              </w:rPr>
              <w:t>in the MiFID Authorisation Form that you have provided the relevant information in this section of the Annex.</w:t>
            </w:r>
          </w:p>
          <w:p w14:paraId="4CD565D1" w14:textId="77777777" w:rsidR="00535C5A" w:rsidRPr="00720A62" w:rsidRDefault="00535C5A" w:rsidP="00535C5A">
            <w:pPr>
              <w:pStyle w:val="ListParagraph"/>
              <w:spacing w:before="0" w:line="240" w:lineRule="auto"/>
              <w:ind w:left="0" w:right="595"/>
              <w:rPr>
                <w:rFonts w:ascii="Verdana" w:hAnsi="Verdana"/>
                <w:sz w:val="18"/>
                <w:szCs w:val="18"/>
              </w:rPr>
            </w:pPr>
          </w:p>
          <w:p w14:paraId="31AFD7E5" w14:textId="77777777" w:rsidR="00282220" w:rsidRPr="00535C5A" w:rsidRDefault="00282220" w:rsidP="00535C5A">
            <w:pPr>
              <w:pStyle w:val="ListParagraph"/>
              <w:spacing w:before="0" w:line="240" w:lineRule="auto"/>
              <w:ind w:left="0" w:right="595"/>
              <w:rPr>
                <w:rFonts w:ascii="Verdana" w:hAnsi="Verdana" w:cs="ArialMT"/>
                <w:color w:val="FFFFFF"/>
                <w:sz w:val="18"/>
                <w:szCs w:val="18"/>
              </w:rPr>
            </w:pPr>
            <w:r w:rsidRPr="00720A62">
              <w:rPr>
                <w:rFonts w:ascii="Verdana" w:hAnsi="Verdana"/>
                <w:sz w:val="18"/>
                <w:szCs w:val="18"/>
              </w:rPr>
              <w:t xml:space="preserve">Note: some information specified in Article 1(a) </w:t>
            </w:r>
            <w:r w:rsidR="00511703" w:rsidRPr="00720A62">
              <w:rPr>
                <w:rFonts w:ascii="Verdana" w:hAnsi="Verdana"/>
                <w:sz w:val="18"/>
                <w:szCs w:val="18"/>
              </w:rPr>
              <w:t xml:space="preserve">of the RTS </w:t>
            </w:r>
            <w:r w:rsidRPr="00720A62">
              <w:rPr>
                <w:rFonts w:ascii="Verdana" w:hAnsi="Verdana"/>
                <w:sz w:val="18"/>
                <w:szCs w:val="18"/>
              </w:rPr>
              <w:t>will have been provided on the first page of the MiFID Authorisation Form.</w:t>
            </w:r>
          </w:p>
          <w:p w14:paraId="41FA4548" w14:textId="77777777" w:rsidR="000442C8" w:rsidRPr="00443DF6" w:rsidRDefault="000442C8" w:rsidP="00A20E85">
            <w:pPr>
              <w:autoSpaceDE w:val="0"/>
              <w:autoSpaceDN w:val="0"/>
              <w:adjustRightInd w:val="0"/>
              <w:spacing w:line="240" w:lineRule="auto"/>
              <w:rPr>
                <w:rFonts w:ascii="Verdana" w:hAnsi="Verdana"/>
              </w:rPr>
            </w:pPr>
          </w:p>
        </w:tc>
      </w:tr>
    </w:tbl>
    <w:p w14:paraId="2AA1F91D" w14:textId="4E6C8DE9" w:rsidR="00DB61B2" w:rsidRPr="00FA08A9" w:rsidRDefault="00DB61B2" w:rsidP="00DB61B2">
      <w:pPr>
        <w:pStyle w:val="Qsheading1"/>
        <w:rPr>
          <w:rFonts w:ascii="Verdana" w:hAnsi="Verdana"/>
          <w:szCs w:val="22"/>
        </w:rPr>
      </w:pPr>
      <w:r>
        <w:rPr>
          <w:rFonts w:ascii="Verdana" w:hAnsi="Verdana"/>
          <w:szCs w:val="22"/>
        </w:rPr>
        <w:t>Other applications</w:t>
      </w:r>
    </w:p>
    <w:p w14:paraId="6CF1A28C" w14:textId="215BE222" w:rsidR="00EC41D1" w:rsidRDefault="00EC41D1" w:rsidP="00EC41D1">
      <w:pPr>
        <w:pStyle w:val="QuestionCharChar"/>
        <w:rPr>
          <w:rFonts w:ascii="Verdana" w:hAnsi="Verdana"/>
        </w:rPr>
      </w:pPr>
      <w:r>
        <w:rPr>
          <w:rFonts w:ascii="Verdana" w:hAnsi="Verdana"/>
        </w:rPr>
        <w:tab/>
      </w:r>
      <w:r w:rsidRPr="00E62E77">
        <w:rPr>
          <w:rFonts w:ascii="Verdana" w:hAnsi="Verdana"/>
        </w:rPr>
        <w:tab/>
      </w:r>
      <w:r>
        <w:rPr>
          <w:rFonts w:ascii="Verdana" w:hAnsi="Verdana"/>
        </w:rPr>
        <w:t>Has the applicant firm submitted any other applications to the FCA within the last twelve months?</w:t>
      </w:r>
    </w:p>
    <w:p w14:paraId="3A7470F0" w14:textId="16D15D8E" w:rsidR="002711AD" w:rsidRDefault="002711AD" w:rsidP="002711AD">
      <w:pPr>
        <w:pStyle w:val="Qsyesno"/>
        <w:keepNext/>
        <w:tabs>
          <w:tab w:val="left" w:pos="624"/>
        </w:tabs>
        <w:spacing w:before="0" w:after="0"/>
        <w:rPr>
          <w:rFonts w:ascii="Verdana" w:hAnsi="Verdana"/>
        </w:rPr>
      </w:pPr>
      <w:bookmarkStart w:id="0" w:name="_Hlk58244683"/>
      <w:r>
        <w:rPr>
          <w:rFonts w:ascii="Verdana" w:hAnsi="Verdana"/>
        </w:rPr>
        <w:t xml:space="preserve">For example, another New Authorisation, an application for an Approved Person, Variation of Permission, Cancellation, </w:t>
      </w:r>
      <w:r w:rsidR="00663633">
        <w:rPr>
          <w:rFonts w:ascii="Verdana" w:hAnsi="Verdana"/>
        </w:rPr>
        <w:t xml:space="preserve">MIFIDPRU Permission, </w:t>
      </w:r>
      <w:r>
        <w:rPr>
          <w:rFonts w:ascii="Verdana" w:hAnsi="Verdana"/>
        </w:rPr>
        <w:t>Waiver, Appointed Representative or a notification for a Change in Control etc.</w:t>
      </w:r>
    </w:p>
    <w:bookmarkEnd w:id="0"/>
    <w:p w14:paraId="0CF5B9DE" w14:textId="2C0C82E1" w:rsidR="00EC41D1" w:rsidRPr="00E62E77" w:rsidRDefault="00292537" w:rsidP="00EC41D1">
      <w:pPr>
        <w:pStyle w:val="Qsyesno"/>
        <w:keepNext/>
        <w:tabs>
          <w:tab w:val="left" w:pos="624"/>
        </w:tabs>
        <w:spacing w:before="0" w:after="0"/>
        <w:rPr>
          <w:rFonts w:ascii="Verdana" w:hAnsi="Verdana"/>
        </w:rPr>
      </w:pPr>
      <w:r>
        <w:rPr>
          <w:rFonts w:ascii="Verdana" w:hAnsi="Verdana"/>
        </w:rPr>
        <w:t>R</w:t>
      </w:r>
      <w:r w:rsidR="00EC41D1" w:rsidRPr="00E62E77">
        <w:rPr>
          <w:rFonts w:ascii="Verdana" w:hAnsi="Verdana"/>
        </w:rPr>
        <w:tab/>
        <w:t>No</w:t>
      </w:r>
    </w:p>
    <w:p w14:paraId="49E8276E" w14:textId="0A1E5F48" w:rsidR="00EC41D1" w:rsidRPr="00E62E77" w:rsidRDefault="00EC41D1" w:rsidP="00EC41D1">
      <w:pPr>
        <w:pStyle w:val="Qsyesno"/>
        <w:keepNext/>
        <w:tabs>
          <w:tab w:val="left" w:pos="624"/>
        </w:tabs>
        <w:spacing w:before="0" w:after="0"/>
        <w:rPr>
          <w:rFonts w:ascii="Verdana" w:hAnsi="Verdana"/>
          <w:b/>
        </w:rPr>
      </w:pPr>
      <w:r w:rsidRPr="00E62E77">
        <w:rPr>
          <w:rFonts w:ascii="Verdana" w:hAnsi="Verdana"/>
        </w:rPr>
        <w:fldChar w:fldCharType="begin">
          <w:ffData>
            <w:name w:val="Check16"/>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Yes</w:t>
      </w:r>
      <w:r w:rsidRPr="00E62E77">
        <w:rPr>
          <w:rFonts w:ascii="Verdana" w:hAnsi="Verdana"/>
        </w:rPr>
        <w:tab/>
      </w:r>
      <w:r w:rsidRPr="00E62E77">
        <w:rPr>
          <w:rFonts w:ascii="Webdings" w:eastAsia="Webdings" w:hAnsi="Webdings" w:cs="Webdings"/>
        </w:rPr>
        <w:t>4</w:t>
      </w:r>
      <w:r w:rsidRPr="00E62E77">
        <w:rPr>
          <w:rFonts w:ascii="Verdana" w:hAnsi="Verdana"/>
        </w:rPr>
        <w:tab/>
      </w:r>
      <w:r>
        <w:rPr>
          <w:rFonts w:ascii="Verdana" w:hAnsi="Verdana"/>
        </w:rPr>
        <w:t>G</w:t>
      </w:r>
      <w:r w:rsidRPr="00E62E77">
        <w:rPr>
          <w:rFonts w:ascii="Verdana" w:hAnsi="Verdana"/>
        </w:rPr>
        <w:t>ive details below</w:t>
      </w:r>
      <w:r w:rsidR="00DB61B2">
        <w:rPr>
          <w:rFonts w:ascii="Verdana" w:hAnsi="Verdana"/>
        </w:rPr>
        <w:t xml:space="preserve"> including any relevant FRN’s or application numbers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C41D1" w:rsidRPr="00E62E77" w14:paraId="54692B4F" w14:textId="77777777" w:rsidTr="002872B7">
        <w:trPr>
          <w:trHeight w:val="1036"/>
        </w:trPr>
        <w:tc>
          <w:tcPr>
            <w:tcW w:w="7088" w:type="dxa"/>
          </w:tcPr>
          <w:p w14:paraId="6A3D8020" w14:textId="77777777" w:rsidR="00EC41D1" w:rsidRPr="00E62E77" w:rsidRDefault="00EC41D1" w:rsidP="002872B7">
            <w:pPr>
              <w:pStyle w:val="Qsanswer"/>
              <w:spacing w:before="40" w:after="0" w:line="240" w:lineRule="exact"/>
              <w:ind w:right="57"/>
              <w:rPr>
                <w:rFonts w:ascii="Verdana" w:hAnsi="Verdana"/>
                <w:color w:val="auto"/>
              </w:rPr>
            </w:pPr>
            <w:r w:rsidRPr="00E62E77">
              <w:rPr>
                <w:rFonts w:ascii="Verdana" w:hAnsi="Verdana"/>
                <w:color w:val="auto"/>
              </w:rPr>
              <w:fldChar w:fldCharType="begin">
                <w:ffData>
                  <w:name w:val="Text7"/>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3166E2DF" w14:textId="77777777" w:rsidR="00853A88" w:rsidRDefault="00EA10F1" w:rsidP="00EA10F1">
      <w:pPr>
        <w:pStyle w:val="QuestionCharChar"/>
        <w:rPr>
          <w:rFonts w:ascii="Verdana" w:hAnsi="Verdana"/>
        </w:rPr>
      </w:pPr>
      <w:bookmarkStart w:id="1" w:name="_Hlk71874051"/>
      <w:r>
        <w:rPr>
          <w:rFonts w:ascii="Verdana" w:hAnsi="Verdana"/>
        </w:rPr>
        <w:tab/>
      </w:r>
      <w:r>
        <w:rPr>
          <w:rFonts w:ascii="Verdana" w:hAnsi="Verdana"/>
        </w:rPr>
        <w:tab/>
      </w:r>
    </w:p>
    <w:p w14:paraId="13D3DE71" w14:textId="32A7C60C" w:rsidR="00EA10F1" w:rsidRDefault="00853A88" w:rsidP="00EA10F1">
      <w:pPr>
        <w:pStyle w:val="QuestionCharChar"/>
        <w:rPr>
          <w:rFonts w:ascii="Verdana" w:hAnsi="Verdana"/>
          <w:b w:val="0"/>
        </w:rPr>
      </w:pPr>
      <w:r>
        <w:rPr>
          <w:rFonts w:ascii="Verdana" w:hAnsi="Verdana"/>
        </w:rPr>
        <w:tab/>
      </w:r>
      <w:r>
        <w:rPr>
          <w:rFonts w:ascii="Verdana" w:hAnsi="Verdana"/>
        </w:rPr>
        <w:tab/>
      </w:r>
      <w:r w:rsidR="00EA10F1">
        <w:rPr>
          <w:rFonts w:ascii="Verdana" w:hAnsi="Verdana"/>
        </w:rPr>
        <w:t>Is the applicant firm submitting this application because they are changing their legal status?</w:t>
      </w:r>
    </w:p>
    <w:p w14:paraId="42095F15" w14:textId="77777777" w:rsidR="00EA10F1" w:rsidRDefault="00EA10F1" w:rsidP="00EA10F1">
      <w:pPr>
        <w:pStyle w:val="Qsyesno"/>
        <w:keepNext/>
        <w:tabs>
          <w:tab w:val="left" w:pos="624"/>
        </w:tabs>
        <w:spacing w:before="0" w:after="0"/>
        <w:rPr>
          <w:rFonts w:ascii="Verdana" w:hAnsi="Verdana"/>
        </w:rPr>
      </w:pPr>
      <w:r>
        <w:fldChar w:fldCharType="begin">
          <w:ffData>
            <w:name w:val="Check16"/>
            <w:enabled/>
            <w:calcOnExit w:val="0"/>
            <w:checkBox>
              <w:sizeAuto/>
              <w:default w:val="0"/>
            </w:checkBox>
          </w:ffData>
        </w:fldChar>
      </w:r>
      <w:r>
        <w:rPr>
          <w:rFonts w:ascii="Verdana" w:hAnsi="Verdana"/>
        </w:rPr>
        <w:instrText xml:space="preserve"> FORMCHECKBOX </w:instrText>
      </w:r>
      <w:r>
        <w:fldChar w:fldCharType="separate"/>
      </w:r>
      <w:r>
        <w:fldChar w:fldCharType="end"/>
      </w:r>
      <w:r>
        <w:rPr>
          <w:rFonts w:ascii="Verdana" w:hAnsi="Verdana"/>
        </w:rPr>
        <w:tab/>
        <w:t>No</w:t>
      </w:r>
    </w:p>
    <w:p w14:paraId="7C916DC9" w14:textId="5D238F19" w:rsidR="00EA10F1" w:rsidRDefault="00EA10F1" w:rsidP="00EA10F1">
      <w:pPr>
        <w:pStyle w:val="Qsyesno"/>
        <w:keepNext/>
        <w:tabs>
          <w:tab w:val="left" w:pos="624"/>
        </w:tabs>
        <w:spacing w:before="0" w:after="0"/>
        <w:rPr>
          <w:rFonts w:ascii="Verdana" w:hAnsi="Verdana"/>
        </w:rPr>
      </w:pPr>
      <w:r>
        <w:fldChar w:fldCharType="begin">
          <w:ffData>
            <w:name w:val="Check16"/>
            <w:enabled/>
            <w:calcOnExit w:val="0"/>
            <w:checkBox>
              <w:sizeAuto/>
              <w:default w:val="0"/>
            </w:checkBox>
          </w:ffData>
        </w:fldChar>
      </w:r>
      <w:r>
        <w:rPr>
          <w:rFonts w:ascii="Verdana" w:hAnsi="Verdana"/>
        </w:rPr>
        <w:instrText xml:space="preserve"> FORMCHECKBOX </w:instrText>
      </w:r>
      <w:r>
        <w:fldChar w:fldCharType="separate"/>
      </w:r>
      <w:r>
        <w:fldChar w:fldCharType="end"/>
      </w:r>
      <w:r>
        <w:rPr>
          <w:rFonts w:ascii="Verdana" w:hAnsi="Verdana"/>
        </w:rPr>
        <w:tab/>
        <w:t>Yes</w:t>
      </w:r>
      <w:r>
        <w:rPr>
          <w:rFonts w:ascii="Verdana" w:hAnsi="Verdana"/>
        </w:rPr>
        <w:tab/>
      </w:r>
      <w:r>
        <w:rPr>
          <w:rFonts w:ascii="Webdings" w:eastAsia="Webdings" w:hAnsi="Webdings" w:cs="Webdings"/>
        </w:rPr>
        <w:t>4</w:t>
      </w:r>
      <w:r>
        <w:rPr>
          <w:rFonts w:ascii="Verdana" w:hAnsi="Verdana"/>
        </w:rPr>
        <w:tab/>
        <w:t>Give details below of your current FRN and reasons why you are applying as a new firm with a different legal status. You must also complete a deed poll and attach it to your application in Connect</w:t>
      </w:r>
      <w:r w:rsidR="001D2199">
        <w:rPr>
          <w:rFonts w:ascii="Verdana" w:hAnsi="Verdana"/>
        </w:rPr>
        <w:t xml:space="preserve">: </w:t>
      </w:r>
      <w:hyperlink r:id="rId16" w:history="1">
        <w:r w:rsidR="001D2199" w:rsidRPr="00011CE3">
          <w:rPr>
            <w:rStyle w:val="Hyperlink"/>
            <w:rFonts w:ascii="Verdana" w:hAnsi="Verdana"/>
          </w:rPr>
          <w:t>https://www.fca.org.uk/publication/forms/change-of-legal-status-deed-poll.doc</w:t>
        </w:r>
      </w:hyperlink>
      <w:r w:rsidR="001D2199">
        <w:rPr>
          <w:rFonts w:ascii="Verdana" w:hAnsi="Verdana"/>
        </w:rPr>
        <w:t xml:space="preserve"> </w:t>
      </w:r>
    </w:p>
    <w:bookmarkEnd w:id="1"/>
    <w:p w14:paraId="722DAAF5" w14:textId="77777777" w:rsidR="00EA10F1" w:rsidRDefault="00EA10F1" w:rsidP="00EA10F1">
      <w:pPr>
        <w:pStyle w:val="Answer"/>
        <w:keepNext/>
        <w:rPr>
          <w:rFonts w:ascii="Verdana" w:hAnsi="Verdana"/>
        </w:rPr>
      </w:pPr>
    </w:p>
    <w:p w14:paraId="5D046B6B" w14:textId="77777777" w:rsidR="00EA10F1" w:rsidRDefault="00EA10F1" w:rsidP="00EA10F1">
      <w:pPr>
        <w:pStyle w:val="Answer"/>
        <w:keepNext/>
        <w:rPr>
          <w:rFonts w:ascii="Verdana" w:hAnsi="Verdana"/>
          <w:b/>
        </w:rPr>
      </w:pPr>
      <w:r>
        <w:rPr>
          <w:rFonts w:ascii="Verdana" w:hAnsi="Verdana"/>
        </w:rPr>
        <w:t>Existing FRN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Grid>
        <w:gridCol w:w="360"/>
        <w:gridCol w:w="360"/>
        <w:gridCol w:w="360"/>
        <w:gridCol w:w="360"/>
        <w:gridCol w:w="360"/>
        <w:gridCol w:w="360"/>
      </w:tblGrid>
      <w:tr w:rsidR="00EA10F1" w14:paraId="7C05F00E" w14:textId="77777777" w:rsidTr="00EA10F1">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hideMark/>
          </w:tcPr>
          <w:p w14:paraId="0D99CFCD" w14:textId="77777777" w:rsidR="00EA10F1" w:rsidRDefault="00EA10F1">
            <w:pPr>
              <w:keepNext/>
              <w:tabs>
                <w:tab w:val="right" w:pos="-142"/>
                <w:tab w:val="left" w:pos="1418"/>
                <w:tab w:val="left" w:pos="2552"/>
              </w:tabs>
              <w:spacing w:before="20" w:line="220" w:lineRule="exact"/>
              <w:ind w:left="28" w:right="57"/>
              <w:jc w:val="center"/>
              <w:outlineLvl w:val="0"/>
              <w:rPr>
                <w:rFonts w:ascii="Verdana" w:hAnsi="Verdana"/>
                <w:sz w:val="18"/>
              </w:rPr>
            </w:pPr>
            <w:r>
              <w:rPr>
                <w:rFonts w:ascii="Verdana" w:hAnsi="Verdana"/>
                <w:sz w:val="18"/>
              </w:rPr>
              <w:fldChar w:fldCharType="begin">
                <w:ffData>
                  <w:name w:val="Text48"/>
                  <w:enabled/>
                  <w:calcOnExit w:val="0"/>
                  <w:textInput/>
                </w:ffData>
              </w:fldChar>
            </w:r>
            <w:r>
              <w:rPr>
                <w:rFonts w:ascii="Verdana" w:hAnsi="Verdana"/>
                <w:sz w:val="18"/>
              </w:rPr>
              <w:instrText xml:space="preserve"> FORMTEXT </w:instrText>
            </w:r>
            <w:r>
              <w:rPr>
                <w:rFonts w:ascii="Verdana" w:hAnsi="Verdana"/>
                <w:sz w:val="18"/>
              </w:rPr>
            </w:r>
            <w:r>
              <w:rPr>
                <w:rFonts w:ascii="Verdana" w:hAnsi="Verdana"/>
                <w:sz w:val="18"/>
              </w:rPr>
              <w:fldChar w:fldCharType="separate"/>
            </w:r>
            <w:r>
              <w:rPr>
                <w:rFonts w:ascii="Verdana" w:hAnsi="Verdana"/>
                <w:noProof/>
                <w:sz w:val="18"/>
              </w:rPr>
              <w:t> </w:t>
            </w:r>
            <w:r>
              <w:rPr>
                <w:rFonts w:ascii="Verdana" w:hAnsi="Verdana"/>
                <w:noProof/>
                <w:sz w:val="18"/>
              </w:rPr>
              <w:t> </w:t>
            </w:r>
            <w:r>
              <w:rPr>
                <w:rFonts w:ascii="Verdana" w:hAnsi="Verdana"/>
                <w:noProof/>
                <w:sz w:val="18"/>
              </w:rPr>
              <w:t> </w:t>
            </w:r>
            <w:r>
              <w:rPr>
                <w:rFonts w:ascii="Verdana" w:hAnsi="Verdana"/>
                <w:noProof/>
                <w:sz w:val="18"/>
              </w:rPr>
              <w:t> </w:t>
            </w:r>
            <w:r>
              <w:rPr>
                <w:rFonts w:ascii="Verdana" w:hAnsi="Verdana"/>
                <w:noProof/>
                <w:sz w:val="18"/>
              </w:rPr>
              <w:t> </w:t>
            </w:r>
            <w:r>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hideMark/>
          </w:tcPr>
          <w:p w14:paraId="60C59C79" w14:textId="77777777" w:rsidR="00EA10F1" w:rsidRDefault="00EA10F1">
            <w:pPr>
              <w:keepNext/>
              <w:tabs>
                <w:tab w:val="right" w:pos="-142"/>
                <w:tab w:val="left" w:pos="1418"/>
                <w:tab w:val="left" w:pos="2552"/>
              </w:tabs>
              <w:spacing w:before="20" w:line="220" w:lineRule="exact"/>
              <w:ind w:left="28" w:right="57"/>
              <w:jc w:val="center"/>
              <w:outlineLvl w:val="0"/>
              <w:rPr>
                <w:rFonts w:ascii="Verdana" w:hAnsi="Verdana"/>
                <w:sz w:val="18"/>
              </w:rPr>
            </w:pPr>
            <w:r>
              <w:rPr>
                <w:rFonts w:ascii="Verdana" w:hAnsi="Verdana"/>
                <w:sz w:val="18"/>
              </w:rPr>
              <w:fldChar w:fldCharType="begin">
                <w:ffData>
                  <w:name w:val="Text49"/>
                  <w:enabled/>
                  <w:calcOnExit w:val="0"/>
                  <w:textInput/>
                </w:ffData>
              </w:fldChar>
            </w:r>
            <w:r>
              <w:rPr>
                <w:rFonts w:ascii="Verdana" w:hAnsi="Verdana"/>
                <w:sz w:val="18"/>
              </w:rPr>
              <w:instrText xml:space="preserve"> FORMTEXT </w:instrText>
            </w:r>
            <w:r>
              <w:rPr>
                <w:rFonts w:ascii="Verdana" w:hAnsi="Verdana"/>
                <w:sz w:val="18"/>
              </w:rPr>
            </w:r>
            <w:r>
              <w:rPr>
                <w:rFonts w:ascii="Verdana" w:hAnsi="Verdana"/>
                <w:sz w:val="18"/>
              </w:rPr>
              <w:fldChar w:fldCharType="separate"/>
            </w:r>
            <w:r>
              <w:rPr>
                <w:rFonts w:ascii="Verdana" w:hAnsi="Verdana"/>
                <w:noProof/>
                <w:sz w:val="18"/>
              </w:rPr>
              <w:t> </w:t>
            </w:r>
            <w:r>
              <w:rPr>
                <w:rFonts w:ascii="Verdana" w:hAnsi="Verdana"/>
                <w:noProof/>
                <w:sz w:val="18"/>
              </w:rPr>
              <w:t> </w:t>
            </w:r>
            <w:r>
              <w:rPr>
                <w:rFonts w:ascii="Verdana" w:hAnsi="Verdana"/>
                <w:noProof/>
                <w:sz w:val="18"/>
              </w:rPr>
              <w:t> </w:t>
            </w:r>
            <w:r>
              <w:rPr>
                <w:rFonts w:ascii="Verdana" w:hAnsi="Verdana"/>
                <w:noProof/>
                <w:sz w:val="18"/>
              </w:rPr>
              <w:t> </w:t>
            </w:r>
            <w:r>
              <w:rPr>
                <w:rFonts w:ascii="Verdana" w:hAnsi="Verdana"/>
                <w:noProof/>
                <w:sz w:val="18"/>
              </w:rPr>
              <w:t> </w:t>
            </w:r>
            <w:r>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hideMark/>
          </w:tcPr>
          <w:p w14:paraId="1810C638" w14:textId="77777777" w:rsidR="00EA10F1" w:rsidRDefault="00EA10F1">
            <w:pPr>
              <w:keepNext/>
              <w:tabs>
                <w:tab w:val="right" w:pos="-142"/>
                <w:tab w:val="left" w:pos="1418"/>
                <w:tab w:val="left" w:pos="2552"/>
              </w:tabs>
              <w:spacing w:before="20" w:line="220" w:lineRule="exact"/>
              <w:ind w:left="28" w:right="57"/>
              <w:jc w:val="center"/>
              <w:outlineLvl w:val="0"/>
              <w:rPr>
                <w:rFonts w:ascii="Verdana" w:hAnsi="Verdana"/>
                <w:sz w:val="18"/>
              </w:rPr>
            </w:pPr>
            <w:r>
              <w:rPr>
                <w:rFonts w:ascii="Verdana" w:hAnsi="Verdana"/>
                <w:sz w:val="18"/>
              </w:rPr>
              <w:fldChar w:fldCharType="begin">
                <w:ffData>
                  <w:name w:val="Text48"/>
                  <w:enabled/>
                  <w:calcOnExit w:val="0"/>
                  <w:textInput/>
                </w:ffData>
              </w:fldChar>
            </w:r>
            <w:r>
              <w:rPr>
                <w:rFonts w:ascii="Verdana" w:hAnsi="Verdana"/>
                <w:sz w:val="18"/>
              </w:rPr>
              <w:instrText xml:space="preserve"> FORMTEXT </w:instrText>
            </w:r>
            <w:r>
              <w:rPr>
                <w:rFonts w:ascii="Verdana" w:hAnsi="Verdana"/>
                <w:sz w:val="18"/>
              </w:rPr>
            </w:r>
            <w:r>
              <w:rPr>
                <w:rFonts w:ascii="Verdana" w:hAnsi="Verdana"/>
                <w:sz w:val="18"/>
              </w:rPr>
              <w:fldChar w:fldCharType="separate"/>
            </w:r>
            <w:r>
              <w:rPr>
                <w:rFonts w:ascii="Verdana" w:hAnsi="Verdana"/>
                <w:noProof/>
                <w:sz w:val="18"/>
              </w:rPr>
              <w:t> </w:t>
            </w:r>
            <w:r>
              <w:rPr>
                <w:rFonts w:ascii="Verdana" w:hAnsi="Verdana"/>
                <w:noProof/>
                <w:sz w:val="18"/>
              </w:rPr>
              <w:t> </w:t>
            </w:r>
            <w:r>
              <w:rPr>
                <w:rFonts w:ascii="Verdana" w:hAnsi="Verdana"/>
                <w:noProof/>
                <w:sz w:val="18"/>
              </w:rPr>
              <w:t> </w:t>
            </w:r>
            <w:r>
              <w:rPr>
                <w:rFonts w:ascii="Verdana" w:hAnsi="Verdana"/>
                <w:noProof/>
                <w:sz w:val="18"/>
              </w:rPr>
              <w:t> </w:t>
            </w:r>
            <w:r>
              <w:rPr>
                <w:rFonts w:ascii="Verdana" w:hAnsi="Verdana"/>
                <w:noProof/>
                <w:sz w:val="18"/>
              </w:rPr>
              <w:t> </w:t>
            </w:r>
            <w:r>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hideMark/>
          </w:tcPr>
          <w:p w14:paraId="56911A46" w14:textId="77777777" w:rsidR="00EA10F1" w:rsidRDefault="00EA10F1">
            <w:pPr>
              <w:keepNext/>
              <w:tabs>
                <w:tab w:val="right" w:pos="-142"/>
                <w:tab w:val="left" w:pos="1418"/>
                <w:tab w:val="left" w:pos="2552"/>
              </w:tabs>
              <w:spacing w:before="20" w:line="220" w:lineRule="exact"/>
              <w:ind w:left="28" w:right="57"/>
              <w:jc w:val="center"/>
              <w:outlineLvl w:val="0"/>
              <w:rPr>
                <w:rFonts w:ascii="Verdana" w:hAnsi="Verdana"/>
                <w:sz w:val="18"/>
              </w:rPr>
            </w:pPr>
            <w:r>
              <w:rPr>
                <w:rFonts w:ascii="Verdana" w:hAnsi="Verdana"/>
                <w:sz w:val="18"/>
              </w:rPr>
              <w:fldChar w:fldCharType="begin">
                <w:ffData>
                  <w:name w:val="Text49"/>
                  <w:enabled/>
                  <w:calcOnExit w:val="0"/>
                  <w:textInput/>
                </w:ffData>
              </w:fldChar>
            </w:r>
            <w:r>
              <w:rPr>
                <w:rFonts w:ascii="Verdana" w:hAnsi="Verdana"/>
                <w:sz w:val="18"/>
              </w:rPr>
              <w:instrText xml:space="preserve"> FORMTEXT </w:instrText>
            </w:r>
            <w:r>
              <w:rPr>
                <w:rFonts w:ascii="Verdana" w:hAnsi="Verdana"/>
                <w:sz w:val="18"/>
              </w:rPr>
            </w:r>
            <w:r>
              <w:rPr>
                <w:rFonts w:ascii="Verdana" w:hAnsi="Verdana"/>
                <w:sz w:val="18"/>
              </w:rPr>
              <w:fldChar w:fldCharType="separate"/>
            </w:r>
            <w:r>
              <w:rPr>
                <w:rFonts w:ascii="Verdana" w:hAnsi="Verdana"/>
                <w:noProof/>
                <w:sz w:val="18"/>
              </w:rPr>
              <w:t> </w:t>
            </w:r>
            <w:r>
              <w:rPr>
                <w:rFonts w:ascii="Verdana" w:hAnsi="Verdana"/>
                <w:noProof/>
                <w:sz w:val="18"/>
              </w:rPr>
              <w:t> </w:t>
            </w:r>
            <w:r>
              <w:rPr>
                <w:rFonts w:ascii="Verdana" w:hAnsi="Verdana"/>
                <w:noProof/>
                <w:sz w:val="18"/>
              </w:rPr>
              <w:t> </w:t>
            </w:r>
            <w:r>
              <w:rPr>
                <w:rFonts w:ascii="Verdana" w:hAnsi="Verdana"/>
                <w:noProof/>
                <w:sz w:val="18"/>
              </w:rPr>
              <w:t> </w:t>
            </w:r>
            <w:r>
              <w:rPr>
                <w:rFonts w:ascii="Verdana" w:hAnsi="Verdana"/>
                <w:noProof/>
                <w:sz w:val="18"/>
              </w:rPr>
              <w:t> </w:t>
            </w:r>
            <w:r>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hideMark/>
          </w:tcPr>
          <w:p w14:paraId="17A9D7A8" w14:textId="77777777" w:rsidR="00EA10F1" w:rsidRDefault="00EA10F1">
            <w:pPr>
              <w:keepNext/>
              <w:tabs>
                <w:tab w:val="right" w:pos="-142"/>
                <w:tab w:val="left" w:pos="1418"/>
                <w:tab w:val="left" w:pos="2552"/>
              </w:tabs>
              <w:spacing w:before="20" w:line="220" w:lineRule="exact"/>
              <w:ind w:left="28" w:right="57"/>
              <w:jc w:val="center"/>
              <w:outlineLvl w:val="0"/>
              <w:rPr>
                <w:rFonts w:ascii="Verdana" w:hAnsi="Verdana"/>
                <w:sz w:val="18"/>
              </w:rPr>
            </w:pPr>
            <w:r>
              <w:rPr>
                <w:rFonts w:ascii="Verdana" w:hAnsi="Verdana"/>
                <w:sz w:val="18"/>
              </w:rPr>
              <w:fldChar w:fldCharType="begin">
                <w:ffData>
                  <w:name w:val="Text48"/>
                  <w:enabled/>
                  <w:calcOnExit w:val="0"/>
                  <w:textInput/>
                </w:ffData>
              </w:fldChar>
            </w:r>
            <w:r>
              <w:rPr>
                <w:rFonts w:ascii="Verdana" w:hAnsi="Verdana"/>
                <w:sz w:val="18"/>
              </w:rPr>
              <w:instrText xml:space="preserve"> FORMTEXT </w:instrText>
            </w:r>
            <w:r>
              <w:rPr>
                <w:rFonts w:ascii="Verdana" w:hAnsi="Verdana"/>
                <w:sz w:val="18"/>
              </w:rPr>
            </w:r>
            <w:r>
              <w:rPr>
                <w:rFonts w:ascii="Verdana" w:hAnsi="Verdana"/>
                <w:sz w:val="18"/>
              </w:rPr>
              <w:fldChar w:fldCharType="separate"/>
            </w:r>
            <w:r>
              <w:rPr>
                <w:rFonts w:ascii="Verdana" w:hAnsi="Verdana"/>
                <w:noProof/>
                <w:sz w:val="18"/>
              </w:rPr>
              <w:t> </w:t>
            </w:r>
            <w:r>
              <w:rPr>
                <w:rFonts w:ascii="Verdana" w:hAnsi="Verdana"/>
                <w:noProof/>
                <w:sz w:val="18"/>
              </w:rPr>
              <w:t> </w:t>
            </w:r>
            <w:r>
              <w:rPr>
                <w:rFonts w:ascii="Verdana" w:hAnsi="Verdana"/>
                <w:noProof/>
                <w:sz w:val="18"/>
              </w:rPr>
              <w:t> </w:t>
            </w:r>
            <w:r>
              <w:rPr>
                <w:rFonts w:ascii="Verdana" w:hAnsi="Verdana"/>
                <w:noProof/>
                <w:sz w:val="18"/>
              </w:rPr>
              <w:t> </w:t>
            </w:r>
            <w:r>
              <w:rPr>
                <w:rFonts w:ascii="Verdana" w:hAnsi="Verdana"/>
                <w:noProof/>
                <w:sz w:val="18"/>
              </w:rPr>
              <w:t> </w:t>
            </w:r>
            <w:r>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hideMark/>
          </w:tcPr>
          <w:p w14:paraId="69C314E8" w14:textId="77777777" w:rsidR="00EA10F1" w:rsidRDefault="00EA10F1">
            <w:pPr>
              <w:keepNext/>
              <w:tabs>
                <w:tab w:val="right" w:pos="-142"/>
                <w:tab w:val="left" w:pos="1418"/>
                <w:tab w:val="left" w:pos="2552"/>
              </w:tabs>
              <w:spacing w:before="20" w:line="220" w:lineRule="exact"/>
              <w:ind w:left="28" w:right="57"/>
              <w:jc w:val="center"/>
              <w:outlineLvl w:val="0"/>
              <w:rPr>
                <w:rFonts w:ascii="Verdana" w:hAnsi="Verdana"/>
                <w:sz w:val="18"/>
              </w:rPr>
            </w:pPr>
            <w:r>
              <w:rPr>
                <w:rFonts w:ascii="Verdana" w:hAnsi="Verdana"/>
                <w:sz w:val="18"/>
              </w:rPr>
              <w:fldChar w:fldCharType="begin">
                <w:ffData>
                  <w:name w:val="Text49"/>
                  <w:enabled/>
                  <w:calcOnExit w:val="0"/>
                  <w:textInput/>
                </w:ffData>
              </w:fldChar>
            </w:r>
            <w:r>
              <w:rPr>
                <w:rFonts w:ascii="Verdana" w:hAnsi="Verdana"/>
                <w:sz w:val="18"/>
              </w:rPr>
              <w:instrText xml:space="preserve"> FORMTEXT </w:instrText>
            </w:r>
            <w:r>
              <w:rPr>
                <w:rFonts w:ascii="Verdana" w:hAnsi="Verdana"/>
                <w:sz w:val="18"/>
              </w:rPr>
            </w:r>
            <w:r>
              <w:rPr>
                <w:rFonts w:ascii="Verdana" w:hAnsi="Verdana"/>
                <w:sz w:val="18"/>
              </w:rPr>
              <w:fldChar w:fldCharType="separate"/>
            </w:r>
            <w:r>
              <w:rPr>
                <w:rFonts w:ascii="Verdana" w:hAnsi="Verdana"/>
                <w:noProof/>
                <w:sz w:val="18"/>
              </w:rPr>
              <w:t> </w:t>
            </w:r>
            <w:r>
              <w:rPr>
                <w:rFonts w:ascii="Verdana" w:hAnsi="Verdana"/>
                <w:noProof/>
                <w:sz w:val="18"/>
              </w:rPr>
              <w:t> </w:t>
            </w:r>
            <w:r>
              <w:rPr>
                <w:rFonts w:ascii="Verdana" w:hAnsi="Verdana"/>
                <w:noProof/>
                <w:sz w:val="18"/>
              </w:rPr>
              <w:t> </w:t>
            </w:r>
            <w:r>
              <w:rPr>
                <w:rFonts w:ascii="Verdana" w:hAnsi="Verdana"/>
                <w:noProof/>
                <w:sz w:val="18"/>
              </w:rPr>
              <w:t> </w:t>
            </w:r>
            <w:r>
              <w:rPr>
                <w:rFonts w:ascii="Verdana" w:hAnsi="Verdana"/>
                <w:noProof/>
                <w:sz w:val="18"/>
              </w:rPr>
              <w:t> </w:t>
            </w:r>
            <w:r>
              <w:rPr>
                <w:rFonts w:ascii="Verdana" w:hAnsi="Verdana"/>
                <w:sz w:val="18"/>
              </w:rPr>
              <w:fldChar w:fldCharType="end"/>
            </w:r>
          </w:p>
        </w:tc>
      </w:tr>
    </w:tbl>
    <w:p w14:paraId="0AD738E2" w14:textId="77777777" w:rsidR="00EA10F1" w:rsidRDefault="00EA10F1" w:rsidP="00EA10F1">
      <w:pPr>
        <w:pStyle w:val="Qsyesno"/>
        <w:keepNext/>
        <w:tabs>
          <w:tab w:val="left" w:pos="624"/>
        </w:tabs>
        <w:spacing w:before="0" w:after="0"/>
        <w:rPr>
          <w:rFonts w:ascii="Verdana" w:hAnsi="Verdana"/>
          <w:b/>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Grid>
        <w:gridCol w:w="7088"/>
      </w:tblGrid>
      <w:tr w:rsidR="00EA10F1" w14:paraId="13F223EC" w14:textId="77777777" w:rsidTr="00EA10F1">
        <w:trPr>
          <w:trHeight w:val="1036"/>
        </w:trPr>
        <w:tc>
          <w:tcPr>
            <w:tcW w:w="7088" w:type="dxa"/>
            <w:tcBorders>
              <w:top w:val="single" w:sz="4" w:space="0" w:color="auto"/>
              <w:left w:val="single" w:sz="4" w:space="0" w:color="auto"/>
              <w:bottom w:val="single" w:sz="4" w:space="0" w:color="auto"/>
              <w:right w:val="single" w:sz="4" w:space="0" w:color="auto"/>
            </w:tcBorders>
            <w:hideMark/>
          </w:tcPr>
          <w:p w14:paraId="7DADE9E0" w14:textId="77777777" w:rsidR="00EA10F1" w:rsidRDefault="00EA10F1">
            <w:pPr>
              <w:pStyle w:val="Qsanswer"/>
              <w:spacing w:before="40" w:after="0" w:line="240" w:lineRule="exact"/>
              <w:ind w:right="57"/>
              <w:rPr>
                <w:rFonts w:ascii="Verdana" w:hAnsi="Verdana"/>
                <w:color w:val="auto"/>
              </w:rPr>
            </w:pPr>
            <w:r>
              <w:rPr>
                <w:rFonts w:ascii="Verdana" w:hAnsi="Verdana"/>
                <w:color w:val="auto"/>
              </w:rPr>
              <w:fldChar w:fldCharType="begin">
                <w:ffData>
                  <w:name w:val="Text7"/>
                  <w:enabled/>
                  <w:calcOnExit w:val="0"/>
                  <w:textInput/>
                </w:ffData>
              </w:fldChar>
            </w:r>
            <w:r>
              <w:rPr>
                <w:rFonts w:ascii="Verdana" w:hAnsi="Verdana"/>
                <w:color w:val="auto"/>
              </w:rPr>
              <w:instrText xml:space="preserve"> FORMTEXT </w:instrText>
            </w:r>
            <w:r>
              <w:rPr>
                <w:rFonts w:ascii="Verdana" w:hAnsi="Verdana"/>
                <w:color w:val="auto"/>
              </w:rPr>
            </w:r>
            <w:r>
              <w:rPr>
                <w:rFonts w:ascii="Verdana" w:hAnsi="Verdana"/>
                <w:color w:val="auto"/>
              </w:rPr>
              <w:fldChar w:fldCharType="separate"/>
            </w:r>
            <w:r>
              <w:rPr>
                <w:rFonts w:ascii="Verdana" w:hAnsi="Verdana"/>
                <w:noProof/>
                <w:color w:val="auto"/>
              </w:rPr>
              <w:t> </w:t>
            </w:r>
            <w:r>
              <w:rPr>
                <w:rFonts w:ascii="Verdana" w:hAnsi="Verdana"/>
                <w:noProof/>
                <w:color w:val="auto"/>
              </w:rPr>
              <w:t> </w:t>
            </w:r>
            <w:r>
              <w:rPr>
                <w:rFonts w:ascii="Verdana" w:hAnsi="Verdana"/>
                <w:noProof/>
                <w:color w:val="auto"/>
              </w:rPr>
              <w:t> </w:t>
            </w:r>
            <w:r>
              <w:rPr>
                <w:rFonts w:ascii="Verdana" w:hAnsi="Verdana"/>
                <w:noProof/>
                <w:color w:val="auto"/>
              </w:rPr>
              <w:t> </w:t>
            </w:r>
            <w:r>
              <w:rPr>
                <w:rFonts w:ascii="Verdana" w:hAnsi="Verdana"/>
                <w:noProof/>
                <w:color w:val="auto"/>
              </w:rPr>
              <w:t> </w:t>
            </w:r>
            <w:r>
              <w:rPr>
                <w:rFonts w:ascii="Verdana" w:hAnsi="Verdana"/>
                <w:color w:val="auto"/>
              </w:rPr>
              <w:fldChar w:fldCharType="end"/>
            </w:r>
          </w:p>
        </w:tc>
      </w:tr>
    </w:tbl>
    <w:p w14:paraId="4B58DDCA" w14:textId="77777777" w:rsidR="00EA10F1" w:rsidRDefault="00EA10F1" w:rsidP="00EA10F1">
      <w:pPr>
        <w:pStyle w:val="Qsyesno"/>
        <w:keepNext/>
        <w:tabs>
          <w:tab w:val="left" w:pos="624"/>
        </w:tabs>
        <w:spacing w:before="0" w:after="0"/>
        <w:rPr>
          <w:rFonts w:ascii="Verdana" w:hAnsi="Verdana"/>
        </w:rPr>
      </w:pPr>
    </w:p>
    <w:p w14:paraId="2B416C0B" w14:textId="57267512" w:rsidR="00EA10F1" w:rsidRDefault="00EA10F1" w:rsidP="00EA10F1">
      <w:pPr>
        <w:pStyle w:val="Qsyesno"/>
        <w:keepNext/>
        <w:tabs>
          <w:tab w:val="left" w:pos="624"/>
        </w:tabs>
        <w:spacing w:before="0" w:after="0"/>
        <w:rPr>
          <w:rFonts w:ascii="Verdana" w:hAnsi="Verdana"/>
          <w:b/>
        </w:rPr>
      </w:pPr>
      <w:r>
        <w:rPr>
          <w:rFonts w:ascii="Verdana" w:hAnsi="Verdana"/>
        </w:rPr>
        <w:fldChar w:fldCharType="begin">
          <w:ffData>
            <w:name w:val="Check16"/>
            <w:enabled/>
            <w:calcOnExit w:val="0"/>
            <w:checkBox>
              <w:sizeAuto/>
              <w:default w:val="0"/>
            </w:checkBox>
          </w:ffData>
        </w:fldChar>
      </w:r>
      <w:r>
        <w:rPr>
          <w:rFonts w:ascii="Verdana" w:hAnsi="Verdana"/>
        </w:rPr>
        <w:instrText xml:space="preserve"> FORMCHECKBOX </w:instrText>
      </w:r>
      <w:r>
        <w:rPr>
          <w:rFonts w:ascii="Verdana" w:hAnsi="Verdana"/>
        </w:rPr>
      </w:r>
      <w:r>
        <w:rPr>
          <w:rFonts w:ascii="Verdana" w:hAnsi="Verdana"/>
        </w:rPr>
        <w:fldChar w:fldCharType="separate"/>
      </w:r>
      <w:r>
        <w:rPr>
          <w:rFonts w:ascii="Verdana" w:hAnsi="Verdana"/>
        </w:rPr>
        <w:fldChar w:fldCharType="end"/>
      </w:r>
      <w:r>
        <w:rPr>
          <w:rFonts w:ascii="Verdana" w:hAnsi="Verdana"/>
        </w:rPr>
        <w:tab/>
        <w:t xml:space="preserve">Deed Poll </w:t>
      </w:r>
      <w:r w:rsidR="001D2199">
        <w:rPr>
          <w:rFonts w:ascii="Verdana" w:hAnsi="Verdana"/>
        </w:rPr>
        <w:t>Attached</w:t>
      </w:r>
    </w:p>
    <w:p w14:paraId="5AD73DE8" w14:textId="77777777" w:rsidR="00EA10F1" w:rsidRDefault="00EA10F1">
      <w:pPr>
        <w:spacing w:before="0" w:line="240" w:lineRule="auto"/>
        <w:rPr>
          <w:rFonts w:ascii="Verdana" w:hAnsi="Verdana"/>
          <w:b/>
          <w:sz w:val="22"/>
          <w:szCs w:val="22"/>
        </w:rPr>
      </w:pPr>
      <w:r>
        <w:rPr>
          <w:rFonts w:ascii="Verdana" w:hAnsi="Verdana"/>
          <w:szCs w:val="22"/>
        </w:rPr>
        <w:br w:type="page"/>
      </w:r>
    </w:p>
    <w:p w14:paraId="02414E41" w14:textId="148203C4" w:rsidR="000C0660" w:rsidRPr="00FA08A9" w:rsidRDefault="000C0660" w:rsidP="00FA08A9">
      <w:pPr>
        <w:pStyle w:val="Qsheading1"/>
        <w:rPr>
          <w:rFonts w:ascii="Verdana" w:hAnsi="Verdana"/>
          <w:szCs w:val="22"/>
        </w:rPr>
      </w:pPr>
      <w:r w:rsidRPr="00FA08A9">
        <w:rPr>
          <w:rFonts w:ascii="Verdana" w:hAnsi="Verdana"/>
          <w:szCs w:val="22"/>
        </w:rPr>
        <w:lastRenderedPageBreak/>
        <w:t>Applicant firm names</w:t>
      </w:r>
    </w:p>
    <w:p w14:paraId="1E63B7BB" w14:textId="77777777" w:rsidR="00E62E77" w:rsidRPr="00EF3638" w:rsidRDefault="000C0660" w:rsidP="00E62E77">
      <w:pPr>
        <w:pStyle w:val="Question"/>
        <w:keepNext/>
        <w:spacing w:after="0"/>
        <w:rPr>
          <w:rFonts w:ascii="Verdana" w:hAnsi="Verdana"/>
          <w:b/>
        </w:rPr>
      </w:pPr>
      <w:r w:rsidRPr="00EF3638">
        <w:rPr>
          <w:rFonts w:ascii="Verdana" w:hAnsi="Verdana"/>
          <w:b/>
        </w:rPr>
        <w:tab/>
      </w:r>
      <w:r w:rsidR="001C5D86" w:rsidRPr="00EF3638">
        <w:rPr>
          <w:rFonts w:ascii="Verdana" w:hAnsi="Verdana"/>
          <w:b/>
        </w:rPr>
        <w:t>1.</w:t>
      </w:r>
      <w:r w:rsidR="00A06415">
        <w:rPr>
          <w:rFonts w:ascii="Verdana" w:hAnsi="Verdana"/>
          <w:b/>
        </w:rPr>
        <w:t>1</w:t>
      </w:r>
      <w:r w:rsidR="00E62E77" w:rsidRPr="00EF3638">
        <w:rPr>
          <w:rFonts w:ascii="Verdana" w:hAnsi="Verdana"/>
          <w:b/>
        </w:rPr>
        <w:tab/>
        <w:t>Does the applicant firm intend to change the registered name given on the front of this form upon authorisation?</w:t>
      </w:r>
    </w:p>
    <w:p w14:paraId="728C498A" w14:textId="77777777" w:rsidR="00E62E77" w:rsidRPr="00EF3638" w:rsidRDefault="00E62E77" w:rsidP="00E62E77">
      <w:pPr>
        <w:pStyle w:val="QsyesnoCharChar"/>
        <w:keepNext/>
        <w:rPr>
          <w:rFonts w:ascii="Verdana" w:hAnsi="Verdana"/>
        </w:rPr>
      </w:pPr>
      <w:r w:rsidRPr="00EF3638">
        <w:rPr>
          <w:rFonts w:ascii="Verdana" w:hAnsi="Verdana"/>
        </w:rPr>
        <w:fldChar w:fldCharType="begin">
          <w:ffData>
            <w:name w:val="Check23"/>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No</w:t>
      </w:r>
    </w:p>
    <w:p w14:paraId="0AEE245A" w14:textId="77777777" w:rsidR="00E62E77" w:rsidRPr="00EF3638" w:rsidRDefault="00E62E77" w:rsidP="00E62E77">
      <w:pPr>
        <w:pStyle w:val="QsyesnoCharChar"/>
        <w:keepNext/>
        <w:rPr>
          <w:rFonts w:ascii="Verdana" w:hAnsi="Verdana"/>
        </w:rPr>
      </w:pPr>
      <w:r w:rsidRPr="00EF3638">
        <w:rPr>
          <w:rFonts w:ascii="Verdana" w:hAnsi="Verdana"/>
        </w:rPr>
        <w:fldChar w:fldCharType="begin">
          <w:ffData>
            <w:name w:val="Check24"/>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Yes</w:t>
      </w:r>
      <w:r w:rsidRPr="00EF3638">
        <w:rPr>
          <w:rFonts w:ascii="Webdings" w:eastAsia="Webdings" w:hAnsi="Webdings" w:cs="Webdings"/>
        </w:rPr>
        <w:t>4</w:t>
      </w:r>
      <w:r w:rsidRPr="00EF3638">
        <w:rPr>
          <w:rFonts w:ascii="Verdana" w:hAnsi="Verdana"/>
        </w:rPr>
        <w:t>Give details below</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103"/>
      </w:tblGrid>
      <w:tr w:rsidR="00E62E77" w:rsidRPr="00EF3638" w14:paraId="57792DC4" w14:textId="77777777" w:rsidTr="007766BD">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6CF555DA" w14:textId="77777777" w:rsidR="00E62E77" w:rsidRPr="00EF3638" w:rsidRDefault="00E62E77" w:rsidP="007766BD">
            <w:pPr>
              <w:pStyle w:val="QspromptChar"/>
              <w:keepNext/>
              <w:rPr>
                <w:rFonts w:ascii="Verdana" w:hAnsi="Verdana"/>
              </w:rPr>
            </w:pPr>
            <w:r w:rsidRPr="00EF3638">
              <w:rPr>
                <w:rFonts w:ascii="Verdana" w:hAnsi="Verdana"/>
              </w:rPr>
              <w:t>Name</w:t>
            </w:r>
          </w:p>
        </w:tc>
        <w:tc>
          <w:tcPr>
            <w:tcW w:w="5103" w:type="dxa"/>
            <w:tcBorders>
              <w:left w:val="nil"/>
              <w:bottom w:val="single" w:sz="4" w:space="0" w:color="auto"/>
            </w:tcBorders>
            <w:vAlign w:val="center"/>
          </w:tcPr>
          <w:p w14:paraId="1AEB7F23" w14:textId="0F4B9CF3" w:rsidR="00E62E77" w:rsidRPr="00EF3638" w:rsidRDefault="0038475B" w:rsidP="007766BD">
            <w:pPr>
              <w:pStyle w:val="Question"/>
              <w:keepNext/>
              <w:tabs>
                <w:tab w:val="clear" w:pos="284"/>
                <w:tab w:val="left" w:pos="1418"/>
                <w:tab w:val="left" w:pos="2552"/>
              </w:tabs>
              <w:spacing w:before="0"/>
              <w:ind w:left="28" w:firstLine="0"/>
              <w:rPr>
                <w:rFonts w:ascii="Verdana" w:hAnsi="Verdana"/>
              </w:rPr>
            </w:pPr>
            <w:r w:rsidRPr="00EF3638">
              <w:rPr>
                <w:rFonts w:ascii="Verdana" w:hAnsi="Verdana"/>
              </w:rPr>
              <w:fldChar w:fldCharType="begin">
                <w:ffData>
                  <w:name w:val="Text6"/>
                  <w:enabled/>
                  <w:calcOnExit w:val="0"/>
                  <w:textInput/>
                </w:ffData>
              </w:fldChar>
            </w:r>
            <w:r w:rsidRPr="00EF3638">
              <w:rPr>
                <w:rFonts w:ascii="Verdana" w:hAnsi="Verdana"/>
              </w:rPr>
              <w:instrText xml:space="preserve"> FORMTEXT </w:instrText>
            </w:r>
            <w:r w:rsidRPr="00EF3638">
              <w:rPr>
                <w:rFonts w:ascii="Verdana" w:hAnsi="Verdana"/>
              </w:rPr>
            </w:r>
            <w:r w:rsidRPr="00EF3638">
              <w:rPr>
                <w:rFonts w:ascii="Verdana" w:hAnsi="Verdana"/>
              </w:rPr>
              <w:fldChar w:fldCharType="separate"/>
            </w:r>
            <w:r w:rsidRPr="00EF3638">
              <w:rPr>
                <w:rFonts w:ascii="Verdana" w:hAnsi="Verdana"/>
                <w:noProof/>
              </w:rPr>
              <w:t> </w:t>
            </w:r>
            <w:r w:rsidRPr="00EF3638">
              <w:rPr>
                <w:rFonts w:ascii="Verdana" w:hAnsi="Verdana"/>
                <w:noProof/>
              </w:rPr>
              <w:t> </w:t>
            </w:r>
            <w:r w:rsidRPr="00EF3638">
              <w:rPr>
                <w:rFonts w:ascii="Verdana" w:hAnsi="Verdana"/>
                <w:noProof/>
              </w:rPr>
              <w:t> </w:t>
            </w:r>
            <w:r w:rsidRPr="00EF3638">
              <w:rPr>
                <w:rFonts w:ascii="Verdana" w:hAnsi="Verdana"/>
                <w:noProof/>
              </w:rPr>
              <w:t> </w:t>
            </w:r>
            <w:r w:rsidRPr="00EF3638">
              <w:rPr>
                <w:rFonts w:ascii="Verdana" w:hAnsi="Verdana"/>
                <w:noProof/>
              </w:rPr>
              <w:t> </w:t>
            </w:r>
            <w:r w:rsidRPr="00EF3638">
              <w:rPr>
                <w:rFonts w:ascii="Verdana" w:hAnsi="Verdana"/>
              </w:rPr>
              <w:fldChar w:fldCharType="end"/>
            </w:r>
          </w:p>
        </w:tc>
      </w:tr>
    </w:tbl>
    <w:p w14:paraId="5EDDA00D" w14:textId="77777777" w:rsidR="00E62E77" w:rsidRPr="00EF3638" w:rsidRDefault="00E62E77" w:rsidP="00E62E77">
      <w:pPr>
        <w:pStyle w:val="Question"/>
        <w:keepNext/>
        <w:spacing w:after="0"/>
        <w:rPr>
          <w:rFonts w:ascii="Verdana" w:hAnsi="Verdana"/>
          <w:b/>
        </w:rPr>
      </w:pPr>
      <w:r w:rsidRPr="00EF3638">
        <w:rPr>
          <w:rFonts w:ascii="Verdana" w:hAnsi="Verdana"/>
          <w:b/>
        </w:rPr>
        <w:tab/>
        <w:t>1.</w:t>
      </w:r>
      <w:r w:rsidR="00A06415">
        <w:rPr>
          <w:rFonts w:ascii="Verdana" w:hAnsi="Verdana"/>
          <w:b/>
        </w:rPr>
        <w:t>2</w:t>
      </w:r>
      <w:r w:rsidRPr="00EF3638">
        <w:rPr>
          <w:rFonts w:ascii="Verdana" w:hAnsi="Verdana"/>
          <w:b/>
        </w:rPr>
        <w:tab/>
        <w:t xml:space="preserve">Does the applicant firm intend to use any trading names </w:t>
      </w:r>
      <w:r w:rsidR="006F2335" w:rsidRPr="00EF3638">
        <w:rPr>
          <w:rFonts w:ascii="Verdana" w:hAnsi="Verdana"/>
          <w:b/>
        </w:rPr>
        <w:t>in addition to</w:t>
      </w:r>
      <w:r w:rsidRPr="00EF3638">
        <w:rPr>
          <w:rFonts w:ascii="Verdana" w:hAnsi="Verdana"/>
          <w:b/>
        </w:rPr>
        <w:t xml:space="preserve"> the name given on the front of this form?</w:t>
      </w:r>
    </w:p>
    <w:p w14:paraId="7752097B" w14:textId="77777777" w:rsidR="00E62E77" w:rsidRPr="00EF3638" w:rsidRDefault="00E62E77" w:rsidP="00E62E77">
      <w:pPr>
        <w:pStyle w:val="QsyesnoCharChar"/>
        <w:keepNext/>
        <w:rPr>
          <w:rFonts w:ascii="Verdana" w:hAnsi="Verdana"/>
        </w:rPr>
      </w:pPr>
      <w:r w:rsidRPr="00EF3638">
        <w:rPr>
          <w:rFonts w:ascii="Verdana" w:hAnsi="Verdana"/>
        </w:rPr>
        <w:fldChar w:fldCharType="begin">
          <w:ffData>
            <w:name w:val="Check23"/>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No</w:t>
      </w:r>
    </w:p>
    <w:p w14:paraId="2142B011" w14:textId="77777777" w:rsidR="00E62E77" w:rsidRPr="00EF3638" w:rsidRDefault="00E62E77" w:rsidP="00E62E77">
      <w:pPr>
        <w:pStyle w:val="QsyesnoCharChar"/>
        <w:keepNext/>
        <w:tabs>
          <w:tab w:val="left" w:pos="624"/>
          <w:tab w:val="left" w:pos="709"/>
        </w:tabs>
        <w:spacing w:after="40"/>
        <w:rPr>
          <w:rFonts w:ascii="Verdana" w:hAnsi="Verdana"/>
        </w:rPr>
      </w:pPr>
      <w:r w:rsidRPr="00EF3638">
        <w:rPr>
          <w:rFonts w:ascii="Verdana" w:hAnsi="Verdana"/>
        </w:rPr>
        <w:fldChar w:fldCharType="begin">
          <w:ffData>
            <w:name w:val="Check24"/>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Yes</w:t>
      </w:r>
      <w:r w:rsidRPr="00EF3638">
        <w:rPr>
          <w:rFonts w:ascii="Verdana" w:hAnsi="Verdana"/>
        </w:rPr>
        <w:tab/>
      </w:r>
      <w:r w:rsidRPr="00EF3638">
        <w:rPr>
          <w:rFonts w:ascii="Webdings" w:eastAsia="Webdings" w:hAnsi="Webdings" w:cs="Webdings"/>
        </w:rPr>
        <w:t>4</w:t>
      </w:r>
      <w:r w:rsidRPr="00EF3638">
        <w:rPr>
          <w:rFonts w:ascii="Verdana" w:hAnsi="Verdana"/>
        </w:rPr>
        <w:tab/>
        <w:t>Give details below</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103"/>
      </w:tblGrid>
      <w:tr w:rsidR="00E62E77" w:rsidRPr="00EF3638" w14:paraId="58E91CB1" w14:textId="77777777" w:rsidTr="007766BD">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166943BC" w14:textId="77777777" w:rsidR="00E62E77" w:rsidRPr="00EF3638" w:rsidRDefault="00E62E77" w:rsidP="007766BD">
            <w:pPr>
              <w:pStyle w:val="QspromptChar"/>
              <w:keepNext/>
              <w:rPr>
                <w:rFonts w:ascii="Verdana" w:hAnsi="Verdana"/>
              </w:rPr>
            </w:pPr>
            <w:r w:rsidRPr="00EF3638">
              <w:rPr>
                <w:rFonts w:ascii="Verdana" w:hAnsi="Verdana"/>
              </w:rPr>
              <w:t>Name</w:t>
            </w:r>
          </w:p>
        </w:tc>
        <w:tc>
          <w:tcPr>
            <w:tcW w:w="5103" w:type="dxa"/>
            <w:tcBorders>
              <w:left w:val="nil"/>
              <w:bottom w:val="single" w:sz="4" w:space="0" w:color="auto"/>
            </w:tcBorders>
            <w:vAlign w:val="center"/>
          </w:tcPr>
          <w:p w14:paraId="5F5848AE" w14:textId="77777777" w:rsidR="00E62E77" w:rsidRPr="00EF3638" w:rsidRDefault="00E62E77" w:rsidP="007766BD">
            <w:pPr>
              <w:pStyle w:val="Question"/>
              <w:keepNext/>
              <w:tabs>
                <w:tab w:val="clear" w:pos="284"/>
                <w:tab w:val="left" w:pos="1418"/>
                <w:tab w:val="left" w:pos="2552"/>
              </w:tabs>
              <w:spacing w:before="0"/>
              <w:ind w:left="28" w:firstLine="0"/>
              <w:rPr>
                <w:rFonts w:ascii="Verdana" w:hAnsi="Verdana"/>
              </w:rPr>
            </w:pPr>
            <w:r w:rsidRPr="00EF3638">
              <w:rPr>
                <w:rFonts w:ascii="Verdana" w:hAnsi="Verdana"/>
              </w:rPr>
              <w:fldChar w:fldCharType="begin">
                <w:ffData>
                  <w:name w:val="Text6"/>
                  <w:enabled/>
                  <w:calcOnExit w:val="0"/>
                  <w:textInput/>
                </w:ffData>
              </w:fldChar>
            </w:r>
            <w:r w:rsidRPr="00EF3638">
              <w:rPr>
                <w:rFonts w:ascii="Verdana" w:hAnsi="Verdana"/>
              </w:rPr>
              <w:instrText xml:space="preserve"> FORMTEXT </w:instrText>
            </w:r>
            <w:r w:rsidRPr="00EF3638">
              <w:rPr>
                <w:rFonts w:ascii="Verdana" w:hAnsi="Verdana"/>
              </w:rPr>
            </w:r>
            <w:r w:rsidRPr="00EF3638">
              <w:rPr>
                <w:rFonts w:ascii="Verdana" w:hAnsi="Verdana"/>
              </w:rPr>
              <w:fldChar w:fldCharType="separate"/>
            </w:r>
            <w:r w:rsidRPr="00EF3638">
              <w:rPr>
                <w:rFonts w:ascii="Verdana" w:hAnsi="Verdana"/>
                <w:noProof/>
              </w:rPr>
              <w:t> </w:t>
            </w:r>
            <w:r w:rsidRPr="00EF3638">
              <w:rPr>
                <w:rFonts w:ascii="Verdana" w:hAnsi="Verdana"/>
                <w:noProof/>
              </w:rPr>
              <w:t> </w:t>
            </w:r>
            <w:r w:rsidRPr="00EF3638">
              <w:rPr>
                <w:rFonts w:ascii="Verdana" w:hAnsi="Verdana"/>
                <w:noProof/>
              </w:rPr>
              <w:t> </w:t>
            </w:r>
            <w:r w:rsidRPr="00EF3638">
              <w:rPr>
                <w:rFonts w:ascii="Verdana" w:hAnsi="Verdana"/>
                <w:noProof/>
              </w:rPr>
              <w:t> </w:t>
            </w:r>
            <w:r w:rsidRPr="00EF3638">
              <w:rPr>
                <w:rFonts w:ascii="Verdana" w:hAnsi="Verdana"/>
                <w:noProof/>
              </w:rPr>
              <w:t> </w:t>
            </w:r>
            <w:r w:rsidRPr="00EF3638">
              <w:rPr>
                <w:rFonts w:ascii="Verdana" w:hAnsi="Verdana"/>
              </w:rPr>
              <w:fldChar w:fldCharType="end"/>
            </w:r>
          </w:p>
        </w:tc>
      </w:tr>
    </w:tbl>
    <w:p w14:paraId="01FE9835" w14:textId="4A3D1A5B" w:rsidR="00BA144F" w:rsidRPr="00FA08A9" w:rsidRDefault="00BA144F" w:rsidP="00FA08A9">
      <w:pPr>
        <w:pStyle w:val="Qsheading1"/>
        <w:rPr>
          <w:rFonts w:ascii="Verdana" w:hAnsi="Verdana"/>
          <w:szCs w:val="22"/>
        </w:rPr>
      </w:pPr>
      <w:r w:rsidRPr="00FA08A9">
        <w:rPr>
          <w:rFonts w:ascii="Verdana" w:hAnsi="Verdana"/>
          <w:szCs w:val="22"/>
        </w:rPr>
        <w:t>Legal status of the applicant firm</w:t>
      </w:r>
    </w:p>
    <w:p w14:paraId="1F21DDEE" w14:textId="77777777" w:rsidR="00BA144F" w:rsidRPr="00EF3638" w:rsidRDefault="00BA144F" w:rsidP="00BA144F">
      <w:pPr>
        <w:pStyle w:val="Question"/>
        <w:keepNext/>
        <w:rPr>
          <w:rFonts w:ascii="Verdana" w:hAnsi="Verdana"/>
          <w:b/>
        </w:rPr>
      </w:pPr>
      <w:r w:rsidRPr="00EF3638">
        <w:rPr>
          <w:rFonts w:ascii="Verdana" w:hAnsi="Verdana"/>
          <w:b/>
        </w:rPr>
        <w:tab/>
        <w:t>1.</w:t>
      </w:r>
      <w:r>
        <w:rPr>
          <w:rFonts w:ascii="Verdana" w:hAnsi="Verdana"/>
          <w:b/>
        </w:rPr>
        <w:t>3</w:t>
      </w:r>
      <w:r w:rsidRPr="00EF3638">
        <w:rPr>
          <w:rFonts w:ascii="Verdana" w:hAnsi="Verdana"/>
          <w:b/>
        </w:rPr>
        <w:tab/>
        <w:t>What type of firm is the applicant firm?</w:t>
      </w:r>
    </w:p>
    <w:p w14:paraId="714BC189" w14:textId="77777777" w:rsidR="00BA144F" w:rsidRPr="00EF3638" w:rsidRDefault="00BA144F" w:rsidP="00BA144F">
      <w:pPr>
        <w:pStyle w:val="QsyesnoCharChar"/>
        <w:keepNext/>
        <w:rPr>
          <w:rFonts w:ascii="Verdana" w:hAnsi="Verdana"/>
        </w:rPr>
      </w:pPr>
      <w:r w:rsidRPr="00EF3638">
        <w:rPr>
          <w:rFonts w:ascii="Verdana" w:hAnsi="Verdana"/>
        </w:rPr>
        <w:fldChar w:fldCharType="begin">
          <w:ffData>
            <w:name w:val="Check17"/>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 xml:space="preserve">Sole trader </w:t>
      </w:r>
      <w:r w:rsidR="00945DE9" w:rsidRPr="00EF3638">
        <w:rPr>
          <w:rFonts w:ascii="Webdings" w:eastAsia="Webdings" w:hAnsi="Webdings" w:cs="Webdings"/>
        </w:rPr>
        <w:t>4</w:t>
      </w:r>
      <w:r w:rsidR="00945DE9" w:rsidRPr="00EF3638">
        <w:rPr>
          <w:rFonts w:ascii="Verdana" w:hAnsi="Verdana"/>
        </w:rPr>
        <w:t xml:space="preserve"> </w:t>
      </w:r>
      <w:r w:rsidR="00945DE9">
        <w:rPr>
          <w:rFonts w:ascii="Verdana" w:hAnsi="Verdana"/>
        </w:rPr>
        <w:t>Continue to Question 1.6</w:t>
      </w:r>
    </w:p>
    <w:p w14:paraId="024C9FF5" w14:textId="77777777" w:rsidR="00BA144F" w:rsidRPr="00EF3638" w:rsidRDefault="00BA144F" w:rsidP="00BA144F">
      <w:pPr>
        <w:pStyle w:val="QsyesnoCharChar"/>
        <w:keepNext/>
        <w:rPr>
          <w:rFonts w:ascii="Verdana" w:hAnsi="Verdana"/>
        </w:rPr>
      </w:pPr>
      <w:r w:rsidRPr="00EF3638">
        <w:rPr>
          <w:rFonts w:ascii="Verdana" w:hAnsi="Verdana"/>
        </w:rPr>
        <w:fldChar w:fldCharType="begin">
          <w:ffData>
            <w:name w:val="Check18"/>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Private limited company</w:t>
      </w:r>
    </w:p>
    <w:p w14:paraId="50A11ECB" w14:textId="77777777" w:rsidR="00BA144F" w:rsidRPr="00EF3638" w:rsidRDefault="00BA144F" w:rsidP="00BA144F">
      <w:pPr>
        <w:pStyle w:val="QsyesnoCharChar"/>
        <w:keepNext/>
        <w:rPr>
          <w:rFonts w:ascii="Verdana" w:hAnsi="Verdana"/>
        </w:rPr>
      </w:pPr>
      <w:r w:rsidRPr="00EF3638">
        <w:rPr>
          <w:rFonts w:ascii="Verdana" w:hAnsi="Verdana"/>
        </w:rPr>
        <w:fldChar w:fldCharType="begin">
          <w:ffData>
            <w:name w:val="Check20"/>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Partnership (other than limited partnership or limited liability partnership)</w:t>
      </w:r>
    </w:p>
    <w:p w14:paraId="502732B4" w14:textId="77777777" w:rsidR="00BA144F" w:rsidRPr="00EF3638" w:rsidRDefault="00BA144F" w:rsidP="00BA144F">
      <w:pPr>
        <w:pStyle w:val="Answer"/>
        <w:keepNext/>
        <w:rPr>
          <w:rFonts w:ascii="Verdana" w:hAnsi="Verdana"/>
        </w:rPr>
      </w:pPr>
      <w:r w:rsidRPr="00EF3638">
        <w:rPr>
          <w:rFonts w:ascii="Verdana" w:hAnsi="Verdana"/>
        </w:rPr>
        <w:fldChar w:fldCharType="begin">
          <w:ffData>
            <w:name w:val="Check22"/>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Limited liability partnership</w:t>
      </w:r>
    </w:p>
    <w:p w14:paraId="0AD115E2" w14:textId="77777777" w:rsidR="00BA144F" w:rsidRPr="00EF3638" w:rsidRDefault="00BA144F" w:rsidP="00BA144F">
      <w:pPr>
        <w:pStyle w:val="QsyesnoCharChar"/>
        <w:keepNext/>
        <w:rPr>
          <w:rFonts w:ascii="Verdana" w:hAnsi="Verdana"/>
        </w:rPr>
      </w:pPr>
      <w:r w:rsidRPr="00EF3638">
        <w:rPr>
          <w:rFonts w:ascii="Verdana" w:hAnsi="Verdana"/>
        </w:rPr>
        <w:fldChar w:fldCharType="begin">
          <w:ffData>
            <w:name w:val="Check19"/>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Public limited company</w:t>
      </w:r>
    </w:p>
    <w:p w14:paraId="1241478F" w14:textId="77777777" w:rsidR="00BA144F" w:rsidRPr="00EF3638" w:rsidRDefault="00BA144F" w:rsidP="00BA144F">
      <w:pPr>
        <w:pStyle w:val="QsyesnoCharChar"/>
        <w:keepNext/>
        <w:rPr>
          <w:rFonts w:ascii="Verdana" w:hAnsi="Verdana"/>
        </w:rPr>
      </w:pPr>
      <w:r w:rsidRPr="00EF3638">
        <w:rPr>
          <w:rFonts w:ascii="Verdana" w:hAnsi="Verdana"/>
        </w:rPr>
        <w:fldChar w:fldCharType="begin">
          <w:ffData>
            <w:name w:val="Check21"/>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Limited partnership</w:t>
      </w:r>
    </w:p>
    <w:p w14:paraId="6D630539" w14:textId="77777777" w:rsidR="00BA144F" w:rsidRPr="00EF3638" w:rsidRDefault="00BA144F" w:rsidP="00BA144F">
      <w:pPr>
        <w:pStyle w:val="Answer"/>
        <w:keepNext/>
        <w:rPr>
          <w:rFonts w:ascii="Verdana" w:hAnsi="Verdana"/>
        </w:rPr>
      </w:pPr>
      <w:r w:rsidRPr="00EF3638">
        <w:rPr>
          <w:rFonts w:ascii="Verdana" w:hAnsi="Verdana"/>
        </w:rPr>
        <w:fldChar w:fldCharType="begin">
          <w:ffData>
            <w:name w:val="Check22"/>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Unincorporated association</w:t>
      </w:r>
    </w:p>
    <w:p w14:paraId="0ACC5877" w14:textId="77777777" w:rsidR="00BA144F" w:rsidRPr="00EF3638" w:rsidRDefault="00BA144F" w:rsidP="00BA144F">
      <w:pPr>
        <w:pStyle w:val="Answer"/>
        <w:keepNext/>
        <w:rPr>
          <w:rFonts w:ascii="Verdana" w:hAnsi="Verdana"/>
        </w:rPr>
      </w:pPr>
      <w:r w:rsidRPr="00EF3638">
        <w:rPr>
          <w:rFonts w:ascii="Verdana" w:hAnsi="Verdana"/>
        </w:rPr>
        <w:fldChar w:fldCharType="begin">
          <w:ffData>
            <w:name w:val="Check22"/>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 xml:space="preserve"> Other </w:t>
      </w:r>
      <w:r w:rsidRPr="00EF3638">
        <w:rPr>
          <w:rFonts w:ascii="Webdings" w:eastAsia="Webdings" w:hAnsi="Webdings" w:cs="Webdings"/>
        </w:rPr>
        <w:t>4</w:t>
      </w:r>
      <w:r w:rsidRPr="00EF3638">
        <w:rPr>
          <w:rFonts w:ascii="Verdana" w:hAnsi="Verdana"/>
        </w:rPr>
        <w:t xml:space="preserve"> You must detail below the legal status of the applicant firm</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088"/>
      </w:tblGrid>
      <w:tr w:rsidR="00BA144F" w:rsidRPr="00EF3638" w14:paraId="7F5694B6" w14:textId="77777777" w:rsidTr="00032570">
        <w:trPr>
          <w:trHeight w:val="465"/>
        </w:trPr>
        <w:tc>
          <w:tcPr>
            <w:tcW w:w="7088" w:type="dxa"/>
          </w:tcPr>
          <w:p w14:paraId="5C6A9157" w14:textId="77777777" w:rsidR="00BA144F" w:rsidRPr="00EF3638" w:rsidRDefault="00BA144F" w:rsidP="00032570">
            <w:pPr>
              <w:pStyle w:val="Answer"/>
              <w:keepNext/>
              <w:rPr>
                <w:rFonts w:ascii="Verdana" w:hAnsi="Verdana"/>
              </w:rPr>
            </w:pPr>
            <w:r w:rsidRPr="00EF3638">
              <w:rPr>
                <w:rFonts w:ascii="Verdana" w:hAnsi="Verdana"/>
              </w:rPr>
              <w:fldChar w:fldCharType="begin">
                <w:ffData>
                  <w:name w:val="Text54"/>
                  <w:enabled/>
                  <w:calcOnExit w:val="0"/>
                  <w:textInput/>
                </w:ffData>
              </w:fldChar>
            </w:r>
            <w:r w:rsidRPr="00EF3638">
              <w:rPr>
                <w:rFonts w:ascii="Verdana" w:hAnsi="Verdana"/>
              </w:rPr>
              <w:instrText xml:space="preserve"> FORMTEXT </w:instrText>
            </w:r>
            <w:r w:rsidRPr="00EF3638">
              <w:rPr>
                <w:rFonts w:ascii="Verdana" w:hAnsi="Verdana"/>
              </w:rPr>
            </w:r>
            <w:r w:rsidRPr="00EF3638">
              <w:rPr>
                <w:rFonts w:ascii="Verdana" w:hAnsi="Verdana"/>
              </w:rPr>
              <w:fldChar w:fldCharType="separate"/>
            </w:r>
            <w:r w:rsidRPr="00EF3638">
              <w:rPr>
                <w:rFonts w:ascii="Verdana" w:hAnsi="Verdana"/>
                <w:noProof/>
              </w:rPr>
              <w:t> </w:t>
            </w:r>
            <w:r w:rsidRPr="00EF3638">
              <w:rPr>
                <w:rFonts w:ascii="Verdana" w:hAnsi="Verdana"/>
                <w:noProof/>
              </w:rPr>
              <w:t> </w:t>
            </w:r>
            <w:r w:rsidRPr="00EF3638">
              <w:rPr>
                <w:rFonts w:ascii="Verdana" w:hAnsi="Verdana"/>
                <w:noProof/>
              </w:rPr>
              <w:t> </w:t>
            </w:r>
            <w:r w:rsidRPr="00EF3638">
              <w:rPr>
                <w:rFonts w:ascii="Verdana" w:hAnsi="Verdana"/>
                <w:noProof/>
              </w:rPr>
              <w:t> </w:t>
            </w:r>
            <w:r w:rsidRPr="00EF3638">
              <w:rPr>
                <w:rFonts w:ascii="Verdana" w:hAnsi="Verdana"/>
                <w:noProof/>
              </w:rPr>
              <w:t> </w:t>
            </w:r>
            <w:r w:rsidRPr="00EF3638">
              <w:rPr>
                <w:rFonts w:ascii="Verdana" w:hAnsi="Verdana"/>
              </w:rPr>
              <w:fldChar w:fldCharType="end"/>
            </w:r>
          </w:p>
        </w:tc>
      </w:tr>
    </w:tbl>
    <w:p w14:paraId="37940FB7" w14:textId="59058CC4" w:rsidR="00BA144F" w:rsidRPr="00EF3638" w:rsidRDefault="00BA144F" w:rsidP="00BA144F">
      <w:pPr>
        <w:pStyle w:val="Question"/>
        <w:keepNext/>
        <w:rPr>
          <w:rFonts w:ascii="Verdana" w:hAnsi="Verdana"/>
          <w:b/>
        </w:rPr>
      </w:pPr>
      <w:r w:rsidRPr="00EF3638">
        <w:rPr>
          <w:rFonts w:ascii="Verdana" w:hAnsi="Verdana"/>
          <w:b/>
        </w:rPr>
        <w:tab/>
        <w:t>1.</w:t>
      </w:r>
      <w:r>
        <w:rPr>
          <w:rFonts w:ascii="Verdana" w:hAnsi="Verdana"/>
          <w:b/>
        </w:rPr>
        <w:t>4</w:t>
      </w:r>
      <w:r w:rsidRPr="00EF3638">
        <w:rPr>
          <w:rFonts w:ascii="Verdana" w:hAnsi="Verdana"/>
          <w:b/>
        </w:rPr>
        <w:tab/>
        <w:t>Date of incorporation or formation (dd/mm/yyyy)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BA144F" w:rsidRPr="00EF3638" w14:paraId="541D1904" w14:textId="77777777" w:rsidTr="00032570">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bookmarkStart w:id="2" w:name="Text40"/>
          <w:p w14:paraId="462BB439" w14:textId="77777777" w:rsidR="00BA144F" w:rsidRPr="00EF3638" w:rsidRDefault="00BA144F" w:rsidP="00032570">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0"/>
                  <w:enabled/>
                  <w:calcOnExit w:val="0"/>
                  <w:textInput/>
                </w:ffData>
              </w:fldChar>
            </w:r>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bookmarkEnd w:id="2"/>
          </w:p>
        </w:tc>
        <w:tc>
          <w:tcPr>
            <w:tcW w:w="360" w:type="dxa"/>
            <w:tcBorders>
              <w:top w:val="single" w:sz="4" w:space="0" w:color="auto"/>
              <w:left w:val="single" w:sz="4" w:space="0" w:color="auto"/>
              <w:bottom w:val="single" w:sz="4" w:space="0" w:color="auto"/>
              <w:right w:val="single" w:sz="4" w:space="0" w:color="auto"/>
            </w:tcBorders>
            <w:vAlign w:val="center"/>
          </w:tcPr>
          <w:p w14:paraId="15ADD942" w14:textId="77777777" w:rsidR="00BA144F" w:rsidRPr="00EF3638" w:rsidRDefault="00BA144F" w:rsidP="00032570">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1"/>
                  <w:enabled/>
                  <w:calcOnExit w:val="0"/>
                  <w:textInput/>
                </w:ffData>
              </w:fldChar>
            </w:r>
            <w:bookmarkStart w:id="3" w:name="Text41"/>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bookmarkEnd w:id="3"/>
          </w:p>
        </w:tc>
        <w:tc>
          <w:tcPr>
            <w:tcW w:w="360" w:type="dxa"/>
            <w:tcBorders>
              <w:top w:val="nil"/>
              <w:left w:val="single" w:sz="4" w:space="0" w:color="auto"/>
              <w:bottom w:val="nil"/>
              <w:right w:val="single" w:sz="4" w:space="0" w:color="auto"/>
            </w:tcBorders>
            <w:vAlign w:val="center"/>
          </w:tcPr>
          <w:p w14:paraId="497477B1" w14:textId="77777777" w:rsidR="00BA144F" w:rsidRPr="00EF3638" w:rsidRDefault="00BA144F" w:rsidP="00032570">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EF3638">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14209C6B" w14:textId="77777777" w:rsidR="00BA144F" w:rsidRPr="00EF3638" w:rsidRDefault="00BA144F" w:rsidP="00032570">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2"/>
                  <w:enabled/>
                  <w:calcOnExit w:val="0"/>
                  <w:textInput/>
                </w:ffData>
              </w:fldChar>
            </w:r>
            <w:bookmarkStart w:id="4" w:name="Text42"/>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bookmarkEnd w:id="4"/>
          </w:p>
        </w:tc>
        <w:tc>
          <w:tcPr>
            <w:tcW w:w="360" w:type="dxa"/>
            <w:tcBorders>
              <w:top w:val="single" w:sz="4" w:space="0" w:color="auto"/>
              <w:left w:val="single" w:sz="4" w:space="0" w:color="auto"/>
              <w:bottom w:val="single" w:sz="4" w:space="0" w:color="auto"/>
              <w:right w:val="single" w:sz="4" w:space="0" w:color="auto"/>
            </w:tcBorders>
            <w:vAlign w:val="center"/>
          </w:tcPr>
          <w:p w14:paraId="421D638D" w14:textId="77777777" w:rsidR="00BA144F" w:rsidRPr="00EF3638" w:rsidRDefault="00BA144F" w:rsidP="00032570">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3"/>
                  <w:enabled/>
                  <w:calcOnExit w:val="0"/>
                  <w:textInput/>
                </w:ffData>
              </w:fldChar>
            </w:r>
            <w:bookmarkStart w:id="5" w:name="Text43"/>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bookmarkEnd w:id="5"/>
          </w:p>
        </w:tc>
        <w:tc>
          <w:tcPr>
            <w:tcW w:w="360" w:type="dxa"/>
            <w:tcBorders>
              <w:top w:val="nil"/>
              <w:left w:val="single" w:sz="4" w:space="0" w:color="auto"/>
              <w:bottom w:val="nil"/>
              <w:right w:val="single" w:sz="4" w:space="0" w:color="auto"/>
            </w:tcBorders>
            <w:vAlign w:val="center"/>
          </w:tcPr>
          <w:p w14:paraId="7C80F847" w14:textId="77777777" w:rsidR="00BA144F" w:rsidRPr="00EF3638" w:rsidRDefault="00BA144F" w:rsidP="00032570">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EF3638">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AC1B6BF" w14:textId="77777777" w:rsidR="00BA144F" w:rsidRPr="00EF3638" w:rsidRDefault="00BA144F" w:rsidP="00032570">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4"/>
                  <w:enabled/>
                  <w:calcOnExit w:val="0"/>
                  <w:textInput/>
                </w:ffData>
              </w:fldChar>
            </w:r>
            <w:bookmarkStart w:id="6" w:name="Text44"/>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bookmarkEnd w:id="6"/>
          </w:p>
        </w:tc>
        <w:tc>
          <w:tcPr>
            <w:tcW w:w="360" w:type="dxa"/>
            <w:tcBorders>
              <w:top w:val="single" w:sz="4" w:space="0" w:color="auto"/>
              <w:left w:val="single" w:sz="4" w:space="0" w:color="auto"/>
              <w:bottom w:val="single" w:sz="4" w:space="0" w:color="auto"/>
              <w:right w:val="single" w:sz="4" w:space="0" w:color="auto"/>
            </w:tcBorders>
            <w:vAlign w:val="center"/>
          </w:tcPr>
          <w:p w14:paraId="748CC06F" w14:textId="77777777" w:rsidR="00BA144F" w:rsidRPr="00EF3638" w:rsidRDefault="00BA144F" w:rsidP="00032570">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5"/>
                  <w:enabled/>
                  <w:calcOnExit w:val="0"/>
                  <w:textInput/>
                </w:ffData>
              </w:fldChar>
            </w:r>
            <w:bookmarkStart w:id="7" w:name="Text45"/>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bookmarkEnd w:id="7"/>
          </w:p>
        </w:tc>
        <w:tc>
          <w:tcPr>
            <w:tcW w:w="360" w:type="dxa"/>
            <w:tcBorders>
              <w:top w:val="single" w:sz="4" w:space="0" w:color="auto"/>
              <w:left w:val="single" w:sz="4" w:space="0" w:color="auto"/>
              <w:bottom w:val="single" w:sz="4" w:space="0" w:color="auto"/>
              <w:right w:val="single" w:sz="4" w:space="0" w:color="auto"/>
            </w:tcBorders>
            <w:vAlign w:val="center"/>
          </w:tcPr>
          <w:p w14:paraId="56BF56B0" w14:textId="77777777" w:rsidR="00BA144F" w:rsidRPr="00EF3638" w:rsidRDefault="00BA144F" w:rsidP="00032570">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6"/>
                  <w:enabled/>
                  <w:calcOnExit w:val="0"/>
                  <w:textInput/>
                </w:ffData>
              </w:fldChar>
            </w:r>
            <w:bookmarkStart w:id="8" w:name="Text46"/>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bookmarkEnd w:id="8"/>
          </w:p>
        </w:tc>
        <w:tc>
          <w:tcPr>
            <w:tcW w:w="360" w:type="dxa"/>
            <w:tcBorders>
              <w:top w:val="single" w:sz="4" w:space="0" w:color="auto"/>
              <w:left w:val="single" w:sz="4" w:space="0" w:color="auto"/>
              <w:bottom w:val="single" w:sz="4" w:space="0" w:color="auto"/>
              <w:right w:val="single" w:sz="4" w:space="0" w:color="auto"/>
            </w:tcBorders>
            <w:vAlign w:val="center"/>
          </w:tcPr>
          <w:p w14:paraId="056D7B3A" w14:textId="77777777" w:rsidR="00BA144F" w:rsidRPr="00EF3638" w:rsidRDefault="00BA144F" w:rsidP="00032570">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7"/>
                  <w:enabled/>
                  <w:calcOnExit w:val="0"/>
                  <w:textInput/>
                </w:ffData>
              </w:fldChar>
            </w:r>
            <w:bookmarkStart w:id="9" w:name="Text47"/>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bookmarkEnd w:id="9"/>
          </w:p>
        </w:tc>
      </w:tr>
    </w:tbl>
    <w:p w14:paraId="1B9F73D1" w14:textId="77777777" w:rsidR="00BA144F" w:rsidRPr="00EF3638" w:rsidRDefault="00BA144F" w:rsidP="00BA144F">
      <w:pPr>
        <w:pStyle w:val="Question"/>
        <w:keepNext/>
        <w:rPr>
          <w:rFonts w:ascii="Verdana" w:hAnsi="Verdana"/>
          <w:b/>
        </w:rPr>
      </w:pPr>
      <w:r w:rsidRPr="00EF3638">
        <w:rPr>
          <w:rFonts w:ascii="Verdana" w:hAnsi="Verdana"/>
          <w:b/>
        </w:rPr>
        <w:tab/>
        <w:t>1.</w:t>
      </w:r>
      <w:r>
        <w:rPr>
          <w:rFonts w:ascii="Verdana" w:hAnsi="Verdana"/>
          <w:b/>
        </w:rPr>
        <w:t>5</w:t>
      </w:r>
      <w:r w:rsidRPr="00EF3638">
        <w:rPr>
          <w:rFonts w:ascii="Verdana" w:hAnsi="Verdana"/>
          <w:b/>
        </w:rPr>
        <w:tab/>
        <w:t>Where was the applicant firm incorporated or formed?</w:t>
      </w:r>
    </w:p>
    <w:p w14:paraId="4F2ADC49" w14:textId="77777777" w:rsidR="00BA144F" w:rsidRPr="00EF3638" w:rsidRDefault="00BA144F" w:rsidP="00BA144F">
      <w:pPr>
        <w:pStyle w:val="Answer"/>
        <w:keepNext/>
        <w:rPr>
          <w:rFonts w:ascii="Verdana" w:hAnsi="Verdana"/>
        </w:rPr>
      </w:pPr>
      <w:r w:rsidRPr="00EF3638">
        <w:rPr>
          <w:rFonts w:ascii="Verdana" w:hAnsi="Verdana"/>
        </w:rPr>
        <w:fldChar w:fldCharType="begin">
          <w:ffData>
            <w:name w:val="Check22"/>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England/ Wales</w:t>
      </w:r>
    </w:p>
    <w:p w14:paraId="3A51C1AC" w14:textId="77777777" w:rsidR="00BA144F" w:rsidRPr="00EF3638" w:rsidRDefault="00BA144F" w:rsidP="00BA144F">
      <w:pPr>
        <w:pStyle w:val="Answer"/>
        <w:keepNext/>
        <w:rPr>
          <w:rFonts w:ascii="Verdana" w:hAnsi="Verdana"/>
        </w:rPr>
      </w:pPr>
      <w:r w:rsidRPr="00EF3638">
        <w:rPr>
          <w:rFonts w:ascii="Verdana" w:hAnsi="Verdana"/>
        </w:rPr>
        <w:fldChar w:fldCharType="begin">
          <w:ffData>
            <w:name w:val="Check22"/>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Scotland</w:t>
      </w:r>
    </w:p>
    <w:p w14:paraId="6D7FC590" w14:textId="77777777" w:rsidR="00BA144F" w:rsidRPr="00EF3638" w:rsidRDefault="00BA144F" w:rsidP="00BA144F">
      <w:pPr>
        <w:pStyle w:val="Answer"/>
        <w:keepNext/>
        <w:rPr>
          <w:rFonts w:ascii="Verdana" w:hAnsi="Verdana"/>
        </w:rPr>
      </w:pPr>
      <w:r w:rsidRPr="00EF3638">
        <w:rPr>
          <w:rFonts w:ascii="Verdana" w:hAnsi="Verdana"/>
        </w:rPr>
        <w:fldChar w:fldCharType="begin">
          <w:ffData>
            <w:name w:val="Check22"/>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Northern Ireland</w:t>
      </w:r>
    </w:p>
    <w:p w14:paraId="59CB1C99" w14:textId="77777777" w:rsidR="00BA144F" w:rsidRPr="00EF3638" w:rsidRDefault="00BA144F" w:rsidP="00BA144F">
      <w:pPr>
        <w:pStyle w:val="Answer"/>
        <w:keepNext/>
        <w:rPr>
          <w:rFonts w:ascii="Verdana" w:hAnsi="Verdana"/>
          <w:b/>
        </w:rPr>
      </w:pPr>
      <w:r w:rsidRPr="00EF3638">
        <w:rPr>
          <w:rFonts w:ascii="Verdana" w:hAnsi="Verdana"/>
        </w:rPr>
        <w:fldChar w:fldCharType="begin">
          <w:ffData>
            <w:name w:val="Check22"/>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Outside the UK</w:t>
      </w:r>
      <w:r w:rsidRPr="00EF3638">
        <w:rPr>
          <w:rFonts w:ascii="Webdings" w:eastAsia="Webdings" w:hAnsi="Webdings" w:cs="Webdings"/>
        </w:rPr>
        <w:t>4</w:t>
      </w:r>
      <w:r w:rsidRPr="00EF3638">
        <w:rPr>
          <w:rFonts w:ascii="Verdana" w:hAnsi="Verdana"/>
        </w:rPr>
        <w:t>Give details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A144F" w:rsidRPr="00EF3638" w14:paraId="1FC83C87" w14:textId="77777777" w:rsidTr="00032570">
        <w:trPr>
          <w:trHeight w:hRule="exact" w:val="397"/>
        </w:trPr>
        <w:tc>
          <w:tcPr>
            <w:tcW w:w="7088" w:type="dxa"/>
            <w:vAlign w:val="center"/>
          </w:tcPr>
          <w:p w14:paraId="6014FA03" w14:textId="77777777" w:rsidR="00BA144F" w:rsidRPr="00EF3638" w:rsidRDefault="00BA144F" w:rsidP="00032570">
            <w:pPr>
              <w:pStyle w:val="Qsanswer"/>
              <w:keepNext/>
              <w:spacing w:before="20" w:after="0"/>
              <w:ind w:right="57"/>
              <w:rPr>
                <w:rFonts w:ascii="Verdana" w:hAnsi="Verdana"/>
                <w:color w:val="auto"/>
              </w:rPr>
            </w:pPr>
            <w:r w:rsidRPr="00EF3638">
              <w:rPr>
                <w:rFonts w:ascii="Verdana" w:hAnsi="Verdana"/>
                <w:color w:val="auto"/>
              </w:rPr>
              <w:fldChar w:fldCharType="begin">
                <w:ffData>
                  <w:name w:val="Text7"/>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48CA4793" w14:textId="77777777" w:rsidR="009747DD" w:rsidRDefault="009747DD" w:rsidP="00FA08A9">
      <w:pPr>
        <w:pStyle w:val="Qsheading1"/>
        <w:rPr>
          <w:rFonts w:ascii="Verdana" w:hAnsi="Verdana"/>
          <w:szCs w:val="22"/>
        </w:rPr>
      </w:pPr>
    </w:p>
    <w:p w14:paraId="1AFA1179" w14:textId="77777777" w:rsidR="009747DD" w:rsidRDefault="009747DD">
      <w:pPr>
        <w:spacing w:before="0" w:line="240" w:lineRule="auto"/>
        <w:rPr>
          <w:rFonts w:ascii="Verdana" w:hAnsi="Verdana"/>
          <w:b/>
          <w:sz w:val="22"/>
          <w:szCs w:val="22"/>
        </w:rPr>
      </w:pPr>
      <w:r>
        <w:rPr>
          <w:rFonts w:ascii="Verdana" w:hAnsi="Verdana"/>
          <w:szCs w:val="22"/>
        </w:rPr>
        <w:br w:type="page"/>
      </w:r>
    </w:p>
    <w:p w14:paraId="5FC6CF0C" w14:textId="77777777" w:rsidR="00822349" w:rsidRPr="00FA08A9" w:rsidRDefault="00822349" w:rsidP="00FA08A9">
      <w:pPr>
        <w:pStyle w:val="Qsheading1"/>
        <w:rPr>
          <w:rFonts w:ascii="Verdana" w:hAnsi="Verdana"/>
          <w:szCs w:val="22"/>
        </w:rPr>
      </w:pPr>
      <w:r w:rsidRPr="00FA08A9">
        <w:rPr>
          <w:rFonts w:ascii="Verdana" w:hAnsi="Verdana"/>
          <w:szCs w:val="22"/>
        </w:rPr>
        <w:lastRenderedPageBreak/>
        <w:t>Contact details</w:t>
      </w:r>
    </w:p>
    <w:p w14:paraId="6901EE8D" w14:textId="77777777" w:rsidR="00675867" w:rsidRPr="002E4E49" w:rsidRDefault="001C5D86" w:rsidP="00675867">
      <w:pPr>
        <w:pStyle w:val="Question"/>
        <w:keepNext/>
        <w:spacing w:after="0"/>
        <w:rPr>
          <w:rFonts w:ascii="Verdana" w:hAnsi="Verdana"/>
          <w:b/>
        </w:rPr>
      </w:pPr>
      <w:r>
        <w:rPr>
          <w:rFonts w:ascii="Verdana" w:hAnsi="Verdana"/>
          <w:b/>
          <w:color w:val="4F81BD"/>
        </w:rPr>
        <w:tab/>
      </w:r>
      <w:r w:rsidRPr="002E4E49">
        <w:rPr>
          <w:rFonts w:ascii="Verdana" w:hAnsi="Verdana"/>
          <w:b/>
        </w:rPr>
        <w:t>1.</w:t>
      </w:r>
      <w:r w:rsidR="00BA2BD0">
        <w:rPr>
          <w:rFonts w:ascii="Verdana" w:hAnsi="Verdana"/>
          <w:b/>
        </w:rPr>
        <w:t>6</w:t>
      </w:r>
      <w:r w:rsidR="00675867" w:rsidRPr="002E4E49">
        <w:rPr>
          <w:rFonts w:ascii="Verdana" w:hAnsi="Verdana"/>
          <w:b/>
        </w:rPr>
        <w:tab/>
        <w:t>Contact</w:t>
      </w:r>
      <w:r w:rsidR="00413410">
        <w:rPr>
          <w:rFonts w:ascii="Verdana" w:hAnsi="Verdana"/>
          <w:b/>
        </w:rPr>
        <w:t xml:space="preserve"> details for a</w:t>
      </w:r>
      <w:r w:rsidR="00675867" w:rsidRPr="002E4E49">
        <w:rPr>
          <w:rFonts w:ascii="Verdana" w:hAnsi="Verdana"/>
          <w:b/>
        </w:rPr>
        <w:t xml:space="preserve"> person</w:t>
      </w:r>
      <w:r w:rsidR="00413410">
        <w:rPr>
          <w:rFonts w:ascii="Verdana" w:hAnsi="Verdana"/>
          <w:b/>
        </w:rPr>
        <w:t xml:space="preserve"> within the applicant firm</w:t>
      </w:r>
      <w:r w:rsidR="00BA2BD0">
        <w:rPr>
          <w:rFonts w:ascii="Verdana" w:hAnsi="Verdana"/>
          <w:b/>
        </w:rPr>
        <w:t xml:space="preserve"> for the Financial Services Register</w:t>
      </w:r>
    </w:p>
    <w:p w14:paraId="0A298658" w14:textId="62AB33F2" w:rsidR="00675867" w:rsidRPr="002E4E49" w:rsidRDefault="00675867" w:rsidP="00675867">
      <w:pPr>
        <w:pStyle w:val="QuestionnoteChar"/>
        <w:rPr>
          <w:rFonts w:ascii="Verdana" w:hAnsi="Verdana"/>
        </w:rPr>
      </w:pPr>
      <w:r w:rsidRPr="002E4E49">
        <w:rPr>
          <w:rFonts w:ascii="Verdana" w:hAnsi="Verdana"/>
        </w:rPr>
        <w:t xml:space="preserve">This individual </w:t>
      </w:r>
      <w:r w:rsidR="00C6350F">
        <w:rPr>
          <w:rFonts w:ascii="Verdana" w:hAnsi="Verdana"/>
        </w:rPr>
        <w:t xml:space="preserve">will be entered on the Financial Services Register as the complaints contact. He or she </w:t>
      </w:r>
      <w:r w:rsidRPr="002E4E49">
        <w:rPr>
          <w:rFonts w:ascii="Verdana" w:hAnsi="Verdana"/>
        </w:rPr>
        <w:t xml:space="preserve">must perform a </w:t>
      </w:r>
      <w:r w:rsidR="000F2948">
        <w:rPr>
          <w:rFonts w:ascii="Verdana" w:hAnsi="Verdana"/>
        </w:rPr>
        <w:t xml:space="preserve">senior management </w:t>
      </w:r>
      <w:r w:rsidRPr="002E4E49">
        <w:rPr>
          <w:rFonts w:ascii="Verdana" w:hAnsi="Verdana"/>
        </w:rPr>
        <w:t>function for the applicant firm.</w:t>
      </w:r>
      <w:r w:rsidR="00C6350F">
        <w:rPr>
          <w:rFonts w:ascii="Verdana" w:hAnsi="Verdana"/>
        </w:rPr>
        <w:t xml:space="preserv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675867" w:rsidRPr="002E4E49" w14:paraId="0229EA94" w14:textId="77777777" w:rsidTr="001E412F">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76139FC1" w14:textId="77777777" w:rsidR="00675867" w:rsidRPr="002E4E49" w:rsidRDefault="00675867" w:rsidP="001E412F">
            <w:pPr>
              <w:pStyle w:val="QspromptChar"/>
              <w:keepNext/>
              <w:rPr>
                <w:rFonts w:ascii="Verdana" w:hAnsi="Verdana"/>
              </w:rPr>
            </w:pPr>
            <w:r w:rsidRPr="002E4E49">
              <w:rPr>
                <w:rFonts w:ascii="Verdana" w:hAnsi="Verdana"/>
              </w:rPr>
              <w:t>Title</w:t>
            </w:r>
          </w:p>
        </w:tc>
        <w:tc>
          <w:tcPr>
            <w:tcW w:w="5387" w:type="dxa"/>
            <w:tcBorders>
              <w:left w:val="nil"/>
              <w:bottom w:val="single" w:sz="4" w:space="0" w:color="auto"/>
            </w:tcBorders>
            <w:vAlign w:val="center"/>
          </w:tcPr>
          <w:p w14:paraId="69E49B62" w14:textId="77777777" w:rsidR="00675867" w:rsidRPr="002E4E49" w:rsidRDefault="00675867" w:rsidP="001E412F">
            <w:pPr>
              <w:pStyle w:val="Qsanswer"/>
              <w:keepNext/>
              <w:spacing w:before="20" w:after="0"/>
              <w:ind w:right="57"/>
              <w:rPr>
                <w:rFonts w:ascii="Verdana" w:hAnsi="Verdana"/>
                <w:color w:val="auto"/>
              </w:rPr>
            </w:pPr>
            <w:r w:rsidRPr="002E4E49">
              <w:rPr>
                <w:rFonts w:ascii="Verdana" w:hAnsi="Verdana"/>
                <w:color w:val="auto"/>
              </w:rPr>
              <w:fldChar w:fldCharType="begin">
                <w:ffData>
                  <w:name w:val="Text1"/>
                  <w:enabled/>
                  <w:calcOnExit w:val="0"/>
                  <w:textInput/>
                </w:ffData>
              </w:fldChar>
            </w:r>
            <w:r w:rsidRPr="002E4E49">
              <w:rPr>
                <w:rFonts w:ascii="Verdana" w:hAnsi="Verdana"/>
                <w:color w:val="auto"/>
              </w:rPr>
              <w:instrText xml:space="preserve"> FORMTEXT </w:instrText>
            </w:r>
            <w:r w:rsidRPr="002E4E49">
              <w:rPr>
                <w:rFonts w:ascii="Verdana" w:hAnsi="Verdana"/>
                <w:color w:val="auto"/>
              </w:rPr>
            </w:r>
            <w:r w:rsidRPr="002E4E49">
              <w:rPr>
                <w:rFonts w:ascii="Verdana" w:hAnsi="Verdana"/>
                <w:color w:val="auto"/>
              </w:rPr>
              <w:fldChar w:fldCharType="separate"/>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color w:val="auto"/>
              </w:rPr>
              <w:fldChar w:fldCharType="end"/>
            </w:r>
          </w:p>
        </w:tc>
      </w:tr>
    </w:tbl>
    <w:p w14:paraId="1D18D96E" w14:textId="77777777" w:rsidR="00675867" w:rsidRPr="002E4E49" w:rsidRDefault="00675867" w:rsidP="00675867">
      <w:pPr>
        <w:keepNext/>
        <w:spacing w:before="0" w:line="240" w:lineRule="auto"/>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675867" w:rsidRPr="002E4E49" w14:paraId="60B1898B" w14:textId="77777777" w:rsidTr="001E412F">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5D5A0423" w14:textId="77777777" w:rsidR="00675867" w:rsidRPr="002E4E49" w:rsidRDefault="00675867" w:rsidP="001E412F">
            <w:pPr>
              <w:pStyle w:val="QspromptChar"/>
              <w:keepNext/>
              <w:rPr>
                <w:rFonts w:ascii="Verdana" w:hAnsi="Verdana"/>
              </w:rPr>
            </w:pPr>
            <w:r w:rsidRPr="002E4E49">
              <w:rPr>
                <w:rFonts w:ascii="Verdana" w:hAnsi="Verdana"/>
              </w:rPr>
              <w:t>First name</w:t>
            </w:r>
            <w:r w:rsidR="00C6350F">
              <w:rPr>
                <w:rFonts w:ascii="Verdana" w:hAnsi="Verdana"/>
              </w:rPr>
              <w:t>(</w:t>
            </w:r>
            <w:r w:rsidRPr="002E4E49">
              <w:rPr>
                <w:rFonts w:ascii="Verdana" w:hAnsi="Verdana"/>
              </w:rPr>
              <w:t>s</w:t>
            </w:r>
            <w:r w:rsidR="00C6350F">
              <w:rPr>
                <w:rFonts w:ascii="Verdana" w:hAnsi="Verdana"/>
              </w:rPr>
              <w:t>)</w:t>
            </w:r>
          </w:p>
        </w:tc>
        <w:tc>
          <w:tcPr>
            <w:tcW w:w="5387" w:type="dxa"/>
            <w:tcBorders>
              <w:left w:val="nil"/>
              <w:bottom w:val="single" w:sz="4" w:space="0" w:color="auto"/>
            </w:tcBorders>
            <w:vAlign w:val="center"/>
          </w:tcPr>
          <w:p w14:paraId="615DA5E1" w14:textId="77777777" w:rsidR="00675867" w:rsidRPr="002E4E49" w:rsidRDefault="00675867" w:rsidP="001E412F">
            <w:pPr>
              <w:pStyle w:val="Qsanswer"/>
              <w:keepNext/>
              <w:spacing w:before="20" w:after="0"/>
              <w:ind w:right="57"/>
              <w:rPr>
                <w:rFonts w:ascii="Verdana" w:hAnsi="Verdana"/>
                <w:color w:val="auto"/>
              </w:rPr>
            </w:pPr>
            <w:r w:rsidRPr="002E4E49">
              <w:rPr>
                <w:rFonts w:ascii="Verdana" w:hAnsi="Verdana"/>
                <w:color w:val="auto"/>
              </w:rPr>
              <w:fldChar w:fldCharType="begin">
                <w:ffData>
                  <w:name w:val="Text1"/>
                  <w:enabled/>
                  <w:calcOnExit w:val="0"/>
                  <w:textInput/>
                </w:ffData>
              </w:fldChar>
            </w:r>
            <w:r w:rsidRPr="002E4E49">
              <w:rPr>
                <w:rFonts w:ascii="Verdana" w:hAnsi="Verdana"/>
                <w:color w:val="auto"/>
              </w:rPr>
              <w:instrText xml:space="preserve"> FORMTEXT </w:instrText>
            </w:r>
            <w:r w:rsidRPr="002E4E49">
              <w:rPr>
                <w:rFonts w:ascii="Verdana" w:hAnsi="Verdana"/>
                <w:color w:val="auto"/>
              </w:rPr>
            </w:r>
            <w:r w:rsidRPr="002E4E49">
              <w:rPr>
                <w:rFonts w:ascii="Verdana" w:hAnsi="Verdana"/>
                <w:color w:val="auto"/>
              </w:rPr>
              <w:fldChar w:fldCharType="separate"/>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color w:val="auto"/>
              </w:rPr>
              <w:fldChar w:fldCharType="end"/>
            </w:r>
            <w:r w:rsidR="006F12AC">
              <w:rPr>
                <w:rFonts w:ascii="Verdana" w:hAnsi="Verdana"/>
                <w:color w:val="auto"/>
              </w:rPr>
              <w:t xml:space="preserve">  </w:t>
            </w:r>
          </w:p>
        </w:tc>
      </w:tr>
    </w:tbl>
    <w:p w14:paraId="15F68D6A" w14:textId="77777777" w:rsidR="00675867" w:rsidRPr="002E4E49" w:rsidRDefault="00675867" w:rsidP="00675867">
      <w:pPr>
        <w:keepNext/>
        <w:spacing w:before="0" w:line="240" w:lineRule="auto"/>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675867" w:rsidRPr="002E4E49" w14:paraId="61B7B2D7" w14:textId="77777777" w:rsidTr="001E412F">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2E9BCEE9" w14:textId="77777777" w:rsidR="00675867" w:rsidRPr="002E4E49" w:rsidRDefault="00675867" w:rsidP="001E412F">
            <w:pPr>
              <w:pStyle w:val="QspromptChar"/>
              <w:keepNext/>
              <w:rPr>
                <w:rFonts w:ascii="Verdana" w:hAnsi="Verdana"/>
              </w:rPr>
            </w:pPr>
            <w:r w:rsidRPr="002E4E49">
              <w:rPr>
                <w:rFonts w:ascii="Verdana" w:hAnsi="Verdana"/>
              </w:rPr>
              <w:t>Surname</w:t>
            </w:r>
          </w:p>
        </w:tc>
        <w:tc>
          <w:tcPr>
            <w:tcW w:w="5387" w:type="dxa"/>
            <w:tcBorders>
              <w:left w:val="nil"/>
              <w:bottom w:val="single" w:sz="4" w:space="0" w:color="auto"/>
            </w:tcBorders>
            <w:vAlign w:val="center"/>
          </w:tcPr>
          <w:p w14:paraId="2A5D8B5A" w14:textId="77777777" w:rsidR="00675867" w:rsidRPr="002E4E49" w:rsidRDefault="00675867" w:rsidP="001E412F">
            <w:pPr>
              <w:pStyle w:val="Qsanswer"/>
              <w:keepNext/>
              <w:spacing w:before="20" w:after="0"/>
              <w:ind w:right="57"/>
              <w:rPr>
                <w:rFonts w:ascii="Verdana" w:hAnsi="Verdana"/>
                <w:color w:val="auto"/>
              </w:rPr>
            </w:pPr>
            <w:r w:rsidRPr="002E4E49">
              <w:rPr>
                <w:rFonts w:ascii="Verdana" w:hAnsi="Verdana"/>
                <w:color w:val="auto"/>
              </w:rPr>
              <w:fldChar w:fldCharType="begin">
                <w:ffData>
                  <w:name w:val="Text1"/>
                  <w:enabled/>
                  <w:calcOnExit w:val="0"/>
                  <w:textInput/>
                </w:ffData>
              </w:fldChar>
            </w:r>
            <w:r w:rsidRPr="002E4E49">
              <w:rPr>
                <w:rFonts w:ascii="Verdana" w:hAnsi="Verdana"/>
                <w:color w:val="auto"/>
              </w:rPr>
              <w:instrText xml:space="preserve"> FORMTEXT </w:instrText>
            </w:r>
            <w:r w:rsidRPr="002E4E49">
              <w:rPr>
                <w:rFonts w:ascii="Verdana" w:hAnsi="Verdana"/>
                <w:color w:val="auto"/>
              </w:rPr>
            </w:r>
            <w:r w:rsidRPr="002E4E49">
              <w:rPr>
                <w:rFonts w:ascii="Verdana" w:hAnsi="Verdana"/>
                <w:color w:val="auto"/>
              </w:rPr>
              <w:fldChar w:fldCharType="separate"/>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color w:val="auto"/>
              </w:rPr>
              <w:fldChar w:fldCharType="end"/>
            </w:r>
          </w:p>
        </w:tc>
      </w:tr>
    </w:tbl>
    <w:p w14:paraId="5F54D651" w14:textId="77777777" w:rsidR="00675867" w:rsidRPr="002E4E49" w:rsidRDefault="00675867" w:rsidP="00675867">
      <w:pPr>
        <w:keepNext/>
        <w:spacing w:before="0" w:line="240" w:lineRule="auto"/>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675867" w:rsidRPr="002E4E49" w14:paraId="2F0E3EB4" w14:textId="77777777" w:rsidTr="001E412F">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54AED710" w14:textId="77777777" w:rsidR="00675867" w:rsidRPr="002E4E49" w:rsidRDefault="00675867" w:rsidP="001E412F">
            <w:pPr>
              <w:pStyle w:val="QspromptChar"/>
              <w:keepNext/>
              <w:rPr>
                <w:rFonts w:ascii="Verdana" w:hAnsi="Verdana"/>
              </w:rPr>
            </w:pPr>
            <w:r w:rsidRPr="002E4E49">
              <w:rPr>
                <w:rFonts w:ascii="Verdana" w:hAnsi="Verdana"/>
              </w:rPr>
              <w:t>Job title</w:t>
            </w:r>
          </w:p>
        </w:tc>
        <w:tc>
          <w:tcPr>
            <w:tcW w:w="5387" w:type="dxa"/>
            <w:tcBorders>
              <w:left w:val="nil"/>
              <w:bottom w:val="single" w:sz="4" w:space="0" w:color="auto"/>
            </w:tcBorders>
            <w:vAlign w:val="center"/>
          </w:tcPr>
          <w:p w14:paraId="527D6165" w14:textId="77777777" w:rsidR="00675867" w:rsidRPr="002E4E49" w:rsidRDefault="00675867" w:rsidP="001E412F">
            <w:pPr>
              <w:pStyle w:val="Qsanswer"/>
              <w:keepNext/>
              <w:spacing w:before="20" w:after="0"/>
              <w:ind w:right="57"/>
              <w:rPr>
                <w:rFonts w:ascii="Verdana" w:hAnsi="Verdana"/>
                <w:color w:val="auto"/>
              </w:rPr>
            </w:pPr>
            <w:r w:rsidRPr="002E4E49">
              <w:rPr>
                <w:rFonts w:ascii="Verdana" w:hAnsi="Verdana"/>
                <w:color w:val="auto"/>
              </w:rPr>
              <w:fldChar w:fldCharType="begin">
                <w:ffData>
                  <w:name w:val="Text1"/>
                  <w:enabled/>
                  <w:calcOnExit w:val="0"/>
                  <w:textInput/>
                </w:ffData>
              </w:fldChar>
            </w:r>
            <w:r w:rsidRPr="002E4E49">
              <w:rPr>
                <w:rFonts w:ascii="Verdana" w:hAnsi="Verdana"/>
                <w:color w:val="auto"/>
              </w:rPr>
              <w:instrText xml:space="preserve"> FORMTEXT </w:instrText>
            </w:r>
            <w:r w:rsidRPr="002E4E49">
              <w:rPr>
                <w:rFonts w:ascii="Verdana" w:hAnsi="Verdana"/>
                <w:color w:val="auto"/>
              </w:rPr>
            </w:r>
            <w:r w:rsidRPr="002E4E49">
              <w:rPr>
                <w:rFonts w:ascii="Verdana" w:hAnsi="Verdana"/>
                <w:color w:val="auto"/>
              </w:rPr>
              <w:fldChar w:fldCharType="separate"/>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color w:val="auto"/>
              </w:rPr>
              <w:fldChar w:fldCharType="end"/>
            </w:r>
          </w:p>
        </w:tc>
      </w:tr>
    </w:tbl>
    <w:p w14:paraId="50883F27" w14:textId="77777777" w:rsidR="00675867" w:rsidRPr="002E4E49" w:rsidRDefault="00675867" w:rsidP="00675867">
      <w:pPr>
        <w:keepNext/>
        <w:spacing w:before="0" w:line="240" w:lineRule="auto"/>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675867" w:rsidRPr="002E4E49" w14:paraId="42710B31" w14:textId="77777777" w:rsidTr="001E412F">
        <w:trPr>
          <w:trHeight w:val="397"/>
        </w:trPr>
        <w:tc>
          <w:tcPr>
            <w:tcW w:w="1701" w:type="dxa"/>
            <w:tcBorders>
              <w:top w:val="single" w:sz="4" w:space="0" w:color="auto"/>
              <w:left w:val="single" w:sz="4" w:space="0" w:color="auto"/>
              <w:bottom w:val="nil"/>
              <w:right w:val="single" w:sz="12" w:space="0" w:color="C0C0C0"/>
            </w:tcBorders>
            <w:vAlign w:val="center"/>
          </w:tcPr>
          <w:p w14:paraId="15EBAB1D" w14:textId="77777777" w:rsidR="00675867" w:rsidRPr="002E4E49" w:rsidRDefault="00675867" w:rsidP="001E412F">
            <w:pPr>
              <w:pStyle w:val="QspromptChar"/>
              <w:keepNext/>
              <w:rPr>
                <w:rFonts w:ascii="Verdana" w:hAnsi="Verdana"/>
              </w:rPr>
            </w:pPr>
            <w:r w:rsidRPr="002E4E49">
              <w:rPr>
                <w:rFonts w:ascii="Verdana" w:hAnsi="Verdana"/>
              </w:rPr>
              <w:t>Business address</w:t>
            </w:r>
          </w:p>
        </w:tc>
        <w:tc>
          <w:tcPr>
            <w:tcW w:w="5387" w:type="dxa"/>
            <w:vMerge w:val="restart"/>
            <w:tcBorders>
              <w:left w:val="nil"/>
            </w:tcBorders>
          </w:tcPr>
          <w:p w14:paraId="0D103940" w14:textId="77777777" w:rsidR="00675867" w:rsidRPr="002E4E49" w:rsidRDefault="00675867" w:rsidP="001E412F">
            <w:pPr>
              <w:pStyle w:val="Qsanswer"/>
              <w:keepNext/>
              <w:spacing w:before="20" w:after="0"/>
              <w:ind w:right="57"/>
              <w:rPr>
                <w:rFonts w:ascii="Verdana" w:hAnsi="Verdana"/>
                <w:color w:val="auto"/>
              </w:rPr>
            </w:pPr>
            <w:r w:rsidRPr="002E4E49">
              <w:rPr>
                <w:rFonts w:ascii="Verdana" w:hAnsi="Verdana"/>
                <w:color w:val="auto"/>
              </w:rPr>
              <w:fldChar w:fldCharType="begin">
                <w:ffData>
                  <w:name w:val="Text53"/>
                  <w:enabled/>
                  <w:calcOnExit w:val="0"/>
                  <w:textInput/>
                </w:ffData>
              </w:fldChar>
            </w:r>
            <w:r w:rsidRPr="002E4E49">
              <w:rPr>
                <w:rFonts w:ascii="Verdana" w:hAnsi="Verdana"/>
                <w:color w:val="auto"/>
              </w:rPr>
              <w:instrText xml:space="preserve"> FORMTEXT </w:instrText>
            </w:r>
            <w:r w:rsidRPr="002E4E49">
              <w:rPr>
                <w:rFonts w:ascii="Verdana" w:hAnsi="Verdana"/>
                <w:color w:val="auto"/>
              </w:rPr>
            </w:r>
            <w:r w:rsidRPr="002E4E49">
              <w:rPr>
                <w:rFonts w:ascii="Verdana" w:hAnsi="Verdana"/>
                <w:color w:val="auto"/>
              </w:rPr>
              <w:fldChar w:fldCharType="separate"/>
            </w:r>
            <w:r w:rsidRPr="002E4E49">
              <w:rPr>
                <w:rFonts w:ascii="Verdana" w:hAnsi="Verdana"/>
                <w:color w:val="auto"/>
              </w:rPr>
              <w:t> </w:t>
            </w:r>
            <w:r w:rsidRPr="002E4E49">
              <w:rPr>
                <w:rFonts w:ascii="Verdana" w:hAnsi="Verdana"/>
                <w:color w:val="auto"/>
              </w:rPr>
              <w:t> </w:t>
            </w:r>
            <w:r w:rsidRPr="002E4E49">
              <w:rPr>
                <w:rFonts w:ascii="Verdana" w:hAnsi="Verdana"/>
                <w:color w:val="auto"/>
              </w:rPr>
              <w:t> </w:t>
            </w:r>
            <w:r w:rsidRPr="002E4E49">
              <w:rPr>
                <w:rFonts w:ascii="Verdana" w:hAnsi="Verdana"/>
                <w:color w:val="auto"/>
              </w:rPr>
              <w:t> </w:t>
            </w:r>
            <w:r w:rsidRPr="002E4E49">
              <w:rPr>
                <w:rFonts w:ascii="Verdana" w:hAnsi="Verdana"/>
                <w:color w:val="auto"/>
              </w:rPr>
              <w:t> </w:t>
            </w:r>
            <w:r w:rsidRPr="002E4E49">
              <w:rPr>
                <w:rFonts w:ascii="Verdana" w:hAnsi="Verdana"/>
                <w:color w:val="auto"/>
              </w:rPr>
              <w:fldChar w:fldCharType="end"/>
            </w:r>
          </w:p>
        </w:tc>
      </w:tr>
      <w:tr w:rsidR="00675867" w:rsidRPr="002E4E49" w14:paraId="61157941" w14:textId="77777777" w:rsidTr="001E412F">
        <w:trPr>
          <w:trHeight w:val="397"/>
        </w:trPr>
        <w:tc>
          <w:tcPr>
            <w:tcW w:w="1701" w:type="dxa"/>
            <w:tcBorders>
              <w:top w:val="nil"/>
              <w:left w:val="single" w:sz="4" w:space="0" w:color="auto"/>
              <w:bottom w:val="nil"/>
              <w:right w:val="single" w:sz="12" w:space="0" w:color="C0C0C0"/>
            </w:tcBorders>
            <w:vAlign w:val="center"/>
          </w:tcPr>
          <w:p w14:paraId="05C72076" w14:textId="77777777" w:rsidR="00675867" w:rsidRPr="002E4E49" w:rsidRDefault="00675867" w:rsidP="001E412F">
            <w:pPr>
              <w:pStyle w:val="Question"/>
              <w:keepNext/>
              <w:tabs>
                <w:tab w:val="clear" w:pos="284"/>
                <w:tab w:val="left" w:pos="1418"/>
                <w:tab w:val="left" w:pos="2552"/>
              </w:tabs>
              <w:spacing w:before="0"/>
              <w:ind w:firstLine="0"/>
              <w:rPr>
                <w:rFonts w:ascii="Verdana" w:hAnsi="Verdana"/>
              </w:rPr>
            </w:pPr>
          </w:p>
        </w:tc>
        <w:tc>
          <w:tcPr>
            <w:tcW w:w="5387" w:type="dxa"/>
            <w:vMerge/>
            <w:tcBorders>
              <w:left w:val="nil"/>
            </w:tcBorders>
            <w:vAlign w:val="center"/>
          </w:tcPr>
          <w:p w14:paraId="4334F12F" w14:textId="77777777" w:rsidR="00675867" w:rsidRPr="002E4E49" w:rsidRDefault="00675867" w:rsidP="001E412F">
            <w:pPr>
              <w:pStyle w:val="Qsanswer"/>
              <w:keepNext/>
              <w:spacing w:before="20"/>
              <w:ind w:right="57"/>
              <w:rPr>
                <w:rFonts w:ascii="Verdana" w:hAnsi="Verdana"/>
                <w:color w:val="auto"/>
              </w:rPr>
            </w:pPr>
          </w:p>
        </w:tc>
      </w:tr>
      <w:tr w:rsidR="00675867" w:rsidRPr="002E4E49" w14:paraId="1BABF90B" w14:textId="77777777" w:rsidTr="001E412F">
        <w:trPr>
          <w:trHeight w:val="397"/>
        </w:trPr>
        <w:tc>
          <w:tcPr>
            <w:tcW w:w="1701" w:type="dxa"/>
            <w:tcBorders>
              <w:top w:val="nil"/>
              <w:left w:val="single" w:sz="4" w:space="0" w:color="auto"/>
              <w:bottom w:val="nil"/>
              <w:right w:val="single" w:sz="12" w:space="0" w:color="C0C0C0"/>
            </w:tcBorders>
            <w:vAlign w:val="center"/>
          </w:tcPr>
          <w:p w14:paraId="0FD9A302" w14:textId="77777777" w:rsidR="00675867" w:rsidRPr="002E4E49" w:rsidRDefault="00675867" w:rsidP="001E412F">
            <w:pPr>
              <w:pStyle w:val="Question"/>
              <w:keepNext/>
              <w:tabs>
                <w:tab w:val="clear" w:pos="284"/>
                <w:tab w:val="left" w:pos="1418"/>
                <w:tab w:val="left" w:pos="2552"/>
              </w:tabs>
              <w:spacing w:before="0"/>
              <w:ind w:firstLine="0"/>
              <w:rPr>
                <w:rFonts w:ascii="Verdana" w:hAnsi="Verdana"/>
              </w:rPr>
            </w:pPr>
          </w:p>
        </w:tc>
        <w:tc>
          <w:tcPr>
            <w:tcW w:w="5387" w:type="dxa"/>
            <w:vMerge/>
            <w:tcBorders>
              <w:left w:val="nil"/>
            </w:tcBorders>
            <w:vAlign w:val="center"/>
          </w:tcPr>
          <w:p w14:paraId="2B4F48E3" w14:textId="77777777" w:rsidR="00675867" w:rsidRPr="002E4E49" w:rsidRDefault="00675867" w:rsidP="001E412F">
            <w:pPr>
              <w:pStyle w:val="Qsanswer"/>
              <w:keepNext/>
              <w:spacing w:before="20"/>
              <w:ind w:right="57"/>
              <w:rPr>
                <w:rFonts w:ascii="Verdana" w:hAnsi="Verdana"/>
                <w:color w:val="auto"/>
              </w:rPr>
            </w:pPr>
          </w:p>
        </w:tc>
      </w:tr>
      <w:tr w:rsidR="00675867" w:rsidRPr="002E4E49" w14:paraId="57FCD73C" w14:textId="77777777" w:rsidTr="001E412F">
        <w:trPr>
          <w:trHeight w:val="397"/>
        </w:trPr>
        <w:tc>
          <w:tcPr>
            <w:tcW w:w="1701" w:type="dxa"/>
            <w:tcBorders>
              <w:top w:val="nil"/>
              <w:left w:val="single" w:sz="4" w:space="0" w:color="auto"/>
              <w:bottom w:val="nil"/>
              <w:right w:val="single" w:sz="12" w:space="0" w:color="C0C0C0"/>
            </w:tcBorders>
            <w:vAlign w:val="center"/>
          </w:tcPr>
          <w:p w14:paraId="2F7DE6E6" w14:textId="77777777" w:rsidR="00675867" w:rsidRPr="002E4E49" w:rsidRDefault="00675867" w:rsidP="001E412F">
            <w:pPr>
              <w:pStyle w:val="Question"/>
              <w:keepNext/>
              <w:tabs>
                <w:tab w:val="clear" w:pos="284"/>
                <w:tab w:val="left" w:pos="1418"/>
                <w:tab w:val="left" w:pos="2552"/>
              </w:tabs>
              <w:spacing w:before="0"/>
              <w:ind w:firstLine="0"/>
              <w:rPr>
                <w:rFonts w:ascii="Verdana" w:hAnsi="Verdana"/>
              </w:rPr>
            </w:pPr>
          </w:p>
        </w:tc>
        <w:tc>
          <w:tcPr>
            <w:tcW w:w="5387" w:type="dxa"/>
            <w:vMerge/>
            <w:tcBorders>
              <w:left w:val="nil"/>
              <w:bottom w:val="nil"/>
            </w:tcBorders>
            <w:vAlign w:val="center"/>
          </w:tcPr>
          <w:p w14:paraId="0C0FDF79" w14:textId="77777777" w:rsidR="00675867" w:rsidRPr="002E4E49" w:rsidRDefault="00675867" w:rsidP="001E412F">
            <w:pPr>
              <w:pStyle w:val="Qsanswer"/>
              <w:keepNext/>
              <w:spacing w:before="20" w:after="0"/>
              <w:ind w:right="57"/>
              <w:rPr>
                <w:rFonts w:ascii="Verdana" w:hAnsi="Verdana"/>
                <w:color w:val="auto"/>
              </w:rPr>
            </w:pPr>
          </w:p>
        </w:tc>
      </w:tr>
      <w:tr w:rsidR="00675867" w:rsidRPr="002E4E49" w14:paraId="79EC2A85" w14:textId="77777777" w:rsidTr="001E412F">
        <w:trPr>
          <w:trHeight w:val="397"/>
        </w:trPr>
        <w:tc>
          <w:tcPr>
            <w:tcW w:w="1701" w:type="dxa"/>
            <w:tcBorders>
              <w:top w:val="nil"/>
              <w:left w:val="single" w:sz="4" w:space="0" w:color="auto"/>
              <w:bottom w:val="single" w:sz="4" w:space="0" w:color="auto"/>
              <w:right w:val="single" w:sz="12" w:space="0" w:color="C0C0C0"/>
            </w:tcBorders>
            <w:vAlign w:val="center"/>
          </w:tcPr>
          <w:p w14:paraId="19D9EE11" w14:textId="77777777" w:rsidR="00675867" w:rsidRPr="002E4E49" w:rsidRDefault="00675867" w:rsidP="001E412F">
            <w:pPr>
              <w:pStyle w:val="Question"/>
              <w:keepNext/>
              <w:tabs>
                <w:tab w:val="clear" w:pos="284"/>
                <w:tab w:val="left" w:pos="1418"/>
                <w:tab w:val="left" w:pos="2552"/>
              </w:tabs>
              <w:spacing w:before="0" w:after="0"/>
              <w:ind w:left="28" w:right="0" w:firstLine="0"/>
              <w:rPr>
                <w:rFonts w:ascii="Verdana" w:hAnsi="Verdana"/>
              </w:rPr>
            </w:pPr>
            <w:r w:rsidRPr="002E4E49">
              <w:rPr>
                <w:rFonts w:ascii="Verdana" w:hAnsi="Verdana"/>
              </w:rPr>
              <w:t>Postcode</w:t>
            </w:r>
          </w:p>
        </w:tc>
        <w:tc>
          <w:tcPr>
            <w:tcW w:w="5387" w:type="dxa"/>
            <w:tcBorders>
              <w:left w:val="nil"/>
              <w:bottom w:val="single" w:sz="4" w:space="0" w:color="auto"/>
            </w:tcBorders>
            <w:vAlign w:val="center"/>
          </w:tcPr>
          <w:p w14:paraId="588ED0C6" w14:textId="77777777" w:rsidR="00675867" w:rsidRPr="002E4E49" w:rsidRDefault="00675867" w:rsidP="001E412F">
            <w:pPr>
              <w:pStyle w:val="Qsanswer"/>
              <w:keepNext/>
              <w:spacing w:before="20" w:after="0"/>
              <w:ind w:right="57"/>
              <w:rPr>
                <w:rFonts w:ascii="Verdana" w:hAnsi="Verdana"/>
                <w:color w:val="auto"/>
              </w:rPr>
            </w:pPr>
            <w:r w:rsidRPr="002E4E49">
              <w:rPr>
                <w:rFonts w:ascii="Verdana" w:hAnsi="Verdana"/>
                <w:color w:val="auto"/>
              </w:rPr>
              <w:fldChar w:fldCharType="begin">
                <w:ffData>
                  <w:name w:val="Text6"/>
                  <w:enabled/>
                  <w:calcOnExit w:val="0"/>
                  <w:textInput/>
                </w:ffData>
              </w:fldChar>
            </w:r>
            <w:r w:rsidRPr="002E4E49">
              <w:rPr>
                <w:rFonts w:ascii="Verdana" w:hAnsi="Verdana"/>
                <w:color w:val="auto"/>
              </w:rPr>
              <w:instrText xml:space="preserve"> FORMTEXT </w:instrText>
            </w:r>
            <w:r w:rsidRPr="002E4E49">
              <w:rPr>
                <w:rFonts w:ascii="Verdana" w:hAnsi="Verdana"/>
                <w:color w:val="auto"/>
              </w:rPr>
            </w:r>
            <w:r w:rsidRPr="002E4E49">
              <w:rPr>
                <w:rFonts w:ascii="Verdana" w:hAnsi="Verdana"/>
                <w:color w:val="auto"/>
              </w:rPr>
              <w:fldChar w:fldCharType="separate"/>
            </w:r>
            <w:r w:rsidRPr="002E4E49">
              <w:rPr>
                <w:rFonts w:ascii="Verdana" w:eastAsia="Arial Unicode MS" w:hAnsi="Verdana" w:cs="Arial Unicode MS"/>
                <w:noProof/>
                <w:color w:val="auto"/>
              </w:rPr>
              <w:t> </w:t>
            </w:r>
            <w:r w:rsidRPr="002E4E49">
              <w:rPr>
                <w:rFonts w:ascii="Verdana" w:eastAsia="Arial Unicode MS" w:hAnsi="Verdana" w:cs="Arial Unicode MS"/>
                <w:noProof/>
                <w:color w:val="auto"/>
              </w:rPr>
              <w:t> </w:t>
            </w:r>
            <w:r w:rsidRPr="002E4E49">
              <w:rPr>
                <w:rFonts w:ascii="Verdana" w:eastAsia="Arial Unicode MS" w:hAnsi="Verdana" w:cs="Arial Unicode MS"/>
                <w:noProof/>
                <w:color w:val="auto"/>
              </w:rPr>
              <w:t> </w:t>
            </w:r>
            <w:r w:rsidRPr="002E4E49">
              <w:rPr>
                <w:rFonts w:ascii="Verdana" w:eastAsia="Arial Unicode MS" w:hAnsi="Verdana" w:cs="Arial Unicode MS"/>
                <w:noProof/>
                <w:color w:val="auto"/>
              </w:rPr>
              <w:t> </w:t>
            </w:r>
            <w:r w:rsidRPr="002E4E49">
              <w:rPr>
                <w:rFonts w:ascii="Verdana" w:eastAsia="Arial Unicode MS" w:hAnsi="Verdana" w:cs="Arial Unicode MS"/>
                <w:noProof/>
                <w:color w:val="auto"/>
              </w:rPr>
              <w:t> </w:t>
            </w:r>
            <w:r w:rsidRPr="002E4E49">
              <w:rPr>
                <w:rFonts w:ascii="Verdana" w:hAnsi="Verdana"/>
                <w:color w:val="auto"/>
              </w:rPr>
              <w:fldChar w:fldCharType="end"/>
            </w:r>
          </w:p>
        </w:tc>
      </w:tr>
    </w:tbl>
    <w:p w14:paraId="7428346A" w14:textId="77777777" w:rsidR="00675867" w:rsidRPr="002E4E49" w:rsidRDefault="00675867" w:rsidP="00675867">
      <w:pPr>
        <w:keepNext/>
        <w:spacing w:before="0" w:line="240" w:lineRule="auto"/>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119"/>
        <w:gridCol w:w="3969"/>
      </w:tblGrid>
      <w:tr w:rsidR="00675867" w:rsidRPr="002E4E49" w14:paraId="5446AA81" w14:textId="77777777" w:rsidTr="001E412F">
        <w:trPr>
          <w:trHeight w:hRule="exact" w:val="551"/>
        </w:trPr>
        <w:tc>
          <w:tcPr>
            <w:tcW w:w="3119" w:type="dxa"/>
            <w:tcBorders>
              <w:top w:val="single" w:sz="4" w:space="0" w:color="auto"/>
              <w:left w:val="single" w:sz="4" w:space="0" w:color="auto"/>
              <w:bottom w:val="single" w:sz="4" w:space="0" w:color="auto"/>
              <w:right w:val="single" w:sz="12" w:space="0" w:color="C0C0C0"/>
            </w:tcBorders>
            <w:vAlign w:val="center"/>
          </w:tcPr>
          <w:p w14:paraId="456FA957" w14:textId="77777777" w:rsidR="00675867" w:rsidRPr="002E4E49" w:rsidRDefault="00675867" w:rsidP="001E412F">
            <w:pPr>
              <w:pStyle w:val="QspromptChar"/>
              <w:keepNext/>
              <w:rPr>
                <w:rFonts w:ascii="Verdana" w:hAnsi="Verdana"/>
              </w:rPr>
            </w:pPr>
            <w:r w:rsidRPr="002E4E49">
              <w:rPr>
                <w:rFonts w:ascii="Verdana" w:hAnsi="Verdana"/>
              </w:rPr>
              <w:t>Phone number (including STD code)</w:t>
            </w:r>
          </w:p>
        </w:tc>
        <w:tc>
          <w:tcPr>
            <w:tcW w:w="3969" w:type="dxa"/>
            <w:tcBorders>
              <w:left w:val="nil"/>
              <w:bottom w:val="single" w:sz="4" w:space="0" w:color="auto"/>
            </w:tcBorders>
            <w:vAlign w:val="center"/>
          </w:tcPr>
          <w:p w14:paraId="67C0388F" w14:textId="77777777" w:rsidR="00675867" w:rsidRPr="002E4E49" w:rsidRDefault="00675867" w:rsidP="001E412F">
            <w:pPr>
              <w:pStyle w:val="Qsanswer"/>
              <w:keepNext/>
              <w:spacing w:before="20" w:after="0"/>
              <w:ind w:right="57"/>
              <w:rPr>
                <w:rFonts w:ascii="Verdana" w:hAnsi="Verdana"/>
                <w:color w:val="auto"/>
              </w:rPr>
            </w:pPr>
            <w:r w:rsidRPr="002E4E49">
              <w:rPr>
                <w:rFonts w:ascii="Verdana" w:hAnsi="Verdana"/>
                <w:color w:val="auto"/>
              </w:rPr>
              <w:fldChar w:fldCharType="begin">
                <w:ffData>
                  <w:name w:val="Text1"/>
                  <w:enabled/>
                  <w:calcOnExit w:val="0"/>
                  <w:textInput/>
                </w:ffData>
              </w:fldChar>
            </w:r>
            <w:r w:rsidRPr="002E4E49">
              <w:rPr>
                <w:rFonts w:ascii="Verdana" w:hAnsi="Verdana"/>
                <w:color w:val="auto"/>
              </w:rPr>
              <w:instrText xml:space="preserve"> FORMTEXT </w:instrText>
            </w:r>
            <w:r w:rsidRPr="002E4E49">
              <w:rPr>
                <w:rFonts w:ascii="Verdana" w:hAnsi="Verdana"/>
                <w:color w:val="auto"/>
              </w:rPr>
            </w:r>
            <w:r w:rsidRPr="002E4E49">
              <w:rPr>
                <w:rFonts w:ascii="Verdana" w:hAnsi="Verdana"/>
                <w:color w:val="auto"/>
              </w:rPr>
              <w:fldChar w:fldCharType="separate"/>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color w:val="auto"/>
              </w:rPr>
              <w:fldChar w:fldCharType="end"/>
            </w:r>
          </w:p>
        </w:tc>
      </w:tr>
    </w:tbl>
    <w:p w14:paraId="3607E790" w14:textId="77777777" w:rsidR="00675867" w:rsidRPr="002E4E49" w:rsidRDefault="00675867" w:rsidP="00675867">
      <w:pPr>
        <w:pStyle w:val="Qstablespacer"/>
        <w:keepNext/>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675867" w:rsidRPr="002E4E49" w14:paraId="5A5F5661" w14:textId="77777777" w:rsidTr="001E412F">
        <w:trPr>
          <w:trHeight w:hRule="exact" w:val="397"/>
        </w:trPr>
        <w:tc>
          <w:tcPr>
            <w:tcW w:w="1701" w:type="dxa"/>
            <w:tcBorders>
              <w:top w:val="single" w:sz="4" w:space="0" w:color="auto"/>
              <w:left w:val="single" w:sz="4" w:space="0" w:color="auto"/>
              <w:bottom w:val="single" w:sz="4" w:space="0" w:color="auto"/>
              <w:right w:val="single" w:sz="12" w:space="0" w:color="C0C0C0"/>
            </w:tcBorders>
            <w:vAlign w:val="center"/>
          </w:tcPr>
          <w:p w14:paraId="684B4AD7" w14:textId="77777777" w:rsidR="00675867" w:rsidRPr="002E4E49" w:rsidRDefault="00675867" w:rsidP="001E412F">
            <w:pPr>
              <w:pStyle w:val="QspromptChar"/>
              <w:rPr>
                <w:rFonts w:ascii="Verdana" w:hAnsi="Verdana"/>
              </w:rPr>
            </w:pPr>
            <w:r w:rsidRPr="002E4E49">
              <w:rPr>
                <w:rFonts w:ascii="Verdana" w:hAnsi="Verdana"/>
              </w:rPr>
              <w:t>Email address</w:t>
            </w:r>
          </w:p>
        </w:tc>
        <w:tc>
          <w:tcPr>
            <w:tcW w:w="5387" w:type="dxa"/>
            <w:tcBorders>
              <w:left w:val="nil"/>
              <w:bottom w:val="single" w:sz="4" w:space="0" w:color="auto"/>
            </w:tcBorders>
            <w:vAlign w:val="center"/>
          </w:tcPr>
          <w:p w14:paraId="2B82F78B" w14:textId="77777777" w:rsidR="00675867" w:rsidRPr="002E4E49" w:rsidRDefault="00675867" w:rsidP="001E412F">
            <w:pPr>
              <w:pStyle w:val="Qsanswer"/>
              <w:keepNext/>
              <w:spacing w:before="20" w:after="0"/>
              <w:ind w:right="57"/>
              <w:rPr>
                <w:rFonts w:ascii="Verdana" w:hAnsi="Verdana"/>
                <w:color w:val="auto"/>
              </w:rPr>
            </w:pPr>
            <w:r w:rsidRPr="002E4E49">
              <w:rPr>
                <w:rFonts w:ascii="Verdana" w:hAnsi="Verdana"/>
                <w:color w:val="auto"/>
              </w:rPr>
              <w:fldChar w:fldCharType="begin">
                <w:ffData>
                  <w:name w:val="Text1"/>
                  <w:enabled/>
                  <w:calcOnExit w:val="0"/>
                  <w:textInput/>
                </w:ffData>
              </w:fldChar>
            </w:r>
            <w:r w:rsidRPr="002E4E49">
              <w:rPr>
                <w:rFonts w:ascii="Verdana" w:hAnsi="Verdana"/>
                <w:color w:val="auto"/>
              </w:rPr>
              <w:instrText xml:space="preserve"> FORMTEXT </w:instrText>
            </w:r>
            <w:r w:rsidRPr="002E4E49">
              <w:rPr>
                <w:rFonts w:ascii="Verdana" w:hAnsi="Verdana"/>
                <w:color w:val="auto"/>
              </w:rPr>
            </w:r>
            <w:r w:rsidRPr="002E4E49">
              <w:rPr>
                <w:rFonts w:ascii="Verdana" w:hAnsi="Verdana"/>
                <w:color w:val="auto"/>
              </w:rPr>
              <w:fldChar w:fldCharType="separate"/>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noProof/>
                <w:color w:val="auto"/>
              </w:rPr>
              <w:t> </w:t>
            </w:r>
            <w:r w:rsidRPr="002E4E49">
              <w:rPr>
                <w:rFonts w:ascii="Verdana" w:hAnsi="Verdana"/>
                <w:color w:val="auto"/>
              </w:rPr>
              <w:fldChar w:fldCharType="end"/>
            </w:r>
          </w:p>
        </w:tc>
      </w:tr>
    </w:tbl>
    <w:p w14:paraId="16819AA3" w14:textId="77777777" w:rsidR="00BA144F" w:rsidRDefault="00BA144F" w:rsidP="00FA08A9">
      <w:pPr>
        <w:pStyle w:val="Qsheading1"/>
        <w:rPr>
          <w:rFonts w:ascii="Verdana" w:hAnsi="Verdana"/>
          <w:szCs w:val="22"/>
        </w:rPr>
      </w:pPr>
    </w:p>
    <w:p w14:paraId="272FB4FF" w14:textId="77777777" w:rsidR="009747DD" w:rsidRDefault="00BA144F">
      <w:pPr>
        <w:spacing w:before="0" w:line="240" w:lineRule="auto"/>
        <w:rPr>
          <w:rFonts w:ascii="Verdana" w:hAnsi="Verdana"/>
          <w:b/>
          <w:sz w:val="22"/>
          <w:szCs w:val="22"/>
        </w:rPr>
      </w:pPr>
      <w:r>
        <w:rPr>
          <w:rFonts w:ascii="Verdana" w:hAnsi="Verdana"/>
          <w:szCs w:val="22"/>
        </w:rPr>
        <w:br w:type="page"/>
      </w:r>
    </w:p>
    <w:p w14:paraId="05161910" w14:textId="2D3D63F0" w:rsidR="00675867" w:rsidRPr="00FA08A9" w:rsidRDefault="00675867" w:rsidP="00FA08A9">
      <w:pPr>
        <w:pStyle w:val="Qsheading1"/>
        <w:rPr>
          <w:rFonts w:ascii="Verdana" w:hAnsi="Verdana"/>
          <w:szCs w:val="22"/>
        </w:rPr>
      </w:pPr>
      <w:r w:rsidRPr="00FA08A9">
        <w:rPr>
          <w:rFonts w:ascii="Verdana" w:hAnsi="Verdana"/>
          <w:szCs w:val="22"/>
        </w:rPr>
        <w:lastRenderedPageBreak/>
        <w:t>Details of professional advisers</w:t>
      </w:r>
    </w:p>
    <w:p w14:paraId="3BCC36FB" w14:textId="77777777" w:rsidR="00675867" w:rsidRPr="00EF3638" w:rsidRDefault="00675867" w:rsidP="00675867">
      <w:pPr>
        <w:pStyle w:val="Question"/>
        <w:keepNext/>
        <w:ind w:right="448"/>
        <w:rPr>
          <w:rFonts w:ascii="Verdana" w:hAnsi="Verdana"/>
          <w:b/>
        </w:rPr>
      </w:pPr>
      <w:r w:rsidRPr="00EF3638">
        <w:rPr>
          <w:rFonts w:ascii="Verdana" w:hAnsi="Verdana"/>
          <w:b/>
        </w:rPr>
        <w:tab/>
        <w:t>1.</w:t>
      </w:r>
      <w:r w:rsidR="00BA2BD0">
        <w:rPr>
          <w:rFonts w:ascii="Verdana" w:hAnsi="Verdana"/>
          <w:b/>
        </w:rPr>
        <w:t>7</w:t>
      </w:r>
      <w:r w:rsidRPr="00EF3638">
        <w:rPr>
          <w:rFonts w:ascii="Verdana" w:hAnsi="Verdana"/>
          <w:b/>
        </w:rPr>
        <w:tab/>
        <w:t>Ha</w:t>
      </w:r>
      <w:r w:rsidR="002160B8" w:rsidRPr="00EF3638">
        <w:rPr>
          <w:rFonts w:ascii="Verdana" w:hAnsi="Verdana"/>
          <w:b/>
        </w:rPr>
        <w:t xml:space="preserve">s the applicant firm </w:t>
      </w:r>
      <w:r w:rsidRPr="00EF3638">
        <w:rPr>
          <w:rFonts w:ascii="Verdana" w:hAnsi="Verdana"/>
          <w:b/>
        </w:rPr>
        <w:t>used a professional adviser to help with this application?</w:t>
      </w:r>
    </w:p>
    <w:p w14:paraId="24660F8E" w14:textId="77777777" w:rsidR="00675867" w:rsidRPr="00EF3638" w:rsidRDefault="00675867" w:rsidP="00675867">
      <w:pPr>
        <w:pStyle w:val="QsyesnoCharChar"/>
        <w:keepNext/>
        <w:tabs>
          <w:tab w:val="left" w:pos="624"/>
        </w:tabs>
        <w:rPr>
          <w:rFonts w:ascii="Verdana" w:hAnsi="Verdana"/>
        </w:rPr>
      </w:pPr>
      <w:r w:rsidRPr="00EF3638">
        <w:rPr>
          <w:rFonts w:ascii="Verdana" w:hAnsi="Verdana"/>
        </w:rPr>
        <w:fldChar w:fldCharType="begin">
          <w:ffData>
            <w:name w:val="Check15"/>
            <w:enabled/>
            <w:calcOnExit w:val="0"/>
            <w:checkBox>
              <w:sizeAuto/>
              <w:default w:val="0"/>
            </w:checkBox>
          </w:ffData>
        </w:fldChar>
      </w:r>
      <w:bookmarkStart w:id="10" w:name="Check15"/>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bookmarkEnd w:id="10"/>
      <w:r w:rsidRPr="00EF3638">
        <w:rPr>
          <w:rFonts w:ascii="Verdana" w:hAnsi="Verdana"/>
        </w:rPr>
        <w:tab/>
        <w:t>No</w:t>
      </w:r>
      <w:r w:rsidRPr="00EF3638">
        <w:rPr>
          <w:rFonts w:ascii="Verdana" w:hAnsi="Verdana"/>
        </w:rPr>
        <w:tab/>
      </w:r>
      <w:r w:rsidRPr="00EF3638">
        <w:rPr>
          <w:rFonts w:ascii="Webdings" w:eastAsia="Webdings" w:hAnsi="Webdings" w:cs="Webdings"/>
        </w:rPr>
        <w:t>4</w:t>
      </w:r>
      <w:r w:rsidR="00474128" w:rsidRPr="00EF3638">
        <w:rPr>
          <w:rFonts w:ascii="Verdana" w:hAnsi="Verdana"/>
        </w:rPr>
        <w:tab/>
        <w:t>Continue to Question 1.1</w:t>
      </w:r>
      <w:r w:rsidR="00BA2BD0">
        <w:rPr>
          <w:rFonts w:ascii="Verdana" w:hAnsi="Verdana"/>
        </w:rPr>
        <w:t>2</w:t>
      </w:r>
    </w:p>
    <w:p w14:paraId="7A6F824A" w14:textId="77777777" w:rsidR="00675867" w:rsidRPr="00EF3638" w:rsidRDefault="00675867" w:rsidP="00675867">
      <w:pPr>
        <w:pStyle w:val="Answer"/>
        <w:tabs>
          <w:tab w:val="left" w:pos="624"/>
          <w:tab w:val="left" w:pos="851"/>
        </w:tabs>
        <w:spacing w:after="20"/>
        <w:rPr>
          <w:rFonts w:ascii="Verdana" w:hAnsi="Verdana"/>
        </w:rPr>
      </w:pPr>
      <w:r w:rsidRPr="00EF3638">
        <w:rPr>
          <w:rFonts w:ascii="Verdana" w:hAnsi="Verdana"/>
        </w:rPr>
        <w:fldChar w:fldCharType="begin">
          <w:ffData>
            <w:name w:val="Check16"/>
            <w:enabled/>
            <w:calcOnExit w:val="0"/>
            <w:checkBox>
              <w:sizeAuto/>
              <w:default w:val="0"/>
            </w:checkBox>
          </w:ffData>
        </w:fldChar>
      </w:r>
      <w:bookmarkStart w:id="11" w:name="Check16"/>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bookmarkEnd w:id="11"/>
      <w:r w:rsidRPr="00EF3638">
        <w:rPr>
          <w:rFonts w:ascii="Verdana" w:hAnsi="Verdana"/>
        </w:rPr>
        <w:tab/>
        <w:t>Yes</w:t>
      </w:r>
      <w:r w:rsidRPr="00EF3638">
        <w:rPr>
          <w:rFonts w:ascii="Verdana" w:hAnsi="Verdana"/>
        </w:rPr>
        <w:tab/>
      </w:r>
    </w:p>
    <w:p w14:paraId="22E64A92" w14:textId="77777777" w:rsidR="00675867" w:rsidRPr="00EF3638" w:rsidRDefault="00675867" w:rsidP="00675867">
      <w:pPr>
        <w:pStyle w:val="Question"/>
        <w:keepNext/>
        <w:rPr>
          <w:rFonts w:ascii="Verdana" w:hAnsi="Verdana"/>
          <w:b/>
        </w:rPr>
      </w:pPr>
      <w:r w:rsidRPr="00EF3638">
        <w:rPr>
          <w:rFonts w:ascii="Verdana" w:hAnsi="Verdana"/>
          <w:b/>
        </w:rPr>
        <w:tab/>
        <w:t>1.</w:t>
      </w:r>
      <w:r w:rsidR="00BA2BD0">
        <w:rPr>
          <w:rFonts w:ascii="Verdana" w:hAnsi="Verdana"/>
          <w:b/>
        </w:rPr>
        <w:t>8</w:t>
      </w:r>
      <w:r w:rsidRPr="00EF3638">
        <w:rPr>
          <w:rFonts w:ascii="Verdana" w:hAnsi="Verdana"/>
          <w:b/>
        </w:rPr>
        <w:tab/>
        <w:t>Name of professional adviser's firm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675867" w:rsidRPr="00EF3638" w14:paraId="3A0378A9" w14:textId="77777777" w:rsidTr="001E412F">
        <w:trPr>
          <w:trHeight w:val="397"/>
        </w:trPr>
        <w:tc>
          <w:tcPr>
            <w:tcW w:w="7088" w:type="dxa"/>
            <w:vAlign w:val="center"/>
          </w:tcPr>
          <w:p w14:paraId="77C775EA" w14:textId="77777777" w:rsidR="00675867" w:rsidRPr="00EF3638" w:rsidRDefault="00675867" w:rsidP="001E412F">
            <w:pPr>
              <w:pStyle w:val="Qsanswer"/>
              <w:keepNext/>
              <w:spacing w:before="20" w:after="0"/>
              <w:ind w:right="57"/>
              <w:rPr>
                <w:rFonts w:ascii="Verdana" w:hAnsi="Verdana"/>
                <w:color w:val="auto"/>
              </w:rPr>
            </w:pPr>
            <w:r w:rsidRPr="00EF3638">
              <w:rPr>
                <w:rFonts w:ascii="Verdana" w:hAnsi="Verdana"/>
                <w:color w:val="auto"/>
              </w:rPr>
              <w:fldChar w:fldCharType="begin">
                <w:ffData>
                  <w:name w:val="Text7"/>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3238BF8A" w14:textId="77777777" w:rsidR="00BA2BD0" w:rsidRPr="00EF3638" w:rsidRDefault="00816349" w:rsidP="00BA2BD0">
      <w:pPr>
        <w:pStyle w:val="Question"/>
        <w:keepNext/>
        <w:spacing w:after="0"/>
        <w:rPr>
          <w:rFonts w:ascii="Verdana" w:hAnsi="Verdana"/>
          <w:b/>
        </w:rPr>
      </w:pPr>
      <w:r>
        <w:rPr>
          <w:rFonts w:ascii="Verdana" w:hAnsi="Verdana"/>
          <w:b/>
        </w:rPr>
        <w:tab/>
      </w:r>
      <w:r w:rsidR="00BA2BD0" w:rsidRPr="00EF3638">
        <w:rPr>
          <w:rFonts w:ascii="Verdana" w:hAnsi="Verdana"/>
          <w:b/>
        </w:rPr>
        <w:t>1.</w:t>
      </w:r>
      <w:r w:rsidR="00BA2BD0">
        <w:rPr>
          <w:rFonts w:ascii="Verdana" w:hAnsi="Verdana"/>
          <w:b/>
        </w:rPr>
        <w:t>9</w:t>
      </w:r>
      <w:r w:rsidR="00BA2BD0">
        <w:rPr>
          <w:rFonts w:ascii="Verdana" w:hAnsi="Verdana"/>
          <w:b/>
        </w:rPr>
        <w:tab/>
      </w:r>
      <w:r w:rsidR="00BA2BD0" w:rsidRPr="00EF3638">
        <w:rPr>
          <w:rFonts w:ascii="Verdana" w:hAnsi="Verdana"/>
          <w:b/>
        </w:rPr>
        <w:t>Do you want us to copy all correspondence to the professional adviser?</w:t>
      </w:r>
    </w:p>
    <w:p w14:paraId="4618EA4C" w14:textId="77777777" w:rsidR="00BA2BD0" w:rsidRPr="00EF3638" w:rsidRDefault="00BA2BD0" w:rsidP="00BA2BD0">
      <w:pPr>
        <w:pStyle w:val="QsyesnoCharChar"/>
        <w:keepNext/>
        <w:rPr>
          <w:rFonts w:ascii="Verdana" w:hAnsi="Verdana"/>
        </w:rPr>
      </w:pPr>
      <w:r w:rsidRPr="00EF3638">
        <w:rPr>
          <w:rFonts w:ascii="Verdana" w:hAnsi="Verdana"/>
        </w:rPr>
        <w:fldChar w:fldCharType="begin">
          <w:ffData>
            <w:name w:val="Check23"/>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No</w:t>
      </w:r>
      <w:r w:rsidRPr="00EF3638">
        <w:rPr>
          <w:rFonts w:ascii="Webdings" w:eastAsia="Webdings" w:hAnsi="Webdings" w:cs="Webdings"/>
        </w:rPr>
        <w:t>4</w:t>
      </w:r>
      <w:r w:rsidRPr="00EF3638">
        <w:rPr>
          <w:rFonts w:ascii="Verdana" w:hAnsi="Verdana"/>
        </w:rPr>
        <w:tab/>
        <w:t>Continue to Question 1.1</w:t>
      </w:r>
      <w:r>
        <w:rPr>
          <w:rFonts w:ascii="Verdana" w:hAnsi="Verdana"/>
        </w:rPr>
        <w:t>1</w:t>
      </w:r>
    </w:p>
    <w:p w14:paraId="44E1454B" w14:textId="77777777" w:rsidR="00BA2BD0" w:rsidRPr="00EF3638" w:rsidRDefault="00BA2BD0" w:rsidP="00BA2BD0">
      <w:pPr>
        <w:pStyle w:val="QsyesnoCharChar"/>
        <w:keepNext/>
        <w:rPr>
          <w:rFonts w:ascii="Verdana" w:hAnsi="Verdana"/>
        </w:rPr>
      </w:pPr>
      <w:r w:rsidRPr="00EF3638">
        <w:rPr>
          <w:rFonts w:ascii="Verdana" w:hAnsi="Verdana"/>
        </w:rPr>
        <w:fldChar w:fldCharType="begin">
          <w:ffData>
            <w:name w:val="Check23"/>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Yes</w:t>
      </w:r>
    </w:p>
    <w:p w14:paraId="112C265D" w14:textId="77777777" w:rsidR="00675867" w:rsidRPr="00EF3638" w:rsidRDefault="00675867" w:rsidP="00675867">
      <w:pPr>
        <w:pStyle w:val="Question"/>
        <w:keepNext/>
        <w:rPr>
          <w:rFonts w:ascii="Verdana" w:hAnsi="Verdana"/>
          <w:b/>
        </w:rPr>
      </w:pPr>
      <w:r w:rsidRPr="00EF3638">
        <w:rPr>
          <w:rFonts w:ascii="Verdana" w:hAnsi="Verdana"/>
          <w:b/>
        </w:rPr>
        <w:tab/>
        <w:t>1.</w:t>
      </w:r>
      <w:r w:rsidR="001C5D86" w:rsidRPr="00EF3638">
        <w:rPr>
          <w:rFonts w:ascii="Verdana" w:hAnsi="Verdana"/>
          <w:b/>
        </w:rPr>
        <w:t>1</w:t>
      </w:r>
      <w:r w:rsidR="00474128" w:rsidRPr="00EF3638">
        <w:rPr>
          <w:rFonts w:ascii="Verdana" w:hAnsi="Verdana"/>
          <w:b/>
        </w:rPr>
        <w:t>0</w:t>
      </w:r>
      <w:r w:rsidRPr="00EF3638">
        <w:rPr>
          <w:rFonts w:ascii="Verdana" w:hAnsi="Verdana"/>
          <w:b/>
        </w:rPr>
        <w:tab/>
        <w:t>Name and contact details of professional adviser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675867" w:rsidRPr="00EF3638" w14:paraId="71A1FF5D" w14:textId="77777777" w:rsidTr="001E412F">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65C888A3" w14:textId="77777777" w:rsidR="00675867" w:rsidRPr="00EF3638" w:rsidRDefault="00675867" w:rsidP="001E412F">
            <w:pPr>
              <w:pStyle w:val="QspromptChar"/>
              <w:keepNext/>
              <w:rPr>
                <w:rFonts w:ascii="Verdana" w:hAnsi="Verdana"/>
              </w:rPr>
            </w:pPr>
            <w:r w:rsidRPr="00EF3638">
              <w:rPr>
                <w:rFonts w:ascii="Verdana" w:hAnsi="Verdana"/>
              </w:rPr>
              <w:t>Title</w:t>
            </w:r>
          </w:p>
        </w:tc>
        <w:tc>
          <w:tcPr>
            <w:tcW w:w="5387" w:type="dxa"/>
            <w:tcBorders>
              <w:left w:val="nil"/>
              <w:bottom w:val="single" w:sz="4" w:space="0" w:color="auto"/>
            </w:tcBorders>
            <w:vAlign w:val="center"/>
          </w:tcPr>
          <w:p w14:paraId="592EC0A9" w14:textId="77777777" w:rsidR="00675867" w:rsidRPr="00EF3638" w:rsidRDefault="00675867" w:rsidP="001E412F">
            <w:pPr>
              <w:pStyle w:val="Qsanswer"/>
              <w:keepNext/>
              <w:spacing w:before="20" w:after="0"/>
              <w:ind w:right="57"/>
              <w:rPr>
                <w:rFonts w:ascii="Verdana" w:hAnsi="Verdana"/>
                <w:color w:val="auto"/>
              </w:rPr>
            </w:pPr>
            <w:r w:rsidRPr="00EF3638">
              <w:rPr>
                <w:rFonts w:ascii="Verdana" w:hAnsi="Verdana"/>
                <w:color w:val="auto"/>
              </w:rPr>
              <w:fldChar w:fldCharType="begin">
                <w:ffData>
                  <w:name w:val="Text1"/>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6ECE892B" w14:textId="77777777" w:rsidR="00675867" w:rsidRPr="00EF3638" w:rsidRDefault="00675867" w:rsidP="00675867">
      <w:pPr>
        <w:keepNext/>
        <w:spacing w:before="0" w:line="240" w:lineRule="auto"/>
        <w:outlineLvl w:val="0"/>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675867" w:rsidRPr="00EF3638" w14:paraId="358897DA" w14:textId="77777777" w:rsidTr="001E412F">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04713687" w14:textId="77777777" w:rsidR="00675867" w:rsidRPr="00EF3638" w:rsidRDefault="00675867" w:rsidP="001E412F">
            <w:pPr>
              <w:pStyle w:val="QspromptChar"/>
              <w:keepNext/>
              <w:rPr>
                <w:rFonts w:ascii="Verdana" w:hAnsi="Verdana"/>
              </w:rPr>
            </w:pPr>
            <w:r w:rsidRPr="00EF3638">
              <w:rPr>
                <w:rFonts w:ascii="Verdana" w:hAnsi="Verdana"/>
              </w:rPr>
              <w:t>First name</w:t>
            </w:r>
            <w:r w:rsidR="00C6350F" w:rsidRPr="00EF3638">
              <w:rPr>
                <w:rFonts w:ascii="Verdana" w:hAnsi="Verdana"/>
              </w:rPr>
              <w:t>(</w:t>
            </w:r>
            <w:r w:rsidRPr="00EF3638">
              <w:rPr>
                <w:rFonts w:ascii="Verdana" w:hAnsi="Verdana"/>
              </w:rPr>
              <w:t>s</w:t>
            </w:r>
            <w:r w:rsidR="00C6350F" w:rsidRPr="00EF3638">
              <w:rPr>
                <w:rFonts w:ascii="Verdana" w:hAnsi="Verdana"/>
              </w:rPr>
              <w:t>)</w:t>
            </w:r>
          </w:p>
        </w:tc>
        <w:tc>
          <w:tcPr>
            <w:tcW w:w="5387" w:type="dxa"/>
            <w:tcBorders>
              <w:left w:val="nil"/>
              <w:bottom w:val="single" w:sz="4" w:space="0" w:color="auto"/>
            </w:tcBorders>
            <w:vAlign w:val="center"/>
          </w:tcPr>
          <w:p w14:paraId="06458EEC" w14:textId="77777777" w:rsidR="00675867" w:rsidRPr="00EF3638" w:rsidRDefault="00675867" w:rsidP="001E412F">
            <w:pPr>
              <w:pStyle w:val="Qsanswer"/>
              <w:keepNext/>
              <w:spacing w:before="20" w:after="0"/>
              <w:ind w:right="57"/>
              <w:rPr>
                <w:rFonts w:ascii="Verdana" w:hAnsi="Verdana"/>
                <w:color w:val="auto"/>
              </w:rPr>
            </w:pPr>
            <w:r w:rsidRPr="00EF3638">
              <w:rPr>
                <w:rFonts w:ascii="Verdana" w:hAnsi="Verdana"/>
                <w:color w:val="auto"/>
              </w:rPr>
              <w:fldChar w:fldCharType="begin">
                <w:ffData>
                  <w:name w:val="Text1"/>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54364ECD" w14:textId="77777777" w:rsidR="00675867" w:rsidRPr="00EF3638" w:rsidRDefault="00675867" w:rsidP="00675867">
      <w:pPr>
        <w:keepNext/>
        <w:spacing w:before="0" w:line="240" w:lineRule="auto"/>
        <w:outlineLvl w:val="0"/>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675867" w:rsidRPr="00EF3638" w14:paraId="131F1525" w14:textId="77777777" w:rsidTr="001E412F">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4279E8B0" w14:textId="77777777" w:rsidR="00675867" w:rsidRPr="00EF3638" w:rsidRDefault="00675867" w:rsidP="001E412F">
            <w:pPr>
              <w:pStyle w:val="QspromptChar"/>
              <w:keepNext/>
              <w:rPr>
                <w:rFonts w:ascii="Verdana" w:hAnsi="Verdana"/>
              </w:rPr>
            </w:pPr>
            <w:r w:rsidRPr="00EF3638">
              <w:rPr>
                <w:rFonts w:ascii="Verdana" w:hAnsi="Verdana"/>
              </w:rPr>
              <w:t>Surname</w:t>
            </w:r>
          </w:p>
        </w:tc>
        <w:tc>
          <w:tcPr>
            <w:tcW w:w="5387" w:type="dxa"/>
            <w:tcBorders>
              <w:left w:val="nil"/>
              <w:bottom w:val="single" w:sz="4" w:space="0" w:color="auto"/>
            </w:tcBorders>
            <w:vAlign w:val="center"/>
          </w:tcPr>
          <w:p w14:paraId="59E07616" w14:textId="77777777" w:rsidR="00675867" w:rsidRPr="00EF3638" w:rsidRDefault="00675867" w:rsidP="001E412F">
            <w:pPr>
              <w:pStyle w:val="Qsanswer"/>
              <w:keepNext/>
              <w:spacing w:before="20" w:after="0"/>
              <w:ind w:right="57"/>
              <w:rPr>
                <w:rFonts w:ascii="Verdana" w:hAnsi="Verdana"/>
                <w:color w:val="auto"/>
              </w:rPr>
            </w:pPr>
            <w:r w:rsidRPr="00EF3638">
              <w:rPr>
                <w:rFonts w:ascii="Verdana" w:hAnsi="Verdana"/>
                <w:color w:val="auto"/>
              </w:rPr>
              <w:fldChar w:fldCharType="begin">
                <w:ffData>
                  <w:name w:val="Text1"/>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2A7AD62E" w14:textId="77777777" w:rsidR="00675867" w:rsidRPr="00EF3638" w:rsidRDefault="00675867" w:rsidP="00675867">
      <w:pPr>
        <w:keepNext/>
        <w:spacing w:before="0" w:line="240" w:lineRule="auto"/>
        <w:outlineLvl w:val="0"/>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675867" w:rsidRPr="00EF3638" w14:paraId="0F7378D5" w14:textId="77777777" w:rsidTr="001E412F">
        <w:trPr>
          <w:trHeight w:val="397"/>
        </w:trPr>
        <w:tc>
          <w:tcPr>
            <w:tcW w:w="1701" w:type="dxa"/>
            <w:tcBorders>
              <w:top w:val="single" w:sz="4" w:space="0" w:color="auto"/>
              <w:left w:val="single" w:sz="4" w:space="0" w:color="auto"/>
              <w:bottom w:val="nil"/>
              <w:right w:val="single" w:sz="12" w:space="0" w:color="C0C0C0"/>
            </w:tcBorders>
            <w:vAlign w:val="center"/>
          </w:tcPr>
          <w:p w14:paraId="45775CDB" w14:textId="77777777" w:rsidR="00675867" w:rsidRPr="00EF3638" w:rsidRDefault="00675867" w:rsidP="001E412F">
            <w:pPr>
              <w:pStyle w:val="QspromptChar"/>
              <w:keepNext/>
              <w:rPr>
                <w:rFonts w:ascii="Verdana" w:hAnsi="Verdana"/>
              </w:rPr>
            </w:pPr>
            <w:r w:rsidRPr="00EF3638">
              <w:rPr>
                <w:rFonts w:ascii="Verdana" w:hAnsi="Verdana"/>
              </w:rPr>
              <w:t>B</w:t>
            </w:r>
            <w:bookmarkStart w:id="12" w:name="Text53"/>
            <w:r w:rsidRPr="00EF3638">
              <w:rPr>
                <w:rFonts w:ascii="Verdana" w:hAnsi="Verdana"/>
              </w:rPr>
              <w:t>usiness address</w:t>
            </w:r>
          </w:p>
        </w:tc>
        <w:tc>
          <w:tcPr>
            <w:tcW w:w="5387" w:type="dxa"/>
            <w:vMerge w:val="restart"/>
            <w:tcBorders>
              <w:left w:val="nil"/>
            </w:tcBorders>
          </w:tcPr>
          <w:p w14:paraId="0F32159A" w14:textId="77777777" w:rsidR="00675867" w:rsidRPr="00EF3638" w:rsidRDefault="00675867" w:rsidP="001E412F">
            <w:pPr>
              <w:pStyle w:val="Qsanswer"/>
              <w:keepNext/>
              <w:spacing w:before="20"/>
              <w:ind w:right="57"/>
              <w:rPr>
                <w:rFonts w:ascii="Verdana" w:hAnsi="Verdana"/>
                <w:color w:val="auto"/>
              </w:rPr>
            </w:pPr>
            <w:r w:rsidRPr="00EF3638">
              <w:rPr>
                <w:rFonts w:ascii="Verdana" w:hAnsi="Verdana"/>
                <w:color w:val="auto"/>
              </w:rPr>
              <w:fldChar w:fldCharType="begin">
                <w:ffData>
                  <w:name w:val="Text53"/>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bookmarkEnd w:id="12"/>
          </w:p>
        </w:tc>
      </w:tr>
      <w:tr w:rsidR="00675867" w:rsidRPr="00EF3638" w14:paraId="404F421E" w14:textId="77777777" w:rsidTr="001E412F">
        <w:trPr>
          <w:trHeight w:val="397"/>
        </w:trPr>
        <w:tc>
          <w:tcPr>
            <w:tcW w:w="1701" w:type="dxa"/>
            <w:tcBorders>
              <w:top w:val="nil"/>
              <w:left w:val="single" w:sz="4" w:space="0" w:color="auto"/>
              <w:bottom w:val="nil"/>
              <w:right w:val="single" w:sz="12" w:space="0" w:color="C0C0C0"/>
            </w:tcBorders>
            <w:vAlign w:val="center"/>
          </w:tcPr>
          <w:p w14:paraId="5BEF4C95" w14:textId="77777777" w:rsidR="00675867" w:rsidRPr="00EF3638" w:rsidRDefault="00675867" w:rsidP="001E412F">
            <w:pPr>
              <w:pStyle w:val="Question"/>
              <w:keepNext/>
              <w:tabs>
                <w:tab w:val="clear" w:pos="284"/>
                <w:tab w:val="left" w:pos="1418"/>
                <w:tab w:val="left" w:pos="2552"/>
              </w:tabs>
              <w:spacing w:before="0"/>
              <w:ind w:firstLine="0"/>
              <w:rPr>
                <w:rFonts w:ascii="Verdana" w:hAnsi="Verdana"/>
              </w:rPr>
            </w:pPr>
          </w:p>
        </w:tc>
        <w:tc>
          <w:tcPr>
            <w:tcW w:w="5387" w:type="dxa"/>
            <w:vMerge/>
            <w:tcBorders>
              <w:left w:val="nil"/>
            </w:tcBorders>
            <w:vAlign w:val="center"/>
          </w:tcPr>
          <w:p w14:paraId="0659DBBB" w14:textId="77777777" w:rsidR="00675867" w:rsidRPr="00EF3638" w:rsidRDefault="00675867" w:rsidP="001E412F">
            <w:pPr>
              <w:pStyle w:val="Qsanswer"/>
              <w:keepNext/>
              <w:spacing w:before="20"/>
              <w:ind w:right="57"/>
              <w:rPr>
                <w:rFonts w:ascii="Verdana" w:hAnsi="Verdana"/>
                <w:color w:val="auto"/>
              </w:rPr>
            </w:pPr>
          </w:p>
        </w:tc>
      </w:tr>
      <w:tr w:rsidR="00675867" w:rsidRPr="00EF3638" w14:paraId="0DCC5C9F" w14:textId="77777777" w:rsidTr="001E412F">
        <w:trPr>
          <w:trHeight w:val="397"/>
        </w:trPr>
        <w:tc>
          <w:tcPr>
            <w:tcW w:w="1701" w:type="dxa"/>
            <w:tcBorders>
              <w:top w:val="nil"/>
              <w:left w:val="single" w:sz="4" w:space="0" w:color="auto"/>
              <w:bottom w:val="nil"/>
              <w:right w:val="single" w:sz="12" w:space="0" w:color="C0C0C0"/>
            </w:tcBorders>
            <w:vAlign w:val="center"/>
          </w:tcPr>
          <w:p w14:paraId="3BA840AE" w14:textId="77777777" w:rsidR="00675867" w:rsidRPr="00EF3638" w:rsidRDefault="00675867" w:rsidP="001E412F">
            <w:pPr>
              <w:pStyle w:val="Question"/>
              <w:keepNext/>
              <w:tabs>
                <w:tab w:val="clear" w:pos="284"/>
                <w:tab w:val="left" w:pos="1418"/>
                <w:tab w:val="left" w:pos="2552"/>
              </w:tabs>
              <w:spacing w:before="0"/>
              <w:ind w:firstLine="0"/>
              <w:rPr>
                <w:rFonts w:ascii="Verdana" w:hAnsi="Verdana"/>
              </w:rPr>
            </w:pPr>
          </w:p>
        </w:tc>
        <w:tc>
          <w:tcPr>
            <w:tcW w:w="5387" w:type="dxa"/>
            <w:vMerge/>
            <w:tcBorders>
              <w:left w:val="nil"/>
            </w:tcBorders>
            <w:vAlign w:val="center"/>
          </w:tcPr>
          <w:p w14:paraId="40C62D80" w14:textId="77777777" w:rsidR="00675867" w:rsidRPr="00EF3638" w:rsidRDefault="00675867" w:rsidP="001E412F">
            <w:pPr>
              <w:pStyle w:val="Qsanswer"/>
              <w:keepNext/>
              <w:spacing w:before="20"/>
              <w:ind w:right="57"/>
              <w:rPr>
                <w:rFonts w:ascii="Verdana" w:hAnsi="Verdana"/>
                <w:color w:val="auto"/>
              </w:rPr>
            </w:pPr>
          </w:p>
        </w:tc>
      </w:tr>
      <w:tr w:rsidR="00675867" w:rsidRPr="00EF3638" w14:paraId="46245DAD" w14:textId="77777777" w:rsidTr="001E412F">
        <w:trPr>
          <w:trHeight w:val="104"/>
        </w:trPr>
        <w:tc>
          <w:tcPr>
            <w:tcW w:w="1701" w:type="dxa"/>
            <w:tcBorders>
              <w:top w:val="nil"/>
              <w:left w:val="single" w:sz="4" w:space="0" w:color="auto"/>
              <w:bottom w:val="nil"/>
              <w:right w:val="single" w:sz="12" w:space="0" w:color="C0C0C0"/>
            </w:tcBorders>
            <w:vAlign w:val="center"/>
          </w:tcPr>
          <w:p w14:paraId="740A006C" w14:textId="77777777" w:rsidR="00675867" w:rsidRPr="00EF3638" w:rsidRDefault="00675867" w:rsidP="001E412F">
            <w:pPr>
              <w:pStyle w:val="Question"/>
              <w:keepNext/>
              <w:tabs>
                <w:tab w:val="clear" w:pos="284"/>
                <w:tab w:val="left" w:pos="1418"/>
                <w:tab w:val="left" w:pos="2552"/>
              </w:tabs>
              <w:spacing w:before="0"/>
              <w:ind w:firstLine="0"/>
              <w:rPr>
                <w:rFonts w:ascii="Verdana" w:hAnsi="Verdana"/>
              </w:rPr>
            </w:pPr>
          </w:p>
        </w:tc>
        <w:tc>
          <w:tcPr>
            <w:tcW w:w="5387" w:type="dxa"/>
            <w:vMerge/>
            <w:tcBorders>
              <w:left w:val="nil"/>
              <w:bottom w:val="nil"/>
            </w:tcBorders>
            <w:vAlign w:val="center"/>
          </w:tcPr>
          <w:p w14:paraId="3EBF2612" w14:textId="77777777" w:rsidR="00675867" w:rsidRPr="00EF3638" w:rsidRDefault="00675867" w:rsidP="001E412F">
            <w:pPr>
              <w:pStyle w:val="Qsanswer"/>
              <w:keepNext/>
              <w:spacing w:before="20" w:after="0"/>
              <w:ind w:right="57"/>
              <w:rPr>
                <w:rFonts w:ascii="Verdana" w:hAnsi="Verdana"/>
                <w:color w:val="auto"/>
              </w:rPr>
            </w:pPr>
          </w:p>
        </w:tc>
      </w:tr>
      <w:tr w:rsidR="00675867" w:rsidRPr="00EF3638" w14:paraId="368F907E" w14:textId="77777777" w:rsidTr="001E412F">
        <w:trPr>
          <w:trHeight w:val="397"/>
        </w:trPr>
        <w:tc>
          <w:tcPr>
            <w:tcW w:w="1701" w:type="dxa"/>
            <w:tcBorders>
              <w:top w:val="nil"/>
              <w:left w:val="single" w:sz="4" w:space="0" w:color="auto"/>
              <w:bottom w:val="single" w:sz="4" w:space="0" w:color="auto"/>
              <w:right w:val="single" w:sz="12" w:space="0" w:color="C0C0C0"/>
            </w:tcBorders>
            <w:vAlign w:val="center"/>
          </w:tcPr>
          <w:p w14:paraId="7C2A8737" w14:textId="77777777" w:rsidR="00675867" w:rsidRPr="00EF3638" w:rsidRDefault="00675867" w:rsidP="001E412F">
            <w:pPr>
              <w:pStyle w:val="Question"/>
              <w:keepNext/>
              <w:tabs>
                <w:tab w:val="clear" w:pos="284"/>
                <w:tab w:val="left" w:pos="1418"/>
                <w:tab w:val="left" w:pos="2552"/>
              </w:tabs>
              <w:spacing w:before="0" w:after="0"/>
              <w:ind w:left="28" w:right="0" w:firstLine="0"/>
              <w:rPr>
                <w:rFonts w:ascii="Verdana" w:hAnsi="Verdana"/>
              </w:rPr>
            </w:pPr>
            <w:r w:rsidRPr="00EF3638">
              <w:rPr>
                <w:rFonts w:ascii="Verdana" w:hAnsi="Verdana"/>
              </w:rPr>
              <w:t>Postcode</w:t>
            </w:r>
          </w:p>
        </w:tc>
        <w:tc>
          <w:tcPr>
            <w:tcW w:w="5387" w:type="dxa"/>
            <w:tcBorders>
              <w:left w:val="nil"/>
              <w:bottom w:val="single" w:sz="4" w:space="0" w:color="auto"/>
            </w:tcBorders>
            <w:vAlign w:val="center"/>
          </w:tcPr>
          <w:p w14:paraId="0692533A" w14:textId="77777777" w:rsidR="00675867" w:rsidRPr="00EF3638" w:rsidRDefault="00675867" w:rsidP="001E412F">
            <w:pPr>
              <w:pStyle w:val="Qsanswer"/>
              <w:keepNext/>
              <w:spacing w:before="20" w:after="0"/>
              <w:ind w:right="57"/>
              <w:rPr>
                <w:rFonts w:ascii="Verdana" w:hAnsi="Verdana"/>
                <w:color w:val="auto"/>
              </w:rPr>
            </w:pPr>
            <w:r w:rsidRPr="00EF3638">
              <w:rPr>
                <w:rFonts w:ascii="Verdana" w:hAnsi="Verdana"/>
                <w:color w:val="auto"/>
              </w:rPr>
              <w:fldChar w:fldCharType="begin">
                <w:ffData>
                  <w:name w:val="Text6"/>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3CA702FF" w14:textId="77777777" w:rsidR="00675867" w:rsidRPr="00EF3638" w:rsidRDefault="00675867" w:rsidP="00675867">
      <w:pPr>
        <w:keepNext/>
        <w:spacing w:before="0" w:line="240" w:lineRule="auto"/>
        <w:outlineLvl w:val="0"/>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119"/>
        <w:gridCol w:w="3969"/>
      </w:tblGrid>
      <w:tr w:rsidR="00675867" w:rsidRPr="00EF3638" w14:paraId="79A2167F" w14:textId="77777777" w:rsidTr="001E412F">
        <w:trPr>
          <w:trHeight w:val="397"/>
        </w:trPr>
        <w:tc>
          <w:tcPr>
            <w:tcW w:w="3119" w:type="dxa"/>
            <w:tcBorders>
              <w:top w:val="single" w:sz="4" w:space="0" w:color="auto"/>
              <w:left w:val="single" w:sz="4" w:space="0" w:color="auto"/>
              <w:bottom w:val="single" w:sz="4" w:space="0" w:color="auto"/>
              <w:right w:val="single" w:sz="12" w:space="0" w:color="C0C0C0"/>
            </w:tcBorders>
            <w:vAlign w:val="center"/>
          </w:tcPr>
          <w:p w14:paraId="6E2AC694" w14:textId="77777777" w:rsidR="00675867" w:rsidRPr="00EF3638" w:rsidRDefault="00675867" w:rsidP="001E412F">
            <w:pPr>
              <w:pStyle w:val="QspromptChar"/>
              <w:keepNext/>
              <w:rPr>
                <w:rFonts w:ascii="Verdana" w:hAnsi="Verdana"/>
              </w:rPr>
            </w:pPr>
            <w:r w:rsidRPr="00EF3638">
              <w:rPr>
                <w:rFonts w:ascii="Verdana" w:hAnsi="Verdana"/>
              </w:rPr>
              <w:t>Phone number (including STD code)</w:t>
            </w:r>
          </w:p>
        </w:tc>
        <w:tc>
          <w:tcPr>
            <w:tcW w:w="3969" w:type="dxa"/>
            <w:tcBorders>
              <w:left w:val="nil"/>
              <w:bottom w:val="single" w:sz="4" w:space="0" w:color="auto"/>
            </w:tcBorders>
            <w:vAlign w:val="center"/>
          </w:tcPr>
          <w:p w14:paraId="7A1102B7" w14:textId="77777777" w:rsidR="00675867" w:rsidRPr="00EF3638" w:rsidRDefault="00675867" w:rsidP="001E412F">
            <w:pPr>
              <w:pStyle w:val="Qsanswer"/>
              <w:keepNext/>
              <w:spacing w:before="20" w:after="0"/>
              <w:ind w:right="57"/>
              <w:rPr>
                <w:rFonts w:ascii="Verdana" w:hAnsi="Verdana"/>
                <w:color w:val="auto"/>
              </w:rPr>
            </w:pPr>
            <w:r w:rsidRPr="00EF3638">
              <w:rPr>
                <w:rFonts w:ascii="Verdana" w:hAnsi="Verdana"/>
                <w:color w:val="auto"/>
              </w:rPr>
              <w:fldChar w:fldCharType="begin">
                <w:ffData>
                  <w:name w:val="Text1"/>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5A45F541" w14:textId="77777777" w:rsidR="00675867" w:rsidRPr="00EF3638" w:rsidRDefault="00675867" w:rsidP="00675867">
      <w:pPr>
        <w:keepNext/>
        <w:spacing w:before="0" w:line="240" w:lineRule="auto"/>
        <w:outlineLvl w:val="0"/>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119"/>
        <w:gridCol w:w="3969"/>
      </w:tblGrid>
      <w:tr w:rsidR="00675867" w:rsidRPr="00EF3638" w14:paraId="1A834EF6" w14:textId="77777777" w:rsidTr="001E412F">
        <w:trPr>
          <w:trHeight w:val="397"/>
        </w:trPr>
        <w:tc>
          <w:tcPr>
            <w:tcW w:w="3119" w:type="dxa"/>
            <w:tcBorders>
              <w:top w:val="single" w:sz="4" w:space="0" w:color="auto"/>
              <w:left w:val="single" w:sz="4" w:space="0" w:color="auto"/>
              <w:bottom w:val="single" w:sz="4" w:space="0" w:color="auto"/>
              <w:right w:val="single" w:sz="12" w:space="0" w:color="C0C0C0"/>
            </w:tcBorders>
            <w:vAlign w:val="center"/>
          </w:tcPr>
          <w:p w14:paraId="48DEA6D7" w14:textId="77777777" w:rsidR="00675867" w:rsidRPr="00EF3638" w:rsidRDefault="00675867" w:rsidP="001E412F">
            <w:pPr>
              <w:pStyle w:val="QspromptChar"/>
              <w:keepNext/>
              <w:rPr>
                <w:rFonts w:ascii="Verdana" w:hAnsi="Verdana"/>
              </w:rPr>
            </w:pPr>
            <w:r w:rsidRPr="00EF3638">
              <w:rPr>
                <w:rFonts w:ascii="Verdana" w:hAnsi="Verdana"/>
              </w:rPr>
              <w:t>Mobile number (optional)</w:t>
            </w:r>
          </w:p>
        </w:tc>
        <w:tc>
          <w:tcPr>
            <w:tcW w:w="3969" w:type="dxa"/>
            <w:tcBorders>
              <w:left w:val="nil"/>
              <w:bottom w:val="single" w:sz="4" w:space="0" w:color="auto"/>
            </w:tcBorders>
            <w:vAlign w:val="center"/>
          </w:tcPr>
          <w:p w14:paraId="20B352FC" w14:textId="77777777" w:rsidR="00675867" w:rsidRPr="00EF3638" w:rsidRDefault="00675867" w:rsidP="001E412F">
            <w:pPr>
              <w:pStyle w:val="Qsanswer"/>
              <w:keepNext/>
              <w:spacing w:before="20" w:after="0"/>
              <w:ind w:right="57"/>
              <w:rPr>
                <w:rFonts w:ascii="Verdana" w:hAnsi="Verdana"/>
                <w:color w:val="auto"/>
              </w:rPr>
            </w:pPr>
            <w:r w:rsidRPr="00EF3638">
              <w:rPr>
                <w:rFonts w:ascii="Verdana" w:hAnsi="Verdana"/>
                <w:color w:val="auto"/>
              </w:rPr>
              <w:fldChar w:fldCharType="begin">
                <w:ffData>
                  <w:name w:val="Text1"/>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3A78FCCC" w14:textId="77777777" w:rsidR="00675867" w:rsidRPr="00EF3638" w:rsidRDefault="00675867" w:rsidP="00675867">
      <w:pPr>
        <w:pStyle w:val="Qstablespacer"/>
        <w:keepNext/>
        <w:outlineLvl w:val="0"/>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675867" w:rsidRPr="00EF3638" w14:paraId="1942493B" w14:textId="77777777" w:rsidTr="001E412F">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4E86F83F" w14:textId="77777777" w:rsidR="00675867" w:rsidRPr="00EF3638" w:rsidRDefault="00675867" w:rsidP="001E412F">
            <w:pPr>
              <w:pStyle w:val="QspromptChar"/>
              <w:rPr>
                <w:rFonts w:ascii="Verdana" w:hAnsi="Verdana"/>
              </w:rPr>
            </w:pPr>
            <w:r w:rsidRPr="00EF3638">
              <w:rPr>
                <w:rFonts w:ascii="Verdana" w:hAnsi="Verdana"/>
              </w:rPr>
              <w:t>Email address</w:t>
            </w:r>
          </w:p>
        </w:tc>
        <w:tc>
          <w:tcPr>
            <w:tcW w:w="5387" w:type="dxa"/>
            <w:tcBorders>
              <w:left w:val="nil"/>
              <w:bottom w:val="single" w:sz="4" w:space="0" w:color="auto"/>
            </w:tcBorders>
            <w:vAlign w:val="center"/>
          </w:tcPr>
          <w:p w14:paraId="2AEE766F" w14:textId="77777777" w:rsidR="00675867" w:rsidRPr="00EF3638" w:rsidRDefault="00675867" w:rsidP="001E412F">
            <w:pPr>
              <w:pStyle w:val="Qsanswer"/>
              <w:keepNext/>
              <w:spacing w:before="20" w:after="0"/>
              <w:ind w:right="57"/>
              <w:rPr>
                <w:rFonts w:ascii="Verdana" w:hAnsi="Verdana"/>
                <w:color w:val="auto"/>
              </w:rPr>
            </w:pPr>
            <w:r w:rsidRPr="00EF3638">
              <w:rPr>
                <w:rFonts w:ascii="Verdana" w:hAnsi="Verdana"/>
                <w:color w:val="auto"/>
              </w:rPr>
              <w:fldChar w:fldCharType="begin">
                <w:ffData>
                  <w:name w:val="Text1"/>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1F002C29" w14:textId="77777777" w:rsidR="00675867" w:rsidRPr="00EF3638" w:rsidRDefault="00675867" w:rsidP="00675867">
      <w:pPr>
        <w:pStyle w:val="Question"/>
        <w:keepNext/>
        <w:spacing w:after="0"/>
        <w:rPr>
          <w:rFonts w:ascii="Verdana" w:hAnsi="Verdana"/>
          <w:b/>
        </w:rPr>
      </w:pPr>
      <w:r w:rsidRPr="00EF3638">
        <w:rPr>
          <w:rFonts w:ascii="Verdana" w:hAnsi="Verdana"/>
          <w:b/>
        </w:rPr>
        <w:tab/>
        <w:t>1.</w:t>
      </w:r>
      <w:r w:rsidR="00474128" w:rsidRPr="00EF3638">
        <w:rPr>
          <w:rFonts w:ascii="Verdana" w:hAnsi="Verdana"/>
          <w:b/>
        </w:rPr>
        <w:t>1</w:t>
      </w:r>
      <w:r w:rsidR="00BA2BD0">
        <w:rPr>
          <w:rFonts w:ascii="Verdana" w:hAnsi="Verdana"/>
          <w:b/>
        </w:rPr>
        <w:t>1</w:t>
      </w:r>
      <w:r w:rsidRPr="00EF3638">
        <w:rPr>
          <w:rFonts w:ascii="Verdana" w:hAnsi="Verdana"/>
          <w:b/>
        </w:rPr>
        <w:tab/>
        <w:t xml:space="preserve">If the applicant firm becomes authorised will it </w:t>
      </w:r>
      <w:r w:rsidR="00C6350F" w:rsidRPr="00EF3638">
        <w:rPr>
          <w:rFonts w:ascii="Verdana" w:hAnsi="Verdana"/>
          <w:b/>
        </w:rPr>
        <w:t xml:space="preserve">continue to </w:t>
      </w:r>
      <w:r w:rsidRPr="00EF3638">
        <w:rPr>
          <w:rFonts w:ascii="Verdana" w:hAnsi="Verdana"/>
          <w:b/>
        </w:rPr>
        <w:t>use a professional adviser (</w:t>
      </w:r>
      <w:r w:rsidR="00C6350F" w:rsidRPr="00EF3638">
        <w:rPr>
          <w:rFonts w:ascii="Verdana" w:hAnsi="Verdana"/>
          <w:b/>
        </w:rPr>
        <w:t xml:space="preserve">either </w:t>
      </w:r>
      <w:r w:rsidRPr="00EF3638">
        <w:rPr>
          <w:rFonts w:ascii="Verdana" w:hAnsi="Verdana"/>
          <w:b/>
        </w:rPr>
        <w:t>the adviser listed above or another one)?</w:t>
      </w:r>
    </w:p>
    <w:p w14:paraId="64AADE8F" w14:textId="77777777" w:rsidR="00675867" w:rsidRPr="00EF3638" w:rsidRDefault="00675867" w:rsidP="00675867">
      <w:pPr>
        <w:pStyle w:val="QsyesnoCharChar"/>
        <w:keepNext/>
        <w:rPr>
          <w:rFonts w:ascii="Verdana" w:hAnsi="Verdana"/>
        </w:rPr>
      </w:pPr>
      <w:r w:rsidRPr="00EF3638">
        <w:rPr>
          <w:rFonts w:ascii="Verdana" w:hAnsi="Verdana"/>
        </w:rPr>
        <w:fldChar w:fldCharType="begin">
          <w:ffData>
            <w:name w:val="Check23"/>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No</w:t>
      </w:r>
    </w:p>
    <w:p w14:paraId="0A290099" w14:textId="77777777" w:rsidR="00675867" w:rsidRPr="00EF3638" w:rsidRDefault="00675867" w:rsidP="00675867">
      <w:pPr>
        <w:pStyle w:val="QsyesnoCharChar"/>
        <w:keepNext/>
        <w:rPr>
          <w:rFonts w:ascii="Verdana" w:hAnsi="Verdana"/>
        </w:rPr>
      </w:pPr>
      <w:r w:rsidRPr="00EF3638">
        <w:rPr>
          <w:rFonts w:ascii="Verdana" w:hAnsi="Verdana"/>
        </w:rPr>
        <w:fldChar w:fldCharType="begin">
          <w:ffData>
            <w:name w:val="Check23"/>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Yes</w:t>
      </w:r>
    </w:p>
    <w:p w14:paraId="6208AF98" w14:textId="77777777" w:rsidR="00BE6717" w:rsidRPr="00FA08A9" w:rsidRDefault="003F7281" w:rsidP="00FA08A9">
      <w:pPr>
        <w:pStyle w:val="Qsheading1"/>
        <w:rPr>
          <w:rFonts w:ascii="Verdana" w:hAnsi="Verdana"/>
          <w:szCs w:val="22"/>
        </w:rPr>
      </w:pPr>
      <w:r>
        <w:rPr>
          <w:rFonts w:ascii="Book Antiqua" w:hAnsi="Book Antiqua"/>
          <w:sz w:val="24"/>
          <w:szCs w:val="24"/>
        </w:rPr>
        <w:br w:type="page"/>
      </w:r>
      <w:r w:rsidR="00BE6717" w:rsidRPr="00FA08A9">
        <w:rPr>
          <w:rFonts w:ascii="Verdana" w:hAnsi="Verdana"/>
          <w:szCs w:val="22"/>
        </w:rPr>
        <w:lastRenderedPageBreak/>
        <w:t xml:space="preserve">Other </w:t>
      </w:r>
      <w:r w:rsidR="00822349" w:rsidRPr="00FA08A9">
        <w:rPr>
          <w:rFonts w:ascii="Verdana" w:hAnsi="Verdana"/>
          <w:szCs w:val="22"/>
        </w:rPr>
        <w:t>d</w:t>
      </w:r>
      <w:r w:rsidR="00BE6717" w:rsidRPr="00FA08A9">
        <w:rPr>
          <w:rFonts w:ascii="Verdana" w:hAnsi="Verdana"/>
          <w:szCs w:val="22"/>
        </w:rPr>
        <w:t>etails</w:t>
      </w:r>
    </w:p>
    <w:p w14:paraId="02453509" w14:textId="77777777" w:rsidR="00E62E77" w:rsidRPr="00E62E77" w:rsidRDefault="00E62E77" w:rsidP="00E62E77">
      <w:pPr>
        <w:pStyle w:val="Question"/>
        <w:keepNext/>
        <w:rPr>
          <w:rFonts w:ascii="Verdana" w:hAnsi="Verdana"/>
          <w:b/>
        </w:rPr>
      </w:pPr>
      <w:r w:rsidRPr="00E62E77">
        <w:rPr>
          <w:rFonts w:ascii="Verdana" w:hAnsi="Verdana"/>
          <w:b/>
        </w:rPr>
        <w:tab/>
        <w:t>1.</w:t>
      </w:r>
      <w:r w:rsidR="001C5D86">
        <w:rPr>
          <w:rFonts w:ascii="Verdana" w:hAnsi="Verdana"/>
          <w:b/>
        </w:rPr>
        <w:t>1</w:t>
      </w:r>
      <w:r w:rsidR="00BA144F">
        <w:rPr>
          <w:rFonts w:ascii="Verdana" w:hAnsi="Verdana"/>
          <w:b/>
        </w:rPr>
        <w:t>2</w:t>
      </w:r>
      <w:r w:rsidRPr="00E62E77">
        <w:rPr>
          <w:rFonts w:ascii="Verdana" w:hAnsi="Verdana"/>
          <w:b/>
        </w:rPr>
        <w:tab/>
        <w:t>Principal place of business of applicant firm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E62E77" w:rsidRPr="00E62E77" w14:paraId="39702188" w14:textId="77777777" w:rsidTr="007766BD">
        <w:trPr>
          <w:trHeight w:val="397"/>
        </w:trPr>
        <w:tc>
          <w:tcPr>
            <w:tcW w:w="1701" w:type="dxa"/>
            <w:tcBorders>
              <w:top w:val="single" w:sz="4" w:space="0" w:color="auto"/>
              <w:left w:val="single" w:sz="4" w:space="0" w:color="auto"/>
              <w:bottom w:val="nil"/>
              <w:right w:val="single" w:sz="12" w:space="0" w:color="C0C0C0"/>
            </w:tcBorders>
            <w:vAlign w:val="center"/>
          </w:tcPr>
          <w:p w14:paraId="34105371" w14:textId="77777777" w:rsidR="00E62E77" w:rsidRPr="00E62E77" w:rsidRDefault="00E62E77" w:rsidP="007766BD">
            <w:pPr>
              <w:pStyle w:val="QspromptChar"/>
              <w:keepNext/>
              <w:rPr>
                <w:rFonts w:ascii="Verdana" w:hAnsi="Verdana"/>
              </w:rPr>
            </w:pPr>
            <w:r w:rsidRPr="00E62E77">
              <w:rPr>
                <w:rFonts w:ascii="Verdana" w:hAnsi="Verdana"/>
              </w:rPr>
              <w:t>Principal place of business address</w:t>
            </w:r>
          </w:p>
        </w:tc>
        <w:tc>
          <w:tcPr>
            <w:tcW w:w="5387" w:type="dxa"/>
            <w:vMerge w:val="restart"/>
            <w:tcBorders>
              <w:left w:val="nil"/>
            </w:tcBorders>
          </w:tcPr>
          <w:p w14:paraId="715DE03B" w14:textId="77777777" w:rsidR="00E62E77" w:rsidRPr="00E62E77" w:rsidRDefault="00E62E77" w:rsidP="007766BD">
            <w:pPr>
              <w:pStyle w:val="Qsanswer"/>
              <w:keepNext/>
              <w:spacing w:before="20"/>
              <w:ind w:right="57"/>
              <w:rPr>
                <w:rFonts w:ascii="Verdana" w:hAnsi="Verdana"/>
                <w:color w:val="auto"/>
              </w:rPr>
            </w:pPr>
            <w:r w:rsidRPr="00E62E77">
              <w:rPr>
                <w:rFonts w:ascii="Verdana" w:hAnsi="Verdana"/>
                <w:color w:val="auto"/>
              </w:rPr>
              <w:fldChar w:fldCharType="begin">
                <w:ffData>
                  <w:name w:val="Text37"/>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r w:rsidR="00E62E77" w:rsidRPr="00E62E77" w14:paraId="533E3DF7" w14:textId="77777777" w:rsidTr="007766BD">
        <w:trPr>
          <w:trHeight w:val="397"/>
        </w:trPr>
        <w:tc>
          <w:tcPr>
            <w:tcW w:w="1701" w:type="dxa"/>
            <w:tcBorders>
              <w:top w:val="nil"/>
              <w:left w:val="single" w:sz="4" w:space="0" w:color="auto"/>
              <w:bottom w:val="nil"/>
              <w:right w:val="single" w:sz="12" w:space="0" w:color="C0C0C0"/>
            </w:tcBorders>
            <w:vAlign w:val="center"/>
          </w:tcPr>
          <w:p w14:paraId="1DC3400A" w14:textId="77777777" w:rsidR="00E62E77" w:rsidRPr="00E62E77" w:rsidRDefault="00E62E77" w:rsidP="007766BD">
            <w:pPr>
              <w:pStyle w:val="Question"/>
              <w:keepNext/>
              <w:tabs>
                <w:tab w:val="clear" w:pos="284"/>
                <w:tab w:val="left" w:pos="1418"/>
                <w:tab w:val="left" w:pos="2552"/>
              </w:tabs>
              <w:spacing w:before="0"/>
              <w:ind w:firstLine="0"/>
              <w:rPr>
                <w:rFonts w:ascii="Verdana" w:hAnsi="Verdana"/>
              </w:rPr>
            </w:pPr>
          </w:p>
        </w:tc>
        <w:tc>
          <w:tcPr>
            <w:tcW w:w="5387" w:type="dxa"/>
            <w:vMerge/>
            <w:tcBorders>
              <w:left w:val="nil"/>
            </w:tcBorders>
            <w:vAlign w:val="center"/>
          </w:tcPr>
          <w:p w14:paraId="667C8D1B" w14:textId="77777777" w:rsidR="00E62E77" w:rsidRPr="00E62E77" w:rsidRDefault="00E62E77" w:rsidP="007766BD">
            <w:pPr>
              <w:pStyle w:val="Qsanswer"/>
              <w:keepNext/>
              <w:spacing w:before="20"/>
              <w:ind w:right="57"/>
              <w:rPr>
                <w:rFonts w:ascii="Verdana" w:hAnsi="Verdana"/>
                <w:color w:val="auto"/>
              </w:rPr>
            </w:pPr>
          </w:p>
        </w:tc>
      </w:tr>
      <w:tr w:rsidR="00E62E77" w:rsidRPr="00E62E77" w14:paraId="6BC27999" w14:textId="77777777" w:rsidTr="007766BD">
        <w:trPr>
          <w:trHeight w:val="397"/>
        </w:trPr>
        <w:tc>
          <w:tcPr>
            <w:tcW w:w="1701" w:type="dxa"/>
            <w:tcBorders>
              <w:top w:val="nil"/>
              <w:left w:val="single" w:sz="4" w:space="0" w:color="auto"/>
              <w:bottom w:val="nil"/>
              <w:right w:val="single" w:sz="12" w:space="0" w:color="C0C0C0"/>
            </w:tcBorders>
            <w:vAlign w:val="center"/>
          </w:tcPr>
          <w:p w14:paraId="15DC21EC" w14:textId="77777777" w:rsidR="00E62E77" w:rsidRPr="00E62E77" w:rsidRDefault="00E62E77" w:rsidP="007766BD">
            <w:pPr>
              <w:pStyle w:val="Question"/>
              <w:keepNext/>
              <w:tabs>
                <w:tab w:val="clear" w:pos="284"/>
                <w:tab w:val="left" w:pos="1418"/>
                <w:tab w:val="left" w:pos="2552"/>
              </w:tabs>
              <w:spacing w:before="0"/>
              <w:ind w:firstLine="0"/>
              <w:rPr>
                <w:rFonts w:ascii="Verdana" w:hAnsi="Verdana"/>
              </w:rPr>
            </w:pPr>
          </w:p>
        </w:tc>
        <w:tc>
          <w:tcPr>
            <w:tcW w:w="5387" w:type="dxa"/>
            <w:vMerge/>
            <w:tcBorders>
              <w:left w:val="nil"/>
            </w:tcBorders>
            <w:vAlign w:val="center"/>
          </w:tcPr>
          <w:p w14:paraId="390E1182" w14:textId="77777777" w:rsidR="00E62E77" w:rsidRPr="00E62E77" w:rsidRDefault="00E62E77" w:rsidP="007766BD">
            <w:pPr>
              <w:pStyle w:val="Qsanswer"/>
              <w:keepNext/>
              <w:spacing w:before="20"/>
              <w:ind w:right="57"/>
              <w:rPr>
                <w:rFonts w:ascii="Verdana" w:hAnsi="Verdana"/>
                <w:color w:val="auto"/>
              </w:rPr>
            </w:pPr>
          </w:p>
        </w:tc>
      </w:tr>
      <w:tr w:rsidR="00E62E77" w:rsidRPr="00E62E77" w14:paraId="71ED86E3" w14:textId="77777777" w:rsidTr="007766BD">
        <w:trPr>
          <w:trHeight w:val="397"/>
        </w:trPr>
        <w:tc>
          <w:tcPr>
            <w:tcW w:w="1701" w:type="dxa"/>
            <w:tcBorders>
              <w:top w:val="nil"/>
              <w:left w:val="single" w:sz="4" w:space="0" w:color="auto"/>
              <w:bottom w:val="single" w:sz="4" w:space="0" w:color="auto"/>
              <w:right w:val="single" w:sz="12" w:space="0" w:color="C0C0C0"/>
            </w:tcBorders>
            <w:vAlign w:val="center"/>
          </w:tcPr>
          <w:p w14:paraId="1EBFC677" w14:textId="77777777" w:rsidR="00E62E77" w:rsidRPr="00E62E77" w:rsidRDefault="00E62E77" w:rsidP="007766BD">
            <w:pPr>
              <w:pStyle w:val="QspromptChar"/>
              <w:rPr>
                <w:rFonts w:ascii="Verdana" w:hAnsi="Verdana"/>
              </w:rPr>
            </w:pPr>
            <w:r w:rsidRPr="00E62E77">
              <w:rPr>
                <w:rFonts w:ascii="Verdana" w:hAnsi="Verdana"/>
              </w:rPr>
              <w:t>Postcode</w:t>
            </w:r>
          </w:p>
        </w:tc>
        <w:tc>
          <w:tcPr>
            <w:tcW w:w="5387" w:type="dxa"/>
            <w:tcBorders>
              <w:left w:val="nil"/>
              <w:bottom w:val="single" w:sz="4" w:space="0" w:color="auto"/>
            </w:tcBorders>
            <w:vAlign w:val="center"/>
          </w:tcPr>
          <w:p w14:paraId="3E2D7BA7" w14:textId="77777777" w:rsidR="00E62E77" w:rsidRPr="00E62E77" w:rsidRDefault="00E62E77" w:rsidP="007766BD">
            <w:pPr>
              <w:pStyle w:val="Qsanswer"/>
              <w:keepNext/>
              <w:spacing w:before="20" w:after="0"/>
              <w:ind w:right="57"/>
              <w:rPr>
                <w:rFonts w:ascii="Verdana" w:hAnsi="Verdana"/>
                <w:color w:val="auto"/>
              </w:rPr>
            </w:pPr>
            <w:r w:rsidRPr="00E62E77">
              <w:rPr>
                <w:rFonts w:ascii="Verdana" w:hAnsi="Verdana"/>
                <w:color w:val="auto"/>
              </w:rPr>
              <w:fldChar w:fldCharType="begin">
                <w:ffData>
                  <w:name w:val="Text6"/>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405CAEC5" w14:textId="77777777" w:rsidR="00E62E77" w:rsidRPr="00E62E77" w:rsidRDefault="00E62E77" w:rsidP="00E62E77">
      <w:pPr>
        <w:keepNext/>
        <w:spacing w:line="240" w:lineRule="auto"/>
        <w:outlineLvl w:val="0"/>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119"/>
        <w:gridCol w:w="3969"/>
      </w:tblGrid>
      <w:tr w:rsidR="00E62E77" w:rsidRPr="00E62E77" w14:paraId="0D49704A" w14:textId="77777777" w:rsidTr="007766BD">
        <w:trPr>
          <w:trHeight w:val="397"/>
        </w:trPr>
        <w:tc>
          <w:tcPr>
            <w:tcW w:w="3119" w:type="dxa"/>
            <w:tcBorders>
              <w:top w:val="single" w:sz="4" w:space="0" w:color="auto"/>
              <w:left w:val="single" w:sz="4" w:space="0" w:color="auto"/>
              <w:bottom w:val="single" w:sz="4" w:space="0" w:color="auto"/>
              <w:right w:val="single" w:sz="12" w:space="0" w:color="C0C0C0"/>
            </w:tcBorders>
            <w:vAlign w:val="center"/>
          </w:tcPr>
          <w:p w14:paraId="3EA9A298" w14:textId="77777777" w:rsidR="00E62E77" w:rsidRPr="00E62E77" w:rsidRDefault="00E62E77" w:rsidP="007766BD">
            <w:pPr>
              <w:pStyle w:val="QspromptChar"/>
              <w:keepNext/>
              <w:rPr>
                <w:rFonts w:ascii="Verdana" w:hAnsi="Verdana"/>
              </w:rPr>
            </w:pPr>
            <w:r w:rsidRPr="00E62E77">
              <w:rPr>
                <w:rFonts w:ascii="Verdana" w:hAnsi="Verdana"/>
              </w:rPr>
              <w:t>Phone number (including STD code)</w:t>
            </w:r>
          </w:p>
        </w:tc>
        <w:tc>
          <w:tcPr>
            <w:tcW w:w="3969" w:type="dxa"/>
            <w:tcBorders>
              <w:left w:val="nil"/>
              <w:bottom w:val="single" w:sz="4" w:space="0" w:color="auto"/>
            </w:tcBorders>
            <w:vAlign w:val="center"/>
          </w:tcPr>
          <w:p w14:paraId="0CCF71B2" w14:textId="77777777" w:rsidR="00E62E77" w:rsidRPr="00E62E77" w:rsidRDefault="00E62E77" w:rsidP="007766BD">
            <w:pPr>
              <w:pStyle w:val="Qsanswer"/>
              <w:keepNext/>
              <w:spacing w:before="20" w:after="0"/>
              <w:ind w:right="57"/>
              <w:rPr>
                <w:rFonts w:ascii="Verdana" w:hAnsi="Verdana"/>
                <w:color w:val="auto"/>
              </w:rPr>
            </w:pPr>
            <w:r w:rsidRPr="00E62E77">
              <w:rPr>
                <w:rFonts w:ascii="Verdana" w:hAnsi="Verdana"/>
                <w:color w:val="auto"/>
              </w:rPr>
              <w:fldChar w:fldCharType="begin">
                <w:ffData>
                  <w:name w:val="Text1"/>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55658A51" w14:textId="77777777" w:rsidR="00E62E77" w:rsidRPr="00E62E77" w:rsidRDefault="00E62E77" w:rsidP="00E62E77">
      <w:pPr>
        <w:keepNext/>
        <w:spacing w:line="240" w:lineRule="auto"/>
        <w:outlineLvl w:val="0"/>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119"/>
        <w:gridCol w:w="3969"/>
      </w:tblGrid>
      <w:tr w:rsidR="00E62E77" w:rsidRPr="00E62E77" w14:paraId="31133A96" w14:textId="77777777" w:rsidTr="007766BD">
        <w:trPr>
          <w:trHeight w:val="397"/>
        </w:trPr>
        <w:tc>
          <w:tcPr>
            <w:tcW w:w="3119" w:type="dxa"/>
            <w:tcBorders>
              <w:top w:val="single" w:sz="4" w:space="0" w:color="auto"/>
              <w:left w:val="single" w:sz="4" w:space="0" w:color="auto"/>
              <w:bottom w:val="single" w:sz="4" w:space="0" w:color="auto"/>
              <w:right w:val="single" w:sz="12" w:space="0" w:color="C0C0C0"/>
            </w:tcBorders>
            <w:vAlign w:val="center"/>
          </w:tcPr>
          <w:p w14:paraId="3378318C" w14:textId="77777777" w:rsidR="00E62E77" w:rsidRPr="00E62E77" w:rsidRDefault="00E62E77" w:rsidP="007766BD">
            <w:pPr>
              <w:pStyle w:val="QspromptChar"/>
              <w:keepNext/>
              <w:rPr>
                <w:rFonts w:ascii="Verdana" w:hAnsi="Verdana"/>
              </w:rPr>
            </w:pPr>
            <w:r w:rsidRPr="00E62E77">
              <w:rPr>
                <w:rFonts w:ascii="Verdana" w:hAnsi="Verdana"/>
              </w:rPr>
              <w:t>Fax number (including STD code)</w:t>
            </w:r>
          </w:p>
        </w:tc>
        <w:tc>
          <w:tcPr>
            <w:tcW w:w="3969" w:type="dxa"/>
            <w:tcBorders>
              <w:left w:val="nil"/>
              <w:bottom w:val="single" w:sz="4" w:space="0" w:color="auto"/>
            </w:tcBorders>
            <w:vAlign w:val="center"/>
          </w:tcPr>
          <w:p w14:paraId="2511A5D2" w14:textId="77777777" w:rsidR="00E62E77" w:rsidRPr="00E62E77" w:rsidRDefault="00E62E77" w:rsidP="007766BD">
            <w:pPr>
              <w:pStyle w:val="Qsanswer"/>
              <w:keepNext/>
              <w:spacing w:before="20" w:after="0"/>
              <w:ind w:right="57"/>
              <w:rPr>
                <w:rFonts w:ascii="Verdana" w:hAnsi="Verdana"/>
                <w:color w:val="auto"/>
              </w:rPr>
            </w:pPr>
            <w:r w:rsidRPr="00E62E77">
              <w:rPr>
                <w:rFonts w:ascii="Verdana" w:hAnsi="Verdana"/>
                <w:color w:val="auto"/>
              </w:rPr>
              <w:fldChar w:fldCharType="begin">
                <w:ffData>
                  <w:name w:val="Text1"/>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49BB6967" w14:textId="77777777" w:rsidR="00E62E77" w:rsidRPr="00E62E77" w:rsidRDefault="00E62E77" w:rsidP="00E62E77">
      <w:pPr>
        <w:pStyle w:val="Qstablespacer"/>
        <w:keepNext/>
        <w:outlineLvl w:val="0"/>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E62E77" w:rsidRPr="00E62E77" w14:paraId="0A107B94" w14:textId="77777777" w:rsidTr="007766BD">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35C77740" w14:textId="77777777" w:rsidR="00E62E77" w:rsidRPr="00E62E77" w:rsidRDefault="00E62E77" w:rsidP="007766BD">
            <w:pPr>
              <w:pStyle w:val="QspromptChar"/>
              <w:rPr>
                <w:rFonts w:ascii="Verdana" w:hAnsi="Verdana"/>
              </w:rPr>
            </w:pPr>
            <w:r w:rsidRPr="00E62E77">
              <w:rPr>
                <w:rFonts w:ascii="Verdana" w:hAnsi="Verdana"/>
              </w:rPr>
              <w:t>Email address</w:t>
            </w:r>
          </w:p>
        </w:tc>
        <w:tc>
          <w:tcPr>
            <w:tcW w:w="5387" w:type="dxa"/>
            <w:tcBorders>
              <w:left w:val="nil"/>
              <w:bottom w:val="single" w:sz="4" w:space="0" w:color="auto"/>
            </w:tcBorders>
            <w:vAlign w:val="center"/>
          </w:tcPr>
          <w:p w14:paraId="40369C21" w14:textId="77777777" w:rsidR="00E62E77" w:rsidRPr="00E62E77" w:rsidRDefault="00E62E77" w:rsidP="007766BD">
            <w:pPr>
              <w:pStyle w:val="Qsanswer"/>
              <w:keepNext/>
              <w:spacing w:before="20" w:after="0"/>
              <w:ind w:right="57"/>
              <w:rPr>
                <w:rFonts w:ascii="Verdana" w:hAnsi="Verdana"/>
                <w:color w:val="auto"/>
              </w:rPr>
            </w:pPr>
            <w:r w:rsidRPr="00E62E77">
              <w:rPr>
                <w:rFonts w:ascii="Verdana" w:hAnsi="Verdana"/>
                <w:color w:val="auto"/>
              </w:rPr>
              <w:fldChar w:fldCharType="begin">
                <w:ffData>
                  <w:name w:val="Text1"/>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35618B39" w14:textId="77777777" w:rsidR="00E62E77" w:rsidRPr="00E62E77" w:rsidRDefault="00E62E77" w:rsidP="00E62E77">
      <w:pPr>
        <w:pStyle w:val="Question"/>
        <w:keepNext/>
        <w:spacing w:after="20"/>
        <w:rPr>
          <w:rFonts w:ascii="Verdana" w:hAnsi="Verdana"/>
          <w:b/>
        </w:rPr>
      </w:pPr>
      <w:r w:rsidRPr="00E62E77">
        <w:rPr>
          <w:rFonts w:ascii="Verdana" w:hAnsi="Verdana"/>
          <w:b/>
        </w:rPr>
        <w:tab/>
        <w:t>1.</w:t>
      </w:r>
      <w:r w:rsidR="001C5D86">
        <w:rPr>
          <w:rFonts w:ascii="Verdana" w:hAnsi="Verdana"/>
          <w:b/>
        </w:rPr>
        <w:t>1</w:t>
      </w:r>
      <w:r w:rsidR="00BA144F">
        <w:rPr>
          <w:rFonts w:ascii="Verdana" w:hAnsi="Verdana"/>
          <w:b/>
        </w:rPr>
        <w:t>3</w:t>
      </w:r>
      <w:r w:rsidRPr="00E62E77">
        <w:rPr>
          <w:rFonts w:ascii="Verdana" w:hAnsi="Verdana"/>
          <w:b/>
        </w:rPr>
        <w:tab/>
        <w:t>Does the applicant firm have a head office?</w:t>
      </w:r>
    </w:p>
    <w:p w14:paraId="7A26D4DB" w14:textId="77777777" w:rsidR="00E62E77" w:rsidRPr="00E62E77" w:rsidRDefault="00E62E77" w:rsidP="00E62E77">
      <w:pPr>
        <w:pStyle w:val="QsyesnoCharChar"/>
        <w:keepNext/>
        <w:rPr>
          <w:rFonts w:ascii="Verdana" w:hAnsi="Verdana"/>
        </w:rPr>
      </w:pPr>
      <w:r w:rsidRPr="00E62E77">
        <w:rPr>
          <w:rFonts w:ascii="Verdana" w:hAnsi="Verdana"/>
        </w:rPr>
        <w:fldChar w:fldCharType="begin">
          <w:ffData>
            <w:name w:val="Check15"/>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No</w:t>
      </w:r>
    </w:p>
    <w:p w14:paraId="3EC0DCE1" w14:textId="77777777" w:rsidR="00E62E77" w:rsidRPr="00E62E77" w:rsidRDefault="00E62E77" w:rsidP="00E62E77">
      <w:pPr>
        <w:pStyle w:val="Answer"/>
        <w:keepNext/>
        <w:tabs>
          <w:tab w:val="left" w:pos="851"/>
        </w:tabs>
        <w:spacing w:after="20"/>
        <w:rPr>
          <w:rFonts w:ascii="Verdana" w:hAnsi="Verdana"/>
        </w:rPr>
      </w:pPr>
      <w:r w:rsidRPr="00E62E77">
        <w:rPr>
          <w:rFonts w:ascii="Verdana" w:hAnsi="Verdana"/>
        </w:rPr>
        <w:fldChar w:fldCharType="begin">
          <w:ffData>
            <w:name w:val="Check16"/>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Yes, i</w:t>
      </w:r>
      <w:r w:rsidR="00BE6717">
        <w:rPr>
          <w:rFonts w:ascii="Verdana" w:hAnsi="Verdana"/>
        </w:rPr>
        <w:t xml:space="preserve">t is the same as address given in </w:t>
      </w:r>
      <w:r w:rsidR="00377A39">
        <w:rPr>
          <w:rFonts w:ascii="Verdana" w:hAnsi="Verdana"/>
        </w:rPr>
        <w:t>Q</w:t>
      </w:r>
      <w:r w:rsidR="00BE6717">
        <w:rPr>
          <w:rFonts w:ascii="Verdana" w:hAnsi="Verdana"/>
        </w:rPr>
        <w:t>uestion 1.1</w:t>
      </w:r>
      <w:r w:rsidR="00BA144F">
        <w:rPr>
          <w:rFonts w:ascii="Verdana" w:hAnsi="Verdana"/>
        </w:rPr>
        <w:t>2</w:t>
      </w:r>
      <w:r w:rsidR="00377A39">
        <w:rPr>
          <w:rFonts w:ascii="Verdana" w:hAnsi="Verdana"/>
        </w:rPr>
        <w:t xml:space="preserve"> </w:t>
      </w:r>
    </w:p>
    <w:p w14:paraId="07E67F61" w14:textId="77777777" w:rsidR="00E62E77" w:rsidRPr="00E62E77" w:rsidRDefault="00E62E77" w:rsidP="00E62E77">
      <w:pPr>
        <w:pStyle w:val="Answer"/>
        <w:keepNext/>
        <w:tabs>
          <w:tab w:val="left" w:pos="851"/>
        </w:tabs>
        <w:rPr>
          <w:rFonts w:ascii="Verdana" w:hAnsi="Verdana"/>
        </w:rPr>
      </w:pPr>
      <w:r w:rsidRPr="00E62E77">
        <w:rPr>
          <w:rFonts w:ascii="Verdana" w:hAnsi="Verdana"/>
        </w:rPr>
        <w:fldChar w:fldCharType="begin">
          <w:ffData>
            <w:name w:val="Check16"/>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 xml:space="preserve">Yes, it is different from the address </w:t>
      </w:r>
      <w:r w:rsidR="00BE6717">
        <w:rPr>
          <w:rFonts w:ascii="Verdana" w:hAnsi="Verdana"/>
        </w:rPr>
        <w:t xml:space="preserve">given in </w:t>
      </w:r>
      <w:r w:rsidR="00377A39">
        <w:rPr>
          <w:rFonts w:ascii="Verdana" w:hAnsi="Verdana"/>
        </w:rPr>
        <w:t>Q</w:t>
      </w:r>
      <w:r w:rsidR="00BE6717">
        <w:rPr>
          <w:rFonts w:ascii="Verdana" w:hAnsi="Verdana"/>
        </w:rPr>
        <w:t>uestion 1.1</w:t>
      </w:r>
      <w:r w:rsidR="00BA144F">
        <w:rPr>
          <w:rFonts w:ascii="Verdana" w:hAnsi="Verdana"/>
        </w:rPr>
        <w:t>2</w:t>
      </w:r>
      <w:r w:rsidR="00377A39">
        <w:rPr>
          <w:rFonts w:ascii="Verdana" w:hAnsi="Verdana"/>
        </w:rPr>
        <w:t xml:space="preserve"> </w:t>
      </w:r>
      <w:r w:rsidR="00377A39" w:rsidRPr="00E62E77">
        <w:rPr>
          <w:rFonts w:ascii="Webdings" w:eastAsia="Webdings" w:hAnsi="Webdings" w:cs="Webdings"/>
        </w:rPr>
        <w:t>4</w:t>
      </w:r>
      <w:r w:rsidR="00377A39" w:rsidRPr="00E62E77">
        <w:rPr>
          <w:rFonts w:ascii="Verdana" w:hAnsi="Verdana"/>
        </w:rPr>
        <w:t xml:space="preserve"> </w:t>
      </w:r>
      <w:r w:rsidR="00377A39">
        <w:rPr>
          <w:rFonts w:ascii="Verdana" w:hAnsi="Verdana"/>
        </w:rPr>
        <w:t>G</w:t>
      </w:r>
      <w:r w:rsidRPr="00E62E77">
        <w:rPr>
          <w:rFonts w:ascii="Verdana" w:hAnsi="Verdana"/>
        </w:rPr>
        <w:t>ive details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E62E77" w:rsidRPr="00E62E77" w14:paraId="4FECD45B" w14:textId="77777777" w:rsidTr="007766BD">
        <w:trPr>
          <w:trHeight w:val="397"/>
        </w:trPr>
        <w:tc>
          <w:tcPr>
            <w:tcW w:w="1701" w:type="dxa"/>
            <w:tcBorders>
              <w:top w:val="single" w:sz="4" w:space="0" w:color="auto"/>
              <w:left w:val="single" w:sz="4" w:space="0" w:color="auto"/>
              <w:bottom w:val="nil"/>
              <w:right w:val="single" w:sz="12" w:space="0" w:color="C0C0C0"/>
            </w:tcBorders>
            <w:vAlign w:val="center"/>
          </w:tcPr>
          <w:p w14:paraId="30B16556" w14:textId="77777777" w:rsidR="00E62E77" w:rsidRPr="00E62E77" w:rsidRDefault="00E62E77" w:rsidP="007766BD">
            <w:pPr>
              <w:pStyle w:val="QspromptChar"/>
              <w:keepNext/>
              <w:rPr>
                <w:rFonts w:ascii="Verdana" w:hAnsi="Verdana"/>
              </w:rPr>
            </w:pPr>
            <w:r w:rsidRPr="00E62E77">
              <w:rPr>
                <w:rFonts w:ascii="Verdana" w:hAnsi="Verdana"/>
              </w:rPr>
              <w:t>Head office address</w:t>
            </w:r>
          </w:p>
        </w:tc>
        <w:tc>
          <w:tcPr>
            <w:tcW w:w="5387" w:type="dxa"/>
            <w:vMerge w:val="restart"/>
            <w:tcBorders>
              <w:left w:val="nil"/>
            </w:tcBorders>
          </w:tcPr>
          <w:p w14:paraId="20895775" w14:textId="77777777" w:rsidR="00E62E77" w:rsidRPr="00E62E77" w:rsidRDefault="00E62E77" w:rsidP="007766BD">
            <w:pPr>
              <w:pStyle w:val="Qsanswer"/>
              <w:keepNext/>
              <w:spacing w:before="20"/>
              <w:ind w:right="57"/>
              <w:rPr>
                <w:rFonts w:ascii="Verdana" w:hAnsi="Verdana"/>
                <w:color w:val="auto"/>
              </w:rPr>
            </w:pPr>
            <w:r w:rsidRPr="00E62E77">
              <w:rPr>
                <w:rFonts w:ascii="Verdana" w:hAnsi="Verdana"/>
                <w:color w:val="auto"/>
              </w:rPr>
              <w:fldChar w:fldCharType="begin">
                <w:ffData>
                  <w:name w:val="Text39"/>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r w:rsidR="00E62E77" w:rsidRPr="00E62E77" w14:paraId="6F338F67" w14:textId="77777777" w:rsidTr="007766BD">
        <w:trPr>
          <w:trHeight w:val="397"/>
        </w:trPr>
        <w:tc>
          <w:tcPr>
            <w:tcW w:w="1701" w:type="dxa"/>
            <w:tcBorders>
              <w:top w:val="nil"/>
              <w:left w:val="single" w:sz="4" w:space="0" w:color="auto"/>
              <w:bottom w:val="nil"/>
              <w:right w:val="single" w:sz="12" w:space="0" w:color="C0C0C0"/>
            </w:tcBorders>
            <w:vAlign w:val="center"/>
          </w:tcPr>
          <w:p w14:paraId="4B9B9162" w14:textId="77777777" w:rsidR="00E62E77" w:rsidRPr="00E62E77" w:rsidRDefault="00E62E77" w:rsidP="007766BD">
            <w:pPr>
              <w:pStyle w:val="Question"/>
              <w:keepNext/>
              <w:tabs>
                <w:tab w:val="clear" w:pos="284"/>
                <w:tab w:val="left" w:pos="1418"/>
                <w:tab w:val="left" w:pos="2552"/>
              </w:tabs>
              <w:spacing w:before="0"/>
              <w:ind w:firstLine="0"/>
              <w:rPr>
                <w:rFonts w:ascii="Verdana" w:hAnsi="Verdana"/>
              </w:rPr>
            </w:pPr>
          </w:p>
        </w:tc>
        <w:tc>
          <w:tcPr>
            <w:tcW w:w="5387" w:type="dxa"/>
            <w:vMerge/>
            <w:tcBorders>
              <w:left w:val="nil"/>
            </w:tcBorders>
            <w:vAlign w:val="center"/>
          </w:tcPr>
          <w:p w14:paraId="2A252CC7" w14:textId="77777777" w:rsidR="00E62E77" w:rsidRPr="00E62E77" w:rsidRDefault="00E62E77" w:rsidP="007766BD">
            <w:pPr>
              <w:pStyle w:val="Qsanswer"/>
              <w:keepNext/>
              <w:spacing w:before="20"/>
              <w:ind w:right="57"/>
              <w:rPr>
                <w:rFonts w:ascii="Verdana" w:hAnsi="Verdana"/>
                <w:color w:val="auto"/>
              </w:rPr>
            </w:pPr>
          </w:p>
        </w:tc>
      </w:tr>
      <w:tr w:rsidR="00E62E77" w:rsidRPr="00E62E77" w14:paraId="4930B15A" w14:textId="77777777" w:rsidTr="007766BD">
        <w:trPr>
          <w:trHeight w:val="397"/>
        </w:trPr>
        <w:tc>
          <w:tcPr>
            <w:tcW w:w="1701" w:type="dxa"/>
            <w:tcBorders>
              <w:top w:val="nil"/>
              <w:left w:val="single" w:sz="4" w:space="0" w:color="auto"/>
              <w:bottom w:val="nil"/>
              <w:right w:val="single" w:sz="12" w:space="0" w:color="C0C0C0"/>
            </w:tcBorders>
            <w:vAlign w:val="center"/>
          </w:tcPr>
          <w:p w14:paraId="28115CB4" w14:textId="77777777" w:rsidR="00E62E77" w:rsidRPr="00E62E77" w:rsidRDefault="00E62E77" w:rsidP="007766BD">
            <w:pPr>
              <w:pStyle w:val="Question"/>
              <w:keepNext/>
              <w:tabs>
                <w:tab w:val="clear" w:pos="284"/>
                <w:tab w:val="left" w:pos="1418"/>
                <w:tab w:val="left" w:pos="2552"/>
              </w:tabs>
              <w:spacing w:before="0"/>
              <w:ind w:firstLine="0"/>
              <w:rPr>
                <w:rFonts w:ascii="Verdana" w:hAnsi="Verdana"/>
              </w:rPr>
            </w:pPr>
          </w:p>
        </w:tc>
        <w:tc>
          <w:tcPr>
            <w:tcW w:w="5387" w:type="dxa"/>
            <w:vMerge/>
            <w:tcBorders>
              <w:left w:val="nil"/>
            </w:tcBorders>
            <w:vAlign w:val="center"/>
          </w:tcPr>
          <w:p w14:paraId="3D1E29A7" w14:textId="77777777" w:rsidR="00E62E77" w:rsidRPr="00E62E77" w:rsidRDefault="00E62E77" w:rsidP="007766BD">
            <w:pPr>
              <w:pStyle w:val="Qsanswer"/>
              <w:keepNext/>
              <w:spacing w:before="20"/>
              <w:ind w:right="57"/>
              <w:rPr>
                <w:rFonts w:ascii="Verdana" w:hAnsi="Verdana"/>
                <w:color w:val="auto"/>
              </w:rPr>
            </w:pPr>
          </w:p>
        </w:tc>
      </w:tr>
      <w:tr w:rsidR="00E62E77" w:rsidRPr="00E62E77" w14:paraId="49646098" w14:textId="77777777" w:rsidTr="007766BD">
        <w:trPr>
          <w:trHeight w:val="397"/>
        </w:trPr>
        <w:tc>
          <w:tcPr>
            <w:tcW w:w="1701" w:type="dxa"/>
            <w:tcBorders>
              <w:top w:val="nil"/>
              <w:left w:val="single" w:sz="4" w:space="0" w:color="auto"/>
              <w:bottom w:val="single" w:sz="4" w:space="0" w:color="auto"/>
              <w:right w:val="single" w:sz="12" w:space="0" w:color="C0C0C0"/>
            </w:tcBorders>
            <w:vAlign w:val="center"/>
          </w:tcPr>
          <w:p w14:paraId="6C10A0AF" w14:textId="77777777" w:rsidR="00E62E77" w:rsidRPr="00E62E77" w:rsidRDefault="00E62E77" w:rsidP="007766BD">
            <w:pPr>
              <w:pStyle w:val="QspromptChar"/>
              <w:rPr>
                <w:rFonts w:ascii="Verdana" w:hAnsi="Verdana"/>
              </w:rPr>
            </w:pPr>
            <w:r w:rsidRPr="00E62E77">
              <w:rPr>
                <w:rFonts w:ascii="Verdana" w:hAnsi="Verdana"/>
              </w:rPr>
              <w:t>Postcode</w:t>
            </w:r>
          </w:p>
        </w:tc>
        <w:tc>
          <w:tcPr>
            <w:tcW w:w="5387" w:type="dxa"/>
            <w:tcBorders>
              <w:left w:val="nil"/>
              <w:bottom w:val="single" w:sz="4" w:space="0" w:color="auto"/>
            </w:tcBorders>
            <w:vAlign w:val="center"/>
          </w:tcPr>
          <w:p w14:paraId="54F1555B" w14:textId="77777777" w:rsidR="00E62E77" w:rsidRPr="00E62E77" w:rsidRDefault="00E62E77" w:rsidP="007766BD">
            <w:pPr>
              <w:pStyle w:val="Qsanswer"/>
              <w:keepNext/>
              <w:spacing w:before="20" w:after="0"/>
              <w:ind w:right="57"/>
              <w:rPr>
                <w:rFonts w:ascii="Verdana" w:hAnsi="Verdana"/>
                <w:color w:val="auto"/>
              </w:rPr>
            </w:pPr>
            <w:r w:rsidRPr="00E62E77">
              <w:rPr>
                <w:rFonts w:ascii="Verdana" w:hAnsi="Verdana"/>
                <w:color w:val="auto"/>
              </w:rPr>
              <w:fldChar w:fldCharType="begin">
                <w:ffData>
                  <w:name w:val="Text6"/>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2ADA8D93" w14:textId="77777777" w:rsidR="00E62E77" w:rsidRPr="00E62E77" w:rsidRDefault="00E62E77" w:rsidP="00E62E77">
      <w:pPr>
        <w:pStyle w:val="Question"/>
        <w:keepNext/>
        <w:spacing w:after="20"/>
        <w:rPr>
          <w:rFonts w:ascii="Verdana" w:hAnsi="Verdana"/>
          <w:b/>
        </w:rPr>
      </w:pPr>
      <w:r w:rsidRPr="00E62E77">
        <w:rPr>
          <w:rFonts w:ascii="Verdana" w:hAnsi="Verdana"/>
          <w:b/>
        </w:rPr>
        <w:tab/>
        <w:t>1.</w:t>
      </w:r>
      <w:r w:rsidR="001C5D86">
        <w:rPr>
          <w:rFonts w:ascii="Verdana" w:hAnsi="Verdana"/>
          <w:b/>
        </w:rPr>
        <w:t>1</w:t>
      </w:r>
      <w:r w:rsidR="00BA144F">
        <w:rPr>
          <w:rFonts w:ascii="Verdana" w:hAnsi="Verdana"/>
          <w:b/>
        </w:rPr>
        <w:t>4</w:t>
      </w:r>
      <w:r w:rsidRPr="00E62E77">
        <w:rPr>
          <w:rFonts w:ascii="Verdana" w:hAnsi="Verdana"/>
          <w:b/>
        </w:rPr>
        <w:tab/>
        <w:t>Is the applicant firm an incorporated company?</w:t>
      </w:r>
    </w:p>
    <w:p w14:paraId="1D75F887" w14:textId="77777777" w:rsidR="00E62E77" w:rsidRPr="00E62E77" w:rsidRDefault="00E62E77" w:rsidP="00E62E77">
      <w:pPr>
        <w:pStyle w:val="QsyesnoCharChar"/>
        <w:keepNext/>
        <w:rPr>
          <w:rFonts w:ascii="Verdana" w:hAnsi="Verdana"/>
        </w:rPr>
      </w:pPr>
      <w:r w:rsidRPr="00E62E77">
        <w:rPr>
          <w:rFonts w:ascii="Verdana" w:hAnsi="Verdana"/>
        </w:rPr>
        <w:fldChar w:fldCharType="begin">
          <w:ffData>
            <w:name w:val="Check15"/>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No</w:t>
      </w:r>
    </w:p>
    <w:p w14:paraId="51CC0864" w14:textId="77777777" w:rsidR="00E62E77" w:rsidRDefault="00E62E77" w:rsidP="00E62E77">
      <w:pPr>
        <w:pStyle w:val="QsyesnoCharChar"/>
        <w:keepNext/>
        <w:rPr>
          <w:rFonts w:ascii="Verdana" w:hAnsi="Verdana"/>
        </w:rPr>
      </w:pPr>
      <w:r w:rsidRPr="00E62E77">
        <w:rPr>
          <w:rFonts w:ascii="Verdana" w:hAnsi="Verdana"/>
        </w:rPr>
        <w:fldChar w:fldCharType="begin">
          <w:ffData>
            <w:name w:val="Check15"/>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Yes</w:t>
      </w:r>
      <w:r w:rsidRPr="00E62E77">
        <w:rPr>
          <w:rFonts w:ascii="Webdings" w:eastAsia="Webdings" w:hAnsi="Webdings" w:cs="Webdings"/>
        </w:rPr>
        <w:t>4</w:t>
      </w:r>
      <w:r w:rsidRPr="00E62E77">
        <w:rPr>
          <w:rFonts w:ascii="Verdana" w:hAnsi="Verdana"/>
        </w:rPr>
        <w:t xml:space="preserve">Is the registered office address the same as the address given </w:t>
      </w:r>
      <w:r w:rsidR="00BE6717">
        <w:rPr>
          <w:rFonts w:ascii="Verdana" w:hAnsi="Verdana"/>
        </w:rPr>
        <w:t>i</w:t>
      </w:r>
      <w:r w:rsidRPr="00E62E77">
        <w:rPr>
          <w:rFonts w:ascii="Verdana" w:hAnsi="Verdana"/>
        </w:rPr>
        <w:t xml:space="preserve">n </w:t>
      </w:r>
      <w:r w:rsidR="00BE6717">
        <w:rPr>
          <w:rFonts w:ascii="Verdana" w:hAnsi="Verdana"/>
        </w:rPr>
        <w:t>Question 1.1</w:t>
      </w:r>
      <w:r w:rsidR="00BA144F">
        <w:rPr>
          <w:rFonts w:ascii="Verdana" w:hAnsi="Verdana"/>
        </w:rPr>
        <w:t>2</w:t>
      </w:r>
      <w:r w:rsidR="00BE6717">
        <w:rPr>
          <w:rFonts w:ascii="Verdana" w:hAnsi="Verdana"/>
        </w:rPr>
        <w:t xml:space="preserve"> or Question 1.1</w:t>
      </w:r>
      <w:r w:rsidR="00BA144F">
        <w:rPr>
          <w:rFonts w:ascii="Verdana" w:hAnsi="Verdana"/>
        </w:rPr>
        <w:t>3</w:t>
      </w:r>
      <w:r w:rsidR="00C230E6">
        <w:rPr>
          <w:rFonts w:ascii="Verdana" w:hAnsi="Verdana"/>
        </w:rPr>
        <w:t>?</w:t>
      </w:r>
    </w:p>
    <w:p w14:paraId="1B6ACAC2" w14:textId="77777777" w:rsidR="00E62E77" w:rsidRPr="00E62E77" w:rsidRDefault="00E62E77" w:rsidP="00D21CA1">
      <w:pPr>
        <w:pStyle w:val="QsyesnoCharChar"/>
        <w:ind w:left="851"/>
        <w:rPr>
          <w:rFonts w:ascii="Verdana" w:hAnsi="Verdana"/>
        </w:rPr>
      </w:pPr>
      <w:r w:rsidRPr="00E62E77">
        <w:rPr>
          <w:rFonts w:ascii="Verdana" w:hAnsi="Verdana"/>
        </w:rPr>
        <w:fldChar w:fldCharType="begin">
          <w:ffData>
            <w:name w:val="Check15"/>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Yes</w:t>
      </w:r>
      <w:r w:rsidR="00377A39">
        <w:rPr>
          <w:rFonts w:ascii="Verdana" w:hAnsi="Verdana"/>
        </w:rPr>
        <w:t>, it is the s</w:t>
      </w:r>
      <w:r w:rsidR="00BE6717">
        <w:rPr>
          <w:rFonts w:ascii="Verdana" w:hAnsi="Verdana"/>
        </w:rPr>
        <w:t>ame</w:t>
      </w:r>
      <w:r w:rsidR="00377A39">
        <w:rPr>
          <w:rFonts w:ascii="Verdana" w:hAnsi="Verdana"/>
        </w:rPr>
        <w:t xml:space="preserve"> address given in</w:t>
      </w:r>
      <w:r w:rsidR="00BE6717">
        <w:rPr>
          <w:rFonts w:ascii="Verdana" w:hAnsi="Verdana"/>
        </w:rPr>
        <w:t xml:space="preserve"> Question 1.1</w:t>
      </w:r>
      <w:r w:rsidR="00BA144F">
        <w:rPr>
          <w:rFonts w:ascii="Verdana" w:hAnsi="Verdana"/>
        </w:rPr>
        <w:t>2</w:t>
      </w:r>
      <w:r w:rsidR="00BE6717">
        <w:rPr>
          <w:rFonts w:ascii="Verdana" w:hAnsi="Verdana"/>
        </w:rPr>
        <w:t xml:space="preserve"> (</w:t>
      </w:r>
      <w:r w:rsidR="00590395">
        <w:rPr>
          <w:rFonts w:ascii="Verdana" w:hAnsi="Verdana"/>
        </w:rPr>
        <w:t>p</w:t>
      </w:r>
      <w:r w:rsidR="00BE6717">
        <w:rPr>
          <w:rFonts w:ascii="Verdana" w:hAnsi="Verdana"/>
        </w:rPr>
        <w:t xml:space="preserve">rincipal </w:t>
      </w:r>
      <w:r w:rsidR="00590395">
        <w:rPr>
          <w:rFonts w:ascii="Verdana" w:hAnsi="Verdana"/>
        </w:rPr>
        <w:t>p</w:t>
      </w:r>
      <w:r w:rsidR="00BE6717">
        <w:rPr>
          <w:rFonts w:ascii="Verdana" w:hAnsi="Verdana"/>
        </w:rPr>
        <w:t xml:space="preserve">lace of </w:t>
      </w:r>
      <w:r w:rsidR="00590395">
        <w:rPr>
          <w:rFonts w:ascii="Verdana" w:hAnsi="Verdana"/>
        </w:rPr>
        <w:t>b</w:t>
      </w:r>
      <w:r w:rsidR="00BE6717">
        <w:rPr>
          <w:rFonts w:ascii="Verdana" w:hAnsi="Verdana"/>
        </w:rPr>
        <w:t>usiness)</w:t>
      </w:r>
    </w:p>
    <w:p w14:paraId="6AF13390" w14:textId="77777777" w:rsidR="00BE6717" w:rsidRPr="00E62E77" w:rsidRDefault="00BE6717" w:rsidP="00BE6717">
      <w:pPr>
        <w:pStyle w:val="QsyesnoCharChar"/>
        <w:ind w:firstLine="851"/>
        <w:rPr>
          <w:rFonts w:ascii="Verdana" w:hAnsi="Verdana"/>
        </w:rPr>
      </w:pPr>
      <w:r w:rsidRPr="00E62E77">
        <w:rPr>
          <w:rFonts w:ascii="Verdana" w:hAnsi="Verdana"/>
        </w:rPr>
        <w:fldChar w:fldCharType="begin">
          <w:ffData>
            <w:name w:val="Check15"/>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Yes</w:t>
      </w:r>
      <w:r w:rsidR="00377A39">
        <w:rPr>
          <w:rFonts w:ascii="Verdana" w:hAnsi="Verdana"/>
        </w:rPr>
        <w:t>, it is the same address given in</w:t>
      </w:r>
      <w:r w:rsidR="00590395">
        <w:rPr>
          <w:rFonts w:ascii="Verdana" w:hAnsi="Verdana"/>
        </w:rPr>
        <w:t xml:space="preserve"> </w:t>
      </w:r>
      <w:r>
        <w:rPr>
          <w:rFonts w:ascii="Verdana" w:hAnsi="Verdana"/>
        </w:rPr>
        <w:t>Question 1.1</w:t>
      </w:r>
      <w:r w:rsidR="00BA144F">
        <w:rPr>
          <w:rFonts w:ascii="Verdana" w:hAnsi="Verdana"/>
        </w:rPr>
        <w:t>3</w:t>
      </w:r>
      <w:r>
        <w:rPr>
          <w:rFonts w:ascii="Verdana" w:hAnsi="Verdana"/>
        </w:rPr>
        <w:t xml:space="preserve"> (</w:t>
      </w:r>
      <w:r w:rsidR="00590395">
        <w:rPr>
          <w:rFonts w:ascii="Verdana" w:hAnsi="Verdana"/>
        </w:rPr>
        <w:t>h</w:t>
      </w:r>
      <w:r>
        <w:rPr>
          <w:rFonts w:ascii="Verdana" w:hAnsi="Verdana"/>
        </w:rPr>
        <w:t xml:space="preserve">ead </w:t>
      </w:r>
      <w:r w:rsidR="00590395">
        <w:rPr>
          <w:rFonts w:ascii="Verdana" w:hAnsi="Verdana"/>
        </w:rPr>
        <w:t>o</w:t>
      </w:r>
      <w:r>
        <w:rPr>
          <w:rFonts w:ascii="Verdana" w:hAnsi="Verdana"/>
        </w:rPr>
        <w:t>ffice)</w:t>
      </w:r>
    </w:p>
    <w:p w14:paraId="42541944" w14:textId="77777777" w:rsidR="00E62E77" w:rsidRPr="00E62E77" w:rsidRDefault="00E62E77" w:rsidP="00E62E77">
      <w:pPr>
        <w:pStyle w:val="QsyesnoCharChar"/>
        <w:ind w:firstLine="851"/>
        <w:rPr>
          <w:rFonts w:ascii="Verdana" w:hAnsi="Verdana"/>
        </w:rPr>
      </w:pPr>
      <w:r w:rsidRPr="00E62E77">
        <w:rPr>
          <w:rFonts w:ascii="Verdana" w:hAnsi="Verdana"/>
        </w:rPr>
        <w:fldChar w:fldCharType="begin">
          <w:ffData>
            <w:name w:val="Check15"/>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No</w:t>
      </w:r>
      <w:r w:rsidRPr="00E62E77">
        <w:rPr>
          <w:rFonts w:ascii="Webdings" w:eastAsia="Webdings" w:hAnsi="Webdings" w:cs="Webdings"/>
        </w:rPr>
        <w:t>4</w:t>
      </w:r>
      <w:r w:rsidRPr="00E62E77">
        <w:rPr>
          <w:rFonts w:ascii="Verdana" w:hAnsi="Verdana"/>
        </w:rPr>
        <w:t>Give details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E62E77" w:rsidRPr="00E62E77" w14:paraId="4071E8FC" w14:textId="77777777" w:rsidTr="007766BD">
        <w:trPr>
          <w:trHeight w:val="397"/>
        </w:trPr>
        <w:tc>
          <w:tcPr>
            <w:tcW w:w="1701" w:type="dxa"/>
            <w:tcBorders>
              <w:top w:val="single" w:sz="4" w:space="0" w:color="auto"/>
              <w:left w:val="single" w:sz="4" w:space="0" w:color="auto"/>
              <w:bottom w:val="nil"/>
              <w:right w:val="single" w:sz="12" w:space="0" w:color="C0C0C0"/>
            </w:tcBorders>
            <w:vAlign w:val="center"/>
          </w:tcPr>
          <w:p w14:paraId="2F5A2C95" w14:textId="77777777" w:rsidR="00E62E77" w:rsidRPr="00E62E77" w:rsidRDefault="00E62E77" w:rsidP="007766BD">
            <w:pPr>
              <w:pStyle w:val="QspromptChar"/>
              <w:keepNext/>
              <w:rPr>
                <w:rFonts w:ascii="Verdana" w:hAnsi="Verdana"/>
              </w:rPr>
            </w:pPr>
            <w:r w:rsidRPr="00E62E77">
              <w:rPr>
                <w:rFonts w:ascii="Verdana" w:hAnsi="Verdana"/>
              </w:rPr>
              <w:t>Registered office address</w:t>
            </w:r>
          </w:p>
        </w:tc>
        <w:tc>
          <w:tcPr>
            <w:tcW w:w="5387" w:type="dxa"/>
            <w:vMerge w:val="restart"/>
            <w:tcBorders>
              <w:left w:val="nil"/>
            </w:tcBorders>
          </w:tcPr>
          <w:p w14:paraId="316D12AB" w14:textId="77777777" w:rsidR="00E62E77" w:rsidRPr="00E62E77" w:rsidRDefault="00E62E77" w:rsidP="007766BD">
            <w:pPr>
              <w:pStyle w:val="Qsanswer"/>
              <w:keepNext/>
              <w:spacing w:before="20"/>
              <w:ind w:right="57"/>
              <w:rPr>
                <w:rFonts w:ascii="Verdana" w:hAnsi="Verdana"/>
                <w:color w:val="auto"/>
              </w:rPr>
            </w:pPr>
            <w:r w:rsidRPr="00E62E77">
              <w:rPr>
                <w:rFonts w:ascii="Verdana" w:hAnsi="Verdana"/>
                <w:color w:val="auto"/>
              </w:rPr>
              <w:fldChar w:fldCharType="begin">
                <w:ffData>
                  <w:name w:val="Text38"/>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r w:rsidR="00E62E77" w:rsidRPr="00E62E77" w14:paraId="53F0B67C" w14:textId="77777777" w:rsidTr="007766BD">
        <w:trPr>
          <w:trHeight w:val="397"/>
        </w:trPr>
        <w:tc>
          <w:tcPr>
            <w:tcW w:w="1701" w:type="dxa"/>
            <w:tcBorders>
              <w:top w:val="nil"/>
              <w:left w:val="single" w:sz="4" w:space="0" w:color="auto"/>
              <w:bottom w:val="nil"/>
              <w:right w:val="single" w:sz="12" w:space="0" w:color="C0C0C0"/>
            </w:tcBorders>
            <w:vAlign w:val="center"/>
          </w:tcPr>
          <w:p w14:paraId="6D03F498" w14:textId="77777777" w:rsidR="00E62E77" w:rsidRPr="00E62E77" w:rsidRDefault="00E62E77" w:rsidP="007766BD">
            <w:pPr>
              <w:pStyle w:val="Question"/>
              <w:keepNext/>
              <w:tabs>
                <w:tab w:val="clear" w:pos="284"/>
                <w:tab w:val="left" w:pos="1418"/>
                <w:tab w:val="left" w:pos="2552"/>
              </w:tabs>
              <w:spacing w:before="0"/>
              <w:ind w:firstLine="0"/>
              <w:rPr>
                <w:rFonts w:ascii="Verdana" w:hAnsi="Verdana"/>
              </w:rPr>
            </w:pPr>
          </w:p>
        </w:tc>
        <w:tc>
          <w:tcPr>
            <w:tcW w:w="5387" w:type="dxa"/>
            <w:vMerge/>
            <w:tcBorders>
              <w:left w:val="nil"/>
            </w:tcBorders>
            <w:vAlign w:val="center"/>
          </w:tcPr>
          <w:p w14:paraId="4BCB5E62" w14:textId="77777777" w:rsidR="00E62E77" w:rsidRPr="00E62E77" w:rsidRDefault="00E62E77" w:rsidP="007766BD">
            <w:pPr>
              <w:pStyle w:val="Qsanswer"/>
              <w:keepNext/>
              <w:spacing w:before="20"/>
              <w:ind w:right="57"/>
              <w:rPr>
                <w:rFonts w:ascii="Verdana" w:hAnsi="Verdana"/>
                <w:color w:val="auto"/>
              </w:rPr>
            </w:pPr>
          </w:p>
        </w:tc>
      </w:tr>
      <w:tr w:rsidR="00E62E77" w:rsidRPr="00E62E77" w14:paraId="1F1963DF" w14:textId="77777777" w:rsidTr="007766BD">
        <w:trPr>
          <w:trHeight w:val="397"/>
        </w:trPr>
        <w:tc>
          <w:tcPr>
            <w:tcW w:w="1701" w:type="dxa"/>
            <w:tcBorders>
              <w:top w:val="nil"/>
              <w:left w:val="single" w:sz="4" w:space="0" w:color="auto"/>
              <w:bottom w:val="nil"/>
              <w:right w:val="single" w:sz="12" w:space="0" w:color="C0C0C0"/>
            </w:tcBorders>
            <w:vAlign w:val="center"/>
          </w:tcPr>
          <w:p w14:paraId="54958791" w14:textId="77777777" w:rsidR="00E62E77" w:rsidRPr="00E62E77" w:rsidRDefault="00E62E77" w:rsidP="007766BD">
            <w:pPr>
              <w:pStyle w:val="Question"/>
              <w:keepNext/>
              <w:tabs>
                <w:tab w:val="clear" w:pos="284"/>
                <w:tab w:val="left" w:pos="1418"/>
                <w:tab w:val="left" w:pos="2552"/>
              </w:tabs>
              <w:spacing w:before="0"/>
              <w:ind w:firstLine="0"/>
              <w:rPr>
                <w:rFonts w:ascii="Verdana" w:hAnsi="Verdana"/>
              </w:rPr>
            </w:pPr>
          </w:p>
        </w:tc>
        <w:tc>
          <w:tcPr>
            <w:tcW w:w="5387" w:type="dxa"/>
            <w:vMerge/>
            <w:tcBorders>
              <w:left w:val="nil"/>
            </w:tcBorders>
            <w:vAlign w:val="center"/>
          </w:tcPr>
          <w:p w14:paraId="077E9B53" w14:textId="77777777" w:rsidR="00E62E77" w:rsidRPr="00E62E77" w:rsidRDefault="00E62E77" w:rsidP="007766BD">
            <w:pPr>
              <w:pStyle w:val="Qsanswer"/>
              <w:keepNext/>
              <w:spacing w:before="20"/>
              <w:ind w:right="57"/>
              <w:rPr>
                <w:rFonts w:ascii="Verdana" w:hAnsi="Verdana"/>
                <w:color w:val="auto"/>
              </w:rPr>
            </w:pPr>
          </w:p>
        </w:tc>
      </w:tr>
      <w:tr w:rsidR="00E62E77" w:rsidRPr="00E62E77" w14:paraId="503388CD" w14:textId="77777777" w:rsidTr="007766BD">
        <w:trPr>
          <w:trHeight w:val="397"/>
        </w:trPr>
        <w:tc>
          <w:tcPr>
            <w:tcW w:w="1701" w:type="dxa"/>
            <w:tcBorders>
              <w:top w:val="nil"/>
              <w:left w:val="single" w:sz="4" w:space="0" w:color="auto"/>
              <w:bottom w:val="single" w:sz="4" w:space="0" w:color="auto"/>
              <w:right w:val="single" w:sz="12" w:space="0" w:color="C0C0C0"/>
            </w:tcBorders>
            <w:vAlign w:val="center"/>
          </w:tcPr>
          <w:p w14:paraId="2C1915A4" w14:textId="77777777" w:rsidR="00E62E77" w:rsidRPr="00E62E77" w:rsidRDefault="00E62E77" w:rsidP="007766BD">
            <w:pPr>
              <w:pStyle w:val="QspromptChar"/>
              <w:rPr>
                <w:rFonts w:ascii="Verdana" w:hAnsi="Verdana"/>
              </w:rPr>
            </w:pPr>
            <w:r w:rsidRPr="00E62E77">
              <w:rPr>
                <w:rFonts w:ascii="Verdana" w:hAnsi="Verdana"/>
              </w:rPr>
              <w:t>Postcode</w:t>
            </w:r>
          </w:p>
        </w:tc>
        <w:tc>
          <w:tcPr>
            <w:tcW w:w="5387" w:type="dxa"/>
            <w:tcBorders>
              <w:left w:val="nil"/>
              <w:bottom w:val="single" w:sz="4" w:space="0" w:color="auto"/>
            </w:tcBorders>
            <w:vAlign w:val="center"/>
          </w:tcPr>
          <w:p w14:paraId="595FEDD2" w14:textId="77777777" w:rsidR="00E62E77" w:rsidRPr="00E62E77" w:rsidRDefault="00E62E77" w:rsidP="007766BD">
            <w:pPr>
              <w:pStyle w:val="Qsanswer"/>
              <w:keepNext/>
              <w:spacing w:before="20" w:after="0"/>
              <w:ind w:right="57"/>
              <w:rPr>
                <w:rFonts w:ascii="Verdana" w:hAnsi="Verdana"/>
                <w:color w:val="auto"/>
              </w:rPr>
            </w:pPr>
            <w:r w:rsidRPr="00E62E77">
              <w:rPr>
                <w:rFonts w:ascii="Verdana" w:hAnsi="Verdana"/>
                <w:color w:val="auto"/>
              </w:rPr>
              <w:fldChar w:fldCharType="begin">
                <w:ffData>
                  <w:name w:val="Text6"/>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6413EF72" w14:textId="77777777" w:rsidR="00E62E77" w:rsidRPr="00E62E77" w:rsidRDefault="00E62E77" w:rsidP="00E62E77">
      <w:pPr>
        <w:keepNext/>
        <w:spacing w:line="240" w:lineRule="auto"/>
        <w:outlineLvl w:val="0"/>
        <w:rPr>
          <w:rFonts w:ascii="Verdana" w:hAnsi="Verdana"/>
          <w:sz w:val="4"/>
        </w:rPr>
      </w:pPr>
      <w:r w:rsidRPr="00E62E77">
        <w:rPr>
          <w:rFonts w:ascii="Verdana" w:hAnsi="Verdana"/>
          <w:b/>
        </w:rPr>
        <w:tab/>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119"/>
        <w:gridCol w:w="3969"/>
      </w:tblGrid>
      <w:tr w:rsidR="00E62E77" w:rsidRPr="00E62E77" w14:paraId="17D631C4" w14:textId="77777777" w:rsidTr="007766BD">
        <w:trPr>
          <w:trHeight w:val="397"/>
        </w:trPr>
        <w:tc>
          <w:tcPr>
            <w:tcW w:w="3119" w:type="dxa"/>
            <w:tcBorders>
              <w:top w:val="single" w:sz="4" w:space="0" w:color="auto"/>
              <w:left w:val="single" w:sz="4" w:space="0" w:color="auto"/>
              <w:bottom w:val="single" w:sz="4" w:space="0" w:color="auto"/>
              <w:right w:val="single" w:sz="12" w:space="0" w:color="C0C0C0"/>
            </w:tcBorders>
            <w:vAlign w:val="center"/>
          </w:tcPr>
          <w:p w14:paraId="6BD5D37C" w14:textId="77777777" w:rsidR="00E62E77" w:rsidRPr="00E62E77" w:rsidRDefault="00E62E77" w:rsidP="007766BD">
            <w:pPr>
              <w:pStyle w:val="QspromptChar"/>
              <w:keepNext/>
              <w:rPr>
                <w:rFonts w:ascii="Verdana" w:hAnsi="Verdana"/>
              </w:rPr>
            </w:pPr>
            <w:r w:rsidRPr="00E62E77">
              <w:rPr>
                <w:rFonts w:ascii="Verdana" w:hAnsi="Verdana"/>
              </w:rPr>
              <w:t>Phone number (including STD code)</w:t>
            </w:r>
          </w:p>
        </w:tc>
        <w:tc>
          <w:tcPr>
            <w:tcW w:w="3969" w:type="dxa"/>
            <w:tcBorders>
              <w:left w:val="nil"/>
              <w:bottom w:val="single" w:sz="4" w:space="0" w:color="auto"/>
            </w:tcBorders>
            <w:vAlign w:val="center"/>
          </w:tcPr>
          <w:p w14:paraId="051F2B8B" w14:textId="77777777" w:rsidR="00E62E77" w:rsidRPr="00E62E77" w:rsidRDefault="00E62E77" w:rsidP="007766BD">
            <w:pPr>
              <w:pStyle w:val="Qsanswer"/>
              <w:keepNext/>
              <w:spacing w:before="20" w:after="0"/>
              <w:ind w:right="57"/>
              <w:rPr>
                <w:rFonts w:ascii="Verdana" w:hAnsi="Verdana"/>
                <w:color w:val="auto"/>
              </w:rPr>
            </w:pPr>
            <w:r w:rsidRPr="00E62E77">
              <w:rPr>
                <w:rFonts w:ascii="Verdana" w:hAnsi="Verdana"/>
                <w:color w:val="auto"/>
              </w:rPr>
              <w:fldChar w:fldCharType="begin">
                <w:ffData>
                  <w:name w:val="Text1"/>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0F3FDD82" w14:textId="77777777" w:rsidR="00E62E77" w:rsidRPr="00E62E77" w:rsidRDefault="00E62E77" w:rsidP="00E62E77">
      <w:pPr>
        <w:keepNext/>
        <w:spacing w:line="240" w:lineRule="auto"/>
        <w:outlineLvl w:val="0"/>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119"/>
        <w:gridCol w:w="3969"/>
      </w:tblGrid>
      <w:tr w:rsidR="00E62E77" w:rsidRPr="00E62E77" w14:paraId="2DF1741F" w14:textId="77777777" w:rsidTr="007766BD">
        <w:trPr>
          <w:trHeight w:val="397"/>
        </w:trPr>
        <w:tc>
          <w:tcPr>
            <w:tcW w:w="3119" w:type="dxa"/>
            <w:tcBorders>
              <w:top w:val="single" w:sz="4" w:space="0" w:color="auto"/>
              <w:left w:val="single" w:sz="4" w:space="0" w:color="auto"/>
              <w:bottom w:val="single" w:sz="4" w:space="0" w:color="auto"/>
              <w:right w:val="single" w:sz="12" w:space="0" w:color="C0C0C0"/>
            </w:tcBorders>
            <w:vAlign w:val="center"/>
          </w:tcPr>
          <w:p w14:paraId="20218BA3" w14:textId="77777777" w:rsidR="00E62E77" w:rsidRPr="00E62E77" w:rsidRDefault="00E62E77" w:rsidP="007766BD">
            <w:pPr>
              <w:pStyle w:val="QspromptChar"/>
              <w:keepNext/>
              <w:rPr>
                <w:rFonts w:ascii="Verdana" w:hAnsi="Verdana"/>
              </w:rPr>
            </w:pPr>
            <w:r w:rsidRPr="00E62E77">
              <w:rPr>
                <w:rFonts w:ascii="Verdana" w:hAnsi="Verdana"/>
              </w:rPr>
              <w:t>Fax number (including STD code)</w:t>
            </w:r>
          </w:p>
        </w:tc>
        <w:tc>
          <w:tcPr>
            <w:tcW w:w="3969" w:type="dxa"/>
            <w:tcBorders>
              <w:left w:val="nil"/>
              <w:bottom w:val="single" w:sz="4" w:space="0" w:color="auto"/>
            </w:tcBorders>
            <w:vAlign w:val="center"/>
          </w:tcPr>
          <w:p w14:paraId="41F6A3A9" w14:textId="77777777" w:rsidR="00E62E77" w:rsidRPr="00E62E77" w:rsidRDefault="00E62E77" w:rsidP="007766BD">
            <w:pPr>
              <w:pStyle w:val="Qsanswer"/>
              <w:keepNext/>
              <w:spacing w:before="20" w:after="0"/>
              <w:ind w:right="57"/>
              <w:rPr>
                <w:rFonts w:ascii="Verdana" w:hAnsi="Verdana"/>
                <w:color w:val="auto"/>
              </w:rPr>
            </w:pPr>
            <w:r w:rsidRPr="00E62E77">
              <w:rPr>
                <w:rFonts w:ascii="Verdana" w:hAnsi="Verdana"/>
                <w:color w:val="auto"/>
              </w:rPr>
              <w:fldChar w:fldCharType="begin">
                <w:ffData>
                  <w:name w:val="Text1"/>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2300880E" w14:textId="77777777" w:rsidR="00E62E77" w:rsidRPr="00E62E77" w:rsidRDefault="00E62E77" w:rsidP="00E62E77">
      <w:pPr>
        <w:pStyle w:val="Qstablespacer"/>
        <w:keepNext/>
        <w:outlineLvl w:val="0"/>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E62E77" w:rsidRPr="00E62E77" w14:paraId="046DA1EA" w14:textId="77777777" w:rsidTr="007766BD">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66703CCD" w14:textId="77777777" w:rsidR="00E62E77" w:rsidRPr="00E62E77" w:rsidRDefault="00E62E77" w:rsidP="007766BD">
            <w:pPr>
              <w:pStyle w:val="QspromptChar"/>
              <w:rPr>
                <w:rFonts w:ascii="Verdana" w:hAnsi="Verdana"/>
              </w:rPr>
            </w:pPr>
            <w:r w:rsidRPr="00E62E77">
              <w:rPr>
                <w:rFonts w:ascii="Verdana" w:hAnsi="Verdana"/>
              </w:rPr>
              <w:t>Email address</w:t>
            </w:r>
          </w:p>
        </w:tc>
        <w:tc>
          <w:tcPr>
            <w:tcW w:w="5387" w:type="dxa"/>
            <w:tcBorders>
              <w:left w:val="nil"/>
              <w:bottom w:val="single" w:sz="4" w:space="0" w:color="auto"/>
            </w:tcBorders>
            <w:vAlign w:val="center"/>
          </w:tcPr>
          <w:p w14:paraId="7AD97BC1" w14:textId="77777777" w:rsidR="00E62E77" w:rsidRPr="00E62E77" w:rsidRDefault="00E62E77" w:rsidP="007766BD">
            <w:pPr>
              <w:pStyle w:val="Qsanswer"/>
              <w:keepNext/>
              <w:spacing w:before="20" w:after="0"/>
              <w:ind w:right="57"/>
              <w:rPr>
                <w:rFonts w:ascii="Verdana" w:hAnsi="Verdana"/>
                <w:color w:val="auto"/>
              </w:rPr>
            </w:pPr>
            <w:r w:rsidRPr="00E62E77">
              <w:rPr>
                <w:rFonts w:ascii="Verdana" w:hAnsi="Verdana"/>
                <w:color w:val="auto"/>
              </w:rPr>
              <w:fldChar w:fldCharType="begin">
                <w:ffData>
                  <w:name w:val="Text1"/>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7CE938CA" w14:textId="77777777" w:rsidR="000C0660" w:rsidRPr="00EF3638" w:rsidRDefault="000C0660" w:rsidP="000C0660">
      <w:pPr>
        <w:pStyle w:val="Question"/>
        <w:keepNext/>
        <w:rPr>
          <w:rFonts w:ascii="Verdana" w:hAnsi="Verdana"/>
          <w:b/>
        </w:rPr>
      </w:pPr>
      <w:r w:rsidRPr="00EF3638">
        <w:rPr>
          <w:rFonts w:ascii="Verdana" w:hAnsi="Verdana"/>
          <w:b/>
        </w:rPr>
        <w:lastRenderedPageBreak/>
        <w:tab/>
      </w:r>
      <w:r w:rsidR="001C5D86" w:rsidRPr="00EF3638">
        <w:rPr>
          <w:rFonts w:ascii="Verdana" w:hAnsi="Verdana"/>
          <w:b/>
        </w:rPr>
        <w:t>1.1</w:t>
      </w:r>
      <w:r w:rsidR="00BA144F">
        <w:rPr>
          <w:rFonts w:ascii="Verdana" w:hAnsi="Verdana"/>
          <w:b/>
        </w:rPr>
        <w:t>5</w:t>
      </w:r>
      <w:r w:rsidRPr="00EF3638">
        <w:rPr>
          <w:rFonts w:ascii="Verdana" w:hAnsi="Verdana"/>
          <w:b/>
        </w:rPr>
        <w:tab/>
        <w:t>Does the applicant firm have a website address?</w:t>
      </w:r>
    </w:p>
    <w:p w14:paraId="1A3492B9" w14:textId="77777777" w:rsidR="000C0660" w:rsidRPr="00EF3638" w:rsidRDefault="000C0660" w:rsidP="000C0660">
      <w:pPr>
        <w:pStyle w:val="QsyesnoCharChar"/>
        <w:keepNext/>
        <w:rPr>
          <w:rFonts w:ascii="Verdana" w:hAnsi="Verdana"/>
        </w:rPr>
      </w:pPr>
      <w:r w:rsidRPr="00EF3638">
        <w:rPr>
          <w:rFonts w:ascii="Verdana" w:hAnsi="Verdana"/>
        </w:rPr>
        <w:fldChar w:fldCharType="begin">
          <w:ffData>
            <w:name w:val="Check15"/>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No</w:t>
      </w:r>
    </w:p>
    <w:p w14:paraId="6DED8810" w14:textId="5310D680" w:rsidR="000C0660" w:rsidRPr="00EF3638" w:rsidRDefault="000C0660" w:rsidP="000C0660">
      <w:pPr>
        <w:pStyle w:val="QsyesnoCharChar"/>
        <w:keepNext/>
        <w:rPr>
          <w:rFonts w:ascii="Verdana" w:hAnsi="Verdana"/>
        </w:rPr>
      </w:pPr>
      <w:r w:rsidRPr="00EF3638">
        <w:rPr>
          <w:rFonts w:ascii="Verdana" w:hAnsi="Verdana"/>
        </w:rPr>
        <w:fldChar w:fldCharType="begin">
          <w:ffData>
            <w:name w:val="Check15"/>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Yes</w:t>
      </w:r>
      <w:r w:rsidRPr="00EF3638">
        <w:rPr>
          <w:rFonts w:ascii="Webdings" w:eastAsia="Webdings" w:hAnsi="Webdings" w:cs="Webdings"/>
        </w:rPr>
        <w:t>4</w:t>
      </w:r>
      <w:r w:rsidRPr="00EF3638">
        <w:rPr>
          <w:rFonts w:ascii="Verdana" w:hAnsi="Verdana"/>
        </w:rPr>
        <w:t>Give address below</w:t>
      </w:r>
    </w:p>
    <w:p w14:paraId="4C89CB3E" w14:textId="502E40F1" w:rsidR="000C0660" w:rsidRPr="00EF3638" w:rsidRDefault="000C0660" w:rsidP="000C0660">
      <w:pPr>
        <w:pStyle w:val="QsyesnoCharChar"/>
        <w:keepNext/>
        <w:rPr>
          <w:rFonts w:ascii="Verdana" w:hAnsi="Verdana"/>
        </w:rPr>
      </w:pPr>
      <w:r w:rsidRPr="00EF3638">
        <w:rPr>
          <w:rFonts w:ascii="Verdana" w:hAnsi="Verdana"/>
        </w:rPr>
        <w:fldChar w:fldCharType="begin">
          <w:ffData>
            <w:name w:val="Check15"/>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r>
      <w:r w:rsidR="00EE492F">
        <w:rPr>
          <w:rFonts w:ascii="Verdana" w:hAnsi="Verdana"/>
        </w:rPr>
        <w:t>B</w:t>
      </w:r>
      <w:r w:rsidRPr="00EF3638">
        <w:rPr>
          <w:rFonts w:ascii="Verdana" w:hAnsi="Verdana"/>
        </w:rPr>
        <w:t>eing developed</w:t>
      </w:r>
      <w:r w:rsidRPr="00EF3638">
        <w:rPr>
          <w:rFonts w:ascii="Webdings" w:eastAsia="Webdings" w:hAnsi="Webdings" w:cs="Webdings"/>
        </w:rPr>
        <w:t>4</w:t>
      </w:r>
      <w:r w:rsidRPr="00EF3638">
        <w:rPr>
          <w:rFonts w:ascii="Verdana" w:hAnsi="Verdana"/>
        </w:rPr>
        <w:t>Give address (if known) and launch date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C0660" w:rsidRPr="00EF3638" w14:paraId="03F4B3CE" w14:textId="77777777" w:rsidTr="001E412F">
        <w:trPr>
          <w:trHeight w:val="397"/>
        </w:trPr>
        <w:tc>
          <w:tcPr>
            <w:tcW w:w="7088" w:type="dxa"/>
            <w:vAlign w:val="center"/>
          </w:tcPr>
          <w:p w14:paraId="5D46E60F" w14:textId="77777777" w:rsidR="000C0660" w:rsidRPr="00EF3638" w:rsidRDefault="000C0660" w:rsidP="001E412F">
            <w:pPr>
              <w:pStyle w:val="Qsanswer"/>
              <w:keepNext/>
              <w:spacing w:before="20" w:after="0"/>
              <w:ind w:right="57"/>
              <w:rPr>
                <w:rFonts w:ascii="Verdana" w:hAnsi="Verdana"/>
                <w:color w:val="auto"/>
              </w:rPr>
            </w:pPr>
            <w:r w:rsidRPr="00EF3638">
              <w:rPr>
                <w:rFonts w:ascii="Verdana" w:hAnsi="Verdana"/>
                <w:color w:val="auto"/>
              </w:rPr>
              <w:fldChar w:fldCharType="begin">
                <w:ffData>
                  <w:name w:val="Text7"/>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5DA29DF5" w14:textId="77777777" w:rsidR="00E62E77" w:rsidRPr="00E62E77" w:rsidRDefault="00BE108B" w:rsidP="00E62E77">
      <w:pPr>
        <w:pStyle w:val="Question"/>
        <w:keepNext/>
        <w:rPr>
          <w:rFonts w:ascii="Verdana" w:hAnsi="Verdana"/>
          <w:b/>
        </w:rPr>
      </w:pPr>
      <w:r>
        <w:rPr>
          <w:rFonts w:ascii="Verdana" w:hAnsi="Verdana"/>
          <w:b/>
        </w:rPr>
        <w:tab/>
      </w:r>
      <w:r w:rsidR="001C5D86">
        <w:rPr>
          <w:rFonts w:ascii="Verdana" w:hAnsi="Verdana"/>
          <w:b/>
        </w:rPr>
        <w:t>1.1</w:t>
      </w:r>
      <w:r w:rsidR="00BA144F">
        <w:rPr>
          <w:rFonts w:ascii="Verdana" w:hAnsi="Verdana"/>
          <w:b/>
        </w:rPr>
        <w:t>6</w:t>
      </w:r>
      <w:r w:rsidR="00E62E77" w:rsidRPr="00E62E77">
        <w:rPr>
          <w:rFonts w:ascii="Verdana" w:hAnsi="Verdana"/>
          <w:b/>
        </w:rPr>
        <w:tab/>
        <w:t>Please attach the following</w:t>
      </w:r>
    </w:p>
    <w:p w14:paraId="42929BB7" w14:textId="77777777" w:rsidR="000F59B0" w:rsidRPr="00E62E77" w:rsidRDefault="000F59B0" w:rsidP="000F59B0">
      <w:pPr>
        <w:pStyle w:val="Qsyesno"/>
        <w:rPr>
          <w:rFonts w:ascii="Verdana" w:hAnsi="Verdana"/>
        </w:rPr>
      </w:pPr>
      <w:r>
        <w:rPr>
          <w:rFonts w:ascii="Verdana" w:hAnsi="Verdana"/>
        </w:rPr>
        <w:t>Certificate of incorporation</w:t>
      </w:r>
      <w:r>
        <w:rPr>
          <w:rFonts w:ascii="Verdana" w:hAnsi="Verdana"/>
        </w:rPr>
        <w:tab/>
      </w:r>
      <w:r>
        <w:rPr>
          <w:rFonts w:ascii="Verdana" w:hAnsi="Verdana"/>
        </w:rPr>
        <w:tab/>
      </w:r>
      <w:r>
        <w:rPr>
          <w:rFonts w:ascii="Verdana" w:hAnsi="Verdana"/>
        </w:rPr>
        <w:tab/>
      </w:r>
      <w:r>
        <w:rPr>
          <w:rFonts w:ascii="Verdana" w:hAnsi="Verdana"/>
        </w:rPr>
        <w:tab/>
      </w:r>
      <w:r w:rsidRPr="00E62E77">
        <w:rPr>
          <w:rFonts w:ascii="Verdana" w:hAnsi="Verdana"/>
        </w:rPr>
        <w:fldChar w:fldCharType="begin">
          <w:ffData>
            <w:name w:val="Check53"/>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 xml:space="preserve"> Attached</w:t>
      </w:r>
    </w:p>
    <w:p w14:paraId="0D6CA1E9" w14:textId="77777777" w:rsidR="00E62E77" w:rsidRPr="00E62E77" w:rsidRDefault="00E62E77" w:rsidP="00E62E77">
      <w:pPr>
        <w:pStyle w:val="Answer"/>
        <w:keepNext/>
        <w:rPr>
          <w:rFonts w:ascii="Verdana" w:hAnsi="Verdana"/>
        </w:rPr>
      </w:pPr>
      <w:r w:rsidRPr="00E62E77">
        <w:rPr>
          <w:rFonts w:ascii="Verdana" w:hAnsi="Verdana"/>
        </w:rPr>
        <w:t>Copy of Partnership agreement deeds (if applicable)</w:t>
      </w:r>
      <w:r w:rsidR="000F59B0">
        <w:rPr>
          <w:rFonts w:ascii="Verdana" w:hAnsi="Verdana"/>
        </w:rPr>
        <w:tab/>
      </w:r>
      <w:r w:rsidRPr="00E62E77">
        <w:rPr>
          <w:rFonts w:ascii="Verdana" w:hAnsi="Verdana"/>
        </w:rPr>
        <w:fldChar w:fldCharType="begin">
          <w:ffData>
            <w:name w:val="Check22"/>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 xml:space="preserve"> Attached</w:t>
      </w:r>
    </w:p>
    <w:p w14:paraId="1B8C26BD" w14:textId="77777777" w:rsidR="00E62E77" w:rsidRPr="00E62E77" w:rsidRDefault="00E62E77" w:rsidP="00E62E77">
      <w:pPr>
        <w:pStyle w:val="Answer"/>
        <w:keepNext/>
        <w:rPr>
          <w:rFonts w:ascii="Verdana" w:hAnsi="Verdana"/>
        </w:rPr>
      </w:pPr>
      <w:r w:rsidRPr="00E62E77">
        <w:rPr>
          <w:rFonts w:ascii="Verdana" w:hAnsi="Verdana"/>
        </w:rPr>
        <w:t xml:space="preserve">Copy of Limited Liability Partnership agreement deeds </w:t>
      </w:r>
      <w:r w:rsidR="00590395">
        <w:rPr>
          <w:rFonts w:ascii="Verdana" w:hAnsi="Verdana"/>
        </w:rPr>
        <w:br/>
      </w:r>
      <w:r w:rsidRPr="00E62E77">
        <w:rPr>
          <w:rFonts w:ascii="Verdana" w:hAnsi="Verdana"/>
        </w:rPr>
        <w:t>(if applicable)</w:t>
      </w:r>
      <w:r w:rsidRPr="00E62E77">
        <w:rPr>
          <w:rFonts w:ascii="Verdana" w:hAnsi="Verdana"/>
        </w:rPr>
        <w:tab/>
      </w:r>
      <w:r w:rsidR="00590395">
        <w:rPr>
          <w:rFonts w:ascii="Verdana" w:hAnsi="Verdana"/>
        </w:rPr>
        <w:tab/>
      </w:r>
      <w:r w:rsidR="00590395">
        <w:rPr>
          <w:rFonts w:ascii="Verdana" w:hAnsi="Verdana"/>
        </w:rPr>
        <w:tab/>
      </w:r>
      <w:r w:rsidR="00590395">
        <w:rPr>
          <w:rFonts w:ascii="Verdana" w:hAnsi="Verdana"/>
        </w:rPr>
        <w:tab/>
      </w:r>
      <w:r w:rsidR="00590395">
        <w:rPr>
          <w:rFonts w:ascii="Verdana" w:hAnsi="Verdana"/>
        </w:rPr>
        <w:tab/>
      </w:r>
      <w:r w:rsidR="00590395">
        <w:rPr>
          <w:rFonts w:ascii="Verdana" w:hAnsi="Verdana"/>
        </w:rPr>
        <w:tab/>
      </w:r>
      <w:r w:rsidRPr="00E62E77">
        <w:rPr>
          <w:rFonts w:ascii="Verdana" w:hAnsi="Verdana"/>
        </w:rPr>
        <w:fldChar w:fldCharType="begin">
          <w:ffData>
            <w:name w:val="Check22"/>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 xml:space="preserve"> Attached</w:t>
      </w:r>
    </w:p>
    <w:p w14:paraId="6AB6D1E3" w14:textId="77777777" w:rsidR="00E62E77" w:rsidRPr="00E62E77" w:rsidRDefault="001C5D86" w:rsidP="00E62E77">
      <w:pPr>
        <w:pStyle w:val="Question"/>
        <w:keepNext/>
        <w:rPr>
          <w:rFonts w:ascii="Verdana" w:hAnsi="Verdana"/>
          <w:b/>
        </w:rPr>
      </w:pPr>
      <w:r>
        <w:rPr>
          <w:rFonts w:ascii="Verdana" w:hAnsi="Verdana"/>
          <w:b/>
        </w:rPr>
        <w:tab/>
        <w:t>1.1</w:t>
      </w:r>
      <w:r w:rsidR="00BA144F">
        <w:rPr>
          <w:rFonts w:ascii="Verdana" w:hAnsi="Verdana"/>
          <w:b/>
        </w:rPr>
        <w:t>7</w:t>
      </w:r>
      <w:r w:rsidR="00E62E77" w:rsidRPr="00E62E77">
        <w:rPr>
          <w:rFonts w:ascii="Verdana" w:hAnsi="Verdana"/>
          <w:b/>
        </w:rPr>
        <w:tab/>
        <w:t>Does the applicant firm have a registered number</w:t>
      </w:r>
      <w:r w:rsidR="00377A39">
        <w:rPr>
          <w:rFonts w:ascii="Verdana" w:hAnsi="Verdana"/>
          <w:b/>
        </w:rPr>
        <w:t>,</w:t>
      </w:r>
      <w:r w:rsidR="00E62E77" w:rsidRPr="00E62E77">
        <w:rPr>
          <w:rFonts w:ascii="Verdana" w:hAnsi="Verdana"/>
          <w:b/>
        </w:rPr>
        <w:t xml:space="preserve"> e</w:t>
      </w:r>
      <w:r w:rsidR="008972F8">
        <w:rPr>
          <w:rFonts w:ascii="Verdana" w:hAnsi="Verdana"/>
          <w:b/>
        </w:rPr>
        <w:t>g</w:t>
      </w:r>
      <w:r w:rsidR="00E62E77" w:rsidRPr="00E62E77">
        <w:rPr>
          <w:rFonts w:ascii="Verdana" w:hAnsi="Verdana"/>
          <w:b/>
        </w:rPr>
        <w:t xml:space="preserve"> Companies House number?</w:t>
      </w:r>
    </w:p>
    <w:p w14:paraId="029ED845" w14:textId="77777777" w:rsidR="00E62E77" w:rsidRPr="00E62E77" w:rsidRDefault="00E62E77" w:rsidP="00E62E77">
      <w:pPr>
        <w:pStyle w:val="Answer"/>
        <w:keepNext/>
        <w:rPr>
          <w:rFonts w:ascii="Verdana" w:hAnsi="Verdana"/>
          <w:b/>
        </w:rPr>
      </w:pPr>
      <w:r w:rsidRPr="00E62E77">
        <w:rPr>
          <w:rFonts w:ascii="Verdana" w:hAnsi="Verdana"/>
        </w:rPr>
        <w:fldChar w:fldCharType="begin">
          <w:ffData>
            <w:name w:val="Check22"/>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No</w:t>
      </w:r>
    </w:p>
    <w:p w14:paraId="22DB8AA3" w14:textId="77777777" w:rsidR="00E62E77" w:rsidRPr="00E62E77" w:rsidRDefault="00E62E77" w:rsidP="00E62E77">
      <w:pPr>
        <w:pStyle w:val="Answer"/>
        <w:keepNext/>
        <w:rPr>
          <w:rFonts w:ascii="Verdana" w:hAnsi="Verdana"/>
          <w:b/>
        </w:rPr>
      </w:pPr>
      <w:r w:rsidRPr="00E62E77">
        <w:rPr>
          <w:rFonts w:ascii="Verdana" w:hAnsi="Verdana"/>
        </w:rPr>
        <w:fldChar w:fldCharType="begin">
          <w:ffData>
            <w:name w:val="Check22"/>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Yes</w:t>
      </w:r>
      <w:r w:rsidRPr="00E62E77">
        <w:rPr>
          <w:rFonts w:ascii="Webdings" w:eastAsia="Webdings" w:hAnsi="Webdings" w:cs="Webdings"/>
        </w:rPr>
        <w:t>4</w:t>
      </w:r>
      <w:r w:rsidRPr="00E62E77">
        <w:rPr>
          <w:rFonts w:ascii="Verdana" w:hAnsi="Verdana"/>
        </w:rPr>
        <w:t>Give details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gridCol w:w="360"/>
        <w:gridCol w:w="360"/>
      </w:tblGrid>
      <w:tr w:rsidR="00E62E77" w:rsidRPr="00E62E77" w14:paraId="28E7BAE6" w14:textId="77777777" w:rsidTr="007766BD">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B625234" w14:textId="77777777" w:rsidR="00E62E77" w:rsidRPr="00E62E77" w:rsidRDefault="00E62E77" w:rsidP="007766BD">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8"/>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5F86E34" w14:textId="77777777" w:rsidR="00E62E77" w:rsidRPr="00E62E77" w:rsidRDefault="00E62E77" w:rsidP="007766BD">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6A8AE84" w14:textId="77777777" w:rsidR="00E62E77" w:rsidRPr="00E62E77" w:rsidRDefault="00E62E77" w:rsidP="007766BD">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8"/>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03BA777" w14:textId="77777777" w:rsidR="00E62E77" w:rsidRPr="00E62E77" w:rsidRDefault="00E62E77" w:rsidP="007766BD">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B944BD5" w14:textId="77777777" w:rsidR="00E62E77" w:rsidRPr="00E62E77" w:rsidRDefault="00E62E77" w:rsidP="007766BD">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8"/>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32E0EC8" w14:textId="77777777" w:rsidR="00E62E77" w:rsidRPr="00E62E77" w:rsidRDefault="00E62E77" w:rsidP="007766BD">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8F9F7C7" w14:textId="77777777" w:rsidR="00E62E77" w:rsidRPr="00E62E77" w:rsidRDefault="00E62E77" w:rsidP="007766BD">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8"/>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8A3876E" w14:textId="77777777" w:rsidR="00E62E77" w:rsidRPr="00E62E77" w:rsidRDefault="00E62E77" w:rsidP="007766BD">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48F3D70" w14:textId="77777777" w:rsidR="00E62E77" w:rsidRPr="00E62E77" w:rsidRDefault="00E62E77" w:rsidP="007766BD">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8"/>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634A730" w14:textId="77777777" w:rsidR="00E62E77" w:rsidRPr="00E62E77" w:rsidRDefault="00E62E77" w:rsidP="007766BD">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CFEAA70" w14:textId="77777777" w:rsidR="00E62E77" w:rsidRPr="00E62E77" w:rsidRDefault="00E62E77" w:rsidP="007766BD">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8"/>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0DD67E6" w14:textId="77777777" w:rsidR="00E62E77" w:rsidRPr="00E62E77" w:rsidRDefault="00E62E77" w:rsidP="007766BD">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r>
    </w:tbl>
    <w:p w14:paraId="5CF9C2F3" w14:textId="77777777" w:rsidR="000F59B0" w:rsidRPr="00EF3638" w:rsidRDefault="009E07E8" w:rsidP="000F59B0">
      <w:pPr>
        <w:pStyle w:val="QuestionCharChar"/>
        <w:rPr>
          <w:rFonts w:ascii="Verdana" w:hAnsi="Verdana"/>
        </w:rPr>
      </w:pPr>
      <w:r w:rsidRPr="00EF3638">
        <w:rPr>
          <w:rFonts w:ascii="Verdana" w:hAnsi="Verdana"/>
          <w:b w:val="0"/>
        </w:rPr>
        <w:tab/>
      </w:r>
      <w:r w:rsidR="000F59B0" w:rsidRPr="00EF3638">
        <w:rPr>
          <w:rFonts w:ascii="Verdana" w:hAnsi="Verdana"/>
        </w:rPr>
        <w:t>1.1</w:t>
      </w:r>
      <w:r w:rsidR="00BA144F">
        <w:rPr>
          <w:rFonts w:ascii="Verdana" w:hAnsi="Verdana"/>
        </w:rPr>
        <w:t>8</w:t>
      </w:r>
      <w:r w:rsidR="000F59B0" w:rsidRPr="00EF3638">
        <w:rPr>
          <w:rFonts w:ascii="Verdana" w:hAnsi="Verdana"/>
        </w:rPr>
        <w:tab/>
        <w:t>Please confirm that all the details given in Questions 1.</w:t>
      </w:r>
      <w:r w:rsidR="00BA144F">
        <w:rPr>
          <w:rFonts w:ascii="Verdana" w:hAnsi="Verdana"/>
        </w:rPr>
        <w:t>3</w:t>
      </w:r>
      <w:r w:rsidR="000F59B0" w:rsidRPr="00EF3638">
        <w:rPr>
          <w:rFonts w:ascii="Verdana" w:hAnsi="Verdana"/>
        </w:rPr>
        <w:t>-1.</w:t>
      </w:r>
      <w:r w:rsidR="00BA144F">
        <w:rPr>
          <w:rFonts w:ascii="Verdana" w:hAnsi="Verdana"/>
        </w:rPr>
        <w:t>5</w:t>
      </w:r>
      <w:r w:rsidR="000F59B0" w:rsidRPr="00EF3638">
        <w:rPr>
          <w:rFonts w:ascii="Verdana" w:hAnsi="Verdana"/>
        </w:rPr>
        <w:t xml:space="preserve"> and 1.1</w:t>
      </w:r>
      <w:r w:rsidR="00BA144F">
        <w:rPr>
          <w:rFonts w:ascii="Verdana" w:hAnsi="Verdana"/>
        </w:rPr>
        <w:t>6</w:t>
      </w:r>
      <w:r w:rsidR="000F59B0" w:rsidRPr="00EF3638">
        <w:rPr>
          <w:rFonts w:ascii="Verdana" w:hAnsi="Verdana"/>
        </w:rPr>
        <w:t>-1.1</w:t>
      </w:r>
      <w:r w:rsidR="00945DE9">
        <w:rPr>
          <w:rFonts w:ascii="Verdana" w:hAnsi="Verdana"/>
        </w:rPr>
        <w:t>7</w:t>
      </w:r>
      <w:r w:rsidR="000F59B0" w:rsidRPr="00EF3638">
        <w:rPr>
          <w:rFonts w:ascii="Verdana" w:hAnsi="Verdana"/>
        </w:rPr>
        <w:t xml:space="preserve"> match companies house records</w:t>
      </w:r>
    </w:p>
    <w:p w14:paraId="74B8C35C" w14:textId="77777777" w:rsidR="000F59B0" w:rsidRPr="00EF3638" w:rsidRDefault="000F59B0" w:rsidP="000F59B0">
      <w:pPr>
        <w:pStyle w:val="Answer"/>
        <w:keepNext/>
        <w:rPr>
          <w:rFonts w:ascii="Verdana" w:hAnsi="Verdana"/>
          <w:b/>
        </w:rPr>
      </w:pPr>
      <w:r w:rsidRPr="00EF3638">
        <w:rPr>
          <w:rFonts w:ascii="Verdana" w:hAnsi="Verdana"/>
        </w:rPr>
        <w:fldChar w:fldCharType="begin">
          <w:ffData>
            <w:name w:val="Check22"/>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Yes</w:t>
      </w:r>
    </w:p>
    <w:p w14:paraId="6F2B8D84" w14:textId="77777777" w:rsidR="000F59B0" w:rsidRPr="00EF3638" w:rsidRDefault="000F59B0" w:rsidP="000F59B0">
      <w:pPr>
        <w:pStyle w:val="Answer"/>
        <w:keepNext/>
        <w:rPr>
          <w:rFonts w:ascii="Verdana" w:hAnsi="Verdana"/>
        </w:rPr>
      </w:pPr>
      <w:r w:rsidRPr="00EF3638">
        <w:rPr>
          <w:rFonts w:ascii="Verdana" w:hAnsi="Verdana"/>
        </w:rPr>
        <w:fldChar w:fldCharType="begin">
          <w:ffData>
            <w:name w:val="Check22"/>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No</w:t>
      </w:r>
      <w:r w:rsidRPr="00EF3638">
        <w:rPr>
          <w:rFonts w:ascii="Webdings" w:eastAsia="Webdings" w:hAnsi="Webdings" w:cs="Webdings"/>
        </w:rPr>
        <w:t>4</w:t>
      </w:r>
      <w:r w:rsidRPr="00EF3638">
        <w:rPr>
          <w:rFonts w:ascii="Verdana" w:hAnsi="Verdana"/>
        </w:rPr>
        <w:t>Give details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F59B0" w:rsidRPr="00EF3638" w14:paraId="73E85074" w14:textId="77777777" w:rsidTr="00077963">
        <w:trPr>
          <w:trHeight w:hRule="exact" w:val="397"/>
        </w:trPr>
        <w:tc>
          <w:tcPr>
            <w:tcW w:w="7088" w:type="dxa"/>
            <w:vAlign w:val="center"/>
          </w:tcPr>
          <w:p w14:paraId="74E0ECC6" w14:textId="77777777" w:rsidR="000F59B0" w:rsidRPr="00EF3638" w:rsidRDefault="000F59B0" w:rsidP="00077963">
            <w:pPr>
              <w:pStyle w:val="Qsanswer"/>
              <w:keepNext/>
              <w:spacing w:before="20" w:after="0"/>
              <w:ind w:right="57"/>
              <w:rPr>
                <w:rFonts w:ascii="Verdana" w:hAnsi="Verdana"/>
                <w:color w:val="auto"/>
              </w:rPr>
            </w:pPr>
            <w:r w:rsidRPr="00EF3638">
              <w:rPr>
                <w:rFonts w:ascii="Verdana" w:hAnsi="Verdana"/>
                <w:color w:val="auto"/>
              </w:rPr>
              <w:fldChar w:fldCharType="begin">
                <w:ffData>
                  <w:name w:val="Text7"/>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5EDC2E8E" w14:textId="77777777" w:rsidR="00BD6389" w:rsidRPr="00E62E77" w:rsidRDefault="00BD6389" w:rsidP="00BD6389">
      <w:pPr>
        <w:pStyle w:val="Question"/>
        <w:keepNext/>
        <w:rPr>
          <w:rFonts w:ascii="Verdana" w:hAnsi="Verdana"/>
          <w:b/>
        </w:rPr>
      </w:pPr>
      <w:r>
        <w:rPr>
          <w:rFonts w:ascii="Verdana" w:hAnsi="Verdana"/>
          <w:b/>
        </w:rPr>
        <w:t>1.19</w:t>
      </w:r>
      <w:r w:rsidRPr="00E62E77">
        <w:rPr>
          <w:rFonts w:ascii="Verdana" w:hAnsi="Verdana"/>
          <w:b/>
        </w:rPr>
        <w:tab/>
        <w:t xml:space="preserve">Does the applicant firm have </w:t>
      </w:r>
      <w:r>
        <w:rPr>
          <w:rFonts w:ascii="Verdana" w:hAnsi="Verdana"/>
          <w:b/>
        </w:rPr>
        <w:t>a Legal Entity Identifier (LEI) code?</w:t>
      </w:r>
    </w:p>
    <w:p w14:paraId="28A59411" w14:textId="77777777" w:rsidR="009E07E8" w:rsidRPr="00E62E77" w:rsidRDefault="009E07E8" w:rsidP="009E07E8">
      <w:pPr>
        <w:pStyle w:val="Answer"/>
        <w:keepNext/>
        <w:rPr>
          <w:rFonts w:ascii="Verdana" w:hAnsi="Verdana"/>
          <w:b/>
        </w:rPr>
      </w:pPr>
      <w:r w:rsidRPr="00E62E77">
        <w:rPr>
          <w:rFonts w:ascii="Verdana" w:hAnsi="Verdana"/>
        </w:rPr>
        <w:fldChar w:fldCharType="begin">
          <w:ffData>
            <w:name w:val="Check22"/>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No</w:t>
      </w:r>
    </w:p>
    <w:p w14:paraId="732E1DF3" w14:textId="77777777" w:rsidR="009E07E8" w:rsidRPr="00E62E77" w:rsidRDefault="009E07E8" w:rsidP="009E07E8">
      <w:pPr>
        <w:pStyle w:val="Answer"/>
        <w:keepNext/>
        <w:rPr>
          <w:rFonts w:ascii="Verdana" w:hAnsi="Verdana"/>
          <w:b/>
        </w:rPr>
      </w:pPr>
      <w:r w:rsidRPr="00E62E77">
        <w:rPr>
          <w:rFonts w:ascii="Verdana" w:hAnsi="Verdana"/>
        </w:rPr>
        <w:fldChar w:fldCharType="begin">
          <w:ffData>
            <w:name w:val="Check22"/>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Yes</w:t>
      </w:r>
      <w:r w:rsidRPr="00E62E77">
        <w:rPr>
          <w:rFonts w:ascii="Webdings" w:eastAsia="Webdings" w:hAnsi="Webdings" w:cs="Webdings"/>
        </w:rPr>
        <w:t>4</w:t>
      </w:r>
      <w:r w:rsidRPr="00E62E77">
        <w:rPr>
          <w:rFonts w:ascii="Verdana" w:hAnsi="Verdana"/>
        </w:rPr>
        <w:t>Give details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gridCol w:w="360"/>
        <w:gridCol w:w="360"/>
        <w:gridCol w:w="360"/>
        <w:gridCol w:w="360"/>
        <w:gridCol w:w="360"/>
        <w:gridCol w:w="360"/>
        <w:gridCol w:w="360"/>
        <w:gridCol w:w="360"/>
        <w:gridCol w:w="360"/>
        <w:gridCol w:w="360"/>
      </w:tblGrid>
      <w:tr w:rsidR="009E07E8" w:rsidRPr="00E62E77" w14:paraId="718B5B89" w14:textId="77777777" w:rsidTr="00ED27BB">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4B3FE1F2" w14:textId="77777777" w:rsidR="009E07E8" w:rsidRPr="00E62E77" w:rsidRDefault="009E07E8" w:rsidP="00B646B2">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8"/>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CCBE5B1" w14:textId="77777777" w:rsidR="009E07E8" w:rsidRPr="00E62E77" w:rsidRDefault="009E07E8" w:rsidP="00B646B2">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5379CE7" w14:textId="77777777" w:rsidR="009E07E8" w:rsidRPr="00E62E77" w:rsidRDefault="009E07E8" w:rsidP="00B646B2">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8"/>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18B2F73" w14:textId="77777777" w:rsidR="009E07E8" w:rsidRPr="00E62E77" w:rsidRDefault="009E07E8" w:rsidP="00B646B2">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3A806F9" w14:textId="77777777" w:rsidR="009E07E8" w:rsidRPr="00E62E77" w:rsidRDefault="009E07E8" w:rsidP="00B646B2">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8"/>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0206124" w14:textId="77777777" w:rsidR="009E07E8" w:rsidRPr="00E62E77" w:rsidRDefault="009E07E8" w:rsidP="00B646B2">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53B5E18" w14:textId="77777777" w:rsidR="009E07E8" w:rsidRPr="00E62E77" w:rsidRDefault="009E07E8" w:rsidP="00B646B2">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8"/>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195AB85" w14:textId="77777777" w:rsidR="009E07E8" w:rsidRPr="00E62E77" w:rsidRDefault="009E07E8" w:rsidP="00B646B2">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5E1B6E7" w14:textId="77777777" w:rsidR="009E07E8" w:rsidRPr="00E62E77" w:rsidRDefault="009E07E8" w:rsidP="00B646B2">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8"/>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F328E7E" w14:textId="77777777" w:rsidR="009E07E8" w:rsidRPr="00E62E77" w:rsidRDefault="009E07E8" w:rsidP="00B646B2">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19131B1" w14:textId="77777777" w:rsidR="009E07E8" w:rsidRPr="00E62E77" w:rsidRDefault="009E07E8" w:rsidP="00B646B2">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8"/>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A2C3CCC" w14:textId="77777777" w:rsidR="009E07E8" w:rsidRPr="00E62E77" w:rsidRDefault="009E07E8" w:rsidP="00B646B2">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E2554B9" w14:textId="77777777" w:rsidR="009E07E8" w:rsidRPr="00E62E77" w:rsidRDefault="009E07E8" w:rsidP="00B646B2">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930055D" w14:textId="77777777" w:rsidR="009E07E8" w:rsidRPr="00E62E77" w:rsidRDefault="009E07E8" w:rsidP="00B646B2">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24A978D" w14:textId="77777777" w:rsidR="009E07E8" w:rsidRPr="00E62E77" w:rsidRDefault="009E07E8" w:rsidP="00B646B2">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2A4E31A" w14:textId="77777777" w:rsidR="009E07E8" w:rsidRPr="00E62E77" w:rsidRDefault="009E07E8" w:rsidP="00B646B2">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AA91EFB" w14:textId="77777777" w:rsidR="009E07E8" w:rsidRPr="00E62E77" w:rsidRDefault="009E07E8" w:rsidP="00B646B2">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516686A" w14:textId="77777777" w:rsidR="009E07E8" w:rsidRPr="00E62E77" w:rsidRDefault="009E07E8" w:rsidP="00B646B2">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7B06D31" w14:textId="77777777" w:rsidR="009E07E8" w:rsidRPr="00E62E77" w:rsidRDefault="009E07E8" w:rsidP="00B646B2">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659E3F6" w14:textId="77777777" w:rsidR="009E07E8" w:rsidRPr="00E62E77" w:rsidRDefault="009E07E8" w:rsidP="00B646B2">
            <w:pPr>
              <w:keepNext/>
              <w:tabs>
                <w:tab w:val="right" w:pos="-142"/>
                <w:tab w:val="left" w:pos="1418"/>
                <w:tab w:val="left" w:pos="2552"/>
              </w:tabs>
              <w:spacing w:before="20" w:line="220" w:lineRule="exact"/>
              <w:ind w:left="28" w:right="57"/>
              <w:jc w:val="center"/>
              <w:outlineLvl w:val="0"/>
              <w:rPr>
                <w:rFonts w:ascii="Verdana" w:hAnsi="Verdana"/>
                <w:sz w:val="18"/>
              </w:rPr>
            </w:pPr>
            <w:r w:rsidRPr="00E62E77">
              <w:rPr>
                <w:rFonts w:ascii="Verdana" w:hAnsi="Verdana"/>
                <w:sz w:val="18"/>
              </w:rPr>
              <w:fldChar w:fldCharType="begin">
                <w:ffData>
                  <w:name w:val="Text49"/>
                  <w:enabled/>
                  <w:calcOnExit w:val="0"/>
                  <w:textInput/>
                </w:ffData>
              </w:fldChar>
            </w:r>
            <w:r w:rsidRPr="00E62E77">
              <w:rPr>
                <w:rFonts w:ascii="Verdana" w:hAnsi="Verdana"/>
                <w:sz w:val="18"/>
              </w:rPr>
              <w:instrText xml:space="preserve"> FORMTEXT </w:instrText>
            </w:r>
            <w:r w:rsidRPr="00E62E77">
              <w:rPr>
                <w:rFonts w:ascii="Verdana" w:hAnsi="Verdana"/>
                <w:sz w:val="18"/>
              </w:rPr>
            </w:r>
            <w:r w:rsidRPr="00E62E77">
              <w:rPr>
                <w:rFonts w:ascii="Verdana" w:hAnsi="Verdana"/>
                <w:sz w:val="18"/>
              </w:rPr>
              <w:fldChar w:fldCharType="separate"/>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noProof/>
                <w:sz w:val="18"/>
              </w:rPr>
              <w:t> </w:t>
            </w:r>
            <w:r w:rsidRPr="00E62E77">
              <w:rPr>
                <w:rFonts w:ascii="Verdana" w:hAnsi="Verdana"/>
                <w:sz w:val="18"/>
              </w:rPr>
              <w:fldChar w:fldCharType="end"/>
            </w:r>
          </w:p>
        </w:tc>
      </w:tr>
    </w:tbl>
    <w:p w14:paraId="0A438AB0" w14:textId="77777777" w:rsidR="00675867" w:rsidRPr="00FA08A9" w:rsidRDefault="00675867" w:rsidP="00675867">
      <w:pPr>
        <w:pStyle w:val="Qsheading1"/>
        <w:rPr>
          <w:rFonts w:ascii="Verdana" w:hAnsi="Verdana"/>
          <w:szCs w:val="22"/>
        </w:rPr>
      </w:pPr>
      <w:r w:rsidRPr="00FA08A9">
        <w:rPr>
          <w:rFonts w:ascii="Verdana" w:hAnsi="Verdana"/>
          <w:szCs w:val="22"/>
        </w:rPr>
        <w:t>Financial year end</w:t>
      </w:r>
    </w:p>
    <w:p w14:paraId="5C2C3569" w14:textId="77777777" w:rsidR="00092133" w:rsidRPr="00EF3638" w:rsidRDefault="001C5D86" w:rsidP="00675867">
      <w:pPr>
        <w:pStyle w:val="Question"/>
        <w:keepNext/>
        <w:rPr>
          <w:rFonts w:ascii="Verdana" w:hAnsi="Verdana"/>
          <w:b/>
        </w:rPr>
      </w:pPr>
      <w:r w:rsidRPr="00EF3638">
        <w:rPr>
          <w:rFonts w:ascii="Verdana" w:hAnsi="Verdana"/>
          <w:b/>
        </w:rPr>
        <w:tab/>
        <w:t>1.2</w:t>
      </w:r>
      <w:r w:rsidR="00BA144F">
        <w:rPr>
          <w:rFonts w:ascii="Verdana" w:hAnsi="Verdana"/>
          <w:b/>
        </w:rPr>
        <w:t>0</w:t>
      </w:r>
      <w:r w:rsidR="00675867" w:rsidRPr="00EF3638">
        <w:rPr>
          <w:rFonts w:ascii="Verdana" w:hAnsi="Verdana"/>
          <w:b/>
        </w:rPr>
        <w:tab/>
        <w:t>Date of the applicant firm's financial year end (dd/mm)</w:t>
      </w:r>
      <w:r w:rsidR="00092133" w:rsidRPr="00EF3638">
        <w:rPr>
          <w:rFonts w:ascii="Verdana" w:hAnsi="Verdana"/>
          <w:b/>
        </w:rPr>
        <w:t xml:space="preserv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tblGrid>
      <w:tr w:rsidR="00675867" w:rsidRPr="00EF3638" w14:paraId="4F9C5FBF" w14:textId="77777777" w:rsidTr="001E412F">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2709F52E" w14:textId="77777777" w:rsidR="00675867" w:rsidRPr="00EF3638" w:rsidRDefault="00675867" w:rsidP="00843C6E">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8"/>
                  <w:enabled/>
                  <w:calcOnExit w:val="0"/>
                  <w:textInput/>
                </w:ffData>
              </w:fldChar>
            </w:r>
            <w:bookmarkStart w:id="13" w:name="Text48"/>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bookmarkEnd w:id="13"/>
          </w:p>
        </w:tc>
        <w:tc>
          <w:tcPr>
            <w:tcW w:w="360" w:type="dxa"/>
            <w:tcBorders>
              <w:top w:val="single" w:sz="4" w:space="0" w:color="auto"/>
              <w:left w:val="single" w:sz="4" w:space="0" w:color="auto"/>
              <w:bottom w:val="single" w:sz="4" w:space="0" w:color="auto"/>
              <w:right w:val="single" w:sz="4" w:space="0" w:color="auto"/>
            </w:tcBorders>
            <w:vAlign w:val="center"/>
          </w:tcPr>
          <w:p w14:paraId="440FBF1A" w14:textId="77777777" w:rsidR="00675867" w:rsidRPr="00EF3638" w:rsidRDefault="00675867" w:rsidP="001E412F">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9"/>
                  <w:enabled/>
                  <w:calcOnExit w:val="0"/>
                  <w:textInput/>
                </w:ffData>
              </w:fldChar>
            </w:r>
            <w:bookmarkStart w:id="14" w:name="Text49"/>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bookmarkEnd w:id="14"/>
          </w:p>
        </w:tc>
        <w:tc>
          <w:tcPr>
            <w:tcW w:w="360" w:type="dxa"/>
            <w:tcBorders>
              <w:top w:val="nil"/>
              <w:left w:val="single" w:sz="4" w:space="0" w:color="auto"/>
              <w:bottom w:val="nil"/>
              <w:right w:val="single" w:sz="4" w:space="0" w:color="auto"/>
            </w:tcBorders>
            <w:vAlign w:val="center"/>
          </w:tcPr>
          <w:p w14:paraId="2B2316AC" w14:textId="77777777" w:rsidR="00675867" w:rsidRPr="00EF3638" w:rsidRDefault="00675867" w:rsidP="001E412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EF3638">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C29903C" w14:textId="77777777" w:rsidR="00675867" w:rsidRPr="00EF3638" w:rsidRDefault="00675867" w:rsidP="001E412F">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50"/>
                  <w:enabled/>
                  <w:calcOnExit w:val="0"/>
                  <w:textInput/>
                </w:ffData>
              </w:fldChar>
            </w:r>
            <w:bookmarkStart w:id="15" w:name="Text50"/>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bookmarkEnd w:id="15"/>
          </w:p>
        </w:tc>
        <w:tc>
          <w:tcPr>
            <w:tcW w:w="360" w:type="dxa"/>
            <w:tcBorders>
              <w:top w:val="single" w:sz="4" w:space="0" w:color="auto"/>
              <w:left w:val="single" w:sz="4" w:space="0" w:color="auto"/>
              <w:bottom w:val="single" w:sz="4" w:space="0" w:color="auto"/>
              <w:right w:val="single" w:sz="4" w:space="0" w:color="auto"/>
            </w:tcBorders>
            <w:vAlign w:val="center"/>
          </w:tcPr>
          <w:p w14:paraId="618F4023" w14:textId="77777777" w:rsidR="00675867" w:rsidRPr="00EF3638" w:rsidRDefault="00675867" w:rsidP="001E412F">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51"/>
                  <w:enabled/>
                  <w:calcOnExit w:val="0"/>
                  <w:textInput/>
                </w:ffData>
              </w:fldChar>
            </w:r>
            <w:bookmarkStart w:id="16" w:name="Text51"/>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bookmarkEnd w:id="16"/>
          </w:p>
        </w:tc>
      </w:tr>
    </w:tbl>
    <w:p w14:paraId="3D1204D8" w14:textId="77777777" w:rsidR="001C5D86" w:rsidRPr="00FA08A9" w:rsidRDefault="001C5D86" w:rsidP="001C5D86">
      <w:pPr>
        <w:pStyle w:val="Qsheading1"/>
        <w:rPr>
          <w:rFonts w:ascii="Verdana" w:hAnsi="Verdana"/>
          <w:szCs w:val="22"/>
        </w:rPr>
      </w:pPr>
      <w:r w:rsidRPr="00FA08A9">
        <w:rPr>
          <w:rFonts w:ascii="Verdana" w:hAnsi="Verdana"/>
          <w:szCs w:val="22"/>
        </w:rPr>
        <w:t>Branches</w:t>
      </w:r>
    </w:p>
    <w:p w14:paraId="77509FDE" w14:textId="77777777" w:rsidR="00E62E77" w:rsidRPr="00E62E77" w:rsidRDefault="005F0966" w:rsidP="00E62E77">
      <w:pPr>
        <w:pStyle w:val="QuestionCharChar"/>
        <w:rPr>
          <w:rFonts w:ascii="Verdana" w:hAnsi="Verdana"/>
          <w:b w:val="0"/>
        </w:rPr>
      </w:pPr>
      <w:r>
        <w:rPr>
          <w:rFonts w:ascii="Verdana" w:hAnsi="Verdana"/>
        </w:rPr>
        <w:tab/>
        <w:t>1.2</w:t>
      </w:r>
      <w:r w:rsidR="00BA144F">
        <w:rPr>
          <w:rFonts w:ascii="Verdana" w:hAnsi="Verdana"/>
        </w:rPr>
        <w:t>1</w:t>
      </w:r>
      <w:r w:rsidR="00E62E77" w:rsidRPr="00E62E77">
        <w:rPr>
          <w:rFonts w:ascii="Verdana" w:hAnsi="Verdana"/>
        </w:rPr>
        <w:tab/>
        <w:t xml:space="preserve">Will the applicant firm have any branches in the UK that intend </w:t>
      </w:r>
      <w:r w:rsidR="00F11D5D">
        <w:rPr>
          <w:rFonts w:ascii="Verdana" w:hAnsi="Verdana"/>
        </w:rPr>
        <w:t xml:space="preserve">to </w:t>
      </w:r>
      <w:r w:rsidR="00E62E77" w:rsidRPr="00E62E77">
        <w:rPr>
          <w:rFonts w:ascii="Verdana" w:hAnsi="Verdana"/>
        </w:rPr>
        <w:t>conduct regulated activities?</w:t>
      </w:r>
    </w:p>
    <w:p w14:paraId="6B11F9D6" w14:textId="77777777" w:rsidR="00E62E77" w:rsidRPr="00E62E77" w:rsidRDefault="00E62E77" w:rsidP="00E62E77">
      <w:pPr>
        <w:pStyle w:val="Qsyesno"/>
        <w:keepNext/>
        <w:tabs>
          <w:tab w:val="left" w:pos="624"/>
        </w:tabs>
        <w:spacing w:before="0" w:after="0"/>
        <w:rPr>
          <w:rFonts w:ascii="Verdana" w:hAnsi="Verdana"/>
        </w:rPr>
      </w:pPr>
      <w:r w:rsidRPr="00E62E77">
        <w:rPr>
          <w:rFonts w:ascii="Verdana" w:hAnsi="Verdana"/>
        </w:rPr>
        <w:fldChar w:fldCharType="begin">
          <w:ffData>
            <w:name w:val="Check16"/>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No</w:t>
      </w:r>
    </w:p>
    <w:p w14:paraId="2BAA800D" w14:textId="77777777" w:rsidR="00E62E77" w:rsidRPr="00E62E77" w:rsidRDefault="00E62E77" w:rsidP="00E62E77">
      <w:pPr>
        <w:pStyle w:val="Qsyesno"/>
        <w:keepNext/>
        <w:tabs>
          <w:tab w:val="left" w:pos="624"/>
        </w:tabs>
        <w:spacing w:before="0" w:after="0"/>
        <w:rPr>
          <w:rFonts w:ascii="Verdana" w:hAnsi="Verdana"/>
          <w:b/>
        </w:rPr>
      </w:pPr>
      <w:r w:rsidRPr="00E62E77">
        <w:rPr>
          <w:rFonts w:ascii="Verdana" w:hAnsi="Verdana"/>
        </w:rPr>
        <w:fldChar w:fldCharType="begin">
          <w:ffData>
            <w:name w:val="Check16"/>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Yes</w:t>
      </w:r>
      <w:r w:rsidRPr="00E62E77">
        <w:rPr>
          <w:rFonts w:ascii="Verdana" w:hAnsi="Verdana"/>
        </w:rPr>
        <w:tab/>
      </w:r>
      <w:r w:rsidRPr="00E62E77">
        <w:rPr>
          <w:rFonts w:ascii="Webdings" w:eastAsia="Webdings" w:hAnsi="Webdings" w:cs="Webdings"/>
        </w:rPr>
        <w:t>4</w:t>
      </w:r>
      <w:r w:rsidRPr="00E62E77">
        <w:rPr>
          <w:rFonts w:ascii="Verdana" w:hAnsi="Verdana"/>
        </w:rPr>
        <w:tab/>
      </w:r>
      <w:r w:rsidR="00214CAD">
        <w:rPr>
          <w:rFonts w:ascii="Verdana" w:hAnsi="Verdana"/>
        </w:rPr>
        <w:t>G</w:t>
      </w:r>
      <w:r w:rsidRPr="00E62E77">
        <w:rPr>
          <w:rFonts w:ascii="Verdana" w:hAnsi="Verdana"/>
        </w:rPr>
        <w:t>ive details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62E77" w:rsidRPr="00E62E77" w14:paraId="4B9BFCD0" w14:textId="77777777" w:rsidTr="00041C10">
        <w:trPr>
          <w:trHeight w:val="1036"/>
        </w:trPr>
        <w:tc>
          <w:tcPr>
            <w:tcW w:w="7088" w:type="dxa"/>
          </w:tcPr>
          <w:p w14:paraId="46FF4F8F" w14:textId="77777777" w:rsidR="00E62E77" w:rsidRPr="00E62E77" w:rsidRDefault="00E62E77" w:rsidP="007766BD">
            <w:pPr>
              <w:pStyle w:val="Qsanswer"/>
              <w:spacing w:before="40" w:after="0" w:line="240" w:lineRule="exact"/>
              <w:ind w:right="57"/>
              <w:rPr>
                <w:rFonts w:ascii="Verdana" w:hAnsi="Verdana"/>
                <w:color w:val="auto"/>
              </w:rPr>
            </w:pPr>
            <w:r w:rsidRPr="00E62E77">
              <w:rPr>
                <w:rFonts w:ascii="Verdana" w:hAnsi="Verdana"/>
                <w:color w:val="auto"/>
              </w:rPr>
              <w:fldChar w:fldCharType="begin">
                <w:ffData>
                  <w:name w:val="Text7"/>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328975FE" w14:textId="77777777" w:rsidR="0043378E" w:rsidRDefault="0043378E" w:rsidP="001C5D86">
      <w:pPr>
        <w:pStyle w:val="Qsheading1"/>
        <w:rPr>
          <w:rFonts w:ascii="Verdana" w:hAnsi="Verdana"/>
        </w:rPr>
      </w:pPr>
    </w:p>
    <w:p w14:paraId="7C444F9D" w14:textId="77777777" w:rsidR="0043378E" w:rsidRDefault="0043378E">
      <w:pPr>
        <w:spacing w:before="0" w:line="240" w:lineRule="auto"/>
        <w:rPr>
          <w:rFonts w:ascii="Verdana" w:hAnsi="Verdana"/>
          <w:b/>
          <w:sz w:val="22"/>
        </w:rPr>
      </w:pPr>
      <w:r>
        <w:rPr>
          <w:rFonts w:ascii="Verdana" w:hAnsi="Verdana"/>
        </w:rPr>
        <w:br w:type="page"/>
      </w:r>
    </w:p>
    <w:p w14:paraId="0B96C287" w14:textId="5E8054DB" w:rsidR="001C5D86" w:rsidRPr="00FA08A9" w:rsidRDefault="001C5D86" w:rsidP="001C5D86">
      <w:pPr>
        <w:pStyle w:val="Qsheading1"/>
        <w:rPr>
          <w:rFonts w:ascii="Verdana" w:hAnsi="Verdana"/>
        </w:rPr>
      </w:pPr>
      <w:r w:rsidRPr="00FA08A9">
        <w:rPr>
          <w:rFonts w:ascii="Verdana" w:hAnsi="Verdana"/>
        </w:rPr>
        <w:lastRenderedPageBreak/>
        <w:t xml:space="preserve">Appointed </w:t>
      </w:r>
      <w:r w:rsidR="00F11D5D" w:rsidRPr="00FA08A9">
        <w:rPr>
          <w:rFonts w:ascii="Verdana" w:hAnsi="Verdana"/>
        </w:rPr>
        <w:t>r</w:t>
      </w:r>
      <w:r w:rsidRPr="00FA08A9">
        <w:rPr>
          <w:rFonts w:ascii="Verdana" w:hAnsi="Verdana"/>
        </w:rPr>
        <w:t>epresentatives</w:t>
      </w:r>
    </w:p>
    <w:p w14:paraId="31B16705" w14:textId="3945E70D" w:rsidR="004A4697" w:rsidRPr="00140166" w:rsidRDefault="004A4697" w:rsidP="00140166">
      <w:pPr>
        <w:pStyle w:val="QuestionCharChar"/>
        <w:rPr>
          <w:rFonts w:ascii="Verdana" w:hAnsi="Verdana"/>
        </w:rPr>
      </w:pPr>
      <w:r w:rsidRPr="00140166">
        <w:rPr>
          <w:rFonts w:ascii="Verdana" w:hAnsi="Verdana"/>
        </w:rPr>
        <w:t>1.2</w:t>
      </w:r>
      <w:r w:rsidR="00BA144F">
        <w:rPr>
          <w:rFonts w:ascii="Verdana" w:hAnsi="Verdana"/>
        </w:rPr>
        <w:t>2</w:t>
      </w:r>
      <w:r w:rsidR="001B1BB8">
        <w:rPr>
          <w:rFonts w:ascii="Verdana" w:hAnsi="Verdana"/>
        </w:rPr>
        <w:tab/>
      </w:r>
      <w:r w:rsidRPr="00140166">
        <w:rPr>
          <w:rFonts w:ascii="Verdana" w:hAnsi="Verdana"/>
        </w:rPr>
        <w:t xml:space="preserve">Does the </w:t>
      </w:r>
      <w:r w:rsidR="00155966">
        <w:rPr>
          <w:rFonts w:ascii="Verdana" w:hAnsi="Verdana"/>
        </w:rPr>
        <w:t xml:space="preserve">applicant </w:t>
      </w:r>
      <w:r w:rsidRPr="00140166">
        <w:rPr>
          <w:rFonts w:ascii="Verdana" w:hAnsi="Verdana"/>
        </w:rPr>
        <w:t xml:space="preserve">firm intend to </w:t>
      </w:r>
      <w:r w:rsidR="00155966">
        <w:rPr>
          <w:rFonts w:ascii="Verdana" w:hAnsi="Verdana"/>
        </w:rPr>
        <w:t xml:space="preserve">appoint </w:t>
      </w:r>
      <w:r w:rsidRPr="00140166">
        <w:rPr>
          <w:rFonts w:ascii="Verdana" w:hAnsi="Verdana"/>
        </w:rPr>
        <w:t>an</w:t>
      </w:r>
      <w:r w:rsidR="00155966">
        <w:rPr>
          <w:rFonts w:ascii="Verdana" w:hAnsi="Verdana"/>
        </w:rPr>
        <w:t>y</w:t>
      </w:r>
      <w:r w:rsidRPr="00140166">
        <w:rPr>
          <w:rFonts w:ascii="Verdana" w:hAnsi="Verdana"/>
        </w:rPr>
        <w:t xml:space="preserve"> appointed representative</w:t>
      </w:r>
      <w:r w:rsidR="00155966">
        <w:rPr>
          <w:rFonts w:ascii="Verdana" w:hAnsi="Verdana"/>
        </w:rPr>
        <w:t xml:space="preserve"> within the first 12 months</w:t>
      </w:r>
      <w:r w:rsidR="002D26D3">
        <w:rPr>
          <w:rFonts w:ascii="Verdana" w:hAnsi="Verdana"/>
        </w:rPr>
        <w:t>?</w:t>
      </w:r>
    </w:p>
    <w:p w14:paraId="7DCA0A92" w14:textId="77777777" w:rsidR="004A4697" w:rsidRPr="00E62E77" w:rsidRDefault="004A4697" w:rsidP="004A4697">
      <w:pPr>
        <w:pStyle w:val="Qsyesno"/>
        <w:keepNext/>
        <w:tabs>
          <w:tab w:val="left" w:pos="624"/>
        </w:tabs>
        <w:spacing w:before="0" w:after="0"/>
        <w:rPr>
          <w:rFonts w:ascii="Verdana" w:hAnsi="Verdana"/>
        </w:rPr>
      </w:pPr>
      <w:r w:rsidRPr="00E62E77">
        <w:rPr>
          <w:rFonts w:ascii="Verdana" w:hAnsi="Verdana"/>
        </w:rPr>
        <w:fldChar w:fldCharType="begin">
          <w:ffData>
            <w:name w:val="Check16"/>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No</w:t>
      </w:r>
    </w:p>
    <w:p w14:paraId="4B04887C" w14:textId="663F7B5E" w:rsidR="004A4697" w:rsidRPr="00E62E77" w:rsidRDefault="004A4697" w:rsidP="004A4697">
      <w:pPr>
        <w:pStyle w:val="Qsyesno"/>
        <w:keepNext/>
        <w:tabs>
          <w:tab w:val="left" w:pos="624"/>
        </w:tabs>
        <w:spacing w:before="0" w:after="0"/>
        <w:rPr>
          <w:rFonts w:ascii="Verdana" w:hAnsi="Verdana"/>
          <w:b/>
        </w:rPr>
      </w:pPr>
      <w:r w:rsidRPr="00E62E77">
        <w:rPr>
          <w:rFonts w:ascii="Verdana" w:hAnsi="Verdana"/>
        </w:rPr>
        <w:fldChar w:fldCharType="begin">
          <w:ffData>
            <w:name w:val="Check16"/>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Yes</w:t>
      </w:r>
      <w:r w:rsidRPr="00E62E77">
        <w:rPr>
          <w:rFonts w:ascii="Verdana" w:hAnsi="Verdana"/>
        </w:rPr>
        <w:tab/>
      </w:r>
      <w:r w:rsidRPr="00E62E77">
        <w:rPr>
          <w:rFonts w:ascii="Webdings" w:eastAsia="Webdings" w:hAnsi="Webdings" w:cs="Webdings"/>
        </w:rPr>
        <w:t>4</w:t>
      </w:r>
      <w:r w:rsidRPr="00E62E77">
        <w:rPr>
          <w:rFonts w:ascii="Verdana" w:hAnsi="Verdana"/>
        </w:rPr>
        <w:tab/>
      </w:r>
      <w:r w:rsidR="00155966">
        <w:rPr>
          <w:rFonts w:ascii="Verdana" w:hAnsi="Verdana"/>
        </w:rPr>
        <w:t>How many appointed representatives is the applicant firm intending to appoint within the first 12 months?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4A4697" w:rsidRPr="00E62E77" w14:paraId="59CA32C5" w14:textId="77777777" w:rsidTr="00A57D75">
        <w:trPr>
          <w:trHeight w:val="1390"/>
        </w:trPr>
        <w:tc>
          <w:tcPr>
            <w:tcW w:w="7088" w:type="dxa"/>
          </w:tcPr>
          <w:p w14:paraId="07F4EA39" w14:textId="77777777" w:rsidR="004A4697" w:rsidRPr="00E62E77" w:rsidRDefault="004A4697" w:rsidP="00A57D75">
            <w:pPr>
              <w:pStyle w:val="Qsanswer"/>
              <w:spacing w:before="40" w:after="0" w:line="240" w:lineRule="exact"/>
              <w:ind w:right="57"/>
              <w:rPr>
                <w:rFonts w:ascii="Verdana" w:hAnsi="Verdana"/>
                <w:color w:val="auto"/>
              </w:rPr>
            </w:pPr>
            <w:r w:rsidRPr="00E62E77">
              <w:rPr>
                <w:rFonts w:ascii="Verdana" w:hAnsi="Verdana"/>
                <w:color w:val="auto"/>
              </w:rPr>
              <w:fldChar w:fldCharType="begin">
                <w:ffData>
                  <w:name w:val="Text7"/>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3D0A93E5" w14:textId="77777777" w:rsidR="00E62E77" w:rsidRPr="00FA08A9" w:rsidRDefault="001B1BB8" w:rsidP="00425988">
      <w:pPr>
        <w:pStyle w:val="Qsheading1"/>
        <w:rPr>
          <w:rFonts w:ascii="Verdana" w:hAnsi="Verdana"/>
          <w:szCs w:val="22"/>
        </w:rPr>
      </w:pPr>
      <w:r>
        <w:rPr>
          <w:rFonts w:ascii="Book Antiqua" w:hAnsi="Book Antiqua"/>
        </w:rPr>
        <w:br w:type="page"/>
      </w:r>
      <w:r w:rsidR="00E62E77" w:rsidRPr="00FA08A9">
        <w:rPr>
          <w:rFonts w:ascii="Verdana" w:hAnsi="Verdana"/>
          <w:szCs w:val="22"/>
        </w:rPr>
        <w:lastRenderedPageBreak/>
        <w:t>Permission profile</w:t>
      </w:r>
    </w:p>
    <w:p w14:paraId="59D89A59" w14:textId="77777777" w:rsidR="00F11D5D" w:rsidRDefault="00F11D5D" w:rsidP="00E62E77">
      <w:pPr>
        <w:pStyle w:val="QuestionnoteChar"/>
        <w:rPr>
          <w:rFonts w:ascii="Verdana" w:hAnsi="Verdana"/>
        </w:rPr>
      </w:pPr>
      <w:r>
        <w:rPr>
          <w:rFonts w:ascii="Verdana" w:hAnsi="Verdana"/>
        </w:rPr>
        <w:t xml:space="preserve">To answer Question </w:t>
      </w:r>
      <w:proofErr w:type="gramStart"/>
      <w:r>
        <w:rPr>
          <w:rFonts w:ascii="Verdana" w:hAnsi="Verdana"/>
        </w:rPr>
        <w:t>1.2</w:t>
      </w:r>
      <w:r w:rsidR="00BA144F">
        <w:rPr>
          <w:rFonts w:ascii="Verdana" w:hAnsi="Verdana"/>
        </w:rPr>
        <w:t>3</w:t>
      </w:r>
      <w:proofErr w:type="gramEnd"/>
      <w:r>
        <w:rPr>
          <w:rFonts w:ascii="Verdana" w:hAnsi="Verdana"/>
        </w:rPr>
        <w:t xml:space="preserve"> y</w:t>
      </w:r>
      <w:r w:rsidR="00E62E77" w:rsidRPr="00E62E77">
        <w:rPr>
          <w:rFonts w:ascii="Verdana" w:hAnsi="Verdana"/>
        </w:rPr>
        <w:t xml:space="preserve">ou must refer to the </w:t>
      </w:r>
      <w:r w:rsidR="002F2A6E">
        <w:rPr>
          <w:rFonts w:ascii="Verdana" w:hAnsi="Verdana"/>
        </w:rPr>
        <w:t xml:space="preserve">relevant </w:t>
      </w:r>
      <w:r>
        <w:rPr>
          <w:rFonts w:ascii="Verdana" w:hAnsi="Verdana"/>
        </w:rPr>
        <w:t xml:space="preserve">permission profiles </w:t>
      </w:r>
      <w:r w:rsidR="00E62E77" w:rsidRPr="00E62E77">
        <w:rPr>
          <w:rFonts w:ascii="Verdana" w:hAnsi="Verdana"/>
        </w:rPr>
        <w:t xml:space="preserve">table </w:t>
      </w:r>
      <w:r>
        <w:rPr>
          <w:rFonts w:ascii="Verdana" w:hAnsi="Verdana"/>
        </w:rPr>
        <w:t>(1</w:t>
      </w:r>
      <w:r w:rsidR="001339B9">
        <w:rPr>
          <w:rFonts w:ascii="Verdana" w:hAnsi="Verdana"/>
        </w:rPr>
        <w:t xml:space="preserve"> or</w:t>
      </w:r>
      <w:r>
        <w:rPr>
          <w:rFonts w:ascii="Verdana" w:hAnsi="Verdana"/>
        </w:rPr>
        <w:t xml:space="preserve"> 2) on the following pages. These </w:t>
      </w:r>
      <w:r w:rsidR="00E62E77" w:rsidRPr="00E62E77">
        <w:rPr>
          <w:rFonts w:ascii="Verdana" w:hAnsi="Verdana"/>
        </w:rPr>
        <w:t>show the range of regulated activities</w:t>
      </w:r>
      <w:r>
        <w:rPr>
          <w:rFonts w:ascii="Verdana" w:hAnsi="Verdana"/>
        </w:rPr>
        <w:t>,</w:t>
      </w:r>
      <w:r w:rsidR="00E62E77" w:rsidRPr="00E62E77">
        <w:rPr>
          <w:rFonts w:ascii="Verdana" w:hAnsi="Verdana"/>
        </w:rPr>
        <w:t xml:space="preserve"> investment types and client types</w:t>
      </w:r>
      <w:r w:rsidR="002F2A6E">
        <w:rPr>
          <w:rFonts w:ascii="Verdana" w:hAnsi="Verdana"/>
        </w:rPr>
        <w:t xml:space="preserve"> applicable to the applicant firm</w:t>
      </w:r>
      <w:r w:rsidR="00E62E77" w:rsidRPr="00E62E77">
        <w:rPr>
          <w:rFonts w:ascii="Verdana" w:hAnsi="Verdana"/>
        </w:rPr>
        <w:t>. For each regulated activity the applicant firm is requesting permission to carry on, you must tick</w:t>
      </w:r>
      <w:r>
        <w:rPr>
          <w:rFonts w:ascii="Verdana" w:hAnsi="Verdana"/>
        </w:rPr>
        <w:t>:</w:t>
      </w:r>
      <w:r w:rsidR="00E62E77" w:rsidRPr="00E62E77">
        <w:rPr>
          <w:rFonts w:ascii="Verdana" w:hAnsi="Verdana"/>
        </w:rPr>
        <w:t xml:space="preserve"> </w:t>
      </w:r>
    </w:p>
    <w:p w14:paraId="65A62039" w14:textId="77777777" w:rsidR="00F11D5D" w:rsidRDefault="00E62E77" w:rsidP="006E582D">
      <w:pPr>
        <w:pStyle w:val="QuestionnoteChar"/>
        <w:numPr>
          <w:ilvl w:val="0"/>
          <w:numId w:val="13"/>
        </w:numPr>
        <w:rPr>
          <w:rFonts w:ascii="Verdana" w:hAnsi="Verdana"/>
        </w:rPr>
      </w:pPr>
      <w:r w:rsidRPr="6E369C8B">
        <w:rPr>
          <w:rFonts w:ascii="Verdana" w:hAnsi="Verdana"/>
        </w:rPr>
        <w:t>the investment types in which</w:t>
      </w:r>
      <w:r w:rsidR="00F11D5D" w:rsidRPr="6E369C8B">
        <w:rPr>
          <w:rFonts w:ascii="Verdana" w:hAnsi="Verdana"/>
        </w:rPr>
        <w:t xml:space="preserve"> it is seeking to carry on that regulated activity</w:t>
      </w:r>
    </w:p>
    <w:p w14:paraId="312F0705" w14:textId="77777777" w:rsidR="00E62E77" w:rsidRPr="00E62E77" w:rsidRDefault="00E62E77" w:rsidP="006E582D">
      <w:pPr>
        <w:pStyle w:val="QuestionnoteChar"/>
        <w:numPr>
          <w:ilvl w:val="0"/>
          <w:numId w:val="13"/>
        </w:numPr>
        <w:rPr>
          <w:rFonts w:ascii="Verdana" w:hAnsi="Verdana"/>
        </w:rPr>
      </w:pPr>
      <w:r w:rsidRPr="6E369C8B">
        <w:rPr>
          <w:rFonts w:ascii="Verdana" w:hAnsi="Verdana"/>
        </w:rPr>
        <w:t>client types for which it is seeking to carry on that regulated activity</w:t>
      </w:r>
    </w:p>
    <w:p w14:paraId="742D1C43" w14:textId="77777777" w:rsidR="00E62E77" w:rsidRDefault="005F0966" w:rsidP="00E62E77">
      <w:pPr>
        <w:pStyle w:val="QuestionChar"/>
        <w:rPr>
          <w:rFonts w:ascii="Verdana" w:hAnsi="Verdana"/>
          <w:b/>
          <w:bCs/>
        </w:rPr>
      </w:pPr>
      <w:r>
        <w:rPr>
          <w:rFonts w:ascii="Verdana" w:hAnsi="Verdana"/>
          <w:b/>
          <w:bCs/>
        </w:rPr>
        <w:tab/>
        <w:t>1.2</w:t>
      </w:r>
      <w:r w:rsidR="00BA144F">
        <w:rPr>
          <w:rFonts w:ascii="Verdana" w:hAnsi="Verdana"/>
          <w:b/>
          <w:bCs/>
        </w:rPr>
        <w:t>3</w:t>
      </w:r>
      <w:r w:rsidR="00E62E77" w:rsidRPr="00E62E77">
        <w:rPr>
          <w:rFonts w:ascii="Verdana" w:hAnsi="Verdana"/>
          <w:b/>
          <w:bCs/>
        </w:rPr>
        <w:tab/>
        <w:t xml:space="preserve">You must confirm that the applicant firm has completed </w:t>
      </w:r>
      <w:r w:rsidR="00BC3BE7">
        <w:rPr>
          <w:rFonts w:ascii="Verdana" w:hAnsi="Verdana"/>
          <w:b/>
          <w:bCs/>
        </w:rPr>
        <w:t xml:space="preserve">one of the </w:t>
      </w:r>
      <w:r w:rsidR="00E57706">
        <w:rPr>
          <w:rFonts w:ascii="Verdana" w:hAnsi="Verdana"/>
          <w:b/>
          <w:bCs/>
        </w:rPr>
        <w:t xml:space="preserve">two </w:t>
      </w:r>
      <w:r w:rsidR="00804C3F">
        <w:rPr>
          <w:rFonts w:ascii="Verdana" w:hAnsi="Verdana"/>
          <w:b/>
          <w:bCs/>
        </w:rPr>
        <w:t>Permission Profile</w:t>
      </w:r>
      <w:r w:rsidR="00BC3BE7">
        <w:rPr>
          <w:rFonts w:ascii="Verdana" w:hAnsi="Verdana"/>
          <w:b/>
          <w:bCs/>
        </w:rPr>
        <w:t>s</w:t>
      </w:r>
      <w:r w:rsidR="004D15F9">
        <w:rPr>
          <w:rFonts w:ascii="Verdana" w:hAnsi="Verdana"/>
          <w:b/>
          <w:bCs/>
        </w:rPr>
        <w:t xml:space="preserve"> on </w:t>
      </w:r>
      <w:r w:rsidR="00E14E25" w:rsidRPr="00DA5F1F">
        <w:rPr>
          <w:rFonts w:ascii="Verdana" w:hAnsi="Verdana"/>
          <w:b/>
          <w:bCs/>
        </w:rPr>
        <w:t>p</w:t>
      </w:r>
      <w:r w:rsidR="004D15F9" w:rsidRPr="00DA5F1F">
        <w:rPr>
          <w:rFonts w:ascii="Verdana" w:hAnsi="Verdana"/>
          <w:b/>
          <w:bCs/>
        </w:rPr>
        <w:t>age</w:t>
      </w:r>
      <w:r w:rsidR="00BC3BE7" w:rsidRPr="00DA5F1F">
        <w:rPr>
          <w:rFonts w:ascii="Verdana" w:hAnsi="Verdana"/>
          <w:b/>
          <w:bCs/>
        </w:rPr>
        <w:t>s</w:t>
      </w:r>
      <w:r w:rsidR="004D15F9" w:rsidRPr="00DA5F1F">
        <w:rPr>
          <w:rFonts w:ascii="Verdana" w:hAnsi="Verdana"/>
          <w:b/>
          <w:bCs/>
        </w:rPr>
        <w:t xml:space="preserve"> 1</w:t>
      </w:r>
      <w:r w:rsidR="0055122A" w:rsidRPr="00DA5F1F">
        <w:rPr>
          <w:rFonts w:ascii="Verdana" w:hAnsi="Verdana"/>
          <w:b/>
          <w:bCs/>
        </w:rPr>
        <w:t>0</w:t>
      </w:r>
      <w:r w:rsidR="00BC3BE7" w:rsidRPr="00DA5F1F">
        <w:rPr>
          <w:rFonts w:ascii="Verdana" w:hAnsi="Verdana"/>
          <w:b/>
          <w:bCs/>
        </w:rPr>
        <w:t>-1</w:t>
      </w:r>
      <w:r w:rsidR="00E57706">
        <w:rPr>
          <w:rFonts w:ascii="Verdana" w:hAnsi="Verdana"/>
          <w:b/>
          <w:bCs/>
        </w:rPr>
        <w:t>1</w:t>
      </w:r>
      <w:r w:rsidR="00E14E25" w:rsidRPr="00DA5F1F">
        <w:rPr>
          <w:rFonts w:ascii="Verdana" w:hAnsi="Verdana"/>
          <w:b/>
          <w:bCs/>
        </w:rPr>
        <w:t>,</w:t>
      </w:r>
      <w:r w:rsidR="00BC3BE7" w:rsidRPr="00DA5F1F">
        <w:rPr>
          <w:rFonts w:ascii="Verdana" w:hAnsi="Verdana"/>
          <w:b/>
          <w:bCs/>
        </w:rPr>
        <w:t xml:space="preserve"> depending</w:t>
      </w:r>
      <w:r w:rsidR="00BC3BE7">
        <w:rPr>
          <w:rFonts w:ascii="Verdana" w:hAnsi="Verdana"/>
          <w:b/>
          <w:bCs/>
        </w:rPr>
        <w:t xml:space="preserve"> on </w:t>
      </w:r>
      <w:r w:rsidR="00F11D5D">
        <w:rPr>
          <w:rFonts w:ascii="Verdana" w:hAnsi="Verdana"/>
          <w:b/>
          <w:bCs/>
        </w:rPr>
        <w:t xml:space="preserve">their </w:t>
      </w:r>
      <w:r w:rsidR="00BC3BE7">
        <w:rPr>
          <w:rFonts w:ascii="Verdana" w:hAnsi="Verdana"/>
          <w:b/>
          <w:bCs/>
        </w:rPr>
        <w:t>type of business</w:t>
      </w:r>
    </w:p>
    <w:p w14:paraId="01A22131" w14:textId="11A59574" w:rsidR="00DA7C38" w:rsidRPr="00ED27BB" w:rsidRDefault="00BC3BE7" w:rsidP="00A47236">
      <w:pPr>
        <w:pStyle w:val="QuestionChar"/>
        <w:rPr>
          <w:rFonts w:ascii="Verdana" w:hAnsi="Verdana" w:cs="Arial"/>
          <w:szCs w:val="18"/>
        </w:rPr>
      </w:pPr>
      <w:r>
        <w:rPr>
          <w:rFonts w:ascii="Verdana" w:hAnsi="Verdana"/>
        </w:rPr>
        <w:tab/>
      </w:r>
      <w:r>
        <w:rPr>
          <w:rFonts w:ascii="Verdana" w:hAnsi="Verdana"/>
        </w:rPr>
        <w:tab/>
      </w:r>
      <w:r w:rsidR="00E62E77" w:rsidRPr="00ED27BB">
        <w:rPr>
          <w:rFonts w:ascii="Verdana" w:hAnsi="Verdana"/>
          <w:szCs w:val="18"/>
        </w:rPr>
        <w:fldChar w:fldCharType="begin">
          <w:ffData>
            <w:name w:val="Check53"/>
            <w:enabled/>
            <w:calcOnExit w:val="0"/>
            <w:checkBox>
              <w:sizeAuto/>
              <w:default w:val="0"/>
            </w:checkBox>
          </w:ffData>
        </w:fldChar>
      </w:r>
      <w:r w:rsidR="00E62E77" w:rsidRPr="00ED27BB">
        <w:rPr>
          <w:rFonts w:ascii="Verdana" w:hAnsi="Verdana"/>
          <w:szCs w:val="18"/>
        </w:rPr>
        <w:instrText xml:space="preserve"> FORMCHECKBOX </w:instrText>
      </w:r>
      <w:r w:rsidR="00E62E77" w:rsidRPr="00ED27BB">
        <w:rPr>
          <w:rFonts w:ascii="Verdana" w:hAnsi="Verdana"/>
          <w:szCs w:val="18"/>
        </w:rPr>
      </w:r>
      <w:r w:rsidR="00E62E77" w:rsidRPr="00ED27BB">
        <w:rPr>
          <w:rFonts w:ascii="Verdana" w:hAnsi="Verdana"/>
          <w:szCs w:val="18"/>
        </w:rPr>
        <w:fldChar w:fldCharType="separate"/>
      </w:r>
      <w:r w:rsidR="00E62E77" w:rsidRPr="00ED27BB">
        <w:rPr>
          <w:rFonts w:ascii="Verdana" w:hAnsi="Verdana"/>
          <w:szCs w:val="18"/>
        </w:rPr>
        <w:fldChar w:fldCharType="end"/>
      </w:r>
      <w:r w:rsidR="00E62E77" w:rsidRPr="00ED27BB">
        <w:rPr>
          <w:rFonts w:ascii="Verdana" w:hAnsi="Verdana"/>
          <w:szCs w:val="18"/>
        </w:rPr>
        <w:t xml:space="preserve"> </w:t>
      </w:r>
      <w:r w:rsidR="00843C6E">
        <w:rPr>
          <w:rFonts w:ascii="Verdana" w:hAnsi="Verdana" w:cs="Arial"/>
          <w:szCs w:val="18"/>
        </w:rPr>
        <w:t>Permission Profile 1</w:t>
      </w:r>
      <w:r w:rsidR="00256B17">
        <w:rPr>
          <w:rFonts w:ascii="Verdana" w:hAnsi="Verdana" w:cs="Arial"/>
          <w:szCs w:val="18"/>
        </w:rPr>
        <w:t xml:space="preserve"> (</w:t>
      </w:r>
      <w:r w:rsidR="000A5C72">
        <w:rPr>
          <w:rFonts w:ascii="Verdana" w:hAnsi="Verdana" w:cs="Arial"/>
          <w:szCs w:val="18"/>
        </w:rPr>
        <w:t xml:space="preserve">UK </w:t>
      </w:r>
      <w:r w:rsidR="00256B17">
        <w:rPr>
          <w:rFonts w:ascii="Verdana" w:hAnsi="Verdana" w:cs="Arial"/>
          <w:szCs w:val="18"/>
        </w:rPr>
        <w:t xml:space="preserve">MiFID </w:t>
      </w:r>
      <w:r w:rsidR="000A5C72">
        <w:rPr>
          <w:rFonts w:ascii="Verdana" w:hAnsi="Verdana" w:cs="Arial"/>
          <w:szCs w:val="18"/>
        </w:rPr>
        <w:t xml:space="preserve">investment </w:t>
      </w:r>
      <w:r w:rsidR="00256B17">
        <w:rPr>
          <w:rFonts w:ascii="Verdana" w:hAnsi="Verdana" w:cs="Arial"/>
          <w:szCs w:val="18"/>
        </w:rPr>
        <w:t>firms</w:t>
      </w:r>
      <w:r w:rsidR="000A5C72">
        <w:rPr>
          <w:rFonts w:ascii="Verdana" w:hAnsi="Verdana" w:cs="Arial"/>
          <w:szCs w:val="18"/>
        </w:rPr>
        <w:t xml:space="preserve"> and non-UK MiFID investment firms</w:t>
      </w:r>
      <w:r w:rsidR="00256B17">
        <w:rPr>
          <w:rFonts w:ascii="Verdana" w:hAnsi="Verdana" w:cs="Arial"/>
          <w:szCs w:val="18"/>
        </w:rPr>
        <w:t>)</w:t>
      </w:r>
    </w:p>
    <w:p w14:paraId="43E0092D" w14:textId="42EBEB59" w:rsidR="00843C6E" w:rsidRPr="00ED27BB" w:rsidRDefault="00843C6E" w:rsidP="00A20E85">
      <w:pPr>
        <w:keepNext/>
        <w:spacing w:before="0" w:line="240" w:lineRule="auto"/>
        <w:ind w:right="589"/>
        <w:rPr>
          <w:rFonts w:ascii="Verdana" w:hAnsi="Verdana" w:cs="Arial"/>
          <w:sz w:val="18"/>
          <w:szCs w:val="18"/>
        </w:rPr>
      </w:pPr>
      <w:r w:rsidRPr="00ED27BB">
        <w:rPr>
          <w:rFonts w:ascii="Verdana" w:hAnsi="Verdana"/>
          <w:sz w:val="18"/>
          <w:szCs w:val="18"/>
        </w:rPr>
        <w:fldChar w:fldCharType="begin">
          <w:ffData>
            <w:name w:val="Check53"/>
            <w:enabled/>
            <w:calcOnExit w:val="0"/>
            <w:checkBox>
              <w:sizeAuto/>
              <w:default w:val="0"/>
            </w:checkBox>
          </w:ffData>
        </w:fldChar>
      </w:r>
      <w:r w:rsidRPr="00ED27BB">
        <w:rPr>
          <w:rFonts w:ascii="Verdana" w:hAnsi="Verdana"/>
          <w:sz w:val="18"/>
          <w:szCs w:val="18"/>
        </w:rPr>
        <w:instrText xml:space="preserve"> FORMCHECKBOX </w:instrText>
      </w:r>
      <w:r w:rsidRPr="00ED27BB">
        <w:rPr>
          <w:rFonts w:ascii="Verdana" w:hAnsi="Verdana"/>
          <w:sz w:val="18"/>
          <w:szCs w:val="18"/>
        </w:rPr>
      </w:r>
      <w:r w:rsidRPr="00ED27BB">
        <w:rPr>
          <w:rFonts w:ascii="Verdana" w:hAnsi="Verdana"/>
          <w:sz w:val="18"/>
          <w:szCs w:val="18"/>
        </w:rPr>
        <w:fldChar w:fldCharType="separate"/>
      </w:r>
      <w:r w:rsidRPr="00ED27BB">
        <w:rPr>
          <w:rFonts w:ascii="Verdana" w:hAnsi="Verdana"/>
          <w:sz w:val="18"/>
          <w:szCs w:val="18"/>
        </w:rPr>
        <w:fldChar w:fldCharType="end"/>
      </w:r>
      <w:r w:rsidRPr="00ED27BB">
        <w:rPr>
          <w:rFonts w:ascii="Verdana" w:hAnsi="Verdana"/>
          <w:sz w:val="18"/>
          <w:szCs w:val="18"/>
        </w:rPr>
        <w:t xml:space="preserve"> </w:t>
      </w:r>
      <w:r>
        <w:rPr>
          <w:rFonts w:ascii="Verdana" w:hAnsi="Verdana" w:cs="Arial"/>
          <w:sz w:val="18"/>
          <w:szCs w:val="18"/>
        </w:rPr>
        <w:t>Permission Profile 2 (</w:t>
      </w:r>
      <w:r w:rsidR="00590395">
        <w:rPr>
          <w:rFonts w:ascii="Verdana" w:hAnsi="Verdana" w:cs="Arial"/>
          <w:sz w:val="18"/>
          <w:szCs w:val="18"/>
        </w:rPr>
        <w:t>Article 3</w:t>
      </w:r>
      <w:r w:rsidR="00535C5A">
        <w:rPr>
          <w:rFonts w:ascii="Verdana" w:hAnsi="Verdana" w:cs="Arial"/>
          <w:sz w:val="18"/>
          <w:szCs w:val="18"/>
        </w:rPr>
        <w:t xml:space="preserve"> MiFID exempt</w:t>
      </w:r>
      <w:r w:rsidR="00590395">
        <w:rPr>
          <w:rFonts w:ascii="Verdana" w:hAnsi="Verdana" w:cs="Arial"/>
          <w:sz w:val="18"/>
          <w:szCs w:val="18"/>
        </w:rPr>
        <w:t xml:space="preserve"> firms</w:t>
      </w:r>
      <w:r>
        <w:rPr>
          <w:rFonts w:ascii="Verdana" w:hAnsi="Verdana" w:cs="Arial"/>
          <w:sz w:val="18"/>
          <w:szCs w:val="18"/>
        </w:rPr>
        <w:t>)</w:t>
      </w:r>
    </w:p>
    <w:p w14:paraId="04CCDBEB" w14:textId="77777777" w:rsidR="00DA7C38" w:rsidRPr="006F12AC" w:rsidRDefault="006F12AC" w:rsidP="00ED27BB">
      <w:pPr>
        <w:pStyle w:val="QuestionChar"/>
        <w:rPr>
          <w:rFonts w:ascii="Verdana" w:hAnsi="Verdana"/>
        </w:rPr>
      </w:pPr>
      <w:r>
        <w:rPr>
          <w:rFonts w:ascii="Verdana" w:hAnsi="Verdana"/>
        </w:rPr>
        <w:tab/>
      </w:r>
      <w:r>
        <w:rPr>
          <w:rFonts w:ascii="Verdana" w:hAnsi="Verdana"/>
        </w:rPr>
        <w:tab/>
      </w:r>
      <w:r w:rsidR="00DA7C38" w:rsidRPr="006F12AC">
        <w:rPr>
          <w:rFonts w:ascii="Verdana" w:hAnsi="Verdana"/>
        </w:rPr>
        <w:t>Please note that if</w:t>
      </w:r>
      <w:r w:rsidR="006E7942">
        <w:rPr>
          <w:rFonts w:ascii="Verdana" w:hAnsi="Verdana"/>
        </w:rPr>
        <w:t xml:space="preserve"> the applicant firm</w:t>
      </w:r>
      <w:r w:rsidR="00DA7C38" w:rsidRPr="006F12AC">
        <w:rPr>
          <w:rFonts w:ascii="Verdana" w:hAnsi="Verdana"/>
        </w:rPr>
        <w:t xml:space="preserve"> intend</w:t>
      </w:r>
      <w:r w:rsidR="006E7942">
        <w:rPr>
          <w:rFonts w:ascii="Verdana" w:hAnsi="Verdana"/>
        </w:rPr>
        <w:t>s</w:t>
      </w:r>
      <w:r w:rsidR="00DA7C38" w:rsidRPr="006F12AC">
        <w:rPr>
          <w:rFonts w:ascii="Verdana" w:hAnsi="Verdana"/>
        </w:rPr>
        <w:t xml:space="preserve"> to do any of the following activities, you will be asked in the relevant retail supplement</w:t>
      </w:r>
      <w:r w:rsidR="00E14E25">
        <w:rPr>
          <w:rFonts w:ascii="Verdana" w:hAnsi="Verdana"/>
        </w:rPr>
        <w:t xml:space="preserve"> about </w:t>
      </w:r>
      <w:r w:rsidR="006E7942">
        <w:rPr>
          <w:rFonts w:ascii="Verdana" w:hAnsi="Verdana"/>
        </w:rPr>
        <w:t>these</w:t>
      </w:r>
      <w:r w:rsidR="00DA7C38" w:rsidRPr="006F12AC">
        <w:rPr>
          <w:rFonts w:ascii="Verdana" w:hAnsi="Verdana"/>
        </w:rPr>
        <w:t>:</w:t>
      </w:r>
    </w:p>
    <w:p w14:paraId="421D79C6" w14:textId="77777777" w:rsidR="00FD1212" w:rsidRDefault="00FD1212" w:rsidP="006E582D">
      <w:pPr>
        <w:pStyle w:val="QuestionChar"/>
        <w:numPr>
          <w:ilvl w:val="0"/>
          <w:numId w:val="7"/>
        </w:numPr>
        <w:rPr>
          <w:rFonts w:ascii="Verdana" w:hAnsi="Verdana"/>
        </w:rPr>
      </w:pPr>
      <w:r w:rsidRPr="6E369C8B">
        <w:rPr>
          <w:rFonts w:ascii="Verdana" w:hAnsi="Verdana"/>
        </w:rPr>
        <w:t>non-investment insurance contract</w:t>
      </w:r>
    </w:p>
    <w:p w14:paraId="7FD56BA1" w14:textId="77777777" w:rsidR="00FD1212" w:rsidRPr="00FD1212" w:rsidRDefault="00FD1212" w:rsidP="006E582D">
      <w:pPr>
        <w:pStyle w:val="QuestionChar"/>
        <w:numPr>
          <w:ilvl w:val="0"/>
          <w:numId w:val="7"/>
        </w:numPr>
        <w:rPr>
          <w:rFonts w:ascii="Verdana" w:hAnsi="Verdana"/>
        </w:rPr>
      </w:pPr>
      <w:r w:rsidRPr="6E369C8B">
        <w:rPr>
          <w:rFonts w:ascii="Verdana" w:hAnsi="Verdana"/>
        </w:rPr>
        <w:t>regulated mortgage contract</w:t>
      </w:r>
    </w:p>
    <w:p w14:paraId="398F035D" w14:textId="77777777" w:rsidR="00DA7C38" w:rsidRPr="006F12AC" w:rsidRDefault="00DA7C38" w:rsidP="006E582D">
      <w:pPr>
        <w:pStyle w:val="QuestionChar"/>
        <w:numPr>
          <w:ilvl w:val="0"/>
          <w:numId w:val="7"/>
        </w:numPr>
        <w:rPr>
          <w:rFonts w:ascii="Verdana" w:hAnsi="Verdana"/>
        </w:rPr>
      </w:pPr>
      <w:r w:rsidRPr="6E369C8B">
        <w:rPr>
          <w:rFonts w:ascii="Verdana" w:hAnsi="Verdana"/>
        </w:rPr>
        <w:t>advising on pension transfers/op-outs</w:t>
      </w:r>
    </w:p>
    <w:p w14:paraId="3E80D4A3" w14:textId="77777777" w:rsidR="00DA7C38" w:rsidRPr="006F12AC" w:rsidRDefault="00DA7C38" w:rsidP="006E582D">
      <w:pPr>
        <w:pStyle w:val="QuestionChar"/>
        <w:numPr>
          <w:ilvl w:val="0"/>
          <w:numId w:val="7"/>
        </w:numPr>
        <w:rPr>
          <w:rFonts w:ascii="Verdana" w:hAnsi="Verdana"/>
        </w:rPr>
      </w:pPr>
      <w:r w:rsidRPr="6E369C8B">
        <w:rPr>
          <w:rFonts w:ascii="Verdana" w:hAnsi="Verdana"/>
        </w:rPr>
        <w:t>advising on Peer</w:t>
      </w:r>
      <w:r w:rsidR="00E14E25" w:rsidRPr="6E369C8B">
        <w:rPr>
          <w:rFonts w:ascii="Verdana" w:hAnsi="Verdana"/>
        </w:rPr>
        <w:t>-</w:t>
      </w:r>
      <w:r w:rsidRPr="6E369C8B">
        <w:rPr>
          <w:rFonts w:ascii="Verdana" w:hAnsi="Verdana"/>
        </w:rPr>
        <w:t>to</w:t>
      </w:r>
      <w:r w:rsidR="00E14E25" w:rsidRPr="6E369C8B">
        <w:rPr>
          <w:rFonts w:ascii="Verdana" w:hAnsi="Verdana"/>
        </w:rPr>
        <w:t>-</w:t>
      </w:r>
      <w:r w:rsidRPr="6E369C8B">
        <w:rPr>
          <w:rFonts w:ascii="Verdana" w:hAnsi="Verdana"/>
        </w:rPr>
        <w:t>Peer agreements</w:t>
      </w:r>
    </w:p>
    <w:p w14:paraId="6F6A407D" w14:textId="77777777" w:rsidR="00DA7C38" w:rsidRPr="006F12AC" w:rsidRDefault="00DA7C38" w:rsidP="006E582D">
      <w:pPr>
        <w:pStyle w:val="QuestionChar"/>
        <w:numPr>
          <w:ilvl w:val="0"/>
          <w:numId w:val="7"/>
        </w:numPr>
        <w:rPr>
          <w:rFonts w:ascii="Verdana" w:hAnsi="Verdana"/>
        </w:rPr>
      </w:pPr>
      <w:r w:rsidRPr="6E369C8B">
        <w:rPr>
          <w:rFonts w:ascii="Verdana" w:hAnsi="Verdana"/>
        </w:rPr>
        <w:t>funeral plan contracts</w:t>
      </w:r>
    </w:p>
    <w:p w14:paraId="5A38DBFE" w14:textId="77777777" w:rsidR="00DA7C38" w:rsidRPr="006F12AC" w:rsidRDefault="00DA7C38" w:rsidP="006E582D">
      <w:pPr>
        <w:pStyle w:val="QuestionChar"/>
        <w:numPr>
          <w:ilvl w:val="0"/>
          <w:numId w:val="7"/>
        </w:numPr>
        <w:rPr>
          <w:rFonts w:ascii="Verdana" w:hAnsi="Verdana"/>
        </w:rPr>
      </w:pPr>
      <w:r w:rsidRPr="6E369C8B">
        <w:rPr>
          <w:rFonts w:ascii="Verdana" w:hAnsi="Verdana"/>
        </w:rPr>
        <w:t>providing basic advice on stakeholder products</w:t>
      </w:r>
    </w:p>
    <w:p w14:paraId="525C7E5B" w14:textId="77777777" w:rsidR="00DA7C38" w:rsidRPr="006F12AC" w:rsidRDefault="00DA7C38" w:rsidP="006E582D">
      <w:pPr>
        <w:pStyle w:val="QuestionChar"/>
        <w:numPr>
          <w:ilvl w:val="0"/>
          <w:numId w:val="7"/>
        </w:numPr>
        <w:ind w:left="284"/>
        <w:rPr>
          <w:rFonts w:ascii="Verdana" w:hAnsi="Verdana"/>
        </w:rPr>
      </w:pPr>
      <w:r w:rsidRPr="6E369C8B">
        <w:rPr>
          <w:rFonts w:ascii="Verdana" w:hAnsi="Verdana"/>
        </w:rPr>
        <w:t xml:space="preserve">assisting in the administration and performance of non-investment </w:t>
      </w:r>
      <w:r>
        <w:br/>
      </w:r>
      <w:r w:rsidRPr="6E369C8B">
        <w:rPr>
          <w:rFonts w:ascii="Verdana" w:hAnsi="Verdana"/>
        </w:rPr>
        <w:t>insurance contracts</w:t>
      </w:r>
    </w:p>
    <w:p w14:paraId="41685628" w14:textId="77777777" w:rsidR="00DA7C38" w:rsidRPr="006F12AC" w:rsidRDefault="00DA7C38" w:rsidP="006E582D">
      <w:pPr>
        <w:pStyle w:val="QuestionChar"/>
        <w:numPr>
          <w:ilvl w:val="0"/>
          <w:numId w:val="7"/>
        </w:numPr>
        <w:rPr>
          <w:rFonts w:ascii="Verdana" w:hAnsi="Verdana"/>
        </w:rPr>
      </w:pPr>
      <w:r w:rsidRPr="6E369C8B">
        <w:rPr>
          <w:rFonts w:ascii="Verdana" w:hAnsi="Verdana"/>
        </w:rPr>
        <w:t>dealing as agent in non-investment insurance contracts</w:t>
      </w:r>
    </w:p>
    <w:p w14:paraId="5ABE01FD" w14:textId="77777777" w:rsidR="00DA7C38" w:rsidRPr="006F12AC" w:rsidRDefault="00DA7C38" w:rsidP="006E582D">
      <w:pPr>
        <w:pStyle w:val="QuestionChar"/>
        <w:numPr>
          <w:ilvl w:val="0"/>
          <w:numId w:val="7"/>
        </w:numPr>
        <w:rPr>
          <w:rFonts w:ascii="Verdana" w:hAnsi="Verdana"/>
        </w:rPr>
      </w:pPr>
      <w:r w:rsidRPr="6E369C8B">
        <w:rPr>
          <w:rFonts w:ascii="Verdana" w:hAnsi="Verdana"/>
        </w:rPr>
        <w:t xml:space="preserve">home reversions </w:t>
      </w:r>
      <w:proofErr w:type="gramStart"/>
      <w:r w:rsidRPr="6E369C8B">
        <w:rPr>
          <w:rFonts w:ascii="Verdana" w:hAnsi="Verdana"/>
        </w:rPr>
        <w:t>plans</w:t>
      </w:r>
      <w:proofErr w:type="gramEnd"/>
    </w:p>
    <w:p w14:paraId="465F2F5C" w14:textId="77777777" w:rsidR="00DA7C38" w:rsidRPr="006F12AC" w:rsidRDefault="00DA7C38" w:rsidP="006E582D">
      <w:pPr>
        <w:pStyle w:val="QuestionChar"/>
        <w:numPr>
          <w:ilvl w:val="0"/>
          <w:numId w:val="7"/>
        </w:numPr>
        <w:rPr>
          <w:rFonts w:ascii="Verdana" w:hAnsi="Verdana"/>
        </w:rPr>
      </w:pPr>
      <w:r w:rsidRPr="6E369C8B">
        <w:rPr>
          <w:rFonts w:ascii="Verdana" w:hAnsi="Verdana"/>
        </w:rPr>
        <w:t>home purchase plans</w:t>
      </w:r>
    </w:p>
    <w:p w14:paraId="4CA8BE34" w14:textId="77777777" w:rsidR="00DA7C38" w:rsidRPr="006F12AC" w:rsidRDefault="00DA7C38" w:rsidP="006E582D">
      <w:pPr>
        <w:pStyle w:val="QuestionChar"/>
        <w:numPr>
          <w:ilvl w:val="0"/>
          <w:numId w:val="7"/>
        </w:numPr>
        <w:rPr>
          <w:rFonts w:ascii="Verdana" w:hAnsi="Verdana"/>
        </w:rPr>
      </w:pPr>
      <w:r w:rsidRPr="6E369C8B">
        <w:rPr>
          <w:rFonts w:ascii="Verdana" w:hAnsi="Verdana"/>
        </w:rPr>
        <w:t>regulated sale and rent back agreements</w:t>
      </w:r>
    </w:p>
    <w:p w14:paraId="0095AC4F" w14:textId="77777777" w:rsidR="006905DB" w:rsidRDefault="006905DB" w:rsidP="00E62E77">
      <w:pPr>
        <w:keepNext/>
        <w:spacing w:before="0" w:line="240" w:lineRule="auto"/>
        <w:rPr>
          <w:rFonts w:ascii="Verdana" w:hAnsi="Verdana" w:cs="Arial"/>
          <w:szCs w:val="18"/>
        </w:rPr>
      </w:pPr>
    </w:p>
    <w:p w14:paraId="08FFF6E5" w14:textId="77777777" w:rsidR="00816349" w:rsidRPr="00645311" w:rsidRDefault="00816349" w:rsidP="00816349">
      <w:pPr>
        <w:keepNext/>
        <w:spacing w:before="0" w:line="240" w:lineRule="auto"/>
        <w:rPr>
          <w:rFonts w:ascii="Verdana" w:hAnsi="Verdana" w:cs="Arial"/>
          <w:sz w:val="18"/>
          <w:szCs w:val="18"/>
        </w:rPr>
      </w:pPr>
      <w:r>
        <w:rPr>
          <w:rFonts w:ascii="Verdana" w:hAnsi="Verdana" w:cs="Arial"/>
          <w:sz w:val="18"/>
          <w:szCs w:val="18"/>
        </w:rPr>
        <w:t>I</w:t>
      </w:r>
      <w:r w:rsidRPr="00645311">
        <w:rPr>
          <w:rFonts w:ascii="Verdana" w:hAnsi="Verdana" w:cs="Arial"/>
          <w:sz w:val="18"/>
          <w:szCs w:val="18"/>
        </w:rPr>
        <w:t xml:space="preserve">f the applicant firm is a Small Authorised UK AIFM (Alternative Investment Fund Manager) you </w:t>
      </w:r>
      <w:r>
        <w:rPr>
          <w:rFonts w:ascii="Verdana" w:hAnsi="Verdana" w:cs="Arial"/>
          <w:sz w:val="18"/>
          <w:szCs w:val="18"/>
        </w:rPr>
        <w:t xml:space="preserve">must complete and attach to your application </w:t>
      </w:r>
      <w:r w:rsidRPr="00645311">
        <w:rPr>
          <w:rFonts w:ascii="Verdana" w:hAnsi="Verdana" w:cs="Arial"/>
          <w:sz w:val="18"/>
          <w:szCs w:val="18"/>
        </w:rPr>
        <w:t>the Supplement for Small Authorised UK AIFM</w:t>
      </w:r>
      <w:r>
        <w:rPr>
          <w:rFonts w:ascii="Verdana" w:hAnsi="Verdana" w:cs="Arial"/>
          <w:sz w:val="18"/>
          <w:szCs w:val="18"/>
        </w:rPr>
        <w:t>:</w:t>
      </w:r>
      <w:r w:rsidRPr="00816349">
        <w:t xml:space="preserve"> </w:t>
      </w:r>
      <w:hyperlink r:id="rId17" w:history="1">
        <w:r w:rsidRPr="00F91AAB">
          <w:rPr>
            <w:rStyle w:val="Hyperlink"/>
            <w:rFonts w:ascii="Verdana" w:hAnsi="Verdana" w:cs="Arial"/>
            <w:sz w:val="18"/>
            <w:szCs w:val="18"/>
          </w:rPr>
          <w:t>https://www.fca.org.uk/publication/forms/mifid-small-aifm-supplement-form.docx</w:t>
        </w:r>
      </w:hyperlink>
      <w:r>
        <w:rPr>
          <w:rFonts w:ascii="Verdana" w:hAnsi="Verdana" w:cs="Arial"/>
          <w:sz w:val="18"/>
          <w:szCs w:val="18"/>
        </w:rPr>
        <w:t xml:space="preserve"> </w:t>
      </w:r>
    </w:p>
    <w:p w14:paraId="5EAF5867" w14:textId="77777777" w:rsidR="00C92514" w:rsidRDefault="00C92514" w:rsidP="00C92514">
      <w:pPr>
        <w:keepNext/>
        <w:spacing w:before="0" w:line="240" w:lineRule="auto"/>
        <w:rPr>
          <w:rFonts w:ascii="Verdana" w:hAnsi="Verdana" w:cs="Arial"/>
          <w:sz w:val="18"/>
          <w:szCs w:val="18"/>
        </w:rPr>
      </w:pPr>
    </w:p>
    <w:p w14:paraId="07DF4904" w14:textId="77777777" w:rsidR="00C92514" w:rsidRPr="00645311" w:rsidRDefault="007C347F" w:rsidP="00C92514">
      <w:pPr>
        <w:keepNext/>
        <w:spacing w:before="0" w:line="240" w:lineRule="auto"/>
        <w:rPr>
          <w:rFonts w:ascii="Verdana" w:hAnsi="Verdana" w:cs="Arial"/>
          <w:sz w:val="18"/>
          <w:szCs w:val="18"/>
        </w:rPr>
      </w:pPr>
      <w:r>
        <w:rPr>
          <w:rFonts w:ascii="Verdana" w:hAnsi="Verdana" w:cs="Arial"/>
          <w:sz w:val="18"/>
          <w:szCs w:val="18"/>
        </w:rPr>
        <w:t>Y</w:t>
      </w:r>
      <w:r w:rsidR="00C92514" w:rsidRPr="00645311">
        <w:rPr>
          <w:rFonts w:ascii="Verdana" w:hAnsi="Verdana" w:cs="Arial"/>
          <w:sz w:val="18"/>
          <w:szCs w:val="18"/>
        </w:rPr>
        <w:t xml:space="preserve">ou will be asked in </w:t>
      </w:r>
      <w:r w:rsidR="00C92514">
        <w:rPr>
          <w:rFonts w:ascii="Verdana" w:hAnsi="Verdana" w:cs="Arial"/>
          <w:sz w:val="18"/>
          <w:szCs w:val="18"/>
        </w:rPr>
        <w:t>this s</w:t>
      </w:r>
      <w:r w:rsidR="00C92514" w:rsidRPr="00645311">
        <w:rPr>
          <w:rFonts w:ascii="Verdana" w:hAnsi="Verdana" w:cs="Arial"/>
          <w:sz w:val="18"/>
          <w:szCs w:val="18"/>
        </w:rPr>
        <w:t xml:space="preserve">upplement </w:t>
      </w:r>
      <w:r w:rsidR="00C92514">
        <w:rPr>
          <w:rFonts w:ascii="Verdana" w:hAnsi="Verdana" w:cs="Arial"/>
          <w:sz w:val="18"/>
          <w:szCs w:val="18"/>
        </w:rPr>
        <w:t>about the following activities:</w:t>
      </w:r>
    </w:p>
    <w:p w14:paraId="1C00D54E" w14:textId="77777777" w:rsidR="00C92514" w:rsidRPr="00D544D9" w:rsidRDefault="007C347F" w:rsidP="006E582D">
      <w:pPr>
        <w:pStyle w:val="QuestionChar"/>
        <w:numPr>
          <w:ilvl w:val="0"/>
          <w:numId w:val="7"/>
        </w:numPr>
        <w:rPr>
          <w:rFonts w:ascii="Verdana" w:hAnsi="Verdana"/>
        </w:rPr>
      </w:pPr>
      <w:r w:rsidRPr="6E369C8B">
        <w:rPr>
          <w:rFonts w:ascii="Verdana" w:hAnsi="Verdana"/>
        </w:rPr>
        <w:t>e</w:t>
      </w:r>
      <w:r w:rsidR="00C92514" w:rsidRPr="6E369C8B">
        <w:rPr>
          <w:rFonts w:ascii="Verdana" w:hAnsi="Verdana"/>
        </w:rPr>
        <w:t>stablishing, operating, winding up a collective investment scheme</w:t>
      </w:r>
    </w:p>
    <w:p w14:paraId="6703C350" w14:textId="77777777" w:rsidR="00C92514" w:rsidRPr="00D544D9" w:rsidRDefault="007C347F" w:rsidP="006E582D">
      <w:pPr>
        <w:pStyle w:val="QuestionChar"/>
        <w:numPr>
          <w:ilvl w:val="0"/>
          <w:numId w:val="7"/>
        </w:numPr>
        <w:rPr>
          <w:rFonts w:ascii="Verdana" w:hAnsi="Verdana"/>
        </w:rPr>
      </w:pPr>
      <w:r w:rsidRPr="6E369C8B">
        <w:rPr>
          <w:rFonts w:ascii="Verdana" w:hAnsi="Verdana"/>
        </w:rPr>
        <w:t>m</w:t>
      </w:r>
      <w:r w:rsidR="00C92514" w:rsidRPr="6E369C8B">
        <w:rPr>
          <w:rFonts w:ascii="Verdana" w:hAnsi="Verdana"/>
        </w:rPr>
        <w:t>anaging an Authorised AIF</w:t>
      </w:r>
    </w:p>
    <w:p w14:paraId="1668B3D3" w14:textId="77777777" w:rsidR="00C92514" w:rsidRPr="00D544D9" w:rsidRDefault="007C347F" w:rsidP="006E582D">
      <w:pPr>
        <w:pStyle w:val="QuestionChar"/>
        <w:numPr>
          <w:ilvl w:val="0"/>
          <w:numId w:val="7"/>
        </w:numPr>
        <w:rPr>
          <w:rFonts w:ascii="Verdana" w:hAnsi="Verdana"/>
        </w:rPr>
      </w:pPr>
      <w:r w:rsidRPr="6E369C8B">
        <w:rPr>
          <w:rFonts w:ascii="Verdana" w:hAnsi="Verdana"/>
        </w:rPr>
        <w:t>m</w:t>
      </w:r>
      <w:r w:rsidR="00C92514" w:rsidRPr="6E369C8B">
        <w:rPr>
          <w:rFonts w:ascii="Verdana" w:hAnsi="Verdana"/>
        </w:rPr>
        <w:t>anaging an Unauthorised AIF</w:t>
      </w:r>
    </w:p>
    <w:p w14:paraId="49C75E5F" w14:textId="77777777" w:rsidR="00816349" w:rsidRPr="00816349" w:rsidRDefault="00816349" w:rsidP="00816349">
      <w:pPr>
        <w:pStyle w:val="Qsyesno"/>
        <w:keepNext/>
        <w:tabs>
          <w:tab w:val="left" w:pos="624"/>
        </w:tabs>
        <w:spacing w:before="0" w:after="0"/>
        <w:rPr>
          <w:rFonts w:ascii="Verdana" w:hAnsi="Verdana"/>
        </w:rPr>
      </w:pPr>
      <w:r>
        <w:rPr>
          <w:rFonts w:ascii="Verdana" w:hAnsi="Verdana"/>
        </w:rPr>
        <w:br/>
      </w:r>
      <w:r w:rsidRPr="00816349">
        <w:rPr>
          <w:rFonts w:ascii="Verdana" w:hAnsi="Verdana"/>
        </w:rPr>
        <w:fldChar w:fldCharType="begin">
          <w:ffData>
            <w:name w:val="Check53"/>
            <w:enabled/>
            <w:calcOnExit w:val="0"/>
            <w:checkBox>
              <w:sizeAuto/>
              <w:default w:val="0"/>
            </w:checkBox>
          </w:ffData>
        </w:fldChar>
      </w:r>
      <w:r w:rsidRPr="00816349">
        <w:rPr>
          <w:rFonts w:ascii="Verdana" w:hAnsi="Verdana"/>
        </w:rPr>
        <w:instrText xml:space="preserve"> FORMCHECKBOX </w:instrText>
      </w:r>
      <w:r w:rsidRPr="00816349">
        <w:rPr>
          <w:rFonts w:ascii="Verdana" w:hAnsi="Verdana"/>
        </w:rPr>
      </w:r>
      <w:r w:rsidRPr="00816349">
        <w:rPr>
          <w:rFonts w:ascii="Verdana" w:hAnsi="Verdana"/>
        </w:rPr>
        <w:fldChar w:fldCharType="separate"/>
      </w:r>
      <w:r w:rsidRPr="00816349">
        <w:rPr>
          <w:rFonts w:ascii="Verdana" w:hAnsi="Verdana"/>
        </w:rPr>
        <w:fldChar w:fldCharType="end"/>
      </w:r>
      <w:r w:rsidRPr="00816349">
        <w:rPr>
          <w:rFonts w:ascii="Verdana" w:hAnsi="Verdana"/>
        </w:rPr>
        <w:t xml:space="preserve"> Attached</w:t>
      </w:r>
    </w:p>
    <w:p w14:paraId="007C4F9D" w14:textId="77777777" w:rsidR="00816349" w:rsidRPr="00816349" w:rsidRDefault="00816349" w:rsidP="00816349">
      <w:pPr>
        <w:pStyle w:val="Qsyesno"/>
        <w:keepNext/>
        <w:tabs>
          <w:tab w:val="left" w:pos="624"/>
        </w:tabs>
        <w:spacing w:before="0" w:after="0"/>
        <w:rPr>
          <w:rFonts w:ascii="Verdana" w:hAnsi="Verdana"/>
        </w:rPr>
      </w:pPr>
    </w:p>
    <w:p w14:paraId="3C06D922" w14:textId="77777777" w:rsidR="00DA5F1F" w:rsidRDefault="00DA5F1F" w:rsidP="00E62E77">
      <w:pPr>
        <w:keepNext/>
        <w:spacing w:before="0" w:line="240" w:lineRule="auto"/>
        <w:rPr>
          <w:rFonts w:ascii="Verdana" w:hAnsi="Verdana" w:cs="Arial"/>
          <w:szCs w:val="18"/>
        </w:rPr>
      </w:pPr>
    </w:p>
    <w:p w14:paraId="6DC4AF70" w14:textId="1562A2C6" w:rsidR="00256B17" w:rsidRPr="00FA08A9" w:rsidRDefault="00E62E77" w:rsidP="00CE4960">
      <w:pPr>
        <w:ind w:left="-993"/>
        <w:rPr>
          <w:rFonts w:ascii="Verdana" w:hAnsi="Verdana"/>
          <w:b/>
          <w:u w:val="single"/>
        </w:rPr>
      </w:pPr>
      <w:r w:rsidRPr="00E62E77">
        <w:rPr>
          <w:rFonts w:cs="Arial"/>
          <w:sz w:val="18"/>
          <w:szCs w:val="18"/>
        </w:rPr>
        <w:br w:type="page"/>
      </w:r>
      <w:r w:rsidR="00E14E25" w:rsidRPr="00FA08A9">
        <w:rPr>
          <w:rFonts w:ascii="Verdana" w:hAnsi="Verdana"/>
          <w:b/>
          <w:u w:val="single"/>
        </w:rPr>
        <w:lastRenderedPageBreak/>
        <w:t>Permission Profile table 1</w:t>
      </w:r>
      <w:r w:rsidR="00535C5A" w:rsidRPr="00FA08A9">
        <w:rPr>
          <w:rFonts w:ascii="Verdana" w:hAnsi="Verdana"/>
          <w:b/>
          <w:u w:val="single"/>
        </w:rPr>
        <w:t xml:space="preserve"> – </w:t>
      </w:r>
      <w:r w:rsidR="000A5C72" w:rsidRPr="000A5C72">
        <w:rPr>
          <w:rFonts w:ascii="Verdana" w:hAnsi="Verdana"/>
          <w:b/>
          <w:u w:val="single"/>
        </w:rPr>
        <w:t>UK MiFID investment firms and non-UK MiFID investment firms</w:t>
      </w:r>
    </w:p>
    <w:p w14:paraId="2D8B48EF" w14:textId="77777777" w:rsidR="00256B17" w:rsidRPr="00CE4960" w:rsidRDefault="00256B17" w:rsidP="00CE4960">
      <w:pPr>
        <w:ind w:left="-993"/>
        <w:rPr>
          <w:rFonts w:ascii="Book Antiqua" w:hAnsi="Book Antiqua"/>
          <w:b/>
          <w:sz w:val="16"/>
          <w:szCs w:val="16"/>
          <w:u w:val="single"/>
        </w:rPr>
      </w:pPr>
      <w:r w:rsidRPr="00CE4960">
        <w:rPr>
          <w:rFonts w:ascii="Verdana" w:hAnsi="Verdana"/>
          <w:sz w:val="16"/>
          <w:szCs w:val="16"/>
        </w:rPr>
        <w:t xml:space="preserve">You must tick all the investment types and regulated activities that the applicant firm intends to conduct. </w:t>
      </w:r>
    </w:p>
    <w:tbl>
      <w:tblPr>
        <w:tblW w:w="10735" w:type="dxa"/>
        <w:tblInd w:w="-2410" w:type="dxa"/>
        <w:tblLayout w:type="fixed"/>
        <w:tblCellMar>
          <w:left w:w="0" w:type="dxa"/>
          <w:right w:w="0" w:type="dxa"/>
        </w:tblCellMar>
        <w:tblLook w:val="04A0" w:firstRow="1" w:lastRow="0" w:firstColumn="1" w:lastColumn="0" w:noHBand="0" w:noVBand="1"/>
      </w:tblPr>
      <w:tblGrid>
        <w:gridCol w:w="1310"/>
        <w:gridCol w:w="958"/>
        <w:gridCol w:w="851"/>
        <w:gridCol w:w="851"/>
        <w:gridCol w:w="850"/>
        <w:gridCol w:w="851"/>
        <w:gridCol w:w="567"/>
        <w:gridCol w:w="708"/>
        <w:gridCol w:w="851"/>
        <w:gridCol w:w="709"/>
        <w:gridCol w:w="671"/>
        <w:gridCol w:w="362"/>
        <w:gridCol w:w="633"/>
        <w:gridCol w:w="563"/>
      </w:tblGrid>
      <w:tr w:rsidR="009E7BAF" w:rsidRPr="008840C5" w14:paraId="20BDB789" w14:textId="77777777" w:rsidTr="00D83201">
        <w:trPr>
          <w:cantSplit/>
          <w:trHeight w:val="386"/>
        </w:trPr>
        <w:tc>
          <w:tcPr>
            <w:tcW w:w="1310" w:type="dxa"/>
            <w:tcBorders>
              <w:left w:val="nil"/>
            </w:tcBorders>
            <w:vAlign w:val="center"/>
          </w:tcPr>
          <w:p w14:paraId="5379CC5E" w14:textId="77777777" w:rsidR="009E7BAF" w:rsidRPr="008840C5" w:rsidRDefault="009E7BAF" w:rsidP="00D65EC3">
            <w:pPr>
              <w:spacing w:before="0" w:line="220" w:lineRule="exact"/>
              <w:ind w:left="57"/>
              <w:rPr>
                <w:rFonts w:ascii="Verdana" w:hAnsi="Verdana"/>
                <w:b/>
                <w:caps/>
                <w:sz w:val="12"/>
                <w:szCs w:val="12"/>
              </w:rPr>
            </w:pPr>
            <w:r w:rsidRPr="008840C5">
              <w:rPr>
                <w:rFonts w:ascii="Verdana" w:hAnsi="Verdana"/>
                <w:b/>
                <w:caps/>
                <w:sz w:val="12"/>
                <w:szCs w:val="12"/>
              </w:rPr>
              <w:t>Investment type</w:t>
            </w:r>
          </w:p>
        </w:tc>
        <w:tc>
          <w:tcPr>
            <w:tcW w:w="9425" w:type="dxa"/>
            <w:gridSpan w:val="13"/>
            <w:tcBorders>
              <w:left w:val="nil"/>
            </w:tcBorders>
            <w:vAlign w:val="center"/>
          </w:tcPr>
          <w:p w14:paraId="02A2204C" w14:textId="51A6DB9E" w:rsidR="009E7BAF" w:rsidRPr="00425988" w:rsidRDefault="009E7BAF" w:rsidP="00425988">
            <w:pPr>
              <w:spacing w:before="0" w:line="220" w:lineRule="exact"/>
              <w:jc w:val="center"/>
              <w:rPr>
                <w:rFonts w:ascii="Verdana" w:hAnsi="Verdana"/>
                <w:sz w:val="12"/>
                <w:szCs w:val="12"/>
              </w:rPr>
            </w:pPr>
            <w:r>
              <w:rPr>
                <w:rFonts w:ascii="Verdana" w:hAnsi="Verdana"/>
                <w:b/>
                <w:caps/>
                <w:sz w:val="12"/>
                <w:szCs w:val="12"/>
              </w:rPr>
              <w:t>Regulated</w:t>
            </w:r>
            <w:r w:rsidRPr="008840C5">
              <w:rPr>
                <w:rFonts w:ascii="Verdana" w:hAnsi="Verdana"/>
                <w:b/>
                <w:caps/>
                <w:sz w:val="12"/>
                <w:szCs w:val="12"/>
              </w:rPr>
              <w:t xml:space="preserve"> activity</w:t>
            </w:r>
          </w:p>
        </w:tc>
      </w:tr>
      <w:tr w:rsidR="00100072" w:rsidRPr="008840C5" w14:paraId="66A73EC3" w14:textId="77777777" w:rsidTr="009E7BAF">
        <w:trPr>
          <w:cantSplit/>
          <w:trHeight w:val="1499"/>
        </w:trPr>
        <w:tc>
          <w:tcPr>
            <w:tcW w:w="1310" w:type="dxa"/>
            <w:tcBorders>
              <w:left w:val="nil"/>
              <w:bottom w:val="single" w:sz="18" w:space="0" w:color="C0C0C0"/>
              <w:right w:val="single" w:sz="6" w:space="0" w:color="BFBFBF" w:themeColor="background1" w:themeShade="BF"/>
            </w:tcBorders>
            <w:vAlign w:val="center"/>
          </w:tcPr>
          <w:p w14:paraId="2936D7E4" w14:textId="77777777" w:rsidR="00100072" w:rsidRPr="008840C5" w:rsidRDefault="00100072" w:rsidP="00FD65F4">
            <w:pPr>
              <w:spacing w:line="220" w:lineRule="exact"/>
              <w:ind w:left="-1036" w:right="113"/>
              <w:rPr>
                <w:rFonts w:ascii="Verdana" w:hAnsi="Verdana"/>
                <w:b/>
                <w:sz w:val="12"/>
                <w:szCs w:val="12"/>
              </w:rPr>
            </w:pPr>
          </w:p>
        </w:tc>
        <w:tc>
          <w:tcPr>
            <w:tcW w:w="958" w:type="dxa"/>
            <w:tcBorders>
              <w:left w:val="nil"/>
              <w:bottom w:val="single" w:sz="18" w:space="0" w:color="C0C0C0"/>
              <w:right w:val="single" w:sz="6" w:space="0" w:color="BFBFBF" w:themeColor="background1" w:themeShade="BF"/>
            </w:tcBorders>
            <w:textDirection w:val="btLr"/>
            <w:vAlign w:val="center"/>
          </w:tcPr>
          <w:p w14:paraId="38051D7F" w14:textId="77777777" w:rsidR="00100072" w:rsidRPr="008840C5" w:rsidRDefault="00100072" w:rsidP="00FD65F4">
            <w:pPr>
              <w:spacing w:before="0" w:line="160" w:lineRule="exact"/>
              <w:ind w:left="113" w:right="113"/>
              <w:rPr>
                <w:rFonts w:ascii="Verdana" w:hAnsi="Verdana"/>
                <w:sz w:val="12"/>
                <w:szCs w:val="12"/>
              </w:rPr>
            </w:pPr>
            <w:r w:rsidRPr="008840C5">
              <w:rPr>
                <w:rFonts w:ascii="Verdana" w:hAnsi="Verdana"/>
                <w:sz w:val="12"/>
                <w:szCs w:val="12"/>
              </w:rPr>
              <w:t>Advising (excluding pension transfers/opt-outs)</w:t>
            </w:r>
          </w:p>
        </w:tc>
        <w:tc>
          <w:tcPr>
            <w:tcW w:w="851" w:type="dxa"/>
            <w:tcBorders>
              <w:left w:val="single" w:sz="6" w:space="0" w:color="BFBFBF" w:themeColor="background1" w:themeShade="BF"/>
              <w:bottom w:val="single" w:sz="18" w:space="0" w:color="C0C0C0"/>
              <w:right w:val="single" w:sz="6" w:space="0" w:color="BFBFBF" w:themeColor="background1" w:themeShade="BF"/>
            </w:tcBorders>
            <w:textDirection w:val="btLr"/>
            <w:vAlign w:val="center"/>
          </w:tcPr>
          <w:p w14:paraId="3749588B" w14:textId="77777777" w:rsidR="00100072" w:rsidRPr="008840C5" w:rsidRDefault="00100072" w:rsidP="00FD65F4">
            <w:pPr>
              <w:spacing w:before="0" w:line="160" w:lineRule="exact"/>
              <w:ind w:left="113" w:right="113"/>
              <w:rPr>
                <w:rFonts w:ascii="Verdana" w:hAnsi="Verdana"/>
                <w:sz w:val="12"/>
                <w:szCs w:val="12"/>
              </w:rPr>
            </w:pPr>
            <w:r w:rsidRPr="008840C5">
              <w:rPr>
                <w:rFonts w:ascii="Verdana" w:hAnsi="Verdana"/>
                <w:sz w:val="12"/>
                <w:szCs w:val="12"/>
              </w:rPr>
              <w:t>Arranging (bringing about) deals in investments</w:t>
            </w:r>
          </w:p>
        </w:tc>
        <w:tc>
          <w:tcPr>
            <w:tcW w:w="851" w:type="dxa"/>
            <w:tcBorders>
              <w:left w:val="single" w:sz="6" w:space="0" w:color="BFBFBF" w:themeColor="background1" w:themeShade="BF"/>
              <w:bottom w:val="single" w:sz="18" w:space="0" w:color="C0C0C0"/>
              <w:right w:val="single" w:sz="6" w:space="0" w:color="BFBFBF" w:themeColor="background1" w:themeShade="BF"/>
            </w:tcBorders>
            <w:textDirection w:val="btLr"/>
            <w:vAlign w:val="center"/>
          </w:tcPr>
          <w:p w14:paraId="13D6AA4F" w14:textId="77777777" w:rsidR="00100072" w:rsidRPr="008840C5" w:rsidRDefault="00100072" w:rsidP="00FD65F4">
            <w:pPr>
              <w:spacing w:before="0" w:line="160" w:lineRule="exact"/>
              <w:ind w:left="113" w:right="113"/>
              <w:rPr>
                <w:rFonts w:ascii="Verdana" w:hAnsi="Verdana"/>
                <w:sz w:val="12"/>
                <w:szCs w:val="12"/>
              </w:rPr>
            </w:pPr>
            <w:proofErr w:type="gramStart"/>
            <w:r w:rsidRPr="008840C5">
              <w:rPr>
                <w:rFonts w:ascii="Verdana" w:hAnsi="Verdana"/>
                <w:sz w:val="12"/>
                <w:szCs w:val="12"/>
              </w:rPr>
              <w:t>Making arrangements</w:t>
            </w:r>
            <w:proofErr w:type="gramEnd"/>
            <w:r w:rsidRPr="008840C5">
              <w:rPr>
                <w:rFonts w:ascii="Verdana" w:hAnsi="Verdana"/>
                <w:sz w:val="12"/>
                <w:szCs w:val="12"/>
              </w:rPr>
              <w:t xml:space="preserve"> with a view to transactions in investments</w:t>
            </w:r>
          </w:p>
        </w:tc>
        <w:tc>
          <w:tcPr>
            <w:tcW w:w="850" w:type="dxa"/>
            <w:tcBorders>
              <w:left w:val="single" w:sz="6" w:space="0" w:color="BFBFBF" w:themeColor="background1" w:themeShade="BF"/>
              <w:bottom w:val="single" w:sz="18" w:space="0" w:color="C0C0C0"/>
              <w:right w:val="single" w:sz="6" w:space="0" w:color="BFBFBF" w:themeColor="background1" w:themeShade="BF"/>
            </w:tcBorders>
            <w:textDirection w:val="btLr"/>
            <w:vAlign w:val="center"/>
          </w:tcPr>
          <w:p w14:paraId="2D505C10" w14:textId="77777777" w:rsidR="00100072" w:rsidRPr="008840C5" w:rsidRDefault="00100072" w:rsidP="00FD65F4">
            <w:pPr>
              <w:spacing w:before="0" w:line="160" w:lineRule="exact"/>
              <w:ind w:left="113" w:right="113"/>
              <w:rPr>
                <w:rFonts w:ascii="Verdana" w:hAnsi="Verdana"/>
                <w:sz w:val="12"/>
                <w:szCs w:val="12"/>
              </w:rPr>
            </w:pPr>
            <w:r w:rsidRPr="008840C5">
              <w:rPr>
                <w:rFonts w:ascii="Verdana" w:hAnsi="Verdana"/>
                <w:sz w:val="12"/>
                <w:szCs w:val="12"/>
              </w:rPr>
              <w:t>Dealing in investments as agent</w:t>
            </w:r>
          </w:p>
        </w:tc>
        <w:tc>
          <w:tcPr>
            <w:tcW w:w="851" w:type="dxa"/>
            <w:tcBorders>
              <w:left w:val="single" w:sz="6" w:space="0" w:color="BFBFBF" w:themeColor="background1" w:themeShade="BF"/>
              <w:bottom w:val="single" w:sz="18" w:space="0" w:color="C0C0C0"/>
              <w:right w:val="single" w:sz="6" w:space="0" w:color="BFBFBF" w:themeColor="background1" w:themeShade="BF"/>
            </w:tcBorders>
            <w:textDirection w:val="btLr"/>
          </w:tcPr>
          <w:p w14:paraId="7EE89099" w14:textId="77777777" w:rsidR="00100072" w:rsidRPr="008840C5" w:rsidRDefault="00100072" w:rsidP="00FD65F4">
            <w:pPr>
              <w:spacing w:before="0" w:line="160" w:lineRule="exact"/>
              <w:ind w:left="113" w:right="113"/>
              <w:rPr>
                <w:rFonts w:ascii="Verdana" w:hAnsi="Verdana"/>
                <w:sz w:val="12"/>
                <w:szCs w:val="12"/>
              </w:rPr>
            </w:pPr>
          </w:p>
          <w:p w14:paraId="3B004607" w14:textId="77777777" w:rsidR="00100072" w:rsidRPr="008840C5" w:rsidRDefault="00100072" w:rsidP="00FD65F4">
            <w:pPr>
              <w:spacing w:before="0" w:line="160" w:lineRule="exact"/>
              <w:ind w:left="113" w:right="113"/>
              <w:rPr>
                <w:rFonts w:ascii="Verdana" w:hAnsi="Verdana"/>
                <w:sz w:val="12"/>
                <w:szCs w:val="12"/>
              </w:rPr>
            </w:pPr>
            <w:r w:rsidRPr="008840C5">
              <w:rPr>
                <w:rFonts w:ascii="Verdana" w:hAnsi="Verdana"/>
                <w:sz w:val="12"/>
                <w:szCs w:val="12"/>
              </w:rPr>
              <w:t>Dealing in investments as principal</w:t>
            </w:r>
          </w:p>
        </w:tc>
        <w:tc>
          <w:tcPr>
            <w:tcW w:w="567" w:type="dxa"/>
            <w:tcBorders>
              <w:left w:val="single" w:sz="6" w:space="0" w:color="BFBFBF"/>
              <w:bottom w:val="single" w:sz="18" w:space="0" w:color="C0C0C0"/>
              <w:right w:val="single" w:sz="6" w:space="0" w:color="BFBFBF"/>
            </w:tcBorders>
            <w:textDirection w:val="btLr"/>
          </w:tcPr>
          <w:p w14:paraId="148B4B8B" w14:textId="77777777" w:rsidR="00100072" w:rsidRPr="008840C5" w:rsidRDefault="00100072" w:rsidP="00FD65F4">
            <w:pPr>
              <w:spacing w:before="0" w:line="160" w:lineRule="exact"/>
              <w:ind w:left="113" w:right="113"/>
              <w:rPr>
                <w:rFonts w:ascii="Verdana" w:hAnsi="Verdana"/>
                <w:sz w:val="12"/>
                <w:szCs w:val="12"/>
              </w:rPr>
            </w:pPr>
          </w:p>
          <w:p w14:paraId="3EDDD489" w14:textId="77777777" w:rsidR="00100072" w:rsidRPr="008840C5" w:rsidRDefault="00100072" w:rsidP="00FD65F4">
            <w:pPr>
              <w:spacing w:before="0" w:line="160" w:lineRule="exact"/>
              <w:ind w:left="113" w:right="113"/>
              <w:rPr>
                <w:rFonts w:ascii="Verdana" w:hAnsi="Verdana"/>
                <w:sz w:val="12"/>
                <w:szCs w:val="12"/>
              </w:rPr>
            </w:pPr>
            <w:r w:rsidRPr="008840C5">
              <w:rPr>
                <w:rFonts w:ascii="Verdana" w:hAnsi="Verdana"/>
                <w:sz w:val="12"/>
                <w:szCs w:val="12"/>
              </w:rPr>
              <w:t>Managing investments</w:t>
            </w:r>
          </w:p>
        </w:tc>
        <w:tc>
          <w:tcPr>
            <w:tcW w:w="708" w:type="dxa"/>
            <w:tcBorders>
              <w:left w:val="single" w:sz="6" w:space="0" w:color="BFBFBF" w:themeColor="background1" w:themeShade="BF"/>
              <w:bottom w:val="single" w:sz="18" w:space="0" w:color="C0C0C0"/>
              <w:right w:val="single" w:sz="6" w:space="0" w:color="BFBFBF" w:themeColor="background1" w:themeShade="BF"/>
            </w:tcBorders>
            <w:textDirection w:val="btLr"/>
            <w:vAlign w:val="center"/>
          </w:tcPr>
          <w:p w14:paraId="5F2F58B8" w14:textId="77777777" w:rsidR="00100072" w:rsidRPr="008840C5" w:rsidRDefault="00100072" w:rsidP="00FD65F4">
            <w:pPr>
              <w:spacing w:before="0" w:line="160" w:lineRule="exact"/>
              <w:ind w:left="113" w:right="113"/>
              <w:rPr>
                <w:rFonts w:ascii="Verdana" w:hAnsi="Verdana"/>
                <w:sz w:val="12"/>
                <w:szCs w:val="12"/>
              </w:rPr>
            </w:pPr>
          </w:p>
          <w:p w14:paraId="366B7997" w14:textId="77777777" w:rsidR="00100072" w:rsidRPr="008840C5" w:rsidRDefault="00100072" w:rsidP="00FD65F4">
            <w:pPr>
              <w:spacing w:before="0" w:line="160" w:lineRule="exact"/>
              <w:ind w:left="113" w:right="113"/>
              <w:rPr>
                <w:rFonts w:ascii="Verdana" w:hAnsi="Verdana"/>
                <w:sz w:val="12"/>
                <w:szCs w:val="12"/>
              </w:rPr>
            </w:pPr>
            <w:r w:rsidRPr="008840C5">
              <w:rPr>
                <w:rFonts w:ascii="Verdana" w:hAnsi="Verdana"/>
                <w:sz w:val="12"/>
                <w:szCs w:val="12"/>
              </w:rPr>
              <w:t>Safeguarding and administration of assets</w:t>
            </w:r>
          </w:p>
          <w:p w14:paraId="54245B2A" w14:textId="77777777" w:rsidR="00100072" w:rsidRPr="008840C5" w:rsidRDefault="00100072" w:rsidP="00FD65F4">
            <w:pPr>
              <w:spacing w:before="0" w:line="160" w:lineRule="exact"/>
              <w:ind w:left="113" w:right="113"/>
              <w:rPr>
                <w:rFonts w:ascii="Verdana" w:hAnsi="Verdana"/>
                <w:sz w:val="12"/>
                <w:szCs w:val="12"/>
              </w:rPr>
            </w:pPr>
          </w:p>
        </w:tc>
        <w:tc>
          <w:tcPr>
            <w:tcW w:w="851" w:type="dxa"/>
            <w:tcBorders>
              <w:left w:val="single" w:sz="6" w:space="0" w:color="BFBFBF" w:themeColor="background1" w:themeShade="BF"/>
              <w:bottom w:val="single" w:sz="18" w:space="0" w:color="C0C0C0"/>
              <w:right w:val="single" w:sz="6" w:space="0" w:color="BFBFBF" w:themeColor="background1" w:themeShade="BF"/>
            </w:tcBorders>
            <w:textDirection w:val="btLr"/>
            <w:vAlign w:val="center"/>
          </w:tcPr>
          <w:p w14:paraId="7A0C7739" w14:textId="77777777" w:rsidR="00100072" w:rsidRPr="008840C5" w:rsidRDefault="00100072" w:rsidP="00FD65F4">
            <w:pPr>
              <w:spacing w:before="0" w:line="160" w:lineRule="exact"/>
              <w:ind w:left="113" w:right="113"/>
              <w:rPr>
                <w:rFonts w:ascii="Verdana" w:hAnsi="Verdana"/>
                <w:sz w:val="12"/>
                <w:szCs w:val="12"/>
              </w:rPr>
            </w:pPr>
          </w:p>
          <w:p w14:paraId="4B46C768" w14:textId="77777777" w:rsidR="00100072" w:rsidRPr="008840C5" w:rsidRDefault="00100072" w:rsidP="00FD65F4">
            <w:pPr>
              <w:spacing w:before="0" w:line="160" w:lineRule="exact"/>
              <w:ind w:left="113" w:right="113"/>
              <w:rPr>
                <w:rFonts w:ascii="Verdana" w:hAnsi="Verdana"/>
                <w:sz w:val="12"/>
                <w:szCs w:val="12"/>
              </w:rPr>
            </w:pPr>
            <w:r w:rsidRPr="008840C5">
              <w:rPr>
                <w:rFonts w:ascii="Verdana" w:hAnsi="Verdana"/>
                <w:sz w:val="12"/>
                <w:szCs w:val="12"/>
              </w:rPr>
              <w:t>Arranging safeguarding and administration of assets</w:t>
            </w:r>
          </w:p>
          <w:p w14:paraId="586E9F5E" w14:textId="77777777" w:rsidR="00100072" w:rsidRPr="008840C5" w:rsidRDefault="00100072" w:rsidP="00FD65F4">
            <w:pPr>
              <w:spacing w:before="0" w:line="160" w:lineRule="exact"/>
              <w:ind w:left="113" w:right="113"/>
              <w:rPr>
                <w:rFonts w:ascii="Verdana" w:hAnsi="Verdana"/>
                <w:sz w:val="12"/>
                <w:szCs w:val="12"/>
              </w:rPr>
            </w:pPr>
          </w:p>
        </w:tc>
        <w:tc>
          <w:tcPr>
            <w:tcW w:w="709" w:type="dxa"/>
            <w:tcBorders>
              <w:left w:val="single" w:sz="6" w:space="0" w:color="BFBFBF" w:themeColor="background1" w:themeShade="BF"/>
              <w:bottom w:val="single" w:sz="18" w:space="0" w:color="C0C0C0"/>
              <w:right w:val="single" w:sz="6" w:space="0" w:color="BFBFBF" w:themeColor="background1" w:themeShade="BF"/>
            </w:tcBorders>
            <w:textDirection w:val="btLr"/>
            <w:vAlign w:val="center"/>
          </w:tcPr>
          <w:p w14:paraId="04754794" w14:textId="4BF90D84" w:rsidR="00100072" w:rsidRPr="009E7BAF" w:rsidRDefault="00100072" w:rsidP="00FD65F4">
            <w:pPr>
              <w:spacing w:before="0" w:line="160" w:lineRule="exact"/>
              <w:ind w:left="113" w:right="113"/>
              <w:rPr>
                <w:rFonts w:ascii="Verdana" w:hAnsi="Verdana"/>
                <w:sz w:val="12"/>
                <w:szCs w:val="12"/>
              </w:rPr>
            </w:pPr>
            <w:r w:rsidRPr="009E7BAF">
              <w:rPr>
                <w:rFonts w:ascii="Verdana" w:hAnsi="Verdana"/>
                <w:sz w:val="12"/>
                <w:szCs w:val="12"/>
              </w:rPr>
              <w:t>Providing Targeted Support</w:t>
            </w:r>
          </w:p>
        </w:tc>
        <w:tc>
          <w:tcPr>
            <w:tcW w:w="671" w:type="dxa"/>
            <w:tcBorders>
              <w:left w:val="single" w:sz="6" w:space="0" w:color="BFBFBF" w:themeColor="background1" w:themeShade="BF"/>
              <w:bottom w:val="single" w:sz="18" w:space="0" w:color="C0C0C0"/>
              <w:right w:val="single" w:sz="6" w:space="0" w:color="BFBFBF" w:themeColor="background1" w:themeShade="BF"/>
            </w:tcBorders>
            <w:textDirection w:val="btLr"/>
            <w:vAlign w:val="center"/>
          </w:tcPr>
          <w:p w14:paraId="621D99E9" w14:textId="739A6082" w:rsidR="00100072" w:rsidRPr="009E7BAF" w:rsidRDefault="00100072" w:rsidP="00FD65F4">
            <w:pPr>
              <w:spacing w:before="0" w:line="160" w:lineRule="exact"/>
              <w:ind w:left="113" w:right="113"/>
              <w:rPr>
                <w:rFonts w:ascii="Verdana" w:hAnsi="Verdana"/>
                <w:sz w:val="12"/>
                <w:szCs w:val="12"/>
              </w:rPr>
            </w:pPr>
            <w:r w:rsidRPr="009E7BAF">
              <w:rPr>
                <w:rFonts w:ascii="Verdana" w:hAnsi="Verdana"/>
                <w:sz w:val="12"/>
                <w:szCs w:val="12"/>
              </w:rPr>
              <w:t>Operating a Public Offer Platform (POP)</w:t>
            </w:r>
          </w:p>
        </w:tc>
        <w:tc>
          <w:tcPr>
            <w:tcW w:w="362" w:type="dxa"/>
            <w:tcBorders>
              <w:left w:val="single" w:sz="6" w:space="0" w:color="BFBFBF"/>
              <w:bottom w:val="single" w:sz="18" w:space="0" w:color="C0C0C0"/>
              <w:right w:val="single" w:sz="6" w:space="0" w:color="BFBFBF"/>
            </w:tcBorders>
            <w:textDirection w:val="btLr"/>
            <w:vAlign w:val="center"/>
          </w:tcPr>
          <w:p w14:paraId="24A6786E" w14:textId="77777777" w:rsidR="00100072" w:rsidRPr="008840C5" w:rsidRDefault="00100072" w:rsidP="00FD65F4">
            <w:pPr>
              <w:spacing w:before="0" w:line="160" w:lineRule="exact"/>
              <w:ind w:left="113" w:right="113"/>
              <w:rPr>
                <w:rFonts w:ascii="Verdana" w:hAnsi="Verdana"/>
                <w:sz w:val="12"/>
                <w:szCs w:val="12"/>
              </w:rPr>
            </w:pPr>
            <w:r>
              <w:rPr>
                <w:rFonts w:ascii="Verdana" w:hAnsi="Verdana"/>
                <w:sz w:val="12"/>
                <w:szCs w:val="12"/>
              </w:rPr>
              <w:t xml:space="preserve">Operating a MTF </w:t>
            </w:r>
          </w:p>
        </w:tc>
        <w:tc>
          <w:tcPr>
            <w:tcW w:w="633" w:type="dxa"/>
            <w:tcBorders>
              <w:left w:val="single" w:sz="6" w:space="0" w:color="BFBFBF"/>
              <w:bottom w:val="single" w:sz="18" w:space="0" w:color="C0C0C0"/>
              <w:right w:val="single" w:sz="6" w:space="0" w:color="BFBFBF"/>
            </w:tcBorders>
            <w:textDirection w:val="btLr"/>
            <w:vAlign w:val="center"/>
          </w:tcPr>
          <w:p w14:paraId="2166E64F" w14:textId="77777777" w:rsidR="00100072" w:rsidRPr="008840C5" w:rsidRDefault="00100072" w:rsidP="00FD65F4">
            <w:pPr>
              <w:spacing w:before="0" w:line="160" w:lineRule="exact"/>
              <w:ind w:left="113" w:right="113"/>
              <w:rPr>
                <w:rFonts w:ascii="Verdana" w:hAnsi="Verdana"/>
                <w:sz w:val="12"/>
                <w:szCs w:val="12"/>
              </w:rPr>
            </w:pPr>
            <w:r>
              <w:rPr>
                <w:rFonts w:ascii="Verdana" w:hAnsi="Verdana"/>
                <w:sz w:val="12"/>
                <w:szCs w:val="12"/>
              </w:rPr>
              <w:t>Operating an OTF</w:t>
            </w:r>
          </w:p>
        </w:tc>
        <w:tc>
          <w:tcPr>
            <w:tcW w:w="563" w:type="dxa"/>
            <w:tcBorders>
              <w:left w:val="single" w:sz="6" w:space="0" w:color="BFBFBF"/>
              <w:bottom w:val="single" w:sz="18" w:space="0" w:color="C0C0C0"/>
              <w:right w:val="single" w:sz="6" w:space="0" w:color="BFBFBF"/>
            </w:tcBorders>
            <w:textDirection w:val="btLr"/>
            <w:vAlign w:val="center"/>
          </w:tcPr>
          <w:p w14:paraId="039E3015" w14:textId="61831402" w:rsidR="00100072" w:rsidRPr="00425988" w:rsidRDefault="00100072" w:rsidP="00FD65F4">
            <w:pPr>
              <w:spacing w:before="0" w:line="160" w:lineRule="exact"/>
              <w:ind w:left="113" w:right="113"/>
              <w:rPr>
                <w:rFonts w:ascii="Verdana" w:hAnsi="Verdana"/>
                <w:sz w:val="12"/>
                <w:szCs w:val="12"/>
              </w:rPr>
            </w:pPr>
            <w:r>
              <w:rPr>
                <w:rFonts w:ascii="Verdana" w:hAnsi="Verdana"/>
                <w:sz w:val="12"/>
                <w:szCs w:val="12"/>
              </w:rPr>
              <w:t>Bidding in emissions auctions</w:t>
            </w:r>
          </w:p>
        </w:tc>
      </w:tr>
      <w:tr w:rsidR="008454FF" w:rsidRPr="008840C5" w14:paraId="738F170B" w14:textId="77777777" w:rsidTr="008454FF">
        <w:trPr>
          <w:trHeight w:hRule="exact" w:val="567"/>
        </w:trPr>
        <w:tc>
          <w:tcPr>
            <w:tcW w:w="1310" w:type="dxa"/>
            <w:tcBorders>
              <w:top w:val="single" w:sz="18" w:space="0" w:color="C0C0C0"/>
              <w:left w:val="nil"/>
              <w:bottom w:val="single" w:sz="8" w:space="0" w:color="C0C0C0"/>
              <w:right w:val="single" w:sz="6" w:space="0" w:color="BFBFBF" w:themeColor="background1" w:themeShade="BF"/>
            </w:tcBorders>
            <w:shd w:val="clear" w:color="auto" w:fill="E6E6E6"/>
            <w:vAlign w:val="center"/>
          </w:tcPr>
          <w:p w14:paraId="391FB454" w14:textId="77777777" w:rsidR="00100072" w:rsidRPr="00000809" w:rsidRDefault="00100072" w:rsidP="00FD65F4">
            <w:pPr>
              <w:spacing w:before="0" w:line="180" w:lineRule="exact"/>
              <w:ind w:left="57"/>
              <w:rPr>
                <w:rFonts w:ascii="Verdana" w:hAnsi="Verdana"/>
                <w:b/>
                <w:sz w:val="12"/>
                <w:szCs w:val="12"/>
              </w:rPr>
            </w:pPr>
            <w:r w:rsidRPr="00000809">
              <w:rPr>
                <w:rFonts w:ascii="Verdana" w:hAnsi="Verdana"/>
                <w:b/>
                <w:sz w:val="12"/>
                <w:szCs w:val="12"/>
              </w:rPr>
              <w:t>SECURITY</w:t>
            </w:r>
          </w:p>
        </w:tc>
        <w:tc>
          <w:tcPr>
            <w:tcW w:w="958" w:type="dxa"/>
            <w:tcBorders>
              <w:top w:val="single" w:sz="18" w:space="0" w:color="C0C0C0"/>
              <w:left w:val="nil"/>
              <w:bottom w:val="single" w:sz="8" w:space="0" w:color="C0C0C0"/>
              <w:right w:val="single" w:sz="6" w:space="0" w:color="BFBFBF" w:themeColor="background1" w:themeShade="BF"/>
            </w:tcBorders>
            <w:shd w:val="clear" w:color="auto" w:fill="E6E6E6"/>
            <w:vAlign w:val="center"/>
          </w:tcPr>
          <w:p w14:paraId="1055CD2A" w14:textId="77777777" w:rsidR="00100072" w:rsidRPr="008840C5" w:rsidRDefault="00100072" w:rsidP="00FD65F4">
            <w:pPr>
              <w:spacing w:before="0" w:line="220" w:lineRule="exact"/>
              <w:ind w:left="28"/>
              <w:jc w:val="center"/>
              <w:rPr>
                <w:rFonts w:ascii="Verdana" w:hAnsi="Verdana"/>
                <w:b/>
                <w:sz w:val="12"/>
                <w:szCs w:val="12"/>
              </w:rPr>
            </w:pPr>
          </w:p>
        </w:tc>
        <w:tc>
          <w:tcPr>
            <w:tcW w:w="851" w:type="dxa"/>
            <w:tcBorders>
              <w:top w:val="single" w:sz="18" w:space="0" w:color="C0C0C0"/>
              <w:left w:val="single" w:sz="6" w:space="0" w:color="BFBFBF" w:themeColor="background1" w:themeShade="BF"/>
              <w:bottom w:val="single" w:sz="8" w:space="0" w:color="C0C0C0"/>
              <w:right w:val="single" w:sz="6" w:space="0" w:color="BFBFBF" w:themeColor="background1" w:themeShade="BF"/>
            </w:tcBorders>
            <w:shd w:val="clear" w:color="auto" w:fill="E6E6E6"/>
            <w:vAlign w:val="center"/>
          </w:tcPr>
          <w:p w14:paraId="46AC8525" w14:textId="77777777" w:rsidR="00100072" w:rsidRPr="008840C5" w:rsidRDefault="00100072" w:rsidP="00FD65F4">
            <w:pPr>
              <w:spacing w:before="0" w:line="220" w:lineRule="exact"/>
              <w:ind w:left="28"/>
              <w:jc w:val="center"/>
              <w:rPr>
                <w:rFonts w:ascii="Verdana" w:hAnsi="Verdana"/>
                <w:b/>
                <w:sz w:val="12"/>
                <w:szCs w:val="12"/>
              </w:rPr>
            </w:pPr>
          </w:p>
        </w:tc>
        <w:tc>
          <w:tcPr>
            <w:tcW w:w="851" w:type="dxa"/>
            <w:tcBorders>
              <w:top w:val="single" w:sz="18" w:space="0" w:color="C0C0C0"/>
              <w:left w:val="single" w:sz="6" w:space="0" w:color="BFBFBF" w:themeColor="background1" w:themeShade="BF"/>
              <w:bottom w:val="single" w:sz="8" w:space="0" w:color="C0C0C0"/>
              <w:right w:val="single" w:sz="6" w:space="0" w:color="BFBFBF" w:themeColor="background1" w:themeShade="BF"/>
            </w:tcBorders>
            <w:shd w:val="clear" w:color="auto" w:fill="E6E6E6"/>
            <w:vAlign w:val="center"/>
          </w:tcPr>
          <w:p w14:paraId="637CC1D1" w14:textId="77777777" w:rsidR="00100072" w:rsidRPr="008840C5" w:rsidRDefault="00100072" w:rsidP="00FD65F4">
            <w:pPr>
              <w:spacing w:before="0" w:line="220" w:lineRule="exact"/>
              <w:ind w:left="28"/>
              <w:jc w:val="center"/>
              <w:rPr>
                <w:rFonts w:ascii="Verdana" w:hAnsi="Verdana"/>
                <w:b/>
                <w:sz w:val="12"/>
                <w:szCs w:val="12"/>
              </w:rPr>
            </w:pPr>
          </w:p>
        </w:tc>
        <w:tc>
          <w:tcPr>
            <w:tcW w:w="850" w:type="dxa"/>
            <w:tcBorders>
              <w:top w:val="single" w:sz="18" w:space="0" w:color="C0C0C0"/>
              <w:left w:val="single" w:sz="6" w:space="0" w:color="BFBFBF" w:themeColor="background1" w:themeShade="BF"/>
              <w:bottom w:val="single" w:sz="8" w:space="0" w:color="C0C0C0"/>
              <w:right w:val="single" w:sz="6" w:space="0" w:color="BFBFBF" w:themeColor="background1" w:themeShade="BF"/>
            </w:tcBorders>
            <w:shd w:val="clear" w:color="auto" w:fill="E6E6E6"/>
            <w:vAlign w:val="center"/>
          </w:tcPr>
          <w:p w14:paraId="442465E9" w14:textId="77777777" w:rsidR="00100072" w:rsidRPr="008840C5" w:rsidRDefault="00100072" w:rsidP="00FD65F4">
            <w:pPr>
              <w:spacing w:before="0" w:line="220" w:lineRule="exact"/>
              <w:ind w:left="28"/>
              <w:jc w:val="center"/>
              <w:rPr>
                <w:rFonts w:ascii="Verdana" w:hAnsi="Verdana"/>
                <w:b/>
                <w:sz w:val="12"/>
                <w:szCs w:val="12"/>
              </w:rPr>
            </w:pPr>
          </w:p>
        </w:tc>
        <w:tc>
          <w:tcPr>
            <w:tcW w:w="851" w:type="dxa"/>
            <w:tcBorders>
              <w:top w:val="single" w:sz="18" w:space="0" w:color="C0C0C0"/>
              <w:left w:val="single" w:sz="6" w:space="0" w:color="BFBFBF" w:themeColor="background1" w:themeShade="BF"/>
              <w:bottom w:val="single" w:sz="8" w:space="0" w:color="C0C0C0"/>
              <w:right w:val="single" w:sz="6" w:space="0" w:color="BFBFBF" w:themeColor="background1" w:themeShade="BF"/>
            </w:tcBorders>
            <w:shd w:val="clear" w:color="auto" w:fill="E6E6E6"/>
            <w:vAlign w:val="center"/>
          </w:tcPr>
          <w:p w14:paraId="43668691" w14:textId="77777777" w:rsidR="00100072" w:rsidRPr="008840C5" w:rsidRDefault="00100072" w:rsidP="00FD65F4">
            <w:pPr>
              <w:spacing w:before="0" w:line="220" w:lineRule="exact"/>
              <w:ind w:left="28"/>
              <w:jc w:val="center"/>
              <w:rPr>
                <w:rFonts w:ascii="Verdana" w:hAnsi="Verdana"/>
                <w:b/>
                <w:sz w:val="12"/>
                <w:szCs w:val="12"/>
              </w:rPr>
            </w:pPr>
          </w:p>
        </w:tc>
        <w:tc>
          <w:tcPr>
            <w:tcW w:w="567" w:type="dxa"/>
            <w:tcBorders>
              <w:top w:val="single" w:sz="18" w:space="0" w:color="C0C0C0"/>
              <w:left w:val="single" w:sz="6" w:space="0" w:color="BFBFBF"/>
              <w:bottom w:val="single" w:sz="8" w:space="0" w:color="C0C0C0"/>
              <w:right w:val="single" w:sz="6" w:space="0" w:color="BFBFBF"/>
            </w:tcBorders>
            <w:shd w:val="clear" w:color="auto" w:fill="E6E6E6"/>
            <w:vAlign w:val="center"/>
          </w:tcPr>
          <w:p w14:paraId="4F454A3B" w14:textId="77777777" w:rsidR="00100072" w:rsidRPr="008840C5" w:rsidRDefault="00100072" w:rsidP="00FD65F4">
            <w:pPr>
              <w:spacing w:before="0" w:line="220" w:lineRule="exact"/>
              <w:ind w:left="28"/>
              <w:jc w:val="center"/>
              <w:rPr>
                <w:rFonts w:ascii="Verdana" w:hAnsi="Verdana"/>
                <w:b/>
                <w:sz w:val="12"/>
                <w:szCs w:val="12"/>
              </w:rPr>
            </w:pPr>
          </w:p>
        </w:tc>
        <w:tc>
          <w:tcPr>
            <w:tcW w:w="708" w:type="dxa"/>
            <w:tcBorders>
              <w:top w:val="single" w:sz="18" w:space="0" w:color="C0C0C0"/>
              <w:left w:val="single" w:sz="6" w:space="0" w:color="BFBFBF" w:themeColor="background1" w:themeShade="BF"/>
              <w:bottom w:val="single" w:sz="8" w:space="0" w:color="C0C0C0"/>
              <w:right w:val="single" w:sz="6" w:space="0" w:color="BFBFBF" w:themeColor="background1" w:themeShade="BF"/>
            </w:tcBorders>
            <w:shd w:val="clear" w:color="auto" w:fill="E6E6E6"/>
            <w:vAlign w:val="center"/>
          </w:tcPr>
          <w:p w14:paraId="303DA64E" w14:textId="77777777" w:rsidR="00100072" w:rsidRPr="008840C5" w:rsidRDefault="00100072" w:rsidP="00FD65F4">
            <w:pPr>
              <w:spacing w:before="0" w:line="220" w:lineRule="exact"/>
              <w:ind w:left="28"/>
              <w:jc w:val="center"/>
              <w:rPr>
                <w:rFonts w:ascii="Verdana" w:hAnsi="Verdana"/>
                <w:b/>
                <w:sz w:val="12"/>
                <w:szCs w:val="12"/>
              </w:rPr>
            </w:pPr>
          </w:p>
        </w:tc>
        <w:tc>
          <w:tcPr>
            <w:tcW w:w="851" w:type="dxa"/>
            <w:tcBorders>
              <w:top w:val="single" w:sz="18" w:space="0" w:color="C0C0C0"/>
              <w:left w:val="single" w:sz="6" w:space="0" w:color="BFBFBF" w:themeColor="background1" w:themeShade="BF"/>
              <w:bottom w:val="single" w:sz="8" w:space="0" w:color="C0C0C0"/>
              <w:right w:val="single" w:sz="6" w:space="0" w:color="BFBFBF" w:themeColor="background1" w:themeShade="BF"/>
            </w:tcBorders>
            <w:shd w:val="clear" w:color="auto" w:fill="E6E6E6"/>
          </w:tcPr>
          <w:p w14:paraId="5116049B" w14:textId="77777777" w:rsidR="00100072" w:rsidRPr="008840C5" w:rsidRDefault="00100072" w:rsidP="00FD65F4">
            <w:pPr>
              <w:spacing w:before="0" w:line="220" w:lineRule="exact"/>
              <w:ind w:left="28"/>
              <w:jc w:val="center"/>
              <w:rPr>
                <w:rFonts w:ascii="Verdana" w:hAnsi="Verdana"/>
                <w:b/>
                <w:sz w:val="12"/>
                <w:szCs w:val="12"/>
              </w:rPr>
            </w:pPr>
          </w:p>
        </w:tc>
        <w:tc>
          <w:tcPr>
            <w:tcW w:w="709" w:type="dxa"/>
            <w:tcBorders>
              <w:top w:val="single" w:sz="18" w:space="0" w:color="C0C0C0"/>
              <w:left w:val="single" w:sz="6" w:space="0" w:color="BFBFBF" w:themeColor="background1" w:themeShade="BF"/>
              <w:bottom w:val="single" w:sz="8" w:space="0" w:color="C0C0C0"/>
              <w:right w:val="single" w:sz="6" w:space="0" w:color="BFBFBF" w:themeColor="background1" w:themeShade="BF"/>
            </w:tcBorders>
            <w:shd w:val="clear" w:color="auto" w:fill="E6E6E6"/>
          </w:tcPr>
          <w:p w14:paraId="1AC6E520" w14:textId="77777777" w:rsidR="00100072" w:rsidRPr="008840C5" w:rsidRDefault="00100072" w:rsidP="00FD65F4">
            <w:pPr>
              <w:spacing w:before="0" w:line="220" w:lineRule="exact"/>
              <w:ind w:left="28"/>
              <w:jc w:val="center"/>
              <w:rPr>
                <w:rFonts w:ascii="Verdana" w:hAnsi="Verdana"/>
                <w:b/>
                <w:sz w:val="12"/>
                <w:szCs w:val="12"/>
              </w:rPr>
            </w:pPr>
          </w:p>
        </w:tc>
        <w:tc>
          <w:tcPr>
            <w:tcW w:w="671" w:type="dxa"/>
            <w:tcBorders>
              <w:top w:val="single" w:sz="18" w:space="0" w:color="C0C0C0"/>
              <w:left w:val="single" w:sz="6" w:space="0" w:color="BFBFBF" w:themeColor="background1" w:themeShade="BF"/>
              <w:bottom w:val="single" w:sz="8" w:space="0" w:color="C0C0C0"/>
              <w:right w:val="single" w:sz="6" w:space="0" w:color="BFBFBF" w:themeColor="background1" w:themeShade="BF"/>
            </w:tcBorders>
            <w:shd w:val="clear" w:color="auto" w:fill="E6E6E6"/>
            <w:vAlign w:val="center"/>
          </w:tcPr>
          <w:p w14:paraId="4821D541" w14:textId="121DC2CD" w:rsidR="00100072" w:rsidRPr="008840C5" w:rsidRDefault="00100072" w:rsidP="00FD65F4">
            <w:pPr>
              <w:spacing w:before="0" w:line="220" w:lineRule="exact"/>
              <w:ind w:left="28"/>
              <w:jc w:val="center"/>
              <w:rPr>
                <w:rFonts w:ascii="Verdana" w:hAnsi="Verdana"/>
                <w:b/>
                <w:sz w:val="12"/>
                <w:szCs w:val="12"/>
              </w:rPr>
            </w:pPr>
          </w:p>
        </w:tc>
        <w:tc>
          <w:tcPr>
            <w:tcW w:w="362" w:type="dxa"/>
            <w:tcBorders>
              <w:top w:val="single" w:sz="18" w:space="0" w:color="C0C0C0"/>
              <w:left w:val="single" w:sz="6" w:space="0" w:color="BFBFBF"/>
              <w:bottom w:val="single" w:sz="8" w:space="0" w:color="C0C0C0"/>
              <w:right w:val="single" w:sz="6" w:space="0" w:color="BFBFBF"/>
            </w:tcBorders>
            <w:shd w:val="clear" w:color="auto" w:fill="E6E6E6"/>
          </w:tcPr>
          <w:p w14:paraId="54FEED10" w14:textId="77777777" w:rsidR="00100072" w:rsidRPr="008840C5" w:rsidRDefault="00100072" w:rsidP="00FD65F4">
            <w:pPr>
              <w:spacing w:before="0" w:line="220" w:lineRule="exact"/>
              <w:ind w:left="28"/>
              <w:jc w:val="center"/>
              <w:rPr>
                <w:rFonts w:ascii="Verdana" w:hAnsi="Verdana"/>
                <w:b/>
                <w:sz w:val="12"/>
                <w:szCs w:val="12"/>
              </w:rPr>
            </w:pPr>
          </w:p>
        </w:tc>
        <w:tc>
          <w:tcPr>
            <w:tcW w:w="633" w:type="dxa"/>
            <w:tcBorders>
              <w:top w:val="single" w:sz="18" w:space="0" w:color="C0C0C0"/>
              <w:left w:val="single" w:sz="6" w:space="0" w:color="BFBFBF"/>
              <w:bottom w:val="single" w:sz="8" w:space="0" w:color="C0C0C0"/>
              <w:right w:val="single" w:sz="6" w:space="0" w:color="BFBFBF"/>
            </w:tcBorders>
            <w:shd w:val="clear" w:color="auto" w:fill="E6E6E6"/>
          </w:tcPr>
          <w:p w14:paraId="52D95F78" w14:textId="77777777" w:rsidR="00100072" w:rsidRPr="008840C5" w:rsidRDefault="00100072" w:rsidP="00FD65F4">
            <w:pPr>
              <w:spacing w:before="0" w:line="220" w:lineRule="exact"/>
              <w:ind w:left="28"/>
              <w:jc w:val="center"/>
              <w:rPr>
                <w:rFonts w:ascii="Verdana" w:hAnsi="Verdana"/>
                <w:b/>
                <w:sz w:val="12"/>
                <w:szCs w:val="12"/>
              </w:rPr>
            </w:pPr>
          </w:p>
        </w:tc>
        <w:tc>
          <w:tcPr>
            <w:tcW w:w="563" w:type="dxa"/>
            <w:tcBorders>
              <w:top w:val="single" w:sz="18" w:space="0" w:color="C0C0C0"/>
              <w:left w:val="single" w:sz="6" w:space="0" w:color="BFBFBF"/>
              <w:bottom w:val="single" w:sz="8" w:space="0" w:color="C0C0C0"/>
              <w:right w:val="single" w:sz="6" w:space="0" w:color="BFBFBF"/>
            </w:tcBorders>
            <w:shd w:val="clear" w:color="auto" w:fill="E6E6E6"/>
            <w:vAlign w:val="center"/>
          </w:tcPr>
          <w:p w14:paraId="78306491" w14:textId="77777777" w:rsidR="00100072" w:rsidRPr="00425988" w:rsidRDefault="00100072" w:rsidP="00FD65F4">
            <w:pPr>
              <w:spacing w:before="0" w:line="220" w:lineRule="exact"/>
              <w:ind w:left="28"/>
              <w:jc w:val="center"/>
              <w:rPr>
                <w:rFonts w:ascii="Verdana" w:hAnsi="Verdana"/>
                <w:b/>
                <w:sz w:val="12"/>
                <w:szCs w:val="12"/>
              </w:rPr>
            </w:pPr>
          </w:p>
        </w:tc>
      </w:tr>
      <w:tr w:rsidR="00100072" w:rsidRPr="008840C5" w14:paraId="199A7695" w14:textId="77777777" w:rsidTr="00CD6E20">
        <w:trPr>
          <w:trHeight w:hRule="exact" w:val="397"/>
        </w:trPr>
        <w:tc>
          <w:tcPr>
            <w:tcW w:w="1310" w:type="dxa"/>
            <w:tcBorders>
              <w:left w:val="nil"/>
              <w:right w:val="single" w:sz="6" w:space="0" w:color="BFBFBF" w:themeColor="background1" w:themeShade="BF"/>
            </w:tcBorders>
            <w:vAlign w:val="center"/>
          </w:tcPr>
          <w:p w14:paraId="5373F150" w14:textId="77777777" w:rsidR="00100072" w:rsidRPr="008840C5" w:rsidRDefault="00100072" w:rsidP="00FD65F4">
            <w:pPr>
              <w:spacing w:before="0" w:line="180" w:lineRule="exact"/>
              <w:ind w:left="57"/>
              <w:rPr>
                <w:rFonts w:ascii="Verdana" w:hAnsi="Verdana"/>
                <w:sz w:val="12"/>
                <w:szCs w:val="12"/>
              </w:rPr>
            </w:pPr>
            <w:r w:rsidRPr="008840C5">
              <w:rPr>
                <w:rFonts w:ascii="Verdana" w:hAnsi="Verdana"/>
                <w:sz w:val="12"/>
                <w:szCs w:val="12"/>
              </w:rPr>
              <w:t>Share</w:t>
            </w:r>
          </w:p>
        </w:tc>
        <w:tc>
          <w:tcPr>
            <w:tcW w:w="958" w:type="dxa"/>
            <w:tcBorders>
              <w:top w:val="single" w:sz="8" w:space="0" w:color="C0C0C0"/>
              <w:left w:val="nil"/>
              <w:bottom w:val="single" w:sz="8" w:space="0" w:color="C0C0C0"/>
              <w:right w:val="single" w:sz="6" w:space="0" w:color="BFBFBF" w:themeColor="background1" w:themeShade="BF"/>
            </w:tcBorders>
            <w:vAlign w:val="center"/>
          </w:tcPr>
          <w:p w14:paraId="21FD6EB1"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128C53F8"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2C7E1880"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7C7EC44F"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263DF46D"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single" w:sz="6" w:space="0" w:color="BFBFBF"/>
              <w:bottom w:val="single" w:sz="8" w:space="0" w:color="C0C0C0"/>
              <w:right w:val="single" w:sz="6" w:space="0" w:color="BFBFBF"/>
            </w:tcBorders>
            <w:vAlign w:val="center"/>
          </w:tcPr>
          <w:p w14:paraId="31D6B877"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156F6FEB"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63B86A3D" w14:textId="65AFF58A"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3A318E07" w14:textId="3E36AE9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7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6F25572C" w14:textId="06B71F1F"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362" w:type="dxa"/>
            <w:tcBorders>
              <w:top w:val="single" w:sz="8" w:space="0" w:color="C0C0C0"/>
              <w:left w:val="single" w:sz="6" w:space="0" w:color="BFBFBF"/>
              <w:bottom w:val="single" w:sz="8" w:space="0" w:color="C0C0C0"/>
              <w:right w:val="single" w:sz="6" w:space="0" w:color="BFBFBF"/>
            </w:tcBorders>
            <w:vAlign w:val="center"/>
          </w:tcPr>
          <w:p w14:paraId="068E13CC"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33" w:type="dxa"/>
            <w:tcBorders>
              <w:top w:val="single" w:sz="8" w:space="0" w:color="C0C0C0"/>
              <w:left w:val="single" w:sz="6" w:space="0" w:color="BFBFBF"/>
              <w:bottom w:val="single" w:sz="8" w:space="0" w:color="C0C0C0"/>
              <w:right w:val="single" w:sz="6" w:space="0" w:color="BFBFBF"/>
            </w:tcBorders>
            <w:shd w:val="clear" w:color="auto" w:fill="F2F2F2"/>
            <w:vAlign w:val="center"/>
          </w:tcPr>
          <w:p w14:paraId="139A204D" w14:textId="77777777" w:rsidR="00100072" w:rsidRPr="008840C5" w:rsidRDefault="00100072" w:rsidP="00FD65F4">
            <w:pPr>
              <w:spacing w:before="0" w:line="220" w:lineRule="exact"/>
              <w:ind w:left="28"/>
              <w:jc w:val="center"/>
              <w:rPr>
                <w:rFonts w:ascii="Verdana" w:hAnsi="Verdana"/>
                <w:sz w:val="12"/>
                <w:szCs w:val="12"/>
              </w:rPr>
            </w:pPr>
          </w:p>
        </w:tc>
        <w:tc>
          <w:tcPr>
            <w:tcW w:w="563" w:type="dxa"/>
            <w:tcBorders>
              <w:top w:val="single" w:sz="8" w:space="0" w:color="C0C0C0"/>
              <w:left w:val="single" w:sz="6" w:space="0" w:color="BFBFBF"/>
              <w:bottom w:val="single" w:sz="8" w:space="0" w:color="C0C0C0"/>
              <w:right w:val="single" w:sz="6" w:space="0" w:color="BFBFBF"/>
            </w:tcBorders>
            <w:shd w:val="clear" w:color="auto" w:fill="D9D9D9" w:themeFill="background1" w:themeFillShade="D9"/>
            <w:vAlign w:val="center"/>
          </w:tcPr>
          <w:p w14:paraId="1AD5DD60" w14:textId="77777777" w:rsidR="00100072" w:rsidRPr="00425988" w:rsidRDefault="00100072" w:rsidP="00FD65F4">
            <w:pPr>
              <w:spacing w:before="0" w:line="220" w:lineRule="exact"/>
              <w:ind w:left="28"/>
              <w:jc w:val="center"/>
              <w:rPr>
                <w:rFonts w:ascii="Verdana" w:hAnsi="Verdana"/>
                <w:sz w:val="12"/>
                <w:szCs w:val="12"/>
              </w:rPr>
            </w:pPr>
          </w:p>
        </w:tc>
      </w:tr>
      <w:tr w:rsidR="00100072" w:rsidRPr="008840C5" w14:paraId="536DE800" w14:textId="77777777" w:rsidTr="00CD6E20">
        <w:trPr>
          <w:trHeight w:hRule="exact" w:val="397"/>
        </w:trPr>
        <w:tc>
          <w:tcPr>
            <w:tcW w:w="1310" w:type="dxa"/>
            <w:tcBorders>
              <w:top w:val="single" w:sz="8" w:space="0" w:color="C0C0C0"/>
              <w:left w:val="nil"/>
              <w:bottom w:val="single" w:sz="8" w:space="0" w:color="C0C0C0"/>
              <w:right w:val="single" w:sz="6" w:space="0" w:color="BFBFBF" w:themeColor="background1" w:themeShade="BF"/>
            </w:tcBorders>
            <w:vAlign w:val="center"/>
          </w:tcPr>
          <w:p w14:paraId="55C3E946" w14:textId="77777777" w:rsidR="00100072" w:rsidRPr="008840C5" w:rsidRDefault="00100072" w:rsidP="00FD65F4">
            <w:pPr>
              <w:spacing w:before="0" w:line="180" w:lineRule="exact"/>
              <w:ind w:left="57"/>
              <w:rPr>
                <w:rFonts w:ascii="Verdana" w:hAnsi="Verdana"/>
                <w:sz w:val="12"/>
                <w:szCs w:val="12"/>
              </w:rPr>
            </w:pPr>
            <w:r w:rsidRPr="008840C5">
              <w:rPr>
                <w:rFonts w:ascii="Verdana" w:hAnsi="Verdana"/>
                <w:sz w:val="12"/>
                <w:szCs w:val="12"/>
              </w:rPr>
              <w:t>Debenture</w:t>
            </w:r>
          </w:p>
        </w:tc>
        <w:tc>
          <w:tcPr>
            <w:tcW w:w="958" w:type="dxa"/>
            <w:tcBorders>
              <w:top w:val="single" w:sz="8" w:space="0" w:color="C0C0C0"/>
              <w:left w:val="nil"/>
              <w:bottom w:val="single" w:sz="8" w:space="0" w:color="C0C0C0"/>
              <w:right w:val="single" w:sz="6" w:space="0" w:color="BFBFBF" w:themeColor="background1" w:themeShade="BF"/>
            </w:tcBorders>
            <w:vAlign w:val="center"/>
          </w:tcPr>
          <w:p w14:paraId="57D916A4"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3E468737"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32BE2990"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444D5852"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664227EA"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single" w:sz="6" w:space="0" w:color="BFBFBF"/>
              <w:bottom w:val="single" w:sz="8" w:space="0" w:color="C0C0C0"/>
              <w:right w:val="single" w:sz="6" w:space="0" w:color="BFBFBF"/>
            </w:tcBorders>
            <w:vAlign w:val="center"/>
          </w:tcPr>
          <w:p w14:paraId="13022BF4"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555CF15A"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7FF30637" w14:textId="2A6B9A82"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69A38A78" w14:textId="2570AB4A"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7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69A3EEFF" w14:textId="180A9930"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362" w:type="dxa"/>
            <w:tcBorders>
              <w:top w:val="single" w:sz="8" w:space="0" w:color="C0C0C0"/>
              <w:left w:val="single" w:sz="6" w:space="0" w:color="BFBFBF"/>
              <w:bottom w:val="single" w:sz="8" w:space="0" w:color="C0C0C0"/>
              <w:right w:val="single" w:sz="6" w:space="0" w:color="BFBFBF"/>
            </w:tcBorders>
            <w:vAlign w:val="center"/>
          </w:tcPr>
          <w:p w14:paraId="51149CA7"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33" w:type="dxa"/>
            <w:tcBorders>
              <w:top w:val="single" w:sz="8" w:space="0" w:color="C0C0C0"/>
              <w:left w:val="single" w:sz="6" w:space="0" w:color="BFBFBF"/>
              <w:bottom w:val="single" w:sz="8" w:space="0" w:color="C0C0C0"/>
              <w:right w:val="single" w:sz="6" w:space="0" w:color="BFBFBF"/>
            </w:tcBorders>
            <w:vAlign w:val="center"/>
          </w:tcPr>
          <w:p w14:paraId="1ECAA1B7"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3" w:type="dxa"/>
            <w:tcBorders>
              <w:top w:val="single" w:sz="8" w:space="0" w:color="C0C0C0"/>
              <w:left w:val="single" w:sz="6" w:space="0" w:color="BFBFBF"/>
              <w:bottom w:val="single" w:sz="8" w:space="0" w:color="C0C0C0"/>
              <w:right w:val="single" w:sz="6" w:space="0" w:color="BFBFBF"/>
            </w:tcBorders>
            <w:shd w:val="clear" w:color="auto" w:fill="D9D9D9" w:themeFill="background1" w:themeFillShade="D9"/>
            <w:vAlign w:val="center"/>
          </w:tcPr>
          <w:p w14:paraId="5EAAA44C" w14:textId="77777777" w:rsidR="00100072" w:rsidRPr="00425988" w:rsidRDefault="00100072" w:rsidP="00FD65F4">
            <w:pPr>
              <w:spacing w:before="0" w:line="220" w:lineRule="exact"/>
              <w:ind w:left="28"/>
              <w:jc w:val="center"/>
              <w:rPr>
                <w:rFonts w:ascii="Verdana" w:hAnsi="Verdana"/>
                <w:sz w:val="12"/>
                <w:szCs w:val="12"/>
              </w:rPr>
            </w:pPr>
          </w:p>
        </w:tc>
      </w:tr>
      <w:tr w:rsidR="00100072" w:rsidRPr="008840C5" w14:paraId="392F7BAC" w14:textId="77777777" w:rsidTr="00CD6E20">
        <w:trPr>
          <w:trHeight w:hRule="exact" w:val="495"/>
        </w:trPr>
        <w:tc>
          <w:tcPr>
            <w:tcW w:w="1310" w:type="dxa"/>
            <w:tcBorders>
              <w:top w:val="single" w:sz="8" w:space="0" w:color="C0C0C0"/>
              <w:left w:val="nil"/>
              <w:bottom w:val="single" w:sz="8" w:space="0" w:color="C0C0C0"/>
              <w:right w:val="single" w:sz="6" w:space="0" w:color="BFBFBF" w:themeColor="background1" w:themeShade="BF"/>
            </w:tcBorders>
            <w:vAlign w:val="center"/>
          </w:tcPr>
          <w:p w14:paraId="3A6A3386" w14:textId="77777777" w:rsidR="00100072" w:rsidRPr="008840C5" w:rsidRDefault="00100072" w:rsidP="00FD65F4">
            <w:pPr>
              <w:spacing w:before="0" w:line="180" w:lineRule="exact"/>
              <w:ind w:left="57"/>
              <w:rPr>
                <w:rFonts w:ascii="Verdana" w:hAnsi="Verdana"/>
                <w:sz w:val="12"/>
                <w:szCs w:val="12"/>
              </w:rPr>
            </w:pPr>
            <w:r>
              <w:rPr>
                <w:rFonts w:ascii="Verdana" w:hAnsi="Verdana"/>
                <w:sz w:val="12"/>
                <w:szCs w:val="12"/>
              </w:rPr>
              <w:t>Alternative debentures</w:t>
            </w:r>
          </w:p>
        </w:tc>
        <w:tc>
          <w:tcPr>
            <w:tcW w:w="958" w:type="dxa"/>
            <w:tcBorders>
              <w:top w:val="single" w:sz="8" w:space="0" w:color="C0C0C0"/>
              <w:left w:val="nil"/>
              <w:bottom w:val="single" w:sz="8" w:space="0" w:color="C0C0C0"/>
              <w:right w:val="single" w:sz="6" w:space="0" w:color="BFBFBF" w:themeColor="background1" w:themeShade="BF"/>
            </w:tcBorders>
            <w:vAlign w:val="center"/>
          </w:tcPr>
          <w:p w14:paraId="17476842"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297777E1"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673ECCA6"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6F3DFB4E"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37DEDAF8"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single" w:sz="6" w:space="0" w:color="BFBFBF"/>
              <w:bottom w:val="single" w:sz="8" w:space="0" w:color="C0C0C0"/>
              <w:right w:val="single" w:sz="6" w:space="0" w:color="BFBFBF"/>
            </w:tcBorders>
            <w:vAlign w:val="center"/>
          </w:tcPr>
          <w:p w14:paraId="7B832AD7"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720F76A2"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5B59AB26" w14:textId="7D132BDD"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7FF1E948" w14:textId="672AF123"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7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564720DB" w14:textId="6A5CA9FB"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362" w:type="dxa"/>
            <w:tcBorders>
              <w:top w:val="single" w:sz="8" w:space="0" w:color="C0C0C0"/>
              <w:left w:val="single" w:sz="6" w:space="0" w:color="BFBFBF"/>
              <w:bottom w:val="single" w:sz="8" w:space="0" w:color="C0C0C0"/>
              <w:right w:val="single" w:sz="6" w:space="0" w:color="BFBFBF"/>
            </w:tcBorders>
            <w:vAlign w:val="center"/>
          </w:tcPr>
          <w:p w14:paraId="01C46314"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33" w:type="dxa"/>
            <w:tcBorders>
              <w:top w:val="single" w:sz="8" w:space="0" w:color="C0C0C0"/>
              <w:left w:val="single" w:sz="6" w:space="0" w:color="BFBFBF"/>
              <w:bottom w:val="single" w:sz="8" w:space="0" w:color="C0C0C0"/>
              <w:right w:val="single" w:sz="6" w:space="0" w:color="BFBFBF"/>
            </w:tcBorders>
            <w:vAlign w:val="center"/>
          </w:tcPr>
          <w:p w14:paraId="6619B0DC"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3" w:type="dxa"/>
            <w:tcBorders>
              <w:top w:val="single" w:sz="8" w:space="0" w:color="C0C0C0"/>
              <w:left w:val="single" w:sz="6" w:space="0" w:color="BFBFBF"/>
              <w:bottom w:val="single" w:sz="8" w:space="0" w:color="C0C0C0"/>
              <w:right w:val="single" w:sz="6" w:space="0" w:color="BFBFBF"/>
            </w:tcBorders>
            <w:shd w:val="clear" w:color="auto" w:fill="D9D9D9" w:themeFill="background1" w:themeFillShade="D9"/>
            <w:vAlign w:val="center"/>
          </w:tcPr>
          <w:p w14:paraId="02A2C36A" w14:textId="77777777" w:rsidR="00100072" w:rsidRPr="00425988" w:rsidRDefault="00100072" w:rsidP="00FD65F4">
            <w:pPr>
              <w:spacing w:before="0" w:line="220" w:lineRule="exact"/>
              <w:ind w:left="28"/>
              <w:jc w:val="center"/>
              <w:rPr>
                <w:rFonts w:ascii="Verdana" w:hAnsi="Verdana"/>
                <w:sz w:val="12"/>
                <w:szCs w:val="12"/>
              </w:rPr>
            </w:pPr>
          </w:p>
        </w:tc>
      </w:tr>
      <w:tr w:rsidR="00100072" w:rsidRPr="008840C5" w14:paraId="3591A08B" w14:textId="77777777" w:rsidTr="0099616F">
        <w:trPr>
          <w:trHeight w:hRule="exact" w:val="524"/>
        </w:trPr>
        <w:tc>
          <w:tcPr>
            <w:tcW w:w="1310" w:type="dxa"/>
            <w:tcBorders>
              <w:top w:val="single" w:sz="8" w:space="0" w:color="C0C0C0"/>
              <w:left w:val="nil"/>
              <w:bottom w:val="single" w:sz="8" w:space="0" w:color="C0C0C0"/>
              <w:right w:val="single" w:sz="6" w:space="0" w:color="BFBFBF" w:themeColor="background1" w:themeShade="BF"/>
            </w:tcBorders>
            <w:vAlign w:val="center"/>
          </w:tcPr>
          <w:p w14:paraId="6DA837DF" w14:textId="77777777" w:rsidR="00100072" w:rsidRPr="008840C5" w:rsidRDefault="00100072" w:rsidP="00FD65F4">
            <w:pPr>
              <w:spacing w:before="0" w:line="180" w:lineRule="exact"/>
              <w:ind w:left="57"/>
              <w:rPr>
                <w:rFonts w:ascii="Verdana" w:hAnsi="Verdana"/>
                <w:sz w:val="12"/>
                <w:szCs w:val="12"/>
              </w:rPr>
            </w:pPr>
            <w:r w:rsidRPr="008840C5">
              <w:rPr>
                <w:rFonts w:ascii="Verdana" w:hAnsi="Verdana"/>
                <w:sz w:val="12"/>
                <w:szCs w:val="12"/>
              </w:rPr>
              <w:t xml:space="preserve">Government and </w:t>
            </w:r>
            <w:r>
              <w:rPr>
                <w:rFonts w:ascii="Verdana" w:hAnsi="Verdana"/>
                <w:sz w:val="12"/>
                <w:szCs w:val="12"/>
              </w:rPr>
              <w:t>p</w:t>
            </w:r>
            <w:r w:rsidRPr="008840C5">
              <w:rPr>
                <w:rFonts w:ascii="Verdana" w:hAnsi="Verdana"/>
                <w:sz w:val="12"/>
                <w:szCs w:val="12"/>
              </w:rPr>
              <w:t xml:space="preserve">ublic </w:t>
            </w:r>
            <w:r>
              <w:rPr>
                <w:rFonts w:ascii="Verdana" w:hAnsi="Verdana"/>
                <w:sz w:val="12"/>
                <w:szCs w:val="12"/>
              </w:rPr>
              <w:t>s</w:t>
            </w:r>
            <w:r w:rsidRPr="008840C5">
              <w:rPr>
                <w:rFonts w:ascii="Verdana" w:hAnsi="Verdana"/>
                <w:sz w:val="12"/>
                <w:szCs w:val="12"/>
              </w:rPr>
              <w:t>ecurity</w:t>
            </w:r>
            <w:r w:rsidRPr="008840C5" w:rsidDel="00A267C4">
              <w:rPr>
                <w:rFonts w:ascii="Verdana" w:hAnsi="Verdana"/>
                <w:sz w:val="12"/>
                <w:szCs w:val="12"/>
              </w:rPr>
              <w:t xml:space="preserve"> </w:t>
            </w:r>
            <w:r w:rsidRPr="008840C5">
              <w:rPr>
                <w:rFonts w:ascii="Verdana" w:hAnsi="Verdana"/>
                <w:sz w:val="12"/>
                <w:szCs w:val="12"/>
              </w:rPr>
              <w:t xml:space="preserve"> </w:t>
            </w:r>
          </w:p>
        </w:tc>
        <w:tc>
          <w:tcPr>
            <w:tcW w:w="958" w:type="dxa"/>
            <w:tcBorders>
              <w:top w:val="single" w:sz="8" w:space="0" w:color="C0C0C0"/>
              <w:left w:val="nil"/>
              <w:bottom w:val="single" w:sz="8" w:space="0" w:color="C0C0C0"/>
              <w:right w:val="single" w:sz="6" w:space="0" w:color="BFBFBF" w:themeColor="background1" w:themeShade="BF"/>
            </w:tcBorders>
            <w:vAlign w:val="center"/>
          </w:tcPr>
          <w:p w14:paraId="6974544E"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2ED31C90"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73FB8D30"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14645237"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67B2D17C"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single" w:sz="6" w:space="0" w:color="BFBFBF"/>
              <w:bottom w:val="single" w:sz="8" w:space="0" w:color="C0C0C0"/>
              <w:right w:val="single" w:sz="6" w:space="0" w:color="BFBFBF"/>
            </w:tcBorders>
            <w:vAlign w:val="center"/>
          </w:tcPr>
          <w:p w14:paraId="521B6327"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7FB7B897"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19F4A700" w14:textId="6386B7CB"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7B8D8BAB" w14:textId="660226D6"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7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vAlign w:val="center"/>
          </w:tcPr>
          <w:p w14:paraId="46316880" w14:textId="32838B8E" w:rsidR="00100072" w:rsidRPr="008840C5" w:rsidRDefault="00100072" w:rsidP="00FD65F4">
            <w:pPr>
              <w:spacing w:before="0" w:line="220" w:lineRule="exact"/>
              <w:ind w:left="28"/>
              <w:jc w:val="center"/>
              <w:rPr>
                <w:rFonts w:ascii="Verdana" w:hAnsi="Verdana"/>
                <w:sz w:val="12"/>
                <w:szCs w:val="12"/>
              </w:rPr>
            </w:pPr>
          </w:p>
        </w:tc>
        <w:tc>
          <w:tcPr>
            <w:tcW w:w="362" w:type="dxa"/>
            <w:tcBorders>
              <w:top w:val="single" w:sz="8" w:space="0" w:color="C0C0C0"/>
              <w:left w:val="single" w:sz="6" w:space="0" w:color="BFBFBF"/>
              <w:bottom w:val="single" w:sz="8" w:space="0" w:color="C0C0C0"/>
              <w:right w:val="single" w:sz="6" w:space="0" w:color="BFBFBF"/>
            </w:tcBorders>
            <w:vAlign w:val="center"/>
          </w:tcPr>
          <w:p w14:paraId="7082C2D9"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33" w:type="dxa"/>
            <w:tcBorders>
              <w:top w:val="single" w:sz="8" w:space="0" w:color="C0C0C0"/>
              <w:left w:val="single" w:sz="6" w:space="0" w:color="BFBFBF"/>
              <w:bottom w:val="single" w:sz="8" w:space="0" w:color="C0C0C0"/>
              <w:right w:val="single" w:sz="6" w:space="0" w:color="BFBFBF"/>
            </w:tcBorders>
            <w:vAlign w:val="center"/>
          </w:tcPr>
          <w:p w14:paraId="637A028E"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3" w:type="dxa"/>
            <w:tcBorders>
              <w:top w:val="single" w:sz="8" w:space="0" w:color="C0C0C0"/>
              <w:left w:val="single" w:sz="6" w:space="0" w:color="BFBFBF"/>
              <w:bottom w:val="single" w:sz="8" w:space="0" w:color="C0C0C0"/>
              <w:right w:val="single" w:sz="6" w:space="0" w:color="BFBFBF"/>
            </w:tcBorders>
            <w:shd w:val="clear" w:color="auto" w:fill="D9D9D9" w:themeFill="background1" w:themeFillShade="D9"/>
            <w:vAlign w:val="center"/>
          </w:tcPr>
          <w:p w14:paraId="5AC0E803" w14:textId="77777777" w:rsidR="00100072" w:rsidRPr="00425988" w:rsidRDefault="00100072" w:rsidP="00FD65F4">
            <w:pPr>
              <w:spacing w:before="0" w:line="220" w:lineRule="exact"/>
              <w:ind w:left="28"/>
              <w:jc w:val="center"/>
              <w:rPr>
                <w:rFonts w:ascii="Verdana" w:hAnsi="Verdana"/>
                <w:sz w:val="12"/>
                <w:szCs w:val="12"/>
              </w:rPr>
            </w:pPr>
          </w:p>
        </w:tc>
      </w:tr>
      <w:tr w:rsidR="00FA119A" w:rsidRPr="008840C5" w14:paraId="56D10A06" w14:textId="77777777" w:rsidTr="00CD6E20">
        <w:trPr>
          <w:trHeight w:hRule="exact" w:val="397"/>
        </w:trPr>
        <w:tc>
          <w:tcPr>
            <w:tcW w:w="1310" w:type="dxa"/>
            <w:tcBorders>
              <w:top w:val="single" w:sz="8" w:space="0" w:color="C0C0C0"/>
              <w:left w:val="nil"/>
              <w:bottom w:val="single" w:sz="8" w:space="0" w:color="C0C0C0"/>
              <w:right w:val="single" w:sz="6" w:space="0" w:color="BFBFBF" w:themeColor="background1" w:themeShade="BF"/>
            </w:tcBorders>
            <w:vAlign w:val="center"/>
          </w:tcPr>
          <w:p w14:paraId="2EC8CC17" w14:textId="77777777" w:rsidR="00100072" w:rsidRPr="008840C5" w:rsidRDefault="00100072" w:rsidP="00FD65F4">
            <w:pPr>
              <w:spacing w:before="0" w:line="180" w:lineRule="exact"/>
              <w:ind w:left="57"/>
              <w:rPr>
                <w:rFonts w:ascii="Verdana" w:hAnsi="Verdana"/>
                <w:sz w:val="12"/>
                <w:szCs w:val="12"/>
              </w:rPr>
            </w:pPr>
            <w:r w:rsidRPr="008840C5">
              <w:rPr>
                <w:rFonts w:ascii="Verdana" w:hAnsi="Verdana"/>
                <w:sz w:val="12"/>
                <w:szCs w:val="12"/>
              </w:rPr>
              <w:t>Warrant</w:t>
            </w:r>
          </w:p>
        </w:tc>
        <w:tc>
          <w:tcPr>
            <w:tcW w:w="958" w:type="dxa"/>
            <w:tcBorders>
              <w:top w:val="single" w:sz="8" w:space="0" w:color="C0C0C0"/>
              <w:left w:val="nil"/>
              <w:bottom w:val="single" w:sz="8" w:space="0" w:color="C0C0C0"/>
              <w:right w:val="single" w:sz="6" w:space="0" w:color="BFBFBF" w:themeColor="background1" w:themeShade="BF"/>
            </w:tcBorders>
            <w:vAlign w:val="center"/>
          </w:tcPr>
          <w:p w14:paraId="684A4ECB"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05BDA3AE"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573D0D32"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5C301FD6"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3D424B6E"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single" w:sz="6" w:space="0" w:color="BFBFBF"/>
              <w:bottom w:val="single" w:sz="8" w:space="0" w:color="C0C0C0"/>
              <w:right w:val="single" w:sz="6" w:space="0" w:color="BFBFBF"/>
            </w:tcBorders>
            <w:vAlign w:val="center"/>
          </w:tcPr>
          <w:p w14:paraId="33548A03"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4D3F60C4"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762D03A1" w14:textId="4245BFFC"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vAlign w:val="center"/>
          </w:tcPr>
          <w:p w14:paraId="38DD91C1" w14:textId="77777777" w:rsidR="00100072" w:rsidRPr="008840C5" w:rsidRDefault="00100072" w:rsidP="00FD65F4">
            <w:pPr>
              <w:spacing w:before="0" w:line="220" w:lineRule="exact"/>
              <w:ind w:left="28"/>
              <w:jc w:val="center"/>
              <w:rPr>
                <w:rFonts w:ascii="Verdana" w:hAnsi="Verdana"/>
                <w:sz w:val="12"/>
                <w:szCs w:val="12"/>
              </w:rPr>
            </w:pPr>
          </w:p>
        </w:tc>
        <w:tc>
          <w:tcPr>
            <w:tcW w:w="67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13702A94" w14:textId="298D9D70"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362" w:type="dxa"/>
            <w:tcBorders>
              <w:top w:val="single" w:sz="8" w:space="0" w:color="C0C0C0"/>
              <w:left w:val="single" w:sz="6" w:space="0" w:color="BFBFBF"/>
              <w:bottom w:val="single" w:sz="8" w:space="0" w:color="C0C0C0"/>
              <w:right w:val="single" w:sz="6" w:space="0" w:color="BFBFBF"/>
            </w:tcBorders>
            <w:vAlign w:val="center"/>
          </w:tcPr>
          <w:p w14:paraId="511E2E68"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33" w:type="dxa"/>
            <w:tcBorders>
              <w:top w:val="single" w:sz="8" w:space="0" w:color="C0C0C0"/>
              <w:left w:val="single" w:sz="6" w:space="0" w:color="BFBFBF"/>
              <w:bottom w:val="single" w:sz="8" w:space="0" w:color="C0C0C0"/>
              <w:right w:val="single" w:sz="6" w:space="0" w:color="BFBFBF"/>
            </w:tcBorders>
            <w:vAlign w:val="center"/>
          </w:tcPr>
          <w:p w14:paraId="0DE71FEE"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3" w:type="dxa"/>
            <w:tcBorders>
              <w:top w:val="single" w:sz="8" w:space="0" w:color="C0C0C0"/>
              <w:left w:val="single" w:sz="6" w:space="0" w:color="BFBFBF"/>
              <w:bottom w:val="single" w:sz="8" w:space="0" w:color="C0C0C0"/>
              <w:right w:val="single" w:sz="6" w:space="0" w:color="BFBFBF"/>
            </w:tcBorders>
            <w:shd w:val="clear" w:color="auto" w:fill="D9D9D9" w:themeFill="background1" w:themeFillShade="D9"/>
            <w:vAlign w:val="center"/>
          </w:tcPr>
          <w:p w14:paraId="76C0A042" w14:textId="77777777" w:rsidR="00100072" w:rsidRPr="00425988" w:rsidRDefault="00100072" w:rsidP="00FD65F4">
            <w:pPr>
              <w:spacing w:before="0" w:line="220" w:lineRule="exact"/>
              <w:ind w:left="28"/>
              <w:jc w:val="center"/>
              <w:rPr>
                <w:rFonts w:ascii="Verdana" w:hAnsi="Verdana"/>
                <w:sz w:val="12"/>
                <w:szCs w:val="12"/>
              </w:rPr>
            </w:pPr>
          </w:p>
        </w:tc>
      </w:tr>
      <w:tr w:rsidR="00100072" w:rsidRPr="008840C5" w14:paraId="48408BF6" w14:textId="77777777" w:rsidTr="00CD6E20">
        <w:trPr>
          <w:trHeight w:hRule="exact" w:val="722"/>
        </w:trPr>
        <w:tc>
          <w:tcPr>
            <w:tcW w:w="1310" w:type="dxa"/>
            <w:tcBorders>
              <w:top w:val="single" w:sz="8" w:space="0" w:color="C0C0C0"/>
              <w:left w:val="nil"/>
              <w:bottom w:val="single" w:sz="8" w:space="0" w:color="C0C0C0"/>
              <w:right w:val="single" w:sz="6" w:space="0" w:color="BFBFBF" w:themeColor="background1" w:themeShade="BF"/>
            </w:tcBorders>
            <w:vAlign w:val="center"/>
          </w:tcPr>
          <w:p w14:paraId="2C7A605F" w14:textId="77777777" w:rsidR="00100072" w:rsidRPr="008840C5" w:rsidRDefault="00100072" w:rsidP="00FD65F4">
            <w:pPr>
              <w:spacing w:before="0" w:line="180" w:lineRule="exact"/>
              <w:ind w:left="57"/>
              <w:rPr>
                <w:rFonts w:ascii="Verdana" w:hAnsi="Verdana"/>
                <w:sz w:val="12"/>
                <w:szCs w:val="12"/>
              </w:rPr>
            </w:pPr>
            <w:r w:rsidRPr="008840C5">
              <w:rPr>
                <w:rFonts w:ascii="Verdana" w:hAnsi="Verdana"/>
                <w:sz w:val="12"/>
                <w:szCs w:val="12"/>
              </w:rPr>
              <w:t>Certificates representing certain security</w:t>
            </w:r>
          </w:p>
        </w:tc>
        <w:tc>
          <w:tcPr>
            <w:tcW w:w="958" w:type="dxa"/>
            <w:tcBorders>
              <w:top w:val="single" w:sz="8" w:space="0" w:color="C0C0C0"/>
              <w:left w:val="nil"/>
              <w:bottom w:val="single" w:sz="8" w:space="0" w:color="C0C0C0"/>
              <w:right w:val="single" w:sz="6" w:space="0" w:color="BFBFBF" w:themeColor="background1" w:themeShade="BF"/>
            </w:tcBorders>
            <w:vAlign w:val="center"/>
          </w:tcPr>
          <w:p w14:paraId="6DCFEE55"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5CF71A34"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0EB52951"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56FEB588"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04870996"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single" w:sz="6" w:space="0" w:color="BFBFBF"/>
              <w:bottom w:val="single" w:sz="8" w:space="0" w:color="C0C0C0"/>
              <w:right w:val="single" w:sz="6" w:space="0" w:color="BFBFBF"/>
            </w:tcBorders>
            <w:vAlign w:val="center"/>
          </w:tcPr>
          <w:p w14:paraId="4B87778A"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2701BDE1"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57132420" w14:textId="08E30D34"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318F41FB" w14:textId="3B22D122" w:rsidR="00100072" w:rsidRPr="008840C5" w:rsidRDefault="00561E5E"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7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08DE24ED" w14:textId="663C477C"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362" w:type="dxa"/>
            <w:tcBorders>
              <w:top w:val="single" w:sz="8" w:space="0" w:color="C0C0C0"/>
              <w:left w:val="single" w:sz="6" w:space="0" w:color="BFBFBF"/>
              <w:bottom w:val="single" w:sz="8" w:space="0" w:color="C0C0C0"/>
              <w:right w:val="single" w:sz="6" w:space="0" w:color="BFBFBF"/>
            </w:tcBorders>
            <w:vAlign w:val="center"/>
          </w:tcPr>
          <w:p w14:paraId="4D3B56D0"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33" w:type="dxa"/>
            <w:tcBorders>
              <w:top w:val="single" w:sz="8" w:space="0" w:color="C0C0C0"/>
              <w:left w:val="single" w:sz="6" w:space="0" w:color="BFBFBF"/>
              <w:bottom w:val="single" w:sz="8" w:space="0" w:color="C0C0C0"/>
              <w:right w:val="single" w:sz="6" w:space="0" w:color="BFBFBF"/>
            </w:tcBorders>
            <w:vAlign w:val="center"/>
          </w:tcPr>
          <w:p w14:paraId="787E44AC"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3" w:type="dxa"/>
            <w:tcBorders>
              <w:top w:val="single" w:sz="8" w:space="0" w:color="C0C0C0"/>
              <w:left w:val="single" w:sz="6" w:space="0" w:color="BFBFBF"/>
              <w:bottom w:val="single" w:sz="8" w:space="0" w:color="C0C0C0"/>
              <w:right w:val="single" w:sz="6" w:space="0" w:color="BFBFBF"/>
            </w:tcBorders>
            <w:shd w:val="clear" w:color="auto" w:fill="D9D9D9" w:themeFill="background1" w:themeFillShade="D9"/>
            <w:vAlign w:val="center"/>
          </w:tcPr>
          <w:p w14:paraId="1F1D75E5" w14:textId="77777777" w:rsidR="00100072" w:rsidRPr="00425988" w:rsidRDefault="00100072" w:rsidP="00FD65F4">
            <w:pPr>
              <w:spacing w:before="0" w:line="220" w:lineRule="exact"/>
              <w:ind w:left="28"/>
              <w:jc w:val="center"/>
              <w:rPr>
                <w:rFonts w:ascii="Verdana" w:hAnsi="Verdana"/>
                <w:sz w:val="12"/>
                <w:szCs w:val="12"/>
              </w:rPr>
            </w:pPr>
          </w:p>
        </w:tc>
      </w:tr>
      <w:tr w:rsidR="00100072" w:rsidRPr="008840C5" w14:paraId="55BD224C" w14:textId="77777777" w:rsidTr="00CD6E20">
        <w:trPr>
          <w:trHeight w:hRule="exact" w:val="257"/>
        </w:trPr>
        <w:tc>
          <w:tcPr>
            <w:tcW w:w="1310" w:type="dxa"/>
            <w:tcBorders>
              <w:top w:val="single" w:sz="8" w:space="0" w:color="C0C0C0"/>
              <w:left w:val="nil"/>
              <w:bottom w:val="single" w:sz="8" w:space="0" w:color="C0C0C0"/>
              <w:right w:val="single" w:sz="6" w:space="0" w:color="BFBFBF" w:themeColor="background1" w:themeShade="BF"/>
            </w:tcBorders>
            <w:vAlign w:val="center"/>
          </w:tcPr>
          <w:p w14:paraId="6F4637ED" w14:textId="77777777" w:rsidR="00100072" w:rsidRPr="008840C5" w:rsidRDefault="00100072" w:rsidP="00FD65F4">
            <w:pPr>
              <w:spacing w:before="0" w:line="180" w:lineRule="exact"/>
              <w:ind w:left="57"/>
              <w:rPr>
                <w:rFonts w:ascii="Verdana" w:hAnsi="Verdana"/>
                <w:sz w:val="12"/>
                <w:szCs w:val="12"/>
              </w:rPr>
            </w:pPr>
            <w:r>
              <w:rPr>
                <w:rFonts w:ascii="Verdana" w:hAnsi="Verdana"/>
                <w:sz w:val="12"/>
                <w:szCs w:val="12"/>
              </w:rPr>
              <w:t>Unit</w:t>
            </w:r>
          </w:p>
        </w:tc>
        <w:tc>
          <w:tcPr>
            <w:tcW w:w="958" w:type="dxa"/>
            <w:tcBorders>
              <w:top w:val="single" w:sz="8" w:space="0" w:color="C0C0C0"/>
              <w:left w:val="nil"/>
              <w:bottom w:val="single" w:sz="8" w:space="0" w:color="C0C0C0"/>
              <w:right w:val="single" w:sz="6" w:space="0" w:color="BFBFBF" w:themeColor="background1" w:themeShade="BF"/>
            </w:tcBorders>
            <w:vAlign w:val="center"/>
          </w:tcPr>
          <w:p w14:paraId="73DC7DF3"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6CD8C10B"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5272C73E"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1852864B"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30F6ACE2"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single" w:sz="6" w:space="0" w:color="BFBFBF"/>
              <w:bottom w:val="single" w:sz="8" w:space="0" w:color="C0C0C0"/>
              <w:right w:val="single" w:sz="6" w:space="0" w:color="BFBFBF"/>
            </w:tcBorders>
            <w:vAlign w:val="center"/>
          </w:tcPr>
          <w:p w14:paraId="02533871"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4DA8EE76"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1F78CEDA" w14:textId="097E318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7847C1DF" w14:textId="7CEF470C" w:rsidR="00100072" w:rsidRPr="008840C5" w:rsidRDefault="00561E5E"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7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64D11389" w14:textId="717D8AEE"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362" w:type="dxa"/>
            <w:tcBorders>
              <w:top w:val="single" w:sz="8" w:space="0" w:color="C0C0C0"/>
              <w:left w:val="single" w:sz="6" w:space="0" w:color="BFBFBF"/>
              <w:bottom w:val="single" w:sz="8" w:space="0" w:color="C0C0C0"/>
              <w:right w:val="single" w:sz="6" w:space="0" w:color="BFBFBF"/>
            </w:tcBorders>
            <w:vAlign w:val="center"/>
          </w:tcPr>
          <w:p w14:paraId="43E76A7A"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33" w:type="dxa"/>
            <w:tcBorders>
              <w:top w:val="single" w:sz="8" w:space="0" w:color="C0C0C0"/>
              <w:left w:val="single" w:sz="6" w:space="0" w:color="BFBFBF"/>
              <w:bottom w:val="single" w:sz="8" w:space="0" w:color="C0C0C0"/>
              <w:right w:val="single" w:sz="6" w:space="0" w:color="BFBFBF"/>
            </w:tcBorders>
            <w:vAlign w:val="center"/>
          </w:tcPr>
          <w:p w14:paraId="1FEC9FE4"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3" w:type="dxa"/>
            <w:tcBorders>
              <w:top w:val="single" w:sz="8" w:space="0" w:color="C0C0C0"/>
              <w:left w:val="single" w:sz="6" w:space="0" w:color="BFBFBF"/>
              <w:bottom w:val="single" w:sz="8" w:space="0" w:color="C0C0C0"/>
              <w:right w:val="single" w:sz="6" w:space="0" w:color="BFBFBF"/>
            </w:tcBorders>
            <w:shd w:val="clear" w:color="auto" w:fill="D9D9D9" w:themeFill="background1" w:themeFillShade="D9"/>
            <w:vAlign w:val="center"/>
          </w:tcPr>
          <w:p w14:paraId="53BEB1F0" w14:textId="77777777" w:rsidR="00100072" w:rsidRPr="008042C6" w:rsidDel="008042C6" w:rsidRDefault="00100072" w:rsidP="00FD65F4">
            <w:pPr>
              <w:spacing w:before="0" w:line="220" w:lineRule="exact"/>
              <w:ind w:left="28"/>
              <w:jc w:val="center"/>
              <w:rPr>
                <w:rFonts w:ascii="Verdana" w:hAnsi="Verdana"/>
                <w:sz w:val="12"/>
                <w:szCs w:val="12"/>
              </w:rPr>
            </w:pPr>
          </w:p>
        </w:tc>
      </w:tr>
      <w:tr w:rsidR="00FA119A" w:rsidRPr="008840C5" w14:paraId="73D2152F" w14:textId="77777777" w:rsidTr="0099616F">
        <w:trPr>
          <w:trHeight w:hRule="exact" w:val="467"/>
        </w:trPr>
        <w:tc>
          <w:tcPr>
            <w:tcW w:w="1310" w:type="dxa"/>
            <w:tcBorders>
              <w:top w:val="single" w:sz="8" w:space="0" w:color="C0C0C0"/>
              <w:left w:val="nil"/>
              <w:bottom w:val="single" w:sz="8" w:space="0" w:color="C0C0C0"/>
              <w:right w:val="single" w:sz="6" w:space="0" w:color="BFBFBF" w:themeColor="background1" w:themeShade="BF"/>
            </w:tcBorders>
            <w:vAlign w:val="center"/>
          </w:tcPr>
          <w:p w14:paraId="53D99CD8" w14:textId="77777777" w:rsidR="00100072" w:rsidRPr="008840C5" w:rsidRDefault="00100072" w:rsidP="00FD65F4">
            <w:pPr>
              <w:spacing w:before="0" w:line="180" w:lineRule="exact"/>
              <w:ind w:left="57"/>
              <w:rPr>
                <w:rFonts w:ascii="Verdana" w:hAnsi="Verdana"/>
                <w:sz w:val="12"/>
                <w:szCs w:val="12"/>
              </w:rPr>
            </w:pPr>
            <w:r>
              <w:rPr>
                <w:rFonts w:ascii="Verdana" w:hAnsi="Verdana"/>
                <w:sz w:val="12"/>
                <w:szCs w:val="12"/>
              </w:rPr>
              <w:t>Emissions allowances</w:t>
            </w:r>
          </w:p>
        </w:tc>
        <w:tc>
          <w:tcPr>
            <w:tcW w:w="958" w:type="dxa"/>
            <w:tcBorders>
              <w:top w:val="single" w:sz="8" w:space="0" w:color="C0C0C0"/>
              <w:left w:val="nil"/>
              <w:bottom w:val="single" w:sz="8" w:space="0" w:color="C0C0C0"/>
              <w:right w:val="single" w:sz="6" w:space="0" w:color="BFBFBF" w:themeColor="background1" w:themeShade="BF"/>
            </w:tcBorders>
            <w:vAlign w:val="center"/>
          </w:tcPr>
          <w:p w14:paraId="5E62DF23"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1217254C"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1CFE9773"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6E04CB26"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48F26FBC"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single" w:sz="6" w:space="0" w:color="BFBFBF"/>
              <w:bottom w:val="single" w:sz="8" w:space="0" w:color="C0C0C0"/>
              <w:right w:val="single" w:sz="6" w:space="0" w:color="BFBFBF"/>
            </w:tcBorders>
            <w:vAlign w:val="center"/>
          </w:tcPr>
          <w:p w14:paraId="17B54DC0"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2174790C" w14:textId="77777777" w:rsidR="00100072" w:rsidRPr="00BF0914"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354F1DA7" w14:textId="493EACE8"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vAlign w:val="center"/>
          </w:tcPr>
          <w:p w14:paraId="47A74051" w14:textId="77777777" w:rsidR="00100072" w:rsidRPr="00BF0914" w:rsidRDefault="00100072" w:rsidP="00FD65F4">
            <w:pPr>
              <w:spacing w:before="0" w:line="220" w:lineRule="exact"/>
              <w:ind w:left="28"/>
              <w:jc w:val="center"/>
              <w:rPr>
                <w:rFonts w:ascii="Verdana" w:hAnsi="Verdana"/>
                <w:sz w:val="12"/>
                <w:szCs w:val="12"/>
              </w:rPr>
            </w:pPr>
          </w:p>
        </w:tc>
        <w:tc>
          <w:tcPr>
            <w:tcW w:w="67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vAlign w:val="center"/>
          </w:tcPr>
          <w:p w14:paraId="0C5480FA" w14:textId="02F33790" w:rsidR="00100072" w:rsidRPr="00BF0914" w:rsidRDefault="00100072" w:rsidP="00FD65F4">
            <w:pPr>
              <w:spacing w:before="0" w:line="220" w:lineRule="exact"/>
              <w:ind w:left="28"/>
              <w:jc w:val="center"/>
              <w:rPr>
                <w:rFonts w:ascii="Verdana" w:hAnsi="Verdana"/>
                <w:sz w:val="12"/>
                <w:szCs w:val="12"/>
              </w:rPr>
            </w:pPr>
          </w:p>
        </w:tc>
        <w:tc>
          <w:tcPr>
            <w:tcW w:w="362" w:type="dxa"/>
            <w:tcBorders>
              <w:top w:val="single" w:sz="8" w:space="0" w:color="C0C0C0"/>
              <w:left w:val="single" w:sz="6" w:space="0" w:color="BFBFBF"/>
              <w:bottom w:val="single" w:sz="8" w:space="0" w:color="C0C0C0"/>
              <w:right w:val="single" w:sz="6" w:space="0" w:color="BFBFBF"/>
            </w:tcBorders>
            <w:vAlign w:val="center"/>
          </w:tcPr>
          <w:p w14:paraId="20E4B277"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33" w:type="dxa"/>
            <w:tcBorders>
              <w:top w:val="single" w:sz="8" w:space="0" w:color="C0C0C0"/>
              <w:left w:val="single" w:sz="6" w:space="0" w:color="BFBFBF"/>
              <w:bottom w:val="single" w:sz="8" w:space="0" w:color="C0C0C0"/>
              <w:right w:val="single" w:sz="6" w:space="0" w:color="BFBFBF"/>
            </w:tcBorders>
            <w:vAlign w:val="center"/>
          </w:tcPr>
          <w:p w14:paraId="009F4930"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3" w:type="dxa"/>
            <w:tcBorders>
              <w:top w:val="single" w:sz="8" w:space="0" w:color="C0C0C0"/>
              <w:left w:val="single" w:sz="6" w:space="0" w:color="BFBFBF"/>
              <w:bottom w:val="single" w:sz="8" w:space="0" w:color="C0C0C0"/>
              <w:right w:val="single" w:sz="6" w:space="0" w:color="BFBFBF"/>
            </w:tcBorders>
            <w:shd w:val="clear" w:color="auto" w:fill="D9D9D9" w:themeFill="background1" w:themeFillShade="D9"/>
            <w:vAlign w:val="center"/>
          </w:tcPr>
          <w:p w14:paraId="79C774A0" w14:textId="77777777" w:rsidR="00100072" w:rsidRPr="00425988" w:rsidRDefault="00100072" w:rsidP="00FD65F4">
            <w:pPr>
              <w:spacing w:before="0" w:line="220" w:lineRule="exact"/>
              <w:ind w:left="28"/>
              <w:jc w:val="center"/>
              <w:rPr>
                <w:rFonts w:ascii="Verdana" w:hAnsi="Verdana"/>
                <w:sz w:val="12"/>
                <w:szCs w:val="12"/>
              </w:rPr>
            </w:pPr>
          </w:p>
        </w:tc>
      </w:tr>
      <w:tr w:rsidR="00624E4F" w:rsidRPr="008840C5" w14:paraId="67DAC6EE" w14:textId="77777777" w:rsidTr="0099616F">
        <w:trPr>
          <w:trHeight w:hRule="exact" w:val="900"/>
        </w:trPr>
        <w:tc>
          <w:tcPr>
            <w:tcW w:w="1310" w:type="dxa"/>
            <w:tcBorders>
              <w:top w:val="single" w:sz="8" w:space="0" w:color="C0C0C0"/>
              <w:left w:val="nil"/>
              <w:bottom w:val="single" w:sz="8" w:space="0" w:color="C0C0C0"/>
              <w:right w:val="single" w:sz="6" w:space="0" w:color="BFBFBF" w:themeColor="background1" w:themeShade="BF"/>
            </w:tcBorders>
            <w:vAlign w:val="center"/>
          </w:tcPr>
          <w:p w14:paraId="0AE2E5FE" w14:textId="77777777" w:rsidR="00561E5E" w:rsidRPr="008840C5" w:rsidRDefault="00561E5E" w:rsidP="00D83201">
            <w:pPr>
              <w:spacing w:before="0" w:line="180" w:lineRule="exact"/>
              <w:ind w:left="57"/>
              <w:rPr>
                <w:rFonts w:ascii="Verdana" w:hAnsi="Verdana"/>
                <w:sz w:val="12"/>
                <w:szCs w:val="12"/>
              </w:rPr>
            </w:pPr>
            <w:r w:rsidRPr="008840C5">
              <w:rPr>
                <w:rFonts w:ascii="Verdana" w:hAnsi="Verdana"/>
                <w:sz w:val="12"/>
                <w:szCs w:val="12"/>
              </w:rPr>
              <w:t>Rights to or interests in investments (security)</w:t>
            </w:r>
          </w:p>
        </w:tc>
        <w:tc>
          <w:tcPr>
            <w:tcW w:w="958" w:type="dxa"/>
            <w:tcBorders>
              <w:top w:val="single" w:sz="8" w:space="0" w:color="C0C0C0"/>
              <w:left w:val="nil"/>
              <w:bottom w:val="single" w:sz="8" w:space="0" w:color="C0C0C0"/>
              <w:right w:val="single" w:sz="6" w:space="0" w:color="BFBFBF" w:themeColor="background1" w:themeShade="BF"/>
            </w:tcBorders>
            <w:vAlign w:val="center"/>
          </w:tcPr>
          <w:p w14:paraId="3D9DEAB6" w14:textId="77777777" w:rsidR="00561E5E" w:rsidRPr="008840C5" w:rsidRDefault="00561E5E" w:rsidP="00D8320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6E420CC0" w14:textId="77777777" w:rsidR="00561E5E" w:rsidRPr="008840C5" w:rsidRDefault="00561E5E" w:rsidP="00D8320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76F00A46" w14:textId="77777777" w:rsidR="00561E5E" w:rsidRPr="008840C5" w:rsidRDefault="00561E5E" w:rsidP="00D8320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71C70840" w14:textId="77777777" w:rsidR="00561E5E" w:rsidRPr="008840C5" w:rsidRDefault="00561E5E" w:rsidP="00D8320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7B9483F2" w14:textId="77777777" w:rsidR="00561E5E" w:rsidRPr="008840C5" w:rsidRDefault="00561E5E" w:rsidP="00D8320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single" w:sz="6" w:space="0" w:color="BFBFBF"/>
              <w:bottom w:val="single" w:sz="8" w:space="0" w:color="C0C0C0"/>
              <w:right w:val="single" w:sz="6" w:space="0" w:color="BFBFBF"/>
            </w:tcBorders>
            <w:vAlign w:val="center"/>
          </w:tcPr>
          <w:p w14:paraId="0B96CF22" w14:textId="77777777" w:rsidR="00561E5E" w:rsidRPr="008840C5" w:rsidRDefault="00561E5E" w:rsidP="00D8320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3394F457" w14:textId="77777777" w:rsidR="00561E5E" w:rsidRPr="008840C5" w:rsidRDefault="00561E5E" w:rsidP="00D8320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746E6ECA" w14:textId="77777777" w:rsidR="00561E5E" w:rsidRPr="008840C5" w:rsidRDefault="00561E5E" w:rsidP="00D8320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4B9D3CA2" w14:textId="2D32970E" w:rsidR="00561E5E" w:rsidRPr="008840C5" w:rsidRDefault="00561E5E" w:rsidP="00D8320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ed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7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vAlign w:val="center"/>
          </w:tcPr>
          <w:p w14:paraId="6A2BF96D" w14:textId="77777777" w:rsidR="00561E5E" w:rsidRPr="008840C5" w:rsidRDefault="00561E5E" w:rsidP="00D83201">
            <w:pPr>
              <w:spacing w:before="0" w:line="220" w:lineRule="exact"/>
              <w:ind w:left="28"/>
              <w:jc w:val="center"/>
              <w:rPr>
                <w:rFonts w:ascii="Verdana" w:hAnsi="Verdana"/>
                <w:sz w:val="12"/>
                <w:szCs w:val="12"/>
              </w:rPr>
            </w:pPr>
          </w:p>
        </w:tc>
        <w:tc>
          <w:tcPr>
            <w:tcW w:w="362" w:type="dxa"/>
            <w:tcBorders>
              <w:top w:val="single" w:sz="8" w:space="0" w:color="C0C0C0"/>
              <w:left w:val="single" w:sz="6" w:space="0" w:color="BFBFBF"/>
              <w:bottom w:val="single" w:sz="8" w:space="0" w:color="C0C0C0"/>
              <w:right w:val="single" w:sz="6" w:space="0" w:color="BFBFBF"/>
            </w:tcBorders>
            <w:vAlign w:val="center"/>
          </w:tcPr>
          <w:p w14:paraId="340CBDFD" w14:textId="77777777" w:rsidR="00561E5E" w:rsidRPr="008840C5" w:rsidRDefault="00561E5E" w:rsidP="00D8320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33" w:type="dxa"/>
            <w:tcBorders>
              <w:top w:val="single" w:sz="8" w:space="0" w:color="C0C0C0"/>
              <w:left w:val="single" w:sz="6" w:space="0" w:color="BFBFBF"/>
              <w:bottom w:val="single" w:sz="8" w:space="0" w:color="C0C0C0"/>
              <w:right w:val="single" w:sz="6" w:space="0" w:color="BFBFBF"/>
            </w:tcBorders>
            <w:vAlign w:val="center"/>
          </w:tcPr>
          <w:p w14:paraId="67E16242" w14:textId="77777777" w:rsidR="00561E5E" w:rsidRPr="008840C5" w:rsidRDefault="00561E5E" w:rsidP="00D8320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3" w:type="dxa"/>
            <w:tcBorders>
              <w:top w:val="single" w:sz="8" w:space="0" w:color="C0C0C0"/>
              <w:left w:val="single" w:sz="6" w:space="0" w:color="BFBFBF"/>
              <w:bottom w:val="single" w:sz="8" w:space="0" w:color="C0C0C0"/>
              <w:right w:val="single" w:sz="6" w:space="0" w:color="BFBFBF"/>
            </w:tcBorders>
            <w:shd w:val="clear" w:color="auto" w:fill="D9D9D9" w:themeFill="background1" w:themeFillShade="D9"/>
            <w:vAlign w:val="center"/>
          </w:tcPr>
          <w:p w14:paraId="4C836587" w14:textId="77777777" w:rsidR="00561E5E" w:rsidRPr="00425988" w:rsidRDefault="00561E5E" w:rsidP="00D83201">
            <w:pPr>
              <w:spacing w:before="0" w:line="220" w:lineRule="exact"/>
              <w:ind w:left="28"/>
              <w:jc w:val="center"/>
              <w:rPr>
                <w:rFonts w:ascii="Verdana" w:hAnsi="Verdana"/>
                <w:sz w:val="12"/>
                <w:szCs w:val="12"/>
              </w:rPr>
            </w:pPr>
          </w:p>
        </w:tc>
      </w:tr>
      <w:tr w:rsidR="00624E4F" w:rsidRPr="008840C5" w14:paraId="34C3D862" w14:textId="77777777" w:rsidTr="0099616F">
        <w:trPr>
          <w:trHeight w:hRule="exact" w:val="570"/>
        </w:trPr>
        <w:tc>
          <w:tcPr>
            <w:tcW w:w="1310" w:type="dxa"/>
            <w:tcBorders>
              <w:top w:val="single" w:sz="8" w:space="0" w:color="C0C0C0"/>
              <w:left w:val="nil"/>
              <w:bottom w:val="single" w:sz="8" w:space="0" w:color="C0C0C0"/>
              <w:right w:val="single" w:sz="6" w:space="0" w:color="BFBFBF" w:themeColor="background1" w:themeShade="BF"/>
            </w:tcBorders>
            <w:vAlign w:val="center"/>
          </w:tcPr>
          <w:p w14:paraId="5EC9B9E5" w14:textId="77777777" w:rsidR="00907862" w:rsidRPr="008840C5" w:rsidRDefault="00907862" w:rsidP="00D83201">
            <w:pPr>
              <w:spacing w:before="0" w:line="180" w:lineRule="exact"/>
              <w:ind w:left="57"/>
              <w:rPr>
                <w:rFonts w:ascii="Verdana" w:hAnsi="Verdana"/>
                <w:sz w:val="12"/>
                <w:szCs w:val="12"/>
              </w:rPr>
            </w:pPr>
            <w:r>
              <w:rPr>
                <w:rFonts w:ascii="Verdana" w:hAnsi="Verdana"/>
                <w:sz w:val="12"/>
                <w:szCs w:val="12"/>
              </w:rPr>
              <w:t>Personal Pension Scheme</w:t>
            </w:r>
          </w:p>
        </w:tc>
        <w:tc>
          <w:tcPr>
            <w:tcW w:w="958" w:type="dxa"/>
            <w:tcBorders>
              <w:top w:val="single" w:sz="8" w:space="0" w:color="C0C0C0"/>
              <w:left w:val="nil"/>
              <w:bottom w:val="single" w:sz="8" w:space="0" w:color="C0C0C0"/>
              <w:right w:val="single" w:sz="6" w:space="0" w:color="BFBFBF" w:themeColor="background1" w:themeShade="BF"/>
            </w:tcBorders>
            <w:shd w:val="clear" w:color="auto" w:fill="D9D9D9" w:themeFill="background1" w:themeFillShade="D9"/>
            <w:vAlign w:val="center"/>
          </w:tcPr>
          <w:p w14:paraId="7BED7BC0" w14:textId="208E2B2D" w:rsidR="00907862" w:rsidRPr="008840C5" w:rsidRDefault="00907862" w:rsidP="00D83201">
            <w:pPr>
              <w:spacing w:before="0" w:line="220" w:lineRule="exact"/>
              <w:ind w:left="28"/>
              <w:jc w:val="center"/>
              <w:rPr>
                <w:rFonts w:ascii="Verdana" w:hAnsi="Verdana"/>
                <w:b/>
                <w:sz w:val="12"/>
                <w:szCs w:val="12"/>
              </w:rPr>
            </w:pP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vAlign w:val="center"/>
          </w:tcPr>
          <w:p w14:paraId="60B174BA" w14:textId="56629F82" w:rsidR="00907862" w:rsidRPr="008840C5" w:rsidRDefault="00907862" w:rsidP="00D83201">
            <w:pPr>
              <w:spacing w:before="0" w:line="220" w:lineRule="exact"/>
              <w:ind w:left="28"/>
              <w:jc w:val="center"/>
              <w:rPr>
                <w:rFonts w:ascii="Verdana" w:hAnsi="Verdana"/>
                <w:b/>
                <w:sz w:val="12"/>
                <w:szCs w:val="12"/>
              </w:rPr>
            </w:pP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vAlign w:val="center"/>
          </w:tcPr>
          <w:p w14:paraId="12D7E6B4" w14:textId="00A85F74" w:rsidR="00907862" w:rsidRPr="008840C5" w:rsidRDefault="00907862" w:rsidP="00D83201">
            <w:pPr>
              <w:spacing w:before="0" w:line="220" w:lineRule="exact"/>
              <w:ind w:left="28"/>
              <w:jc w:val="center"/>
              <w:rPr>
                <w:rFonts w:ascii="Verdana" w:hAnsi="Verdana"/>
                <w:b/>
                <w:sz w:val="12"/>
                <w:szCs w:val="12"/>
              </w:rPr>
            </w:pPr>
          </w:p>
        </w:tc>
        <w:tc>
          <w:tcPr>
            <w:tcW w:w="850"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vAlign w:val="center"/>
          </w:tcPr>
          <w:p w14:paraId="7FBA46C7" w14:textId="1E38B5EF" w:rsidR="00907862" w:rsidRPr="008840C5" w:rsidRDefault="00907862" w:rsidP="00D83201">
            <w:pPr>
              <w:spacing w:before="0" w:line="220" w:lineRule="exact"/>
              <w:ind w:left="28"/>
              <w:jc w:val="center"/>
              <w:rPr>
                <w:rFonts w:ascii="Verdana" w:hAnsi="Verdana"/>
                <w:sz w:val="12"/>
                <w:szCs w:val="12"/>
              </w:rPr>
            </w:pP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vAlign w:val="center"/>
          </w:tcPr>
          <w:p w14:paraId="283A33C2" w14:textId="3439888F" w:rsidR="00907862" w:rsidRPr="008840C5" w:rsidRDefault="00907862" w:rsidP="00D83201">
            <w:pPr>
              <w:spacing w:before="0" w:line="220" w:lineRule="exact"/>
              <w:ind w:left="28"/>
              <w:jc w:val="center"/>
              <w:rPr>
                <w:rFonts w:ascii="Verdana" w:hAnsi="Verdana"/>
                <w:sz w:val="12"/>
                <w:szCs w:val="12"/>
              </w:rPr>
            </w:pPr>
          </w:p>
        </w:tc>
        <w:tc>
          <w:tcPr>
            <w:tcW w:w="567" w:type="dxa"/>
            <w:tcBorders>
              <w:top w:val="single" w:sz="8" w:space="0" w:color="C0C0C0"/>
              <w:left w:val="single" w:sz="6" w:space="0" w:color="BFBFBF"/>
              <w:bottom w:val="single" w:sz="8" w:space="0" w:color="C0C0C0"/>
              <w:right w:val="single" w:sz="6" w:space="0" w:color="BFBFBF"/>
            </w:tcBorders>
            <w:shd w:val="clear" w:color="auto" w:fill="D9D9D9" w:themeFill="background1" w:themeFillShade="D9"/>
            <w:vAlign w:val="center"/>
          </w:tcPr>
          <w:p w14:paraId="5BE06FDE" w14:textId="7B70DF75" w:rsidR="00907862" w:rsidRPr="008840C5" w:rsidRDefault="00907862" w:rsidP="00D83201">
            <w:pPr>
              <w:spacing w:before="0" w:line="220" w:lineRule="exact"/>
              <w:ind w:left="28"/>
              <w:jc w:val="center"/>
              <w:rPr>
                <w:rFonts w:ascii="Verdana" w:hAnsi="Verdana"/>
                <w:sz w:val="12"/>
                <w:szCs w:val="12"/>
              </w:rPr>
            </w:pPr>
          </w:p>
        </w:tc>
        <w:tc>
          <w:tcPr>
            <w:tcW w:w="708"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vAlign w:val="center"/>
          </w:tcPr>
          <w:p w14:paraId="4C30820C" w14:textId="4A4CB2B6" w:rsidR="00907862" w:rsidRPr="008840C5" w:rsidRDefault="00907862" w:rsidP="00D83201">
            <w:pPr>
              <w:spacing w:before="0" w:line="220" w:lineRule="exact"/>
              <w:ind w:left="28"/>
              <w:jc w:val="center"/>
              <w:rPr>
                <w:rFonts w:ascii="Verdana" w:hAnsi="Verdana"/>
                <w:sz w:val="12"/>
                <w:szCs w:val="12"/>
              </w:rPr>
            </w:pP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vAlign w:val="center"/>
          </w:tcPr>
          <w:p w14:paraId="7BF9DD7F" w14:textId="2432C217" w:rsidR="00907862" w:rsidRPr="008840C5" w:rsidRDefault="00907862" w:rsidP="00D83201">
            <w:pPr>
              <w:spacing w:before="0" w:line="220" w:lineRule="exact"/>
              <w:ind w:left="28"/>
              <w:jc w:val="center"/>
              <w:rPr>
                <w:rFonts w:ascii="Verdana" w:hAnsi="Verdana"/>
                <w:sz w:val="12"/>
                <w:szCs w:val="12"/>
              </w:rPr>
            </w:pPr>
          </w:p>
        </w:tc>
        <w:tc>
          <w:tcPr>
            <w:tcW w:w="709"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3BB35ADB" w14:textId="77777777" w:rsidR="00907862" w:rsidRPr="008840C5" w:rsidRDefault="00907862" w:rsidP="00D8320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7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vAlign w:val="center"/>
          </w:tcPr>
          <w:p w14:paraId="6AB15800" w14:textId="77777777" w:rsidR="00907862" w:rsidRPr="008840C5" w:rsidRDefault="00907862" w:rsidP="00D83201">
            <w:pPr>
              <w:spacing w:before="0" w:line="220" w:lineRule="exact"/>
              <w:ind w:left="28"/>
              <w:jc w:val="center"/>
              <w:rPr>
                <w:rFonts w:ascii="Verdana" w:hAnsi="Verdana"/>
                <w:sz w:val="12"/>
                <w:szCs w:val="12"/>
              </w:rPr>
            </w:pPr>
          </w:p>
        </w:tc>
        <w:tc>
          <w:tcPr>
            <w:tcW w:w="362" w:type="dxa"/>
            <w:tcBorders>
              <w:top w:val="single" w:sz="8" w:space="0" w:color="C0C0C0"/>
              <w:left w:val="single" w:sz="6" w:space="0" w:color="BFBFBF"/>
              <w:bottom w:val="single" w:sz="8" w:space="0" w:color="C0C0C0"/>
              <w:right w:val="single" w:sz="6" w:space="0" w:color="BFBFBF"/>
            </w:tcBorders>
            <w:shd w:val="clear" w:color="auto" w:fill="D9D9D9" w:themeFill="background1" w:themeFillShade="D9"/>
            <w:vAlign w:val="center"/>
          </w:tcPr>
          <w:p w14:paraId="3089ED0A" w14:textId="7D479BC9" w:rsidR="00907862" w:rsidRPr="008840C5" w:rsidRDefault="00907862" w:rsidP="00D83201">
            <w:pPr>
              <w:spacing w:before="0" w:line="220" w:lineRule="exact"/>
              <w:ind w:left="28"/>
              <w:jc w:val="center"/>
              <w:rPr>
                <w:rFonts w:ascii="Verdana" w:hAnsi="Verdana"/>
                <w:sz w:val="12"/>
                <w:szCs w:val="12"/>
              </w:rPr>
            </w:pPr>
          </w:p>
        </w:tc>
        <w:tc>
          <w:tcPr>
            <w:tcW w:w="633" w:type="dxa"/>
            <w:tcBorders>
              <w:top w:val="single" w:sz="8" w:space="0" w:color="C0C0C0"/>
              <w:left w:val="single" w:sz="6" w:space="0" w:color="BFBFBF"/>
              <w:bottom w:val="single" w:sz="8" w:space="0" w:color="C0C0C0"/>
              <w:right w:val="single" w:sz="6" w:space="0" w:color="BFBFBF"/>
            </w:tcBorders>
            <w:shd w:val="clear" w:color="auto" w:fill="D9D9D9" w:themeFill="background1" w:themeFillShade="D9"/>
            <w:vAlign w:val="center"/>
          </w:tcPr>
          <w:p w14:paraId="365767D5" w14:textId="1CF4FAD6" w:rsidR="00907862" w:rsidRPr="008840C5" w:rsidRDefault="00907862" w:rsidP="00D83201">
            <w:pPr>
              <w:spacing w:before="0" w:line="220" w:lineRule="exact"/>
              <w:ind w:left="28"/>
              <w:jc w:val="center"/>
              <w:rPr>
                <w:rFonts w:ascii="Verdana" w:hAnsi="Verdana"/>
                <w:sz w:val="12"/>
                <w:szCs w:val="12"/>
              </w:rPr>
            </w:pPr>
          </w:p>
        </w:tc>
        <w:tc>
          <w:tcPr>
            <w:tcW w:w="563" w:type="dxa"/>
            <w:tcBorders>
              <w:top w:val="single" w:sz="8" w:space="0" w:color="C0C0C0"/>
              <w:left w:val="single" w:sz="6" w:space="0" w:color="BFBFBF"/>
              <w:bottom w:val="single" w:sz="8" w:space="0" w:color="C0C0C0"/>
              <w:right w:val="single" w:sz="6" w:space="0" w:color="BFBFBF"/>
            </w:tcBorders>
            <w:shd w:val="clear" w:color="auto" w:fill="D9D9D9" w:themeFill="background1" w:themeFillShade="D9"/>
            <w:vAlign w:val="center"/>
          </w:tcPr>
          <w:p w14:paraId="52372FFE" w14:textId="77777777" w:rsidR="00907862" w:rsidRPr="00425988" w:rsidRDefault="00907862" w:rsidP="00D83201">
            <w:pPr>
              <w:spacing w:before="0" w:line="220" w:lineRule="exact"/>
              <w:ind w:left="28"/>
              <w:jc w:val="center"/>
              <w:rPr>
                <w:rFonts w:ascii="Verdana" w:hAnsi="Verdana"/>
                <w:sz w:val="12"/>
                <w:szCs w:val="12"/>
              </w:rPr>
            </w:pPr>
          </w:p>
        </w:tc>
      </w:tr>
      <w:tr w:rsidR="00624E4F" w:rsidRPr="008840C5" w14:paraId="667B94C7" w14:textId="77777777" w:rsidTr="0099616F">
        <w:trPr>
          <w:trHeight w:hRule="exact" w:val="570"/>
        </w:trPr>
        <w:tc>
          <w:tcPr>
            <w:tcW w:w="1310" w:type="dxa"/>
            <w:tcBorders>
              <w:top w:val="single" w:sz="8" w:space="0" w:color="C0C0C0"/>
              <w:left w:val="nil"/>
              <w:bottom w:val="single" w:sz="18" w:space="0" w:color="C0C0C0"/>
              <w:right w:val="single" w:sz="6" w:space="0" w:color="BFBFBF" w:themeColor="background1" w:themeShade="BF"/>
            </w:tcBorders>
            <w:vAlign w:val="center"/>
          </w:tcPr>
          <w:p w14:paraId="5D83A994" w14:textId="7D5EDBD8" w:rsidR="00100072" w:rsidRPr="008840C5" w:rsidRDefault="00907862" w:rsidP="00FD65F4">
            <w:pPr>
              <w:spacing w:before="0" w:line="180" w:lineRule="exact"/>
              <w:ind w:left="57"/>
              <w:rPr>
                <w:rFonts w:ascii="Verdana" w:hAnsi="Verdana"/>
                <w:sz w:val="12"/>
                <w:szCs w:val="12"/>
              </w:rPr>
            </w:pPr>
            <w:r>
              <w:rPr>
                <w:rFonts w:ascii="Verdana" w:hAnsi="Verdana"/>
                <w:sz w:val="12"/>
                <w:szCs w:val="12"/>
              </w:rPr>
              <w:t>Stakeholder Pension Scheme</w:t>
            </w:r>
          </w:p>
        </w:tc>
        <w:tc>
          <w:tcPr>
            <w:tcW w:w="958" w:type="dxa"/>
            <w:tcBorders>
              <w:top w:val="single" w:sz="8" w:space="0" w:color="C0C0C0"/>
              <w:left w:val="nil"/>
              <w:bottom w:val="single" w:sz="18" w:space="0" w:color="C0C0C0"/>
              <w:right w:val="single" w:sz="6" w:space="0" w:color="BFBFBF" w:themeColor="background1" w:themeShade="BF"/>
            </w:tcBorders>
            <w:shd w:val="clear" w:color="auto" w:fill="D9D9D9" w:themeFill="background1" w:themeFillShade="D9"/>
            <w:vAlign w:val="center"/>
          </w:tcPr>
          <w:p w14:paraId="1F0D7633" w14:textId="348B8210" w:rsidR="00100072" w:rsidRPr="008840C5" w:rsidRDefault="00100072" w:rsidP="00FD65F4">
            <w:pPr>
              <w:spacing w:before="0" w:line="220" w:lineRule="exact"/>
              <w:ind w:left="28"/>
              <w:jc w:val="center"/>
              <w:rPr>
                <w:rFonts w:ascii="Verdana" w:hAnsi="Verdana"/>
                <w:b/>
                <w:sz w:val="12"/>
                <w:szCs w:val="12"/>
              </w:rPr>
            </w:pPr>
          </w:p>
        </w:tc>
        <w:tc>
          <w:tcPr>
            <w:tcW w:w="851" w:type="dxa"/>
            <w:tcBorders>
              <w:top w:val="single" w:sz="8" w:space="0" w:color="C0C0C0"/>
              <w:left w:val="single" w:sz="6" w:space="0" w:color="BFBFBF" w:themeColor="background1" w:themeShade="BF"/>
              <w:bottom w:val="single" w:sz="18" w:space="0" w:color="C0C0C0"/>
              <w:right w:val="single" w:sz="6" w:space="0" w:color="BFBFBF" w:themeColor="background1" w:themeShade="BF"/>
            </w:tcBorders>
            <w:shd w:val="clear" w:color="auto" w:fill="D9D9D9" w:themeFill="background1" w:themeFillShade="D9"/>
            <w:vAlign w:val="center"/>
          </w:tcPr>
          <w:p w14:paraId="627C376D" w14:textId="103613F5" w:rsidR="00100072" w:rsidRPr="008840C5" w:rsidRDefault="00100072" w:rsidP="00FD65F4">
            <w:pPr>
              <w:spacing w:before="0" w:line="220" w:lineRule="exact"/>
              <w:ind w:left="28"/>
              <w:jc w:val="center"/>
              <w:rPr>
                <w:rFonts w:ascii="Verdana" w:hAnsi="Verdana"/>
                <w:b/>
                <w:sz w:val="12"/>
                <w:szCs w:val="12"/>
              </w:rPr>
            </w:pPr>
          </w:p>
        </w:tc>
        <w:tc>
          <w:tcPr>
            <w:tcW w:w="851" w:type="dxa"/>
            <w:tcBorders>
              <w:top w:val="single" w:sz="8" w:space="0" w:color="C0C0C0"/>
              <w:left w:val="single" w:sz="6" w:space="0" w:color="BFBFBF" w:themeColor="background1" w:themeShade="BF"/>
              <w:bottom w:val="single" w:sz="18" w:space="0" w:color="C0C0C0"/>
              <w:right w:val="single" w:sz="6" w:space="0" w:color="BFBFBF" w:themeColor="background1" w:themeShade="BF"/>
            </w:tcBorders>
            <w:shd w:val="clear" w:color="auto" w:fill="D9D9D9" w:themeFill="background1" w:themeFillShade="D9"/>
            <w:vAlign w:val="center"/>
          </w:tcPr>
          <w:p w14:paraId="52673394" w14:textId="07DCB155" w:rsidR="00100072" w:rsidRPr="008840C5" w:rsidRDefault="00100072" w:rsidP="00FD65F4">
            <w:pPr>
              <w:spacing w:before="0" w:line="220" w:lineRule="exact"/>
              <w:ind w:left="28"/>
              <w:jc w:val="center"/>
              <w:rPr>
                <w:rFonts w:ascii="Verdana" w:hAnsi="Verdana"/>
                <w:b/>
                <w:sz w:val="12"/>
                <w:szCs w:val="12"/>
              </w:rPr>
            </w:pPr>
          </w:p>
        </w:tc>
        <w:tc>
          <w:tcPr>
            <w:tcW w:w="850" w:type="dxa"/>
            <w:tcBorders>
              <w:top w:val="single" w:sz="8" w:space="0" w:color="C0C0C0"/>
              <w:left w:val="single" w:sz="6" w:space="0" w:color="BFBFBF" w:themeColor="background1" w:themeShade="BF"/>
              <w:bottom w:val="single" w:sz="18" w:space="0" w:color="C0C0C0"/>
              <w:right w:val="single" w:sz="6" w:space="0" w:color="BFBFBF" w:themeColor="background1" w:themeShade="BF"/>
            </w:tcBorders>
            <w:shd w:val="clear" w:color="auto" w:fill="D9D9D9" w:themeFill="background1" w:themeFillShade="D9"/>
            <w:vAlign w:val="center"/>
          </w:tcPr>
          <w:p w14:paraId="5C328C95" w14:textId="01F88337" w:rsidR="00100072" w:rsidRPr="008840C5" w:rsidRDefault="00100072" w:rsidP="00FD65F4">
            <w:pPr>
              <w:spacing w:before="0" w:line="220" w:lineRule="exact"/>
              <w:ind w:left="28"/>
              <w:jc w:val="center"/>
              <w:rPr>
                <w:rFonts w:ascii="Verdana" w:hAnsi="Verdana"/>
                <w:sz w:val="12"/>
                <w:szCs w:val="12"/>
              </w:rPr>
            </w:pPr>
          </w:p>
        </w:tc>
        <w:tc>
          <w:tcPr>
            <w:tcW w:w="851" w:type="dxa"/>
            <w:tcBorders>
              <w:top w:val="single" w:sz="8" w:space="0" w:color="C0C0C0"/>
              <w:left w:val="single" w:sz="6" w:space="0" w:color="BFBFBF" w:themeColor="background1" w:themeShade="BF"/>
              <w:bottom w:val="single" w:sz="18" w:space="0" w:color="C0C0C0"/>
              <w:right w:val="single" w:sz="6" w:space="0" w:color="BFBFBF" w:themeColor="background1" w:themeShade="BF"/>
            </w:tcBorders>
            <w:shd w:val="clear" w:color="auto" w:fill="D9D9D9" w:themeFill="background1" w:themeFillShade="D9"/>
            <w:vAlign w:val="center"/>
          </w:tcPr>
          <w:p w14:paraId="1A48057A" w14:textId="6EEB5EA0" w:rsidR="00100072" w:rsidRPr="008840C5" w:rsidRDefault="00100072" w:rsidP="00FD65F4">
            <w:pPr>
              <w:spacing w:before="0" w:line="220" w:lineRule="exact"/>
              <w:ind w:left="28"/>
              <w:jc w:val="center"/>
              <w:rPr>
                <w:rFonts w:ascii="Verdana" w:hAnsi="Verdana"/>
                <w:sz w:val="12"/>
                <w:szCs w:val="12"/>
              </w:rPr>
            </w:pPr>
          </w:p>
        </w:tc>
        <w:tc>
          <w:tcPr>
            <w:tcW w:w="567" w:type="dxa"/>
            <w:tcBorders>
              <w:top w:val="single" w:sz="8" w:space="0" w:color="C0C0C0"/>
              <w:left w:val="single" w:sz="6" w:space="0" w:color="BFBFBF"/>
              <w:bottom w:val="single" w:sz="18" w:space="0" w:color="C0C0C0"/>
              <w:right w:val="single" w:sz="6" w:space="0" w:color="BFBFBF"/>
            </w:tcBorders>
            <w:shd w:val="clear" w:color="auto" w:fill="D9D9D9" w:themeFill="background1" w:themeFillShade="D9"/>
            <w:vAlign w:val="center"/>
          </w:tcPr>
          <w:p w14:paraId="5806C886" w14:textId="74CC93BD" w:rsidR="00100072" w:rsidRPr="008840C5" w:rsidRDefault="00100072" w:rsidP="00FD65F4">
            <w:pPr>
              <w:spacing w:before="0" w:line="220" w:lineRule="exact"/>
              <w:ind w:left="28"/>
              <w:jc w:val="center"/>
              <w:rPr>
                <w:rFonts w:ascii="Verdana" w:hAnsi="Verdana"/>
                <w:sz w:val="12"/>
                <w:szCs w:val="12"/>
              </w:rPr>
            </w:pPr>
          </w:p>
        </w:tc>
        <w:tc>
          <w:tcPr>
            <w:tcW w:w="708" w:type="dxa"/>
            <w:tcBorders>
              <w:top w:val="single" w:sz="8" w:space="0" w:color="C0C0C0"/>
              <w:left w:val="single" w:sz="6" w:space="0" w:color="BFBFBF" w:themeColor="background1" w:themeShade="BF"/>
              <w:bottom w:val="single" w:sz="18" w:space="0" w:color="C0C0C0"/>
              <w:right w:val="single" w:sz="6" w:space="0" w:color="BFBFBF" w:themeColor="background1" w:themeShade="BF"/>
            </w:tcBorders>
            <w:shd w:val="clear" w:color="auto" w:fill="D9D9D9" w:themeFill="background1" w:themeFillShade="D9"/>
            <w:vAlign w:val="center"/>
          </w:tcPr>
          <w:p w14:paraId="1747A728" w14:textId="5CD1D424" w:rsidR="00100072" w:rsidRPr="008840C5" w:rsidRDefault="00100072" w:rsidP="00FD65F4">
            <w:pPr>
              <w:spacing w:before="0" w:line="220" w:lineRule="exact"/>
              <w:ind w:left="28"/>
              <w:jc w:val="center"/>
              <w:rPr>
                <w:rFonts w:ascii="Verdana" w:hAnsi="Verdana"/>
                <w:sz w:val="12"/>
                <w:szCs w:val="12"/>
              </w:rPr>
            </w:pPr>
          </w:p>
        </w:tc>
        <w:tc>
          <w:tcPr>
            <w:tcW w:w="851" w:type="dxa"/>
            <w:tcBorders>
              <w:top w:val="single" w:sz="8" w:space="0" w:color="C0C0C0"/>
              <w:left w:val="single" w:sz="6" w:space="0" w:color="BFBFBF" w:themeColor="background1" w:themeShade="BF"/>
              <w:bottom w:val="single" w:sz="18" w:space="0" w:color="C0C0C0"/>
              <w:right w:val="single" w:sz="6" w:space="0" w:color="BFBFBF" w:themeColor="background1" w:themeShade="BF"/>
            </w:tcBorders>
            <w:shd w:val="clear" w:color="auto" w:fill="D9D9D9" w:themeFill="background1" w:themeFillShade="D9"/>
            <w:vAlign w:val="center"/>
          </w:tcPr>
          <w:p w14:paraId="47A8171F" w14:textId="0828DBC3" w:rsidR="00100072" w:rsidRPr="008840C5" w:rsidRDefault="00100072" w:rsidP="00FD65F4">
            <w:pPr>
              <w:spacing w:before="0" w:line="220" w:lineRule="exact"/>
              <w:ind w:left="28"/>
              <w:jc w:val="center"/>
              <w:rPr>
                <w:rFonts w:ascii="Verdana" w:hAnsi="Verdana"/>
                <w:sz w:val="12"/>
                <w:szCs w:val="12"/>
              </w:rPr>
            </w:pPr>
          </w:p>
        </w:tc>
        <w:tc>
          <w:tcPr>
            <w:tcW w:w="709" w:type="dxa"/>
            <w:tcBorders>
              <w:top w:val="single" w:sz="8" w:space="0" w:color="C0C0C0"/>
              <w:left w:val="single" w:sz="6" w:space="0" w:color="BFBFBF" w:themeColor="background1" w:themeShade="BF"/>
              <w:bottom w:val="single" w:sz="18" w:space="0" w:color="C0C0C0"/>
              <w:right w:val="single" w:sz="6" w:space="0" w:color="BFBFBF" w:themeColor="background1" w:themeShade="BF"/>
            </w:tcBorders>
            <w:vAlign w:val="center"/>
          </w:tcPr>
          <w:p w14:paraId="7DB934BC" w14:textId="701C5B04" w:rsidR="00100072" w:rsidRPr="008840C5" w:rsidRDefault="00561E5E"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71" w:type="dxa"/>
            <w:tcBorders>
              <w:top w:val="single" w:sz="8" w:space="0" w:color="C0C0C0"/>
              <w:left w:val="single" w:sz="6" w:space="0" w:color="BFBFBF" w:themeColor="background1" w:themeShade="BF"/>
              <w:bottom w:val="single" w:sz="18" w:space="0" w:color="C0C0C0"/>
              <w:right w:val="single" w:sz="6" w:space="0" w:color="BFBFBF" w:themeColor="background1" w:themeShade="BF"/>
            </w:tcBorders>
            <w:shd w:val="clear" w:color="auto" w:fill="D9D9D9" w:themeFill="background1" w:themeFillShade="D9"/>
            <w:vAlign w:val="center"/>
          </w:tcPr>
          <w:p w14:paraId="32E46147" w14:textId="03B97B3B" w:rsidR="00100072" w:rsidRPr="008840C5" w:rsidRDefault="00100072" w:rsidP="00FD65F4">
            <w:pPr>
              <w:spacing w:before="0" w:line="220" w:lineRule="exact"/>
              <w:ind w:left="28"/>
              <w:jc w:val="center"/>
              <w:rPr>
                <w:rFonts w:ascii="Verdana" w:hAnsi="Verdana"/>
                <w:sz w:val="12"/>
                <w:szCs w:val="12"/>
              </w:rPr>
            </w:pPr>
          </w:p>
        </w:tc>
        <w:tc>
          <w:tcPr>
            <w:tcW w:w="362" w:type="dxa"/>
            <w:tcBorders>
              <w:top w:val="single" w:sz="8" w:space="0" w:color="C0C0C0"/>
              <w:left w:val="single" w:sz="6" w:space="0" w:color="BFBFBF"/>
              <w:bottom w:val="single" w:sz="18" w:space="0" w:color="C0C0C0"/>
              <w:right w:val="single" w:sz="6" w:space="0" w:color="BFBFBF"/>
            </w:tcBorders>
            <w:shd w:val="clear" w:color="auto" w:fill="D9D9D9" w:themeFill="background1" w:themeFillShade="D9"/>
            <w:vAlign w:val="center"/>
          </w:tcPr>
          <w:p w14:paraId="7E74C006" w14:textId="3F3DDB40" w:rsidR="00100072" w:rsidRPr="008840C5" w:rsidRDefault="00100072" w:rsidP="00FD65F4">
            <w:pPr>
              <w:spacing w:before="0" w:line="220" w:lineRule="exact"/>
              <w:ind w:left="28"/>
              <w:jc w:val="center"/>
              <w:rPr>
                <w:rFonts w:ascii="Verdana" w:hAnsi="Verdana"/>
                <w:sz w:val="12"/>
                <w:szCs w:val="12"/>
              </w:rPr>
            </w:pPr>
          </w:p>
        </w:tc>
        <w:tc>
          <w:tcPr>
            <w:tcW w:w="633" w:type="dxa"/>
            <w:tcBorders>
              <w:top w:val="single" w:sz="8" w:space="0" w:color="C0C0C0"/>
              <w:left w:val="single" w:sz="6" w:space="0" w:color="BFBFBF"/>
              <w:bottom w:val="single" w:sz="18" w:space="0" w:color="C0C0C0"/>
              <w:right w:val="single" w:sz="6" w:space="0" w:color="BFBFBF"/>
            </w:tcBorders>
            <w:shd w:val="clear" w:color="auto" w:fill="D9D9D9" w:themeFill="background1" w:themeFillShade="D9"/>
            <w:vAlign w:val="center"/>
          </w:tcPr>
          <w:p w14:paraId="5FF7A136" w14:textId="3F306921" w:rsidR="00100072" w:rsidRPr="008840C5" w:rsidRDefault="00100072" w:rsidP="00FD65F4">
            <w:pPr>
              <w:spacing w:before="0" w:line="220" w:lineRule="exact"/>
              <w:ind w:left="28"/>
              <w:jc w:val="center"/>
              <w:rPr>
                <w:rFonts w:ascii="Verdana" w:hAnsi="Verdana"/>
                <w:sz w:val="12"/>
                <w:szCs w:val="12"/>
              </w:rPr>
            </w:pPr>
          </w:p>
        </w:tc>
        <w:tc>
          <w:tcPr>
            <w:tcW w:w="563" w:type="dxa"/>
            <w:tcBorders>
              <w:top w:val="single" w:sz="8" w:space="0" w:color="C0C0C0"/>
              <w:left w:val="single" w:sz="6" w:space="0" w:color="BFBFBF"/>
              <w:bottom w:val="single" w:sz="18" w:space="0" w:color="C0C0C0"/>
              <w:right w:val="single" w:sz="6" w:space="0" w:color="BFBFBF"/>
            </w:tcBorders>
            <w:shd w:val="clear" w:color="auto" w:fill="D9D9D9" w:themeFill="background1" w:themeFillShade="D9"/>
            <w:vAlign w:val="center"/>
          </w:tcPr>
          <w:p w14:paraId="39F07859" w14:textId="77777777" w:rsidR="00100072" w:rsidRPr="00425988" w:rsidRDefault="00100072" w:rsidP="00FD65F4">
            <w:pPr>
              <w:spacing w:before="0" w:line="220" w:lineRule="exact"/>
              <w:ind w:left="28"/>
              <w:jc w:val="center"/>
              <w:rPr>
                <w:rFonts w:ascii="Verdana" w:hAnsi="Verdana"/>
                <w:sz w:val="12"/>
                <w:szCs w:val="12"/>
              </w:rPr>
            </w:pPr>
          </w:p>
        </w:tc>
      </w:tr>
      <w:tr w:rsidR="008454FF" w:rsidRPr="008840C5" w14:paraId="34C98B9D" w14:textId="77777777" w:rsidTr="008454FF">
        <w:trPr>
          <w:trHeight w:hRule="exact" w:val="756"/>
        </w:trPr>
        <w:tc>
          <w:tcPr>
            <w:tcW w:w="1310" w:type="dxa"/>
            <w:tcBorders>
              <w:top w:val="single" w:sz="18" w:space="0" w:color="C0C0C0"/>
              <w:left w:val="nil"/>
              <w:bottom w:val="single" w:sz="8" w:space="0" w:color="C0C0C0"/>
              <w:right w:val="single" w:sz="6" w:space="0" w:color="BFBFBF" w:themeColor="background1" w:themeShade="BF"/>
            </w:tcBorders>
            <w:shd w:val="clear" w:color="auto" w:fill="E6E6E6"/>
            <w:vAlign w:val="center"/>
          </w:tcPr>
          <w:p w14:paraId="63C1414E" w14:textId="77777777" w:rsidR="00100072" w:rsidRPr="00000809" w:rsidRDefault="00100072" w:rsidP="00FD65F4">
            <w:pPr>
              <w:spacing w:before="0" w:line="180" w:lineRule="exact"/>
              <w:ind w:left="57"/>
              <w:rPr>
                <w:rFonts w:ascii="Verdana" w:hAnsi="Verdana"/>
                <w:b/>
                <w:sz w:val="12"/>
                <w:szCs w:val="12"/>
              </w:rPr>
            </w:pPr>
            <w:proofErr w:type="gramStart"/>
            <w:r w:rsidRPr="00000809">
              <w:rPr>
                <w:rFonts w:ascii="Verdana" w:hAnsi="Verdana"/>
                <w:b/>
                <w:sz w:val="12"/>
                <w:szCs w:val="12"/>
              </w:rPr>
              <w:t>CONTRACTUALLY-BASED</w:t>
            </w:r>
            <w:proofErr w:type="gramEnd"/>
          </w:p>
          <w:p w14:paraId="07F326A7" w14:textId="77777777" w:rsidR="00100072" w:rsidRPr="008840C5" w:rsidRDefault="00100072" w:rsidP="00FD65F4">
            <w:pPr>
              <w:spacing w:before="0" w:line="180" w:lineRule="exact"/>
              <w:ind w:left="57"/>
              <w:rPr>
                <w:rFonts w:ascii="Verdana" w:hAnsi="Verdana"/>
                <w:b/>
                <w:sz w:val="12"/>
                <w:szCs w:val="12"/>
              </w:rPr>
            </w:pPr>
            <w:r w:rsidRPr="00000809">
              <w:rPr>
                <w:rFonts w:ascii="Verdana" w:hAnsi="Verdana"/>
                <w:b/>
                <w:sz w:val="12"/>
                <w:szCs w:val="12"/>
              </w:rPr>
              <w:t>INVESTMENT</w:t>
            </w:r>
          </w:p>
        </w:tc>
        <w:tc>
          <w:tcPr>
            <w:tcW w:w="958" w:type="dxa"/>
            <w:tcBorders>
              <w:top w:val="single" w:sz="18" w:space="0" w:color="C0C0C0"/>
              <w:left w:val="nil"/>
              <w:bottom w:val="single" w:sz="8" w:space="0" w:color="C0C0C0"/>
              <w:right w:val="single" w:sz="6" w:space="0" w:color="BFBFBF" w:themeColor="background1" w:themeShade="BF"/>
            </w:tcBorders>
            <w:shd w:val="clear" w:color="auto" w:fill="E6E6E6"/>
            <w:vAlign w:val="center"/>
          </w:tcPr>
          <w:p w14:paraId="161E9BED" w14:textId="77777777" w:rsidR="00100072" w:rsidRPr="008840C5" w:rsidRDefault="00100072" w:rsidP="00FD65F4">
            <w:pPr>
              <w:spacing w:before="0" w:line="220" w:lineRule="exact"/>
              <w:ind w:left="28"/>
              <w:jc w:val="center"/>
              <w:rPr>
                <w:rFonts w:ascii="Verdana" w:hAnsi="Verdana"/>
                <w:b/>
                <w:sz w:val="12"/>
                <w:szCs w:val="12"/>
              </w:rPr>
            </w:pPr>
          </w:p>
        </w:tc>
        <w:tc>
          <w:tcPr>
            <w:tcW w:w="851" w:type="dxa"/>
            <w:tcBorders>
              <w:top w:val="single" w:sz="18" w:space="0" w:color="C0C0C0"/>
              <w:left w:val="single" w:sz="6" w:space="0" w:color="BFBFBF" w:themeColor="background1" w:themeShade="BF"/>
              <w:bottom w:val="single" w:sz="8" w:space="0" w:color="C0C0C0"/>
              <w:right w:val="single" w:sz="6" w:space="0" w:color="BFBFBF" w:themeColor="background1" w:themeShade="BF"/>
            </w:tcBorders>
            <w:shd w:val="clear" w:color="auto" w:fill="E6E6E6"/>
            <w:vAlign w:val="center"/>
          </w:tcPr>
          <w:p w14:paraId="2F50A2F9" w14:textId="77777777" w:rsidR="00100072" w:rsidRPr="008840C5" w:rsidRDefault="00100072" w:rsidP="00FD65F4">
            <w:pPr>
              <w:spacing w:before="0" w:line="220" w:lineRule="exact"/>
              <w:ind w:left="28"/>
              <w:jc w:val="center"/>
              <w:rPr>
                <w:rFonts w:ascii="Verdana" w:hAnsi="Verdana"/>
                <w:b/>
                <w:sz w:val="12"/>
                <w:szCs w:val="12"/>
              </w:rPr>
            </w:pPr>
          </w:p>
        </w:tc>
        <w:tc>
          <w:tcPr>
            <w:tcW w:w="851" w:type="dxa"/>
            <w:tcBorders>
              <w:top w:val="single" w:sz="18" w:space="0" w:color="C0C0C0"/>
              <w:left w:val="single" w:sz="6" w:space="0" w:color="BFBFBF" w:themeColor="background1" w:themeShade="BF"/>
              <w:bottom w:val="single" w:sz="8" w:space="0" w:color="C0C0C0"/>
              <w:right w:val="single" w:sz="6" w:space="0" w:color="BFBFBF" w:themeColor="background1" w:themeShade="BF"/>
            </w:tcBorders>
            <w:shd w:val="clear" w:color="auto" w:fill="E6E6E6"/>
            <w:vAlign w:val="center"/>
          </w:tcPr>
          <w:p w14:paraId="4388F60F" w14:textId="77777777" w:rsidR="00100072" w:rsidRPr="008840C5" w:rsidRDefault="00100072" w:rsidP="00FD65F4">
            <w:pPr>
              <w:spacing w:before="0" w:line="220" w:lineRule="exact"/>
              <w:ind w:left="28"/>
              <w:jc w:val="center"/>
              <w:rPr>
                <w:rFonts w:ascii="Verdana" w:hAnsi="Verdana"/>
                <w:b/>
                <w:sz w:val="12"/>
                <w:szCs w:val="12"/>
              </w:rPr>
            </w:pPr>
          </w:p>
        </w:tc>
        <w:tc>
          <w:tcPr>
            <w:tcW w:w="850" w:type="dxa"/>
            <w:tcBorders>
              <w:top w:val="single" w:sz="18" w:space="0" w:color="C0C0C0"/>
              <w:left w:val="single" w:sz="6" w:space="0" w:color="BFBFBF" w:themeColor="background1" w:themeShade="BF"/>
              <w:bottom w:val="single" w:sz="8" w:space="0" w:color="C0C0C0"/>
              <w:right w:val="single" w:sz="6" w:space="0" w:color="BFBFBF" w:themeColor="background1" w:themeShade="BF"/>
            </w:tcBorders>
            <w:shd w:val="clear" w:color="auto" w:fill="E6E6E6"/>
            <w:vAlign w:val="center"/>
          </w:tcPr>
          <w:p w14:paraId="785481DA" w14:textId="77777777" w:rsidR="00100072" w:rsidRPr="008840C5" w:rsidRDefault="00100072" w:rsidP="00FD65F4">
            <w:pPr>
              <w:spacing w:before="0" w:line="220" w:lineRule="exact"/>
              <w:ind w:left="28"/>
              <w:jc w:val="center"/>
              <w:rPr>
                <w:rFonts w:ascii="Verdana" w:hAnsi="Verdana"/>
                <w:b/>
                <w:sz w:val="12"/>
                <w:szCs w:val="12"/>
              </w:rPr>
            </w:pPr>
          </w:p>
        </w:tc>
        <w:tc>
          <w:tcPr>
            <w:tcW w:w="851" w:type="dxa"/>
            <w:tcBorders>
              <w:top w:val="single" w:sz="18" w:space="0" w:color="C0C0C0"/>
              <w:left w:val="single" w:sz="6" w:space="0" w:color="BFBFBF" w:themeColor="background1" w:themeShade="BF"/>
              <w:bottom w:val="single" w:sz="8" w:space="0" w:color="C0C0C0"/>
              <w:right w:val="single" w:sz="6" w:space="0" w:color="BFBFBF" w:themeColor="background1" w:themeShade="BF"/>
            </w:tcBorders>
            <w:shd w:val="clear" w:color="auto" w:fill="E6E6E6"/>
            <w:vAlign w:val="center"/>
          </w:tcPr>
          <w:p w14:paraId="5D067151" w14:textId="77777777" w:rsidR="00100072" w:rsidRPr="008840C5" w:rsidRDefault="00100072" w:rsidP="00FD65F4">
            <w:pPr>
              <w:spacing w:before="0" w:line="220" w:lineRule="exact"/>
              <w:ind w:left="28"/>
              <w:jc w:val="center"/>
              <w:rPr>
                <w:rFonts w:ascii="Verdana" w:hAnsi="Verdana"/>
                <w:b/>
                <w:sz w:val="12"/>
                <w:szCs w:val="12"/>
              </w:rPr>
            </w:pPr>
          </w:p>
        </w:tc>
        <w:tc>
          <w:tcPr>
            <w:tcW w:w="567" w:type="dxa"/>
            <w:tcBorders>
              <w:top w:val="single" w:sz="18" w:space="0" w:color="C0C0C0"/>
              <w:left w:val="single" w:sz="6" w:space="0" w:color="BFBFBF"/>
              <w:bottom w:val="single" w:sz="8" w:space="0" w:color="C0C0C0"/>
              <w:right w:val="single" w:sz="6" w:space="0" w:color="BFBFBF"/>
            </w:tcBorders>
            <w:shd w:val="clear" w:color="auto" w:fill="E6E6E6"/>
            <w:vAlign w:val="center"/>
          </w:tcPr>
          <w:p w14:paraId="5B362AA2" w14:textId="77777777" w:rsidR="00100072" w:rsidRPr="008840C5" w:rsidRDefault="00100072" w:rsidP="00FD65F4">
            <w:pPr>
              <w:spacing w:before="0" w:line="220" w:lineRule="exact"/>
              <w:ind w:left="28"/>
              <w:jc w:val="center"/>
              <w:rPr>
                <w:rFonts w:ascii="Verdana" w:hAnsi="Verdana"/>
                <w:b/>
                <w:sz w:val="12"/>
                <w:szCs w:val="12"/>
              </w:rPr>
            </w:pPr>
          </w:p>
        </w:tc>
        <w:tc>
          <w:tcPr>
            <w:tcW w:w="708" w:type="dxa"/>
            <w:tcBorders>
              <w:top w:val="single" w:sz="18" w:space="0" w:color="C0C0C0"/>
              <w:left w:val="single" w:sz="6" w:space="0" w:color="BFBFBF" w:themeColor="background1" w:themeShade="BF"/>
              <w:bottom w:val="single" w:sz="8" w:space="0" w:color="C0C0C0"/>
              <w:right w:val="single" w:sz="6" w:space="0" w:color="BFBFBF" w:themeColor="background1" w:themeShade="BF"/>
            </w:tcBorders>
            <w:shd w:val="clear" w:color="auto" w:fill="E6E6E6"/>
            <w:vAlign w:val="center"/>
          </w:tcPr>
          <w:p w14:paraId="480E6C82" w14:textId="77777777" w:rsidR="00100072" w:rsidRPr="008840C5" w:rsidRDefault="00100072" w:rsidP="00FD65F4">
            <w:pPr>
              <w:spacing w:before="0" w:line="220" w:lineRule="exact"/>
              <w:ind w:left="28"/>
              <w:jc w:val="center"/>
              <w:rPr>
                <w:rFonts w:ascii="Verdana" w:hAnsi="Verdana"/>
                <w:b/>
                <w:sz w:val="12"/>
                <w:szCs w:val="12"/>
              </w:rPr>
            </w:pPr>
          </w:p>
        </w:tc>
        <w:tc>
          <w:tcPr>
            <w:tcW w:w="851" w:type="dxa"/>
            <w:tcBorders>
              <w:top w:val="single" w:sz="18" w:space="0" w:color="C0C0C0"/>
              <w:left w:val="single" w:sz="6" w:space="0" w:color="BFBFBF" w:themeColor="background1" w:themeShade="BF"/>
              <w:bottom w:val="single" w:sz="8" w:space="0" w:color="C0C0C0"/>
              <w:right w:val="single" w:sz="6" w:space="0" w:color="BFBFBF" w:themeColor="background1" w:themeShade="BF"/>
            </w:tcBorders>
            <w:shd w:val="clear" w:color="auto" w:fill="E6E6E6"/>
          </w:tcPr>
          <w:p w14:paraId="09478E21" w14:textId="77777777" w:rsidR="00100072" w:rsidRPr="008840C5" w:rsidRDefault="00100072" w:rsidP="00FD65F4">
            <w:pPr>
              <w:spacing w:before="0" w:line="220" w:lineRule="exact"/>
              <w:ind w:left="28"/>
              <w:jc w:val="center"/>
              <w:rPr>
                <w:rFonts w:ascii="Verdana" w:hAnsi="Verdana"/>
                <w:b/>
                <w:sz w:val="12"/>
                <w:szCs w:val="12"/>
              </w:rPr>
            </w:pPr>
          </w:p>
        </w:tc>
        <w:tc>
          <w:tcPr>
            <w:tcW w:w="709" w:type="dxa"/>
            <w:tcBorders>
              <w:top w:val="single" w:sz="18" w:space="0" w:color="C0C0C0"/>
              <w:left w:val="single" w:sz="6" w:space="0" w:color="BFBFBF" w:themeColor="background1" w:themeShade="BF"/>
              <w:bottom w:val="single" w:sz="8" w:space="0" w:color="C0C0C0"/>
              <w:right w:val="single" w:sz="6" w:space="0" w:color="BFBFBF" w:themeColor="background1" w:themeShade="BF"/>
            </w:tcBorders>
            <w:shd w:val="clear" w:color="auto" w:fill="E6E6E6"/>
          </w:tcPr>
          <w:p w14:paraId="7965B259" w14:textId="77777777" w:rsidR="00100072" w:rsidRPr="008840C5" w:rsidRDefault="00100072" w:rsidP="00FD65F4">
            <w:pPr>
              <w:spacing w:before="0" w:line="220" w:lineRule="exact"/>
              <w:ind w:left="28"/>
              <w:jc w:val="center"/>
              <w:rPr>
                <w:rFonts w:ascii="Verdana" w:hAnsi="Verdana"/>
                <w:b/>
                <w:sz w:val="12"/>
                <w:szCs w:val="12"/>
              </w:rPr>
            </w:pPr>
          </w:p>
        </w:tc>
        <w:tc>
          <w:tcPr>
            <w:tcW w:w="671" w:type="dxa"/>
            <w:tcBorders>
              <w:top w:val="single" w:sz="18" w:space="0" w:color="C0C0C0"/>
              <w:left w:val="single" w:sz="6" w:space="0" w:color="BFBFBF" w:themeColor="background1" w:themeShade="BF"/>
              <w:bottom w:val="single" w:sz="8" w:space="0" w:color="C0C0C0"/>
              <w:right w:val="single" w:sz="6" w:space="0" w:color="BFBFBF" w:themeColor="background1" w:themeShade="BF"/>
            </w:tcBorders>
            <w:shd w:val="clear" w:color="auto" w:fill="E6E6E6"/>
            <w:vAlign w:val="center"/>
          </w:tcPr>
          <w:p w14:paraId="6C658107" w14:textId="4385A708" w:rsidR="00100072" w:rsidRPr="008840C5" w:rsidRDefault="00100072" w:rsidP="00FD65F4">
            <w:pPr>
              <w:spacing w:before="0" w:line="220" w:lineRule="exact"/>
              <w:ind w:left="28"/>
              <w:jc w:val="center"/>
              <w:rPr>
                <w:rFonts w:ascii="Verdana" w:hAnsi="Verdana"/>
                <w:b/>
                <w:sz w:val="12"/>
                <w:szCs w:val="12"/>
              </w:rPr>
            </w:pPr>
          </w:p>
        </w:tc>
        <w:tc>
          <w:tcPr>
            <w:tcW w:w="362" w:type="dxa"/>
            <w:tcBorders>
              <w:top w:val="single" w:sz="18" w:space="0" w:color="C0C0C0"/>
              <w:left w:val="single" w:sz="6" w:space="0" w:color="BFBFBF"/>
              <w:bottom w:val="single" w:sz="8" w:space="0" w:color="C0C0C0"/>
              <w:right w:val="single" w:sz="6" w:space="0" w:color="BFBFBF"/>
            </w:tcBorders>
            <w:shd w:val="clear" w:color="auto" w:fill="E6E6E6"/>
          </w:tcPr>
          <w:p w14:paraId="0D13E687" w14:textId="77777777" w:rsidR="00100072" w:rsidRPr="008840C5" w:rsidRDefault="00100072" w:rsidP="00FD65F4">
            <w:pPr>
              <w:spacing w:before="0" w:line="220" w:lineRule="exact"/>
              <w:ind w:left="28"/>
              <w:jc w:val="center"/>
              <w:rPr>
                <w:rFonts w:ascii="Verdana" w:hAnsi="Verdana"/>
                <w:b/>
                <w:sz w:val="12"/>
                <w:szCs w:val="12"/>
              </w:rPr>
            </w:pPr>
          </w:p>
        </w:tc>
        <w:tc>
          <w:tcPr>
            <w:tcW w:w="633" w:type="dxa"/>
            <w:tcBorders>
              <w:top w:val="single" w:sz="18" w:space="0" w:color="C0C0C0"/>
              <w:left w:val="single" w:sz="6" w:space="0" w:color="BFBFBF"/>
              <w:bottom w:val="single" w:sz="8" w:space="0" w:color="C0C0C0"/>
              <w:right w:val="single" w:sz="6" w:space="0" w:color="BFBFBF"/>
            </w:tcBorders>
            <w:shd w:val="clear" w:color="auto" w:fill="E6E6E6"/>
          </w:tcPr>
          <w:p w14:paraId="4F7F7B9E" w14:textId="77777777" w:rsidR="00100072" w:rsidRPr="008840C5" w:rsidRDefault="00100072" w:rsidP="00FD65F4">
            <w:pPr>
              <w:spacing w:before="0" w:line="220" w:lineRule="exact"/>
              <w:ind w:left="28"/>
              <w:jc w:val="center"/>
              <w:rPr>
                <w:rFonts w:ascii="Verdana" w:hAnsi="Verdana"/>
                <w:b/>
                <w:sz w:val="12"/>
                <w:szCs w:val="12"/>
              </w:rPr>
            </w:pPr>
          </w:p>
        </w:tc>
        <w:tc>
          <w:tcPr>
            <w:tcW w:w="563" w:type="dxa"/>
            <w:tcBorders>
              <w:top w:val="single" w:sz="18" w:space="0" w:color="C0C0C0"/>
              <w:left w:val="single" w:sz="6" w:space="0" w:color="BFBFBF"/>
              <w:bottom w:val="single" w:sz="8" w:space="0" w:color="C0C0C0"/>
              <w:right w:val="single" w:sz="6" w:space="0" w:color="BFBFBF"/>
            </w:tcBorders>
            <w:shd w:val="clear" w:color="auto" w:fill="E6E6E6"/>
            <w:vAlign w:val="center"/>
          </w:tcPr>
          <w:p w14:paraId="68B64D8A" w14:textId="77777777" w:rsidR="00100072" w:rsidRPr="00425988" w:rsidRDefault="00100072" w:rsidP="00FD65F4">
            <w:pPr>
              <w:spacing w:before="0" w:line="220" w:lineRule="exact"/>
              <w:ind w:left="28"/>
              <w:jc w:val="center"/>
              <w:rPr>
                <w:rFonts w:ascii="Verdana" w:hAnsi="Verdana"/>
                <w:b/>
                <w:sz w:val="12"/>
                <w:szCs w:val="12"/>
              </w:rPr>
            </w:pPr>
          </w:p>
        </w:tc>
      </w:tr>
      <w:tr w:rsidR="004739E8" w:rsidRPr="008840C5" w14:paraId="3E375ECB" w14:textId="77777777" w:rsidTr="0099616F">
        <w:trPr>
          <w:trHeight w:hRule="exact" w:val="397"/>
        </w:trPr>
        <w:tc>
          <w:tcPr>
            <w:tcW w:w="1310" w:type="dxa"/>
            <w:tcBorders>
              <w:top w:val="single" w:sz="8" w:space="0" w:color="C0C0C0"/>
              <w:left w:val="nil"/>
              <w:right w:val="single" w:sz="6" w:space="0" w:color="BFBFBF" w:themeColor="background1" w:themeShade="BF"/>
            </w:tcBorders>
            <w:vAlign w:val="center"/>
          </w:tcPr>
          <w:p w14:paraId="32FDCFC4" w14:textId="77777777" w:rsidR="00100072" w:rsidRPr="008840C5" w:rsidRDefault="00100072" w:rsidP="00FD65F4">
            <w:pPr>
              <w:spacing w:before="0" w:line="180" w:lineRule="exact"/>
              <w:ind w:left="57"/>
              <w:rPr>
                <w:rFonts w:ascii="Verdana" w:hAnsi="Verdana"/>
                <w:sz w:val="12"/>
                <w:szCs w:val="12"/>
              </w:rPr>
            </w:pPr>
            <w:r w:rsidRPr="008840C5">
              <w:rPr>
                <w:rFonts w:ascii="Verdana" w:hAnsi="Verdana"/>
                <w:sz w:val="12"/>
                <w:szCs w:val="12"/>
              </w:rPr>
              <w:t>Option (excluding a commodity option)</w:t>
            </w:r>
          </w:p>
        </w:tc>
        <w:tc>
          <w:tcPr>
            <w:tcW w:w="958" w:type="dxa"/>
            <w:tcBorders>
              <w:top w:val="single" w:sz="8" w:space="0" w:color="C0C0C0"/>
              <w:left w:val="nil"/>
              <w:bottom w:val="single" w:sz="8" w:space="0" w:color="C0C0C0"/>
              <w:right w:val="single" w:sz="6" w:space="0" w:color="BFBFBF" w:themeColor="background1" w:themeShade="BF"/>
            </w:tcBorders>
            <w:vAlign w:val="center"/>
          </w:tcPr>
          <w:p w14:paraId="4E1861DA"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186EC542"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6C923F61"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4196543D"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3F2A867F"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single" w:sz="6" w:space="0" w:color="BFBFBF"/>
              <w:bottom w:val="single" w:sz="8" w:space="0" w:color="C0C0C0"/>
              <w:right w:val="single" w:sz="6" w:space="0" w:color="BFBFBF"/>
            </w:tcBorders>
            <w:vAlign w:val="center"/>
          </w:tcPr>
          <w:p w14:paraId="5D7683E9"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26AF7051"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3C8D7477" w14:textId="56FDAC8A"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tcPr>
          <w:p w14:paraId="67FD6BD8" w14:textId="77777777" w:rsidR="00100072" w:rsidRPr="008840C5" w:rsidRDefault="00100072" w:rsidP="00FD65F4">
            <w:pPr>
              <w:spacing w:before="0" w:line="220" w:lineRule="exact"/>
              <w:ind w:left="28"/>
              <w:jc w:val="center"/>
              <w:rPr>
                <w:rFonts w:ascii="Verdana" w:hAnsi="Verdana"/>
                <w:sz w:val="12"/>
                <w:szCs w:val="12"/>
              </w:rPr>
            </w:pPr>
          </w:p>
        </w:tc>
        <w:tc>
          <w:tcPr>
            <w:tcW w:w="67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vAlign w:val="center"/>
          </w:tcPr>
          <w:p w14:paraId="337491C4" w14:textId="25B33B7A" w:rsidR="00100072" w:rsidRPr="008840C5" w:rsidRDefault="00100072" w:rsidP="00FD65F4">
            <w:pPr>
              <w:spacing w:before="0" w:line="220" w:lineRule="exact"/>
              <w:ind w:left="28"/>
              <w:jc w:val="center"/>
              <w:rPr>
                <w:rFonts w:ascii="Verdana" w:hAnsi="Verdana"/>
                <w:sz w:val="12"/>
                <w:szCs w:val="12"/>
              </w:rPr>
            </w:pPr>
          </w:p>
        </w:tc>
        <w:tc>
          <w:tcPr>
            <w:tcW w:w="362" w:type="dxa"/>
            <w:tcBorders>
              <w:top w:val="single" w:sz="8" w:space="0" w:color="C0C0C0"/>
              <w:left w:val="single" w:sz="6" w:space="0" w:color="BFBFBF"/>
              <w:bottom w:val="single" w:sz="8" w:space="0" w:color="C0C0C0"/>
              <w:right w:val="single" w:sz="6" w:space="0" w:color="BFBFBF"/>
            </w:tcBorders>
            <w:vAlign w:val="center"/>
          </w:tcPr>
          <w:p w14:paraId="1A08EAD7"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33" w:type="dxa"/>
            <w:tcBorders>
              <w:top w:val="single" w:sz="8" w:space="0" w:color="C0C0C0"/>
              <w:left w:val="single" w:sz="6" w:space="0" w:color="BFBFBF"/>
              <w:bottom w:val="single" w:sz="8" w:space="0" w:color="C0C0C0"/>
              <w:right w:val="single" w:sz="6" w:space="0" w:color="BFBFBF"/>
            </w:tcBorders>
            <w:vAlign w:val="center"/>
          </w:tcPr>
          <w:p w14:paraId="6325FD64"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3" w:type="dxa"/>
            <w:tcBorders>
              <w:top w:val="single" w:sz="8" w:space="0" w:color="C0C0C0"/>
              <w:left w:val="single" w:sz="6" w:space="0" w:color="BFBFBF"/>
              <w:bottom w:val="single" w:sz="8" w:space="0" w:color="C0C0C0"/>
              <w:right w:val="single" w:sz="6" w:space="0" w:color="BFBFBF"/>
            </w:tcBorders>
            <w:shd w:val="clear" w:color="auto" w:fill="D9D9D9" w:themeFill="background1" w:themeFillShade="D9"/>
            <w:vAlign w:val="center"/>
          </w:tcPr>
          <w:p w14:paraId="4376C383" w14:textId="77777777" w:rsidR="00100072" w:rsidRPr="00425988" w:rsidRDefault="00100072" w:rsidP="00FD65F4">
            <w:pPr>
              <w:spacing w:before="0" w:line="220" w:lineRule="exact"/>
              <w:ind w:left="28"/>
              <w:jc w:val="center"/>
              <w:rPr>
                <w:rFonts w:ascii="Verdana" w:hAnsi="Verdana"/>
                <w:sz w:val="12"/>
                <w:szCs w:val="12"/>
              </w:rPr>
            </w:pPr>
          </w:p>
        </w:tc>
      </w:tr>
      <w:tr w:rsidR="004739E8" w:rsidRPr="008840C5" w14:paraId="2B9BC968" w14:textId="77777777" w:rsidTr="0099616F">
        <w:trPr>
          <w:trHeight w:hRule="exact" w:val="691"/>
        </w:trPr>
        <w:tc>
          <w:tcPr>
            <w:tcW w:w="1310" w:type="dxa"/>
            <w:tcBorders>
              <w:top w:val="single" w:sz="8" w:space="0" w:color="C0C0C0"/>
              <w:left w:val="nil"/>
              <w:right w:val="single" w:sz="6" w:space="0" w:color="BFBFBF" w:themeColor="background1" w:themeShade="BF"/>
            </w:tcBorders>
            <w:vAlign w:val="center"/>
          </w:tcPr>
          <w:p w14:paraId="6D3C624B" w14:textId="77777777" w:rsidR="00100072" w:rsidRPr="008840C5" w:rsidRDefault="00100072" w:rsidP="00FD65F4">
            <w:pPr>
              <w:spacing w:before="0" w:line="180" w:lineRule="exact"/>
              <w:ind w:left="57"/>
              <w:rPr>
                <w:rFonts w:ascii="Verdana" w:hAnsi="Verdana"/>
                <w:sz w:val="12"/>
                <w:szCs w:val="12"/>
              </w:rPr>
            </w:pPr>
            <w:r w:rsidRPr="008840C5">
              <w:rPr>
                <w:rFonts w:ascii="Verdana" w:hAnsi="Verdana"/>
                <w:sz w:val="12"/>
                <w:szCs w:val="12"/>
              </w:rPr>
              <w:t>Commodity option and option on commodity future</w:t>
            </w:r>
          </w:p>
        </w:tc>
        <w:tc>
          <w:tcPr>
            <w:tcW w:w="958" w:type="dxa"/>
            <w:tcBorders>
              <w:top w:val="single" w:sz="8" w:space="0" w:color="C0C0C0"/>
              <w:left w:val="nil"/>
              <w:bottom w:val="single" w:sz="8" w:space="0" w:color="C0C0C0"/>
              <w:right w:val="single" w:sz="6" w:space="0" w:color="BFBFBF" w:themeColor="background1" w:themeShade="BF"/>
            </w:tcBorders>
            <w:vAlign w:val="center"/>
          </w:tcPr>
          <w:p w14:paraId="4093BB33"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7E81795A"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48196C21"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12560056"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0857AEA0"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single" w:sz="6" w:space="0" w:color="BFBFBF"/>
              <w:bottom w:val="single" w:sz="8" w:space="0" w:color="C0C0C0"/>
              <w:right w:val="single" w:sz="6" w:space="0" w:color="BFBFBF"/>
            </w:tcBorders>
            <w:vAlign w:val="center"/>
          </w:tcPr>
          <w:p w14:paraId="26D2D943"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01E5AE78"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0FB37F2D" w14:textId="5CD0FD14"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tcPr>
          <w:p w14:paraId="387C68CC" w14:textId="77777777" w:rsidR="00100072" w:rsidRPr="008840C5" w:rsidRDefault="00100072" w:rsidP="00FD65F4">
            <w:pPr>
              <w:spacing w:before="0" w:line="220" w:lineRule="exact"/>
              <w:ind w:left="28"/>
              <w:jc w:val="center"/>
              <w:rPr>
                <w:rFonts w:ascii="Verdana" w:hAnsi="Verdana"/>
                <w:sz w:val="12"/>
                <w:szCs w:val="12"/>
              </w:rPr>
            </w:pPr>
          </w:p>
        </w:tc>
        <w:tc>
          <w:tcPr>
            <w:tcW w:w="67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F2F2F2" w:themeFill="background1" w:themeFillShade="F2"/>
            <w:vAlign w:val="center"/>
          </w:tcPr>
          <w:p w14:paraId="6362DDE0" w14:textId="1DE0146D"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362" w:type="dxa"/>
            <w:tcBorders>
              <w:top w:val="single" w:sz="8" w:space="0" w:color="C0C0C0"/>
              <w:left w:val="single" w:sz="6" w:space="0" w:color="BFBFBF"/>
              <w:bottom w:val="single" w:sz="8" w:space="0" w:color="C0C0C0"/>
              <w:right w:val="single" w:sz="6" w:space="0" w:color="BFBFBF"/>
            </w:tcBorders>
            <w:vAlign w:val="center"/>
          </w:tcPr>
          <w:p w14:paraId="62E6C1A0"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33" w:type="dxa"/>
            <w:tcBorders>
              <w:top w:val="single" w:sz="8" w:space="0" w:color="C0C0C0"/>
              <w:left w:val="single" w:sz="6" w:space="0" w:color="BFBFBF"/>
              <w:bottom w:val="single" w:sz="8" w:space="0" w:color="C0C0C0"/>
              <w:right w:val="single" w:sz="6" w:space="0" w:color="BFBFBF"/>
            </w:tcBorders>
            <w:vAlign w:val="center"/>
          </w:tcPr>
          <w:p w14:paraId="499F1381"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3" w:type="dxa"/>
            <w:tcBorders>
              <w:top w:val="single" w:sz="8" w:space="0" w:color="C0C0C0"/>
              <w:left w:val="single" w:sz="6" w:space="0" w:color="BFBFBF"/>
              <w:bottom w:val="single" w:sz="8" w:space="0" w:color="C0C0C0"/>
              <w:right w:val="single" w:sz="6" w:space="0" w:color="BFBFBF"/>
            </w:tcBorders>
            <w:shd w:val="clear" w:color="auto" w:fill="D9D9D9" w:themeFill="background1" w:themeFillShade="D9"/>
            <w:vAlign w:val="center"/>
          </w:tcPr>
          <w:p w14:paraId="76BC29C8" w14:textId="77777777" w:rsidR="00100072" w:rsidRPr="00425988" w:rsidRDefault="00100072" w:rsidP="00FD65F4">
            <w:pPr>
              <w:spacing w:before="0" w:line="220" w:lineRule="exact"/>
              <w:ind w:left="28"/>
              <w:jc w:val="center"/>
              <w:rPr>
                <w:rFonts w:ascii="Verdana" w:hAnsi="Verdana"/>
                <w:sz w:val="12"/>
                <w:szCs w:val="12"/>
              </w:rPr>
            </w:pPr>
          </w:p>
        </w:tc>
      </w:tr>
      <w:tr w:rsidR="004739E8" w:rsidRPr="008840C5" w14:paraId="4437A3B8" w14:textId="77777777" w:rsidTr="0099616F">
        <w:trPr>
          <w:trHeight w:hRule="exact" w:val="742"/>
        </w:trPr>
        <w:tc>
          <w:tcPr>
            <w:tcW w:w="1310" w:type="dxa"/>
            <w:tcBorders>
              <w:top w:val="single" w:sz="8" w:space="0" w:color="C0C0C0"/>
              <w:left w:val="nil"/>
              <w:right w:val="single" w:sz="6" w:space="0" w:color="BFBFBF" w:themeColor="background1" w:themeShade="BF"/>
            </w:tcBorders>
            <w:vAlign w:val="center"/>
          </w:tcPr>
          <w:p w14:paraId="128A560D" w14:textId="0E1BCFF1" w:rsidR="00100072" w:rsidRPr="008840C5" w:rsidRDefault="00100072" w:rsidP="00FD65F4">
            <w:pPr>
              <w:spacing w:before="0" w:line="180" w:lineRule="exact"/>
              <w:ind w:left="57"/>
              <w:rPr>
                <w:rFonts w:ascii="Verdana" w:hAnsi="Verdana"/>
                <w:sz w:val="12"/>
                <w:szCs w:val="12"/>
              </w:rPr>
            </w:pPr>
            <w:r w:rsidRPr="008840C5">
              <w:rPr>
                <w:rFonts w:ascii="Verdana" w:hAnsi="Verdana"/>
                <w:sz w:val="12"/>
                <w:szCs w:val="12"/>
              </w:rPr>
              <w:t>Future (excluding a commodity future</w:t>
            </w:r>
            <w:r>
              <w:rPr>
                <w:rFonts w:ascii="Verdana" w:hAnsi="Verdana"/>
                <w:sz w:val="12"/>
                <w:szCs w:val="12"/>
              </w:rPr>
              <w:t xml:space="preserve"> and a rolling spot forex </w:t>
            </w:r>
            <w:proofErr w:type="gramStart"/>
            <w:r>
              <w:rPr>
                <w:rFonts w:ascii="Verdana" w:hAnsi="Verdana"/>
                <w:sz w:val="12"/>
                <w:szCs w:val="12"/>
              </w:rPr>
              <w:t xml:space="preserve">contract </w:t>
            </w:r>
            <w:r w:rsidRPr="008840C5">
              <w:rPr>
                <w:rFonts w:ascii="Verdana" w:hAnsi="Verdana"/>
                <w:sz w:val="12"/>
                <w:szCs w:val="12"/>
              </w:rPr>
              <w:t>)</w:t>
            </w:r>
            <w:proofErr w:type="gramEnd"/>
          </w:p>
        </w:tc>
        <w:tc>
          <w:tcPr>
            <w:tcW w:w="958" w:type="dxa"/>
            <w:tcBorders>
              <w:top w:val="single" w:sz="8" w:space="0" w:color="C0C0C0"/>
              <w:left w:val="nil"/>
              <w:bottom w:val="single" w:sz="8" w:space="0" w:color="C0C0C0"/>
              <w:right w:val="single" w:sz="6" w:space="0" w:color="BFBFBF" w:themeColor="background1" w:themeShade="BF"/>
            </w:tcBorders>
            <w:vAlign w:val="center"/>
          </w:tcPr>
          <w:p w14:paraId="6013FE32"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7A0BBD52"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2F6AE7FA"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33523EF5"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75460E60"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single" w:sz="6" w:space="0" w:color="BFBFBF"/>
              <w:bottom w:val="single" w:sz="8" w:space="0" w:color="C0C0C0"/>
              <w:right w:val="single" w:sz="6" w:space="0" w:color="BFBFBF"/>
            </w:tcBorders>
            <w:vAlign w:val="center"/>
          </w:tcPr>
          <w:p w14:paraId="1BA25CC2"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3ECD36E6"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0DF0615E" w14:textId="5889C50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tcPr>
          <w:p w14:paraId="492926BD" w14:textId="77777777" w:rsidR="00100072" w:rsidRPr="008840C5" w:rsidRDefault="00100072" w:rsidP="00FD65F4">
            <w:pPr>
              <w:spacing w:before="0" w:line="220" w:lineRule="exact"/>
              <w:ind w:left="28"/>
              <w:jc w:val="center"/>
              <w:rPr>
                <w:rFonts w:ascii="Verdana" w:hAnsi="Verdana"/>
                <w:sz w:val="12"/>
                <w:szCs w:val="12"/>
              </w:rPr>
            </w:pPr>
          </w:p>
        </w:tc>
        <w:tc>
          <w:tcPr>
            <w:tcW w:w="67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vAlign w:val="center"/>
          </w:tcPr>
          <w:p w14:paraId="61BFE6C6" w14:textId="3BC67FFF" w:rsidR="00100072" w:rsidRPr="008840C5" w:rsidRDefault="00100072" w:rsidP="00FD65F4">
            <w:pPr>
              <w:spacing w:before="0" w:line="220" w:lineRule="exact"/>
              <w:ind w:left="28"/>
              <w:jc w:val="center"/>
              <w:rPr>
                <w:rFonts w:ascii="Verdana" w:hAnsi="Verdana"/>
                <w:sz w:val="12"/>
                <w:szCs w:val="12"/>
              </w:rPr>
            </w:pPr>
          </w:p>
        </w:tc>
        <w:tc>
          <w:tcPr>
            <w:tcW w:w="362" w:type="dxa"/>
            <w:tcBorders>
              <w:top w:val="single" w:sz="8" w:space="0" w:color="C0C0C0"/>
              <w:left w:val="single" w:sz="6" w:space="0" w:color="BFBFBF"/>
              <w:bottom w:val="single" w:sz="8" w:space="0" w:color="C0C0C0"/>
              <w:right w:val="single" w:sz="6" w:space="0" w:color="BFBFBF"/>
            </w:tcBorders>
            <w:vAlign w:val="center"/>
          </w:tcPr>
          <w:p w14:paraId="1A05363D"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33" w:type="dxa"/>
            <w:tcBorders>
              <w:top w:val="single" w:sz="8" w:space="0" w:color="C0C0C0"/>
              <w:left w:val="single" w:sz="6" w:space="0" w:color="BFBFBF"/>
              <w:bottom w:val="single" w:sz="8" w:space="0" w:color="C0C0C0"/>
              <w:right w:val="single" w:sz="6" w:space="0" w:color="BFBFBF"/>
            </w:tcBorders>
            <w:vAlign w:val="center"/>
          </w:tcPr>
          <w:p w14:paraId="54FE82BF"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3" w:type="dxa"/>
            <w:tcBorders>
              <w:top w:val="single" w:sz="8" w:space="0" w:color="C0C0C0"/>
              <w:left w:val="single" w:sz="6" w:space="0" w:color="BFBFBF"/>
              <w:bottom w:val="single" w:sz="8" w:space="0" w:color="C0C0C0"/>
              <w:right w:val="single" w:sz="6" w:space="0" w:color="BFBFBF"/>
            </w:tcBorders>
            <w:shd w:val="clear" w:color="auto" w:fill="D9D9D9" w:themeFill="background1" w:themeFillShade="D9"/>
            <w:vAlign w:val="center"/>
          </w:tcPr>
          <w:p w14:paraId="42EAC941" w14:textId="77777777" w:rsidR="00100072" w:rsidRPr="00425988" w:rsidRDefault="00100072" w:rsidP="00FD65F4">
            <w:pPr>
              <w:spacing w:before="0" w:line="220" w:lineRule="exact"/>
              <w:ind w:left="28"/>
              <w:jc w:val="center"/>
              <w:rPr>
                <w:rFonts w:ascii="Verdana" w:hAnsi="Verdana"/>
                <w:sz w:val="12"/>
                <w:szCs w:val="12"/>
              </w:rPr>
            </w:pPr>
          </w:p>
        </w:tc>
      </w:tr>
      <w:tr w:rsidR="004739E8" w:rsidRPr="008840C5" w14:paraId="5328E6DC" w14:textId="77777777" w:rsidTr="0099616F">
        <w:trPr>
          <w:trHeight w:hRule="exact" w:val="313"/>
        </w:trPr>
        <w:tc>
          <w:tcPr>
            <w:tcW w:w="1310" w:type="dxa"/>
            <w:tcBorders>
              <w:top w:val="single" w:sz="8" w:space="0" w:color="C0C0C0"/>
              <w:left w:val="nil"/>
              <w:right w:val="single" w:sz="6" w:space="0" w:color="BFBFBF" w:themeColor="background1" w:themeShade="BF"/>
            </w:tcBorders>
            <w:vAlign w:val="center"/>
          </w:tcPr>
          <w:p w14:paraId="2590B345" w14:textId="77777777" w:rsidR="00100072" w:rsidRPr="008840C5" w:rsidRDefault="00100072" w:rsidP="00FD65F4">
            <w:pPr>
              <w:spacing w:before="0" w:line="180" w:lineRule="exact"/>
              <w:ind w:left="57"/>
              <w:rPr>
                <w:rFonts w:ascii="Verdana" w:hAnsi="Verdana"/>
                <w:sz w:val="12"/>
                <w:szCs w:val="12"/>
              </w:rPr>
            </w:pPr>
            <w:r w:rsidRPr="008840C5">
              <w:rPr>
                <w:rFonts w:ascii="Verdana" w:hAnsi="Verdana"/>
                <w:sz w:val="12"/>
                <w:szCs w:val="12"/>
              </w:rPr>
              <w:t>Commodity future</w:t>
            </w:r>
          </w:p>
        </w:tc>
        <w:tc>
          <w:tcPr>
            <w:tcW w:w="958" w:type="dxa"/>
            <w:tcBorders>
              <w:top w:val="single" w:sz="8" w:space="0" w:color="C0C0C0"/>
              <w:left w:val="nil"/>
              <w:bottom w:val="single" w:sz="8" w:space="0" w:color="C0C0C0"/>
              <w:right w:val="single" w:sz="6" w:space="0" w:color="BFBFBF" w:themeColor="background1" w:themeShade="BF"/>
            </w:tcBorders>
            <w:vAlign w:val="center"/>
          </w:tcPr>
          <w:p w14:paraId="3B3A2759"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41044D89"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5D1F5031"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15545653"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5F805E8E"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single" w:sz="6" w:space="0" w:color="BFBFBF"/>
              <w:bottom w:val="single" w:sz="8" w:space="0" w:color="C0C0C0"/>
              <w:right w:val="single" w:sz="6" w:space="0" w:color="BFBFBF"/>
            </w:tcBorders>
            <w:vAlign w:val="center"/>
          </w:tcPr>
          <w:p w14:paraId="5AB85476"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6C8D1BC4"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6FC7E0C2" w14:textId="38587270"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tcPr>
          <w:p w14:paraId="241E6692" w14:textId="77777777" w:rsidR="00100072" w:rsidRPr="008840C5" w:rsidRDefault="00100072" w:rsidP="00FD65F4">
            <w:pPr>
              <w:spacing w:before="0" w:line="220" w:lineRule="exact"/>
              <w:ind w:left="28"/>
              <w:jc w:val="center"/>
              <w:rPr>
                <w:rFonts w:ascii="Verdana" w:hAnsi="Verdana"/>
                <w:sz w:val="12"/>
                <w:szCs w:val="12"/>
              </w:rPr>
            </w:pPr>
          </w:p>
        </w:tc>
        <w:tc>
          <w:tcPr>
            <w:tcW w:w="67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vAlign w:val="center"/>
          </w:tcPr>
          <w:p w14:paraId="7C6F136E" w14:textId="69134A83" w:rsidR="00100072" w:rsidRPr="008840C5" w:rsidRDefault="00100072" w:rsidP="00FD65F4">
            <w:pPr>
              <w:spacing w:before="0" w:line="220" w:lineRule="exact"/>
              <w:ind w:left="28"/>
              <w:jc w:val="center"/>
              <w:rPr>
                <w:rFonts w:ascii="Verdana" w:hAnsi="Verdana"/>
                <w:sz w:val="12"/>
                <w:szCs w:val="12"/>
              </w:rPr>
            </w:pPr>
          </w:p>
        </w:tc>
        <w:tc>
          <w:tcPr>
            <w:tcW w:w="362" w:type="dxa"/>
            <w:tcBorders>
              <w:top w:val="single" w:sz="8" w:space="0" w:color="C0C0C0"/>
              <w:left w:val="single" w:sz="6" w:space="0" w:color="BFBFBF"/>
              <w:bottom w:val="single" w:sz="8" w:space="0" w:color="C0C0C0"/>
              <w:right w:val="single" w:sz="6" w:space="0" w:color="BFBFBF"/>
            </w:tcBorders>
            <w:vAlign w:val="center"/>
          </w:tcPr>
          <w:p w14:paraId="4C494C16"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33" w:type="dxa"/>
            <w:tcBorders>
              <w:top w:val="single" w:sz="8" w:space="0" w:color="C0C0C0"/>
              <w:left w:val="single" w:sz="6" w:space="0" w:color="BFBFBF"/>
              <w:bottom w:val="single" w:sz="8" w:space="0" w:color="C0C0C0"/>
              <w:right w:val="single" w:sz="6" w:space="0" w:color="BFBFBF"/>
            </w:tcBorders>
            <w:vAlign w:val="center"/>
          </w:tcPr>
          <w:p w14:paraId="32F8BBD7"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3" w:type="dxa"/>
            <w:tcBorders>
              <w:top w:val="single" w:sz="8" w:space="0" w:color="C0C0C0"/>
              <w:left w:val="single" w:sz="6" w:space="0" w:color="BFBFBF"/>
              <w:bottom w:val="single" w:sz="8" w:space="0" w:color="C0C0C0"/>
              <w:right w:val="single" w:sz="6" w:space="0" w:color="BFBFBF"/>
            </w:tcBorders>
            <w:shd w:val="clear" w:color="auto" w:fill="D9D9D9" w:themeFill="background1" w:themeFillShade="D9"/>
            <w:vAlign w:val="center"/>
          </w:tcPr>
          <w:p w14:paraId="0B4AE466" w14:textId="77777777" w:rsidR="00100072" w:rsidRPr="00425988" w:rsidRDefault="00100072" w:rsidP="00FD65F4">
            <w:pPr>
              <w:spacing w:before="0" w:line="220" w:lineRule="exact"/>
              <w:ind w:left="28"/>
              <w:jc w:val="center"/>
              <w:rPr>
                <w:rFonts w:ascii="Verdana" w:hAnsi="Verdana"/>
                <w:sz w:val="12"/>
                <w:szCs w:val="12"/>
              </w:rPr>
            </w:pPr>
          </w:p>
        </w:tc>
      </w:tr>
      <w:tr w:rsidR="004739E8" w:rsidRPr="008840C5" w14:paraId="0F4D774B" w14:textId="77777777" w:rsidTr="0099616F">
        <w:trPr>
          <w:trHeight w:hRule="exact" w:val="411"/>
        </w:trPr>
        <w:tc>
          <w:tcPr>
            <w:tcW w:w="1310" w:type="dxa"/>
            <w:tcBorders>
              <w:top w:val="single" w:sz="8" w:space="0" w:color="C0C0C0"/>
              <w:left w:val="nil"/>
              <w:right w:val="single" w:sz="6" w:space="0" w:color="BFBFBF" w:themeColor="background1" w:themeShade="BF"/>
            </w:tcBorders>
            <w:vAlign w:val="center"/>
          </w:tcPr>
          <w:p w14:paraId="632D5C8A" w14:textId="77777777" w:rsidR="00100072" w:rsidRPr="008840C5" w:rsidRDefault="00100072" w:rsidP="00FD65F4">
            <w:pPr>
              <w:spacing w:before="0" w:line="180" w:lineRule="exact"/>
              <w:ind w:left="57"/>
              <w:rPr>
                <w:rFonts w:ascii="Verdana" w:hAnsi="Verdana"/>
                <w:sz w:val="12"/>
                <w:szCs w:val="12"/>
              </w:rPr>
            </w:pPr>
            <w:r w:rsidRPr="008840C5">
              <w:rPr>
                <w:rFonts w:ascii="Verdana" w:hAnsi="Verdana"/>
                <w:sz w:val="12"/>
                <w:szCs w:val="12"/>
              </w:rPr>
              <w:t>Contract for differences</w:t>
            </w:r>
          </w:p>
        </w:tc>
        <w:tc>
          <w:tcPr>
            <w:tcW w:w="958" w:type="dxa"/>
            <w:tcBorders>
              <w:top w:val="single" w:sz="8" w:space="0" w:color="C0C0C0"/>
              <w:left w:val="nil"/>
              <w:bottom w:val="single" w:sz="8" w:space="0" w:color="C0C0C0"/>
              <w:right w:val="single" w:sz="6" w:space="0" w:color="BFBFBF" w:themeColor="background1" w:themeShade="BF"/>
            </w:tcBorders>
            <w:vAlign w:val="center"/>
          </w:tcPr>
          <w:p w14:paraId="5E43F312"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6FD0EAAE"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3CC7F9B1"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5EC2C51B"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7110736C"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single" w:sz="6" w:space="0" w:color="BFBFBF"/>
              <w:bottom w:val="single" w:sz="8" w:space="0" w:color="C0C0C0"/>
              <w:right w:val="single" w:sz="6" w:space="0" w:color="BFBFBF"/>
            </w:tcBorders>
            <w:vAlign w:val="center"/>
          </w:tcPr>
          <w:p w14:paraId="1F28F58A"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016079FE"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49C33E11" w14:textId="342B04CF"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tcPr>
          <w:p w14:paraId="321C7A85" w14:textId="77777777" w:rsidR="00100072" w:rsidRPr="008840C5" w:rsidRDefault="00100072" w:rsidP="00FD65F4">
            <w:pPr>
              <w:spacing w:before="0" w:line="220" w:lineRule="exact"/>
              <w:ind w:left="28"/>
              <w:jc w:val="center"/>
              <w:rPr>
                <w:rFonts w:ascii="Verdana" w:hAnsi="Verdana"/>
                <w:sz w:val="12"/>
                <w:szCs w:val="12"/>
              </w:rPr>
            </w:pPr>
          </w:p>
        </w:tc>
        <w:tc>
          <w:tcPr>
            <w:tcW w:w="67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vAlign w:val="center"/>
          </w:tcPr>
          <w:p w14:paraId="6D34A3FE" w14:textId="7FCB377C" w:rsidR="00100072" w:rsidRPr="008840C5" w:rsidRDefault="00100072" w:rsidP="00FD65F4">
            <w:pPr>
              <w:spacing w:before="0" w:line="220" w:lineRule="exact"/>
              <w:ind w:left="28"/>
              <w:jc w:val="center"/>
              <w:rPr>
                <w:rFonts w:ascii="Verdana" w:hAnsi="Verdana"/>
                <w:sz w:val="12"/>
                <w:szCs w:val="12"/>
              </w:rPr>
            </w:pPr>
          </w:p>
        </w:tc>
        <w:tc>
          <w:tcPr>
            <w:tcW w:w="362" w:type="dxa"/>
            <w:tcBorders>
              <w:top w:val="single" w:sz="8" w:space="0" w:color="C0C0C0"/>
              <w:left w:val="single" w:sz="6" w:space="0" w:color="BFBFBF"/>
              <w:bottom w:val="single" w:sz="8" w:space="0" w:color="C0C0C0"/>
              <w:right w:val="single" w:sz="6" w:space="0" w:color="BFBFBF"/>
            </w:tcBorders>
            <w:vAlign w:val="center"/>
          </w:tcPr>
          <w:p w14:paraId="17843340"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33" w:type="dxa"/>
            <w:tcBorders>
              <w:top w:val="single" w:sz="8" w:space="0" w:color="C0C0C0"/>
              <w:left w:val="single" w:sz="6" w:space="0" w:color="BFBFBF"/>
              <w:bottom w:val="single" w:sz="8" w:space="0" w:color="C0C0C0"/>
              <w:right w:val="single" w:sz="6" w:space="0" w:color="BFBFBF"/>
            </w:tcBorders>
            <w:vAlign w:val="center"/>
          </w:tcPr>
          <w:p w14:paraId="45AED386"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3" w:type="dxa"/>
            <w:tcBorders>
              <w:top w:val="single" w:sz="8" w:space="0" w:color="C0C0C0"/>
              <w:left w:val="single" w:sz="6" w:space="0" w:color="BFBFBF"/>
              <w:bottom w:val="single" w:sz="8" w:space="0" w:color="C0C0C0"/>
              <w:right w:val="single" w:sz="6" w:space="0" w:color="BFBFBF"/>
            </w:tcBorders>
            <w:shd w:val="clear" w:color="auto" w:fill="D9D9D9" w:themeFill="background1" w:themeFillShade="D9"/>
            <w:vAlign w:val="center"/>
          </w:tcPr>
          <w:p w14:paraId="5EF59B23" w14:textId="77777777" w:rsidR="00100072" w:rsidRPr="00425988" w:rsidRDefault="00100072" w:rsidP="00FD65F4">
            <w:pPr>
              <w:spacing w:before="0" w:line="220" w:lineRule="exact"/>
              <w:ind w:left="28"/>
              <w:jc w:val="center"/>
              <w:rPr>
                <w:rFonts w:ascii="Verdana" w:hAnsi="Verdana"/>
                <w:sz w:val="12"/>
                <w:szCs w:val="12"/>
              </w:rPr>
            </w:pPr>
          </w:p>
        </w:tc>
      </w:tr>
      <w:tr w:rsidR="004739E8" w:rsidRPr="008840C5" w14:paraId="236E4549" w14:textId="77777777" w:rsidTr="0099616F">
        <w:trPr>
          <w:trHeight w:val="300"/>
        </w:trPr>
        <w:tc>
          <w:tcPr>
            <w:tcW w:w="1310" w:type="dxa"/>
            <w:tcBorders>
              <w:top w:val="single" w:sz="8" w:space="0" w:color="C0C0C0"/>
              <w:left w:val="nil"/>
              <w:right w:val="single" w:sz="6" w:space="0" w:color="BFBFBF" w:themeColor="background1" w:themeShade="BF"/>
            </w:tcBorders>
            <w:vAlign w:val="center"/>
          </w:tcPr>
          <w:p w14:paraId="29E6291A" w14:textId="77777777" w:rsidR="00100072" w:rsidRPr="008840C5" w:rsidRDefault="00100072" w:rsidP="00FD65F4">
            <w:pPr>
              <w:spacing w:before="0" w:line="180" w:lineRule="exact"/>
              <w:ind w:left="57"/>
              <w:rPr>
                <w:rFonts w:ascii="Verdana" w:hAnsi="Verdana"/>
                <w:sz w:val="12"/>
                <w:szCs w:val="12"/>
              </w:rPr>
            </w:pPr>
            <w:r>
              <w:rPr>
                <w:rFonts w:ascii="Verdana" w:hAnsi="Verdana"/>
                <w:sz w:val="12"/>
                <w:szCs w:val="12"/>
              </w:rPr>
              <w:t>Binary Bet</w:t>
            </w:r>
          </w:p>
        </w:tc>
        <w:tc>
          <w:tcPr>
            <w:tcW w:w="958" w:type="dxa"/>
            <w:tcBorders>
              <w:top w:val="single" w:sz="8" w:space="0" w:color="C0C0C0"/>
              <w:left w:val="nil"/>
              <w:bottom w:val="single" w:sz="8" w:space="0" w:color="C0C0C0"/>
              <w:right w:val="single" w:sz="6" w:space="0" w:color="BFBFBF" w:themeColor="background1" w:themeShade="BF"/>
            </w:tcBorders>
            <w:vAlign w:val="center"/>
          </w:tcPr>
          <w:p w14:paraId="7DC38E67"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523AFBF4"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3BE0A744"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347DBD8F"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56DDF954"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single" w:sz="6" w:space="0" w:color="BFBFBF"/>
              <w:bottom w:val="single" w:sz="8" w:space="0" w:color="C0C0C0"/>
              <w:right w:val="single" w:sz="6" w:space="0" w:color="BFBFBF"/>
            </w:tcBorders>
            <w:vAlign w:val="center"/>
          </w:tcPr>
          <w:p w14:paraId="1CB2F850"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18ECE504"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6B632AC1" w14:textId="71645608"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tcPr>
          <w:p w14:paraId="30C82A25" w14:textId="77777777" w:rsidR="00100072" w:rsidRPr="008840C5" w:rsidRDefault="00100072" w:rsidP="00FD65F4">
            <w:pPr>
              <w:spacing w:before="0" w:line="220" w:lineRule="exact"/>
              <w:ind w:left="28"/>
              <w:jc w:val="center"/>
              <w:rPr>
                <w:rFonts w:ascii="Verdana" w:hAnsi="Verdana"/>
                <w:sz w:val="12"/>
                <w:szCs w:val="12"/>
              </w:rPr>
            </w:pPr>
          </w:p>
        </w:tc>
        <w:tc>
          <w:tcPr>
            <w:tcW w:w="67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vAlign w:val="center"/>
          </w:tcPr>
          <w:p w14:paraId="531A76A9" w14:textId="38019BF0" w:rsidR="00100072" w:rsidRPr="008840C5" w:rsidRDefault="00100072" w:rsidP="00FD65F4">
            <w:pPr>
              <w:spacing w:before="0" w:line="220" w:lineRule="exact"/>
              <w:ind w:left="28"/>
              <w:jc w:val="center"/>
              <w:rPr>
                <w:rFonts w:ascii="Verdana" w:hAnsi="Verdana"/>
                <w:sz w:val="12"/>
                <w:szCs w:val="12"/>
              </w:rPr>
            </w:pPr>
          </w:p>
        </w:tc>
        <w:tc>
          <w:tcPr>
            <w:tcW w:w="362" w:type="dxa"/>
            <w:tcBorders>
              <w:top w:val="single" w:sz="8" w:space="0" w:color="C0C0C0"/>
              <w:left w:val="single" w:sz="6" w:space="0" w:color="BFBFBF"/>
              <w:bottom w:val="single" w:sz="8" w:space="0" w:color="C0C0C0"/>
              <w:right w:val="single" w:sz="6" w:space="0" w:color="BFBFBF"/>
            </w:tcBorders>
            <w:vAlign w:val="center"/>
          </w:tcPr>
          <w:p w14:paraId="394711AE"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33" w:type="dxa"/>
            <w:tcBorders>
              <w:top w:val="single" w:sz="8" w:space="0" w:color="C0C0C0"/>
              <w:left w:val="single" w:sz="6" w:space="0" w:color="BFBFBF"/>
              <w:bottom w:val="single" w:sz="8" w:space="0" w:color="C0C0C0"/>
              <w:right w:val="single" w:sz="6" w:space="0" w:color="BFBFBF"/>
            </w:tcBorders>
            <w:vAlign w:val="center"/>
          </w:tcPr>
          <w:p w14:paraId="767E0358"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3" w:type="dxa"/>
            <w:tcBorders>
              <w:top w:val="single" w:sz="8" w:space="0" w:color="C0C0C0"/>
              <w:left w:val="single" w:sz="6" w:space="0" w:color="BFBFBF"/>
              <w:bottom w:val="single" w:sz="8" w:space="0" w:color="C0C0C0"/>
              <w:right w:val="single" w:sz="6" w:space="0" w:color="BFBFBF"/>
            </w:tcBorders>
            <w:shd w:val="clear" w:color="auto" w:fill="D9D9D9" w:themeFill="background1" w:themeFillShade="D9"/>
            <w:vAlign w:val="center"/>
          </w:tcPr>
          <w:p w14:paraId="5B533D94" w14:textId="77777777" w:rsidR="00100072" w:rsidRPr="00425988" w:rsidRDefault="00100072" w:rsidP="00FD65F4">
            <w:pPr>
              <w:spacing w:before="0" w:line="220" w:lineRule="exact"/>
              <w:ind w:left="28"/>
              <w:jc w:val="center"/>
              <w:rPr>
                <w:rFonts w:ascii="Verdana" w:hAnsi="Verdana"/>
                <w:sz w:val="12"/>
                <w:szCs w:val="12"/>
              </w:rPr>
            </w:pPr>
          </w:p>
        </w:tc>
      </w:tr>
      <w:tr w:rsidR="004739E8" w:rsidRPr="008840C5" w14:paraId="147AD694" w14:textId="77777777" w:rsidTr="0099616F">
        <w:trPr>
          <w:trHeight w:val="300"/>
        </w:trPr>
        <w:tc>
          <w:tcPr>
            <w:tcW w:w="1310" w:type="dxa"/>
            <w:tcBorders>
              <w:top w:val="single" w:sz="8" w:space="0" w:color="C0C0C0"/>
              <w:left w:val="nil"/>
              <w:right w:val="single" w:sz="6" w:space="0" w:color="BFBFBF" w:themeColor="background1" w:themeShade="BF"/>
            </w:tcBorders>
            <w:vAlign w:val="center"/>
          </w:tcPr>
          <w:p w14:paraId="5864D849" w14:textId="77777777" w:rsidR="00100072" w:rsidRPr="008840C5" w:rsidRDefault="00100072" w:rsidP="00FD65F4">
            <w:pPr>
              <w:spacing w:before="0" w:line="180" w:lineRule="exact"/>
              <w:ind w:left="57"/>
              <w:rPr>
                <w:rFonts w:ascii="Verdana" w:hAnsi="Verdana"/>
                <w:sz w:val="12"/>
                <w:szCs w:val="12"/>
              </w:rPr>
            </w:pPr>
            <w:r w:rsidRPr="008840C5">
              <w:rPr>
                <w:rFonts w:ascii="Verdana" w:hAnsi="Verdana"/>
                <w:sz w:val="12"/>
                <w:szCs w:val="12"/>
              </w:rPr>
              <w:t xml:space="preserve">Spread Bet </w:t>
            </w:r>
          </w:p>
        </w:tc>
        <w:tc>
          <w:tcPr>
            <w:tcW w:w="958" w:type="dxa"/>
            <w:tcBorders>
              <w:top w:val="single" w:sz="8" w:space="0" w:color="C0C0C0"/>
              <w:left w:val="nil"/>
              <w:bottom w:val="single" w:sz="8" w:space="0" w:color="C0C0C0"/>
              <w:right w:val="single" w:sz="6" w:space="0" w:color="BFBFBF" w:themeColor="background1" w:themeShade="BF"/>
            </w:tcBorders>
            <w:vAlign w:val="center"/>
          </w:tcPr>
          <w:p w14:paraId="2FCA4F66"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7F54BE96"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71208C15"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08AAEAC2"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1FFCC1F6"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single" w:sz="6" w:space="0" w:color="BFBFBF"/>
              <w:bottom w:val="single" w:sz="8" w:space="0" w:color="C0C0C0"/>
              <w:right w:val="single" w:sz="6" w:space="0" w:color="BFBFBF"/>
            </w:tcBorders>
            <w:vAlign w:val="center"/>
          </w:tcPr>
          <w:p w14:paraId="3EA9B7A9"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0FF79834"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6060A16E" w14:textId="31457322"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tcPr>
          <w:p w14:paraId="23CAD83B" w14:textId="77777777" w:rsidR="00100072" w:rsidRPr="008840C5" w:rsidRDefault="00100072" w:rsidP="00FD65F4">
            <w:pPr>
              <w:spacing w:before="0" w:line="220" w:lineRule="exact"/>
              <w:ind w:left="28"/>
              <w:jc w:val="center"/>
              <w:rPr>
                <w:rFonts w:ascii="Verdana" w:hAnsi="Verdana"/>
                <w:sz w:val="12"/>
                <w:szCs w:val="12"/>
              </w:rPr>
            </w:pPr>
          </w:p>
        </w:tc>
        <w:tc>
          <w:tcPr>
            <w:tcW w:w="67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vAlign w:val="center"/>
          </w:tcPr>
          <w:p w14:paraId="2896B325" w14:textId="1A1E9F1D" w:rsidR="00100072" w:rsidRPr="008840C5" w:rsidRDefault="00100072" w:rsidP="00FD65F4">
            <w:pPr>
              <w:spacing w:before="0" w:line="220" w:lineRule="exact"/>
              <w:ind w:left="28"/>
              <w:jc w:val="center"/>
              <w:rPr>
                <w:rFonts w:ascii="Verdana" w:hAnsi="Verdana"/>
                <w:sz w:val="12"/>
                <w:szCs w:val="12"/>
              </w:rPr>
            </w:pPr>
          </w:p>
        </w:tc>
        <w:tc>
          <w:tcPr>
            <w:tcW w:w="362" w:type="dxa"/>
            <w:tcBorders>
              <w:top w:val="single" w:sz="8" w:space="0" w:color="C0C0C0"/>
              <w:left w:val="single" w:sz="6" w:space="0" w:color="BFBFBF"/>
              <w:bottom w:val="single" w:sz="8" w:space="0" w:color="C0C0C0"/>
              <w:right w:val="single" w:sz="6" w:space="0" w:color="BFBFBF"/>
            </w:tcBorders>
            <w:vAlign w:val="center"/>
          </w:tcPr>
          <w:p w14:paraId="38636B62"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33" w:type="dxa"/>
            <w:tcBorders>
              <w:top w:val="single" w:sz="8" w:space="0" w:color="C0C0C0"/>
              <w:left w:val="single" w:sz="6" w:space="0" w:color="BFBFBF"/>
              <w:bottom w:val="single" w:sz="8" w:space="0" w:color="C0C0C0"/>
              <w:right w:val="single" w:sz="6" w:space="0" w:color="BFBFBF"/>
            </w:tcBorders>
            <w:vAlign w:val="center"/>
          </w:tcPr>
          <w:p w14:paraId="591B5961"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3" w:type="dxa"/>
            <w:tcBorders>
              <w:top w:val="single" w:sz="8" w:space="0" w:color="C0C0C0"/>
              <w:left w:val="single" w:sz="6" w:space="0" w:color="BFBFBF"/>
              <w:bottom w:val="single" w:sz="8" w:space="0" w:color="C0C0C0"/>
              <w:right w:val="single" w:sz="6" w:space="0" w:color="BFBFBF"/>
            </w:tcBorders>
            <w:shd w:val="clear" w:color="auto" w:fill="D9D9D9" w:themeFill="background1" w:themeFillShade="D9"/>
            <w:vAlign w:val="center"/>
          </w:tcPr>
          <w:p w14:paraId="0940C2B9" w14:textId="77777777" w:rsidR="00100072" w:rsidRPr="00425988" w:rsidRDefault="00100072" w:rsidP="00FD65F4">
            <w:pPr>
              <w:spacing w:before="0" w:line="220" w:lineRule="exact"/>
              <w:ind w:left="28"/>
              <w:jc w:val="center"/>
              <w:rPr>
                <w:rFonts w:ascii="Verdana" w:hAnsi="Verdana"/>
                <w:sz w:val="12"/>
                <w:szCs w:val="12"/>
              </w:rPr>
            </w:pPr>
          </w:p>
        </w:tc>
      </w:tr>
      <w:tr w:rsidR="009E7BAF" w:rsidRPr="008840C5" w14:paraId="1BD6CE9A" w14:textId="77777777" w:rsidTr="0099616F">
        <w:trPr>
          <w:trHeight w:val="300"/>
        </w:trPr>
        <w:tc>
          <w:tcPr>
            <w:tcW w:w="1310" w:type="dxa"/>
            <w:tcBorders>
              <w:top w:val="single" w:sz="8" w:space="0" w:color="C0C0C0"/>
              <w:left w:val="nil"/>
              <w:right w:val="single" w:sz="6" w:space="0" w:color="BFBFBF" w:themeColor="background1" w:themeShade="BF"/>
            </w:tcBorders>
            <w:vAlign w:val="center"/>
          </w:tcPr>
          <w:p w14:paraId="4786950D" w14:textId="77777777" w:rsidR="00100072" w:rsidRPr="008840C5" w:rsidRDefault="00100072" w:rsidP="00FD65F4">
            <w:pPr>
              <w:spacing w:before="0" w:line="180" w:lineRule="exact"/>
              <w:ind w:left="57"/>
              <w:rPr>
                <w:rFonts w:ascii="Verdana" w:hAnsi="Verdana"/>
                <w:sz w:val="12"/>
                <w:szCs w:val="12"/>
              </w:rPr>
            </w:pPr>
            <w:r w:rsidRPr="008840C5">
              <w:rPr>
                <w:rFonts w:ascii="Verdana" w:hAnsi="Verdana"/>
                <w:sz w:val="12"/>
                <w:szCs w:val="12"/>
              </w:rPr>
              <w:t xml:space="preserve">Rolling </w:t>
            </w:r>
            <w:r>
              <w:rPr>
                <w:rFonts w:ascii="Verdana" w:hAnsi="Verdana"/>
                <w:sz w:val="12"/>
                <w:szCs w:val="12"/>
              </w:rPr>
              <w:t>s</w:t>
            </w:r>
            <w:r w:rsidRPr="008840C5">
              <w:rPr>
                <w:rFonts w:ascii="Verdana" w:hAnsi="Verdana"/>
                <w:sz w:val="12"/>
                <w:szCs w:val="12"/>
              </w:rPr>
              <w:t xml:space="preserve">pot </w:t>
            </w:r>
            <w:r>
              <w:rPr>
                <w:rFonts w:ascii="Verdana" w:hAnsi="Verdana"/>
                <w:sz w:val="12"/>
                <w:szCs w:val="12"/>
              </w:rPr>
              <w:t>f</w:t>
            </w:r>
            <w:r w:rsidRPr="008840C5">
              <w:rPr>
                <w:rFonts w:ascii="Verdana" w:hAnsi="Verdana"/>
                <w:sz w:val="12"/>
                <w:szCs w:val="12"/>
              </w:rPr>
              <w:t>orex</w:t>
            </w:r>
          </w:p>
        </w:tc>
        <w:tc>
          <w:tcPr>
            <w:tcW w:w="958" w:type="dxa"/>
            <w:tcBorders>
              <w:top w:val="single" w:sz="8" w:space="0" w:color="C0C0C0"/>
              <w:left w:val="nil"/>
              <w:bottom w:val="single" w:sz="8" w:space="0" w:color="C0C0C0"/>
              <w:right w:val="single" w:sz="6" w:space="0" w:color="BFBFBF" w:themeColor="background1" w:themeShade="BF"/>
            </w:tcBorders>
            <w:vAlign w:val="center"/>
          </w:tcPr>
          <w:p w14:paraId="1110F0C9"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51F2196C"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4FC62C3C"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009BD823"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75BF5E20"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single" w:sz="6" w:space="0" w:color="BFBFBF"/>
              <w:bottom w:val="single" w:sz="8" w:space="0" w:color="C0C0C0"/>
              <w:right w:val="single" w:sz="6" w:space="0" w:color="BFBFBF"/>
            </w:tcBorders>
            <w:vAlign w:val="center"/>
          </w:tcPr>
          <w:p w14:paraId="498AE04C"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6FCB8D90"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3B208018" w14:textId="505EAD80"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vAlign w:val="center"/>
          </w:tcPr>
          <w:p w14:paraId="4B58FF88" w14:textId="1F932E7A" w:rsidR="00100072" w:rsidRPr="008840C5" w:rsidRDefault="00F273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7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vAlign w:val="center"/>
          </w:tcPr>
          <w:p w14:paraId="6F02B1DD" w14:textId="54012799" w:rsidR="00100072" w:rsidRPr="008840C5" w:rsidRDefault="00100072" w:rsidP="00FD65F4">
            <w:pPr>
              <w:spacing w:before="0" w:line="220" w:lineRule="exact"/>
              <w:ind w:left="28"/>
              <w:jc w:val="center"/>
              <w:rPr>
                <w:rFonts w:ascii="Verdana" w:hAnsi="Verdana"/>
                <w:sz w:val="12"/>
                <w:szCs w:val="12"/>
              </w:rPr>
            </w:pPr>
          </w:p>
        </w:tc>
        <w:tc>
          <w:tcPr>
            <w:tcW w:w="362" w:type="dxa"/>
            <w:tcBorders>
              <w:top w:val="single" w:sz="8" w:space="0" w:color="C0C0C0"/>
              <w:left w:val="single" w:sz="6" w:space="0" w:color="BFBFBF"/>
              <w:bottom w:val="single" w:sz="8" w:space="0" w:color="C0C0C0"/>
              <w:right w:val="single" w:sz="6" w:space="0" w:color="BFBFBF"/>
            </w:tcBorders>
            <w:vAlign w:val="center"/>
          </w:tcPr>
          <w:p w14:paraId="556E627F"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33" w:type="dxa"/>
            <w:tcBorders>
              <w:top w:val="single" w:sz="8" w:space="0" w:color="C0C0C0"/>
              <w:left w:val="single" w:sz="6" w:space="0" w:color="BFBFBF"/>
              <w:bottom w:val="single" w:sz="8" w:space="0" w:color="C0C0C0"/>
              <w:right w:val="single" w:sz="6" w:space="0" w:color="BFBFBF"/>
            </w:tcBorders>
            <w:vAlign w:val="center"/>
          </w:tcPr>
          <w:p w14:paraId="06C57BAE"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3" w:type="dxa"/>
            <w:tcBorders>
              <w:top w:val="single" w:sz="8" w:space="0" w:color="C0C0C0"/>
              <w:left w:val="single" w:sz="6" w:space="0" w:color="BFBFBF"/>
              <w:bottom w:val="single" w:sz="8" w:space="0" w:color="C0C0C0"/>
              <w:right w:val="single" w:sz="6" w:space="0" w:color="BFBFBF"/>
            </w:tcBorders>
            <w:shd w:val="clear" w:color="auto" w:fill="D9D9D9" w:themeFill="background1" w:themeFillShade="D9"/>
            <w:vAlign w:val="center"/>
          </w:tcPr>
          <w:p w14:paraId="61267802" w14:textId="77777777" w:rsidR="00100072" w:rsidRPr="00425988" w:rsidRDefault="00100072" w:rsidP="00FD65F4">
            <w:pPr>
              <w:spacing w:before="0" w:line="220" w:lineRule="exact"/>
              <w:ind w:left="28"/>
              <w:jc w:val="center"/>
              <w:rPr>
                <w:rFonts w:ascii="Verdana" w:hAnsi="Verdana"/>
                <w:sz w:val="12"/>
                <w:szCs w:val="12"/>
              </w:rPr>
            </w:pPr>
          </w:p>
        </w:tc>
      </w:tr>
      <w:tr w:rsidR="00D83201" w:rsidRPr="008840C5" w14:paraId="37BA4125" w14:textId="77777777" w:rsidTr="005940FC">
        <w:trPr>
          <w:trHeight w:hRule="exact" w:val="397"/>
        </w:trPr>
        <w:tc>
          <w:tcPr>
            <w:tcW w:w="1310" w:type="dxa"/>
            <w:tcBorders>
              <w:top w:val="single" w:sz="8" w:space="0" w:color="C0C0C0"/>
              <w:bottom w:val="single" w:sz="8" w:space="0" w:color="C0C0C0"/>
              <w:right w:val="single" w:sz="8" w:space="0" w:color="C0C0C0"/>
            </w:tcBorders>
            <w:vAlign w:val="center"/>
          </w:tcPr>
          <w:p w14:paraId="1AC0B6AD" w14:textId="2C336214" w:rsidR="00100072" w:rsidRDefault="00100072" w:rsidP="00FD65F4">
            <w:pPr>
              <w:spacing w:before="0" w:line="180" w:lineRule="exact"/>
              <w:ind w:left="57"/>
              <w:rPr>
                <w:rFonts w:ascii="Verdana" w:hAnsi="Verdana"/>
                <w:sz w:val="12"/>
                <w:szCs w:val="12"/>
              </w:rPr>
            </w:pPr>
            <w:r>
              <w:rPr>
                <w:rFonts w:ascii="Verdana" w:hAnsi="Verdana"/>
                <w:sz w:val="12"/>
                <w:szCs w:val="12"/>
              </w:rPr>
              <w:t>Emissions auction product</w:t>
            </w:r>
          </w:p>
        </w:tc>
        <w:tc>
          <w:tcPr>
            <w:tcW w:w="958" w:type="dxa"/>
            <w:tcBorders>
              <w:top w:val="single" w:sz="8" w:space="0" w:color="C0C0C0"/>
              <w:left w:val="single" w:sz="8" w:space="0" w:color="C0C0C0"/>
              <w:bottom w:val="single" w:sz="8" w:space="0" w:color="C0C0C0"/>
              <w:right w:val="single" w:sz="8" w:space="0" w:color="C0C0C0"/>
            </w:tcBorders>
            <w:shd w:val="clear" w:color="auto" w:fill="D9D9D9" w:themeFill="background1" w:themeFillShade="D9"/>
            <w:vAlign w:val="center"/>
          </w:tcPr>
          <w:p w14:paraId="6E2CBE52" w14:textId="77777777" w:rsidR="00100072" w:rsidRPr="008840C5" w:rsidRDefault="00100072" w:rsidP="00FD65F4">
            <w:pPr>
              <w:spacing w:before="0" w:line="220" w:lineRule="exact"/>
              <w:ind w:left="28"/>
              <w:jc w:val="center"/>
              <w:rPr>
                <w:rFonts w:ascii="Verdana" w:hAnsi="Verdana"/>
                <w:sz w:val="12"/>
                <w:szCs w:val="12"/>
              </w:rPr>
            </w:pPr>
          </w:p>
        </w:tc>
        <w:tc>
          <w:tcPr>
            <w:tcW w:w="851" w:type="dxa"/>
            <w:tcBorders>
              <w:top w:val="single" w:sz="8" w:space="0" w:color="C0C0C0"/>
              <w:left w:val="single" w:sz="8" w:space="0" w:color="C0C0C0"/>
              <w:bottom w:val="single" w:sz="8" w:space="0" w:color="C0C0C0"/>
              <w:right w:val="single" w:sz="8" w:space="0" w:color="C0C0C0"/>
            </w:tcBorders>
            <w:shd w:val="clear" w:color="auto" w:fill="D9D9D9" w:themeFill="background1" w:themeFillShade="D9"/>
            <w:vAlign w:val="center"/>
          </w:tcPr>
          <w:p w14:paraId="458E47D3" w14:textId="77777777" w:rsidR="00100072" w:rsidRPr="008840C5" w:rsidRDefault="00100072" w:rsidP="00FD65F4">
            <w:pPr>
              <w:spacing w:before="0" w:line="220" w:lineRule="exact"/>
              <w:ind w:left="28"/>
              <w:jc w:val="center"/>
              <w:rPr>
                <w:rFonts w:ascii="Verdana" w:hAnsi="Verdana"/>
                <w:sz w:val="12"/>
                <w:szCs w:val="12"/>
              </w:rPr>
            </w:pPr>
          </w:p>
        </w:tc>
        <w:tc>
          <w:tcPr>
            <w:tcW w:w="851" w:type="dxa"/>
            <w:tcBorders>
              <w:top w:val="single" w:sz="8" w:space="0" w:color="C0C0C0"/>
              <w:left w:val="single" w:sz="8" w:space="0" w:color="C0C0C0"/>
              <w:bottom w:val="single" w:sz="8" w:space="0" w:color="C0C0C0"/>
              <w:right w:val="single" w:sz="8" w:space="0" w:color="C0C0C0"/>
            </w:tcBorders>
            <w:shd w:val="clear" w:color="auto" w:fill="D9D9D9" w:themeFill="background1" w:themeFillShade="D9"/>
            <w:vAlign w:val="center"/>
          </w:tcPr>
          <w:p w14:paraId="7E664330" w14:textId="77777777" w:rsidR="00100072" w:rsidRPr="008840C5" w:rsidRDefault="00100072" w:rsidP="00FD65F4">
            <w:pPr>
              <w:spacing w:before="0" w:line="220" w:lineRule="exact"/>
              <w:ind w:left="28"/>
              <w:jc w:val="center"/>
              <w:rPr>
                <w:rFonts w:ascii="Verdana" w:hAnsi="Verdana"/>
                <w:sz w:val="12"/>
                <w:szCs w:val="12"/>
              </w:rPr>
            </w:pPr>
          </w:p>
        </w:tc>
        <w:tc>
          <w:tcPr>
            <w:tcW w:w="850" w:type="dxa"/>
            <w:tcBorders>
              <w:top w:val="single" w:sz="8" w:space="0" w:color="C0C0C0"/>
              <w:left w:val="single" w:sz="8" w:space="0" w:color="C0C0C0"/>
              <w:bottom w:val="single" w:sz="8" w:space="0" w:color="C0C0C0"/>
              <w:right w:val="single" w:sz="8" w:space="0" w:color="C0C0C0"/>
            </w:tcBorders>
            <w:shd w:val="clear" w:color="auto" w:fill="D9D9D9" w:themeFill="background1" w:themeFillShade="D9"/>
            <w:vAlign w:val="center"/>
          </w:tcPr>
          <w:p w14:paraId="342C8AF7" w14:textId="77777777" w:rsidR="00100072" w:rsidRPr="008840C5" w:rsidRDefault="00100072" w:rsidP="00FD65F4">
            <w:pPr>
              <w:spacing w:before="0" w:line="220" w:lineRule="exact"/>
              <w:ind w:left="28"/>
              <w:jc w:val="center"/>
              <w:rPr>
                <w:rFonts w:ascii="Verdana" w:hAnsi="Verdana"/>
                <w:sz w:val="12"/>
                <w:szCs w:val="12"/>
              </w:rPr>
            </w:pPr>
          </w:p>
        </w:tc>
        <w:tc>
          <w:tcPr>
            <w:tcW w:w="851" w:type="dxa"/>
            <w:tcBorders>
              <w:top w:val="single" w:sz="8" w:space="0" w:color="C0C0C0"/>
              <w:left w:val="single" w:sz="8" w:space="0" w:color="C0C0C0"/>
              <w:bottom w:val="single" w:sz="8" w:space="0" w:color="C0C0C0"/>
              <w:right w:val="single" w:sz="8" w:space="0" w:color="C0C0C0"/>
            </w:tcBorders>
            <w:shd w:val="clear" w:color="auto" w:fill="D9D9D9" w:themeFill="background1" w:themeFillShade="D9"/>
            <w:vAlign w:val="center"/>
          </w:tcPr>
          <w:p w14:paraId="2BDBE964" w14:textId="77777777" w:rsidR="00100072" w:rsidRPr="008840C5" w:rsidRDefault="00100072" w:rsidP="00FD65F4">
            <w:pPr>
              <w:spacing w:before="0" w:line="220" w:lineRule="exact"/>
              <w:ind w:left="28"/>
              <w:jc w:val="center"/>
              <w:rPr>
                <w:rFonts w:ascii="Verdana" w:hAnsi="Verdana"/>
                <w:sz w:val="12"/>
                <w:szCs w:val="12"/>
              </w:rPr>
            </w:pPr>
          </w:p>
        </w:tc>
        <w:tc>
          <w:tcPr>
            <w:tcW w:w="567" w:type="dxa"/>
            <w:tcBorders>
              <w:top w:val="single" w:sz="8" w:space="0" w:color="C0C0C0"/>
              <w:left w:val="single" w:sz="8" w:space="0" w:color="C0C0C0"/>
              <w:bottom w:val="single" w:sz="8" w:space="0" w:color="C0C0C0"/>
              <w:right w:val="single" w:sz="8" w:space="0" w:color="C0C0C0"/>
            </w:tcBorders>
            <w:shd w:val="clear" w:color="auto" w:fill="D9D9D9" w:themeFill="background1" w:themeFillShade="D9"/>
            <w:vAlign w:val="center"/>
          </w:tcPr>
          <w:p w14:paraId="2E957BFE" w14:textId="77777777" w:rsidR="00100072" w:rsidRPr="008840C5" w:rsidRDefault="00100072" w:rsidP="00FD65F4">
            <w:pPr>
              <w:spacing w:before="0" w:line="220" w:lineRule="exact"/>
              <w:ind w:left="28"/>
              <w:jc w:val="center"/>
              <w:rPr>
                <w:rFonts w:ascii="Verdana" w:hAnsi="Verdana"/>
                <w:sz w:val="12"/>
                <w:szCs w:val="12"/>
              </w:rPr>
            </w:pPr>
          </w:p>
        </w:tc>
        <w:tc>
          <w:tcPr>
            <w:tcW w:w="708" w:type="dxa"/>
            <w:tcBorders>
              <w:top w:val="single" w:sz="8" w:space="0" w:color="C0C0C0"/>
              <w:left w:val="single" w:sz="8" w:space="0" w:color="C0C0C0"/>
              <w:bottom w:val="single" w:sz="8" w:space="0" w:color="C0C0C0"/>
              <w:right w:val="single" w:sz="8" w:space="0" w:color="C0C0C0"/>
            </w:tcBorders>
            <w:shd w:val="clear" w:color="auto" w:fill="D9D9D9" w:themeFill="background1" w:themeFillShade="D9"/>
            <w:vAlign w:val="center"/>
          </w:tcPr>
          <w:p w14:paraId="37C290DF" w14:textId="77777777" w:rsidR="00100072" w:rsidRPr="008840C5" w:rsidRDefault="00100072" w:rsidP="00FD65F4">
            <w:pPr>
              <w:spacing w:before="0" w:line="220" w:lineRule="exact"/>
              <w:ind w:left="28"/>
              <w:jc w:val="center"/>
              <w:rPr>
                <w:rFonts w:ascii="Verdana" w:hAnsi="Verdana"/>
                <w:sz w:val="12"/>
                <w:szCs w:val="12"/>
              </w:rPr>
            </w:pPr>
          </w:p>
        </w:tc>
        <w:tc>
          <w:tcPr>
            <w:tcW w:w="851" w:type="dxa"/>
            <w:tcBorders>
              <w:top w:val="single" w:sz="8" w:space="0" w:color="C0C0C0"/>
              <w:left w:val="single" w:sz="8" w:space="0" w:color="C0C0C0"/>
              <w:bottom w:val="single" w:sz="8" w:space="0" w:color="C0C0C0"/>
              <w:right w:val="single" w:sz="6" w:space="0" w:color="BFBFBF" w:themeColor="background1" w:themeShade="BF"/>
            </w:tcBorders>
            <w:shd w:val="clear" w:color="auto" w:fill="D9D9D9" w:themeFill="background1" w:themeFillShade="D9"/>
            <w:vAlign w:val="center"/>
          </w:tcPr>
          <w:p w14:paraId="7F0C3542" w14:textId="77777777" w:rsidR="00100072" w:rsidRPr="008840C5" w:rsidRDefault="00100072" w:rsidP="00FD65F4">
            <w:pPr>
              <w:spacing w:before="0" w:line="220" w:lineRule="exact"/>
              <w:ind w:left="28"/>
              <w:jc w:val="center"/>
              <w:rPr>
                <w:rFonts w:ascii="Verdana" w:hAnsi="Verdana"/>
                <w:sz w:val="12"/>
                <w:szCs w:val="12"/>
              </w:rPr>
            </w:pPr>
          </w:p>
        </w:tc>
        <w:tc>
          <w:tcPr>
            <w:tcW w:w="709"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vAlign w:val="center"/>
          </w:tcPr>
          <w:p w14:paraId="18EEE672" w14:textId="77777777" w:rsidR="00100072" w:rsidRPr="008840C5" w:rsidRDefault="00100072" w:rsidP="00FD65F4">
            <w:pPr>
              <w:spacing w:before="0" w:line="220" w:lineRule="exact"/>
              <w:ind w:left="28"/>
              <w:jc w:val="center"/>
              <w:rPr>
                <w:rFonts w:ascii="Verdana" w:hAnsi="Verdana"/>
                <w:sz w:val="12"/>
                <w:szCs w:val="12"/>
              </w:rPr>
            </w:pPr>
          </w:p>
        </w:tc>
        <w:tc>
          <w:tcPr>
            <w:tcW w:w="67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D9D9D9" w:themeFill="background1" w:themeFillShade="D9"/>
            <w:vAlign w:val="center"/>
          </w:tcPr>
          <w:p w14:paraId="3E3C8D6F" w14:textId="6C7D2B31" w:rsidR="00100072" w:rsidRPr="008840C5" w:rsidRDefault="00100072" w:rsidP="00FD65F4">
            <w:pPr>
              <w:spacing w:before="0" w:line="220" w:lineRule="exact"/>
              <w:ind w:left="28"/>
              <w:jc w:val="center"/>
              <w:rPr>
                <w:rFonts w:ascii="Verdana" w:hAnsi="Verdana"/>
                <w:sz w:val="12"/>
                <w:szCs w:val="12"/>
              </w:rPr>
            </w:pPr>
          </w:p>
        </w:tc>
        <w:tc>
          <w:tcPr>
            <w:tcW w:w="362" w:type="dxa"/>
            <w:tcBorders>
              <w:top w:val="single" w:sz="8" w:space="0" w:color="C0C0C0"/>
              <w:left w:val="single" w:sz="8" w:space="0" w:color="C0C0C0"/>
              <w:bottom w:val="single" w:sz="8" w:space="0" w:color="C0C0C0"/>
              <w:right w:val="single" w:sz="8" w:space="0" w:color="C0C0C0"/>
            </w:tcBorders>
            <w:shd w:val="clear" w:color="auto" w:fill="D9D9D9" w:themeFill="background1" w:themeFillShade="D9"/>
            <w:vAlign w:val="center"/>
          </w:tcPr>
          <w:p w14:paraId="340AADAC" w14:textId="77777777" w:rsidR="00100072" w:rsidRPr="008840C5" w:rsidRDefault="00100072" w:rsidP="00FD65F4">
            <w:pPr>
              <w:spacing w:before="0" w:line="220" w:lineRule="exact"/>
              <w:rPr>
                <w:rFonts w:ascii="Verdana" w:hAnsi="Verdana"/>
                <w:sz w:val="12"/>
                <w:szCs w:val="12"/>
              </w:rPr>
            </w:pPr>
          </w:p>
        </w:tc>
        <w:tc>
          <w:tcPr>
            <w:tcW w:w="633" w:type="dxa"/>
            <w:tcBorders>
              <w:top w:val="single" w:sz="8" w:space="0" w:color="C0C0C0"/>
              <w:left w:val="single" w:sz="8" w:space="0" w:color="C0C0C0"/>
              <w:bottom w:val="single" w:sz="8" w:space="0" w:color="C0C0C0"/>
              <w:right w:val="single" w:sz="6" w:space="0" w:color="BFBFBF"/>
            </w:tcBorders>
            <w:shd w:val="clear" w:color="auto" w:fill="D9D9D9" w:themeFill="background1" w:themeFillShade="D9"/>
            <w:vAlign w:val="center"/>
          </w:tcPr>
          <w:p w14:paraId="18B56ADD" w14:textId="77777777" w:rsidR="00100072" w:rsidRPr="008840C5" w:rsidRDefault="00100072" w:rsidP="00FD65F4">
            <w:pPr>
              <w:spacing w:before="0" w:line="220" w:lineRule="exact"/>
              <w:ind w:left="28"/>
              <w:jc w:val="center"/>
              <w:rPr>
                <w:rFonts w:ascii="Verdana" w:hAnsi="Verdana"/>
                <w:sz w:val="12"/>
                <w:szCs w:val="12"/>
              </w:rPr>
            </w:pPr>
          </w:p>
        </w:tc>
        <w:tc>
          <w:tcPr>
            <w:tcW w:w="563"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02D16FCA" w14:textId="38A5C76D" w:rsidR="00100072" w:rsidRPr="00A948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r>
      <w:tr w:rsidR="009E7BAF" w:rsidRPr="008840C5" w14:paraId="170D7FA0" w14:textId="77777777" w:rsidTr="005B5A42">
        <w:trPr>
          <w:trHeight w:hRule="exact" w:val="1055"/>
        </w:trPr>
        <w:tc>
          <w:tcPr>
            <w:tcW w:w="1310" w:type="dxa"/>
            <w:tcBorders>
              <w:top w:val="single" w:sz="8" w:space="0" w:color="C0C0C0"/>
              <w:left w:val="nil"/>
              <w:bottom w:val="single" w:sz="6" w:space="0" w:color="BFBFBF"/>
              <w:right w:val="single" w:sz="6" w:space="0" w:color="BFBFBF" w:themeColor="background1" w:themeShade="BF"/>
            </w:tcBorders>
            <w:vAlign w:val="center"/>
          </w:tcPr>
          <w:p w14:paraId="7F61FB16" w14:textId="77777777" w:rsidR="00100072" w:rsidRPr="008840C5" w:rsidRDefault="00100072" w:rsidP="00FD65F4">
            <w:pPr>
              <w:spacing w:before="0" w:line="180" w:lineRule="exact"/>
              <w:ind w:left="57"/>
              <w:rPr>
                <w:rFonts w:ascii="Verdana" w:hAnsi="Verdana"/>
                <w:sz w:val="12"/>
                <w:szCs w:val="12"/>
              </w:rPr>
            </w:pPr>
            <w:r>
              <w:rPr>
                <w:rFonts w:ascii="Verdana" w:hAnsi="Verdana"/>
                <w:sz w:val="12"/>
                <w:szCs w:val="12"/>
              </w:rPr>
              <w:lastRenderedPageBreak/>
              <w:t>Rights to or interests in investments (</w:t>
            </w:r>
            <w:proofErr w:type="gramStart"/>
            <w:r>
              <w:rPr>
                <w:rFonts w:ascii="Verdana" w:hAnsi="Verdana"/>
                <w:sz w:val="12"/>
                <w:szCs w:val="12"/>
              </w:rPr>
              <w:t>contractually-based</w:t>
            </w:r>
            <w:proofErr w:type="gramEnd"/>
            <w:r>
              <w:rPr>
                <w:rFonts w:ascii="Verdana" w:hAnsi="Verdana"/>
                <w:sz w:val="12"/>
                <w:szCs w:val="12"/>
              </w:rPr>
              <w:t xml:space="preserve"> investment)</w:t>
            </w:r>
          </w:p>
        </w:tc>
        <w:tc>
          <w:tcPr>
            <w:tcW w:w="958" w:type="dxa"/>
            <w:tcBorders>
              <w:top w:val="single" w:sz="8" w:space="0" w:color="C0C0C0"/>
              <w:left w:val="nil"/>
              <w:bottom w:val="single" w:sz="6" w:space="0" w:color="BFBFBF"/>
              <w:right w:val="single" w:sz="6" w:space="0" w:color="BFBFBF" w:themeColor="background1" w:themeShade="BF"/>
            </w:tcBorders>
            <w:shd w:val="clear" w:color="auto" w:fill="FFFFFF" w:themeFill="background1"/>
            <w:vAlign w:val="center"/>
          </w:tcPr>
          <w:p w14:paraId="6CEA793E"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6" w:space="0" w:color="BFBFBF"/>
              <w:right w:val="single" w:sz="6" w:space="0" w:color="BFBFBF" w:themeColor="background1" w:themeShade="BF"/>
            </w:tcBorders>
            <w:shd w:val="clear" w:color="auto" w:fill="FFFFFF" w:themeFill="background1"/>
            <w:vAlign w:val="center"/>
          </w:tcPr>
          <w:p w14:paraId="7A3A4245"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6" w:space="0" w:color="BFBFBF"/>
              <w:right w:val="single" w:sz="6" w:space="0" w:color="BFBFBF" w:themeColor="background1" w:themeShade="BF"/>
            </w:tcBorders>
            <w:shd w:val="clear" w:color="auto" w:fill="FFFFFF" w:themeFill="background1"/>
            <w:vAlign w:val="center"/>
          </w:tcPr>
          <w:p w14:paraId="280D4FEC"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tcBorders>
              <w:top w:val="single" w:sz="8" w:space="0" w:color="C0C0C0"/>
              <w:left w:val="single" w:sz="6" w:space="0" w:color="BFBFBF" w:themeColor="background1" w:themeShade="BF"/>
              <w:bottom w:val="single" w:sz="6" w:space="0" w:color="BFBFBF"/>
              <w:right w:val="single" w:sz="6" w:space="0" w:color="BFBFBF" w:themeColor="background1" w:themeShade="BF"/>
            </w:tcBorders>
            <w:shd w:val="clear" w:color="auto" w:fill="FFFFFF" w:themeFill="background1"/>
            <w:vAlign w:val="center"/>
          </w:tcPr>
          <w:p w14:paraId="21BFD825"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6" w:space="0" w:color="BFBFBF"/>
              <w:right w:val="single" w:sz="6" w:space="0" w:color="BFBFBF" w:themeColor="background1" w:themeShade="BF"/>
            </w:tcBorders>
            <w:shd w:val="clear" w:color="auto" w:fill="FFFFFF" w:themeFill="background1"/>
            <w:vAlign w:val="center"/>
          </w:tcPr>
          <w:p w14:paraId="57D3BAE3"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single" w:sz="6" w:space="0" w:color="BFBFBF"/>
              <w:bottom w:val="single" w:sz="6" w:space="0" w:color="BFBFBF"/>
              <w:right w:val="single" w:sz="6" w:space="0" w:color="BFBFBF"/>
            </w:tcBorders>
            <w:shd w:val="clear" w:color="auto" w:fill="FFFFFF"/>
            <w:vAlign w:val="center"/>
          </w:tcPr>
          <w:p w14:paraId="70B58030"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tcBorders>
              <w:top w:val="single" w:sz="8" w:space="0" w:color="C0C0C0"/>
              <w:left w:val="single" w:sz="6" w:space="0" w:color="BFBFBF" w:themeColor="background1" w:themeShade="BF"/>
              <w:bottom w:val="single" w:sz="6" w:space="0" w:color="BFBFBF"/>
              <w:right w:val="single" w:sz="6" w:space="0" w:color="BFBFBF" w:themeColor="background1" w:themeShade="BF"/>
            </w:tcBorders>
            <w:shd w:val="clear" w:color="auto" w:fill="FFFFFF" w:themeFill="background1"/>
            <w:vAlign w:val="center"/>
          </w:tcPr>
          <w:p w14:paraId="7E039696"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6" w:space="0" w:color="BFBFBF"/>
              <w:right w:val="single" w:sz="6" w:space="0" w:color="BFBFBF" w:themeColor="background1" w:themeShade="BF"/>
            </w:tcBorders>
            <w:shd w:val="clear" w:color="auto" w:fill="FFFFFF" w:themeFill="background1"/>
            <w:vAlign w:val="center"/>
          </w:tcPr>
          <w:p w14:paraId="6752D42E" w14:textId="5B32F2A5"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themeColor="background1" w:themeShade="BF"/>
              <w:bottom w:val="single" w:sz="6" w:space="0" w:color="BFBFBF"/>
              <w:right w:val="single" w:sz="6" w:space="0" w:color="BFBFBF" w:themeColor="background1" w:themeShade="BF"/>
            </w:tcBorders>
            <w:shd w:val="clear" w:color="auto" w:fill="FFFFFF" w:themeFill="background1"/>
            <w:vAlign w:val="center"/>
          </w:tcPr>
          <w:p w14:paraId="672C1172" w14:textId="129FB674" w:rsidR="00100072" w:rsidRPr="008840C5" w:rsidRDefault="00F273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ed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71" w:type="dxa"/>
            <w:tcBorders>
              <w:top w:val="single" w:sz="8" w:space="0" w:color="C0C0C0"/>
              <w:left w:val="single" w:sz="6" w:space="0" w:color="BFBFBF" w:themeColor="background1" w:themeShade="BF"/>
              <w:bottom w:val="single" w:sz="6" w:space="0" w:color="BFBFBF"/>
              <w:right w:val="single" w:sz="6" w:space="0" w:color="BFBFBF" w:themeColor="background1" w:themeShade="BF"/>
            </w:tcBorders>
            <w:shd w:val="clear" w:color="auto" w:fill="D9D9D9" w:themeFill="background1" w:themeFillShade="D9"/>
            <w:vAlign w:val="center"/>
          </w:tcPr>
          <w:p w14:paraId="6AB50116" w14:textId="294F6D97" w:rsidR="00100072" w:rsidRPr="008840C5" w:rsidRDefault="00100072" w:rsidP="00FD65F4">
            <w:pPr>
              <w:spacing w:before="0" w:line="220" w:lineRule="exact"/>
              <w:ind w:left="28"/>
              <w:jc w:val="center"/>
              <w:rPr>
                <w:rFonts w:ascii="Verdana" w:hAnsi="Verdana"/>
                <w:sz w:val="12"/>
                <w:szCs w:val="12"/>
              </w:rPr>
            </w:pPr>
          </w:p>
        </w:tc>
        <w:tc>
          <w:tcPr>
            <w:tcW w:w="362" w:type="dxa"/>
            <w:tcBorders>
              <w:top w:val="single" w:sz="8" w:space="0" w:color="C0C0C0"/>
              <w:left w:val="single" w:sz="6" w:space="0" w:color="BFBFBF"/>
              <w:bottom w:val="single" w:sz="6" w:space="0" w:color="BFBFBF"/>
              <w:right w:val="single" w:sz="6" w:space="0" w:color="BFBFBF"/>
            </w:tcBorders>
            <w:shd w:val="clear" w:color="auto" w:fill="FFFFFF"/>
            <w:vAlign w:val="center"/>
          </w:tcPr>
          <w:p w14:paraId="3CF787ED"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33" w:type="dxa"/>
            <w:tcBorders>
              <w:top w:val="single" w:sz="8" w:space="0" w:color="C0C0C0"/>
              <w:left w:val="single" w:sz="6" w:space="0" w:color="BFBFBF"/>
              <w:bottom w:val="single" w:sz="6" w:space="0" w:color="BFBFBF"/>
              <w:right w:val="single" w:sz="6" w:space="0" w:color="BFBFBF"/>
            </w:tcBorders>
            <w:shd w:val="clear" w:color="auto" w:fill="FFFFFF"/>
            <w:vAlign w:val="center"/>
          </w:tcPr>
          <w:p w14:paraId="7F266E41"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3" w:type="dxa"/>
            <w:tcBorders>
              <w:top w:val="single" w:sz="8" w:space="0" w:color="C0C0C0"/>
              <w:left w:val="single" w:sz="6" w:space="0" w:color="BFBFBF"/>
              <w:bottom w:val="single" w:sz="6" w:space="0" w:color="BFBFBF"/>
              <w:right w:val="single" w:sz="6" w:space="0" w:color="BFBFBF"/>
            </w:tcBorders>
            <w:shd w:val="clear" w:color="auto" w:fill="FFFFFF"/>
            <w:vAlign w:val="center"/>
          </w:tcPr>
          <w:p w14:paraId="0060A7AE" w14:textId="14975724" w:rsidR="00100072" w:rsidRPr="00425988" w:rsidRDefault="00100072" w:rsidP="00FD65F4">
            <w:pPr>
              <w:spacing w:before="0" w:line="220" w:lineRule="exact"/>
              <w:ind w:left="28"/>
              <w:jc w:val="center"/>
              <w:rPr>
                <w:rFonts w:ascii="Verdana" w:hAnsi="Verdana"/>
                <w:sz w:val="12"/>
                <w:szCs w:val="12"/>
              </w:rPr>
            </w:pPr>
            <w:r w:rsidRPr="00A948C5">
              <w:rPr>
                <w:rFonts w:ascii="Verdana" w:hAnsi="Verdana"/>
                <w:sz w:val="12"/>
                <w:szCs w:val="12"/>
              </w:rPr>
              <w:fldChar w:fldCharType="begin">
                <w:ffData>
                  <w:name w:val="Check16"/>
                  <w:enabled/>
                  <w:calcOnExit w:val="0"/>
                  <w:checkBox>
                    <w:sizeAuto/>
                    <w:default w:val="0"/>
                  </w:checkBox>
                </w:ffData>
              </w:fldChar>
            </w:r>
            <w:r w:rsidRPr="00A948C5">
              <w:rPr>
                <w:rFonts w:ascii="Verdana" w:hAnsi="Verdana"/>
                <w:sz w:val="12"/>
                <w:szCs w:val="12"/>
              </w:rPr>
              <w:instrText xml:space="preserve"> FORMCHECKBOX </w:instrText>
            </w:r>
            <w:r w:rsidRPr="00A948C5">
              <w:rPr>
                <w:rFonts w:ascii="Verdana" w:hAnsi="Verdana"/>
                <w:sz w:val="12"/>
                <w:szCs w:val="12"/>
              </w:rPr>
            </w:r>
            <w:r w:rsidRPr="00A948C5">
              <w:rPr>
                <w:rFonts w:ascii="Verdana" w:hAnsi="Verdana"/>
                <w:sz w:val="12"/>
                <w:szCs w:val="12"/>
              </w:rPr>
              <w:fldChar w:fldCharType="separate"/>
            </w:r>
            <w:r w:rsidRPr="00A948C5">
              <w:rPr>
                <w:rFonts w:ascii="Verdana" w:hAnsi="Verdana"/>
                <w:sz w:val="12"/>
                <w:szCs w:val="12"/>
              </w:rPr>
              <w:fldChar w:fldCharType="end"/>
            </w:r>
          </w:p>
        </w:tc>
      </w:tr>
      <w:tr w:rsidR="00D83201" w:rsidRPr="008840C5" w14:paraId="4476F85F" w14:textId="77777777" w:rsidTr="005B5A42">
        <w:trPr>
          <w:trHeight w:hRule="exact" w:val="409"/>
        </w:trPr>
        <w:tc>
          <w:tcPr>
            <w:tcW w:w="1310" w:type="dxa"/>
            <w:tcBorders>
              <w:top w:val="single" w:sz="6" w:space="0" w:color="BFBFBF"/>
              <w:left w:val="nil"/>
              <w:bottom w:val="single" w:sz="6" w:space="0" w:color="BFBFBF"/>
              <w:right w:val="single" w:sz="6" w:space="0" w:color="BFBFBF" w:themeColor="background1" w:themeShade="BF"/>
            </w:tcBorders>
            <w:vAlign w:val="center"/>
          </w:tcPr>
          <w:p w14:paraId="00FAD7C8" w14:textId="77777777" w:rsidR="00CD4D87" w:rsidRPr="008840C5" w:rsidRDefault="00CD4D87" w:rsidP="00D83201">
            <w:pPr>
              <w:spacing w:before="0" w:line="180" w:lineRule="exact"/>
              <w:ind w:left="57"/>
              <w:rPr>
                <w:rFonts w:ascii="Verdana" w:hAnsi="Verdana"/>
                <w:sz w:val="12"/>
                <w:szCs w:val="12"/>
              </w:rPr>
            </w:pPr>
            <w:r>
              <w:rPr>
                <w:rFonts w:ascii="Verdana" w:hAnsi="Verdana"/>
                <w:sz w:val="12"/>
                <w:szCs w:val="12"/>
              </w:rPr>
              <w:t>Structured deposits</w:t>
            </w:r>
            <w:r w:rsidRPr="008840C5">
              <w:rPr>
                <w:rFonts w:ascii="Verdana" w:hAnsi="Verdana"/>
                <w:sz w:val="12"/>
                <w:szCs w:val="12"/>
              </w:rPr>
              <w:t xml:space="preserve"> </w:t>
            </w:r>
          </w:p>
        </w:tc>
        <w:tc>
          <w:tcPr>
            <w:tcW w:w="958" w:type="dxa"/>
            <w:tcBorders>
              <w:top w:val="single" w:sz="6" w:space="0" w:color="BFBFBF"/>
              <w:left w:val="single" w:sz="6" w:space="0" w:color="BFBFBF" w:themeColor="background1" w:themeShade="BF"/>
              <w:bottom w:val="single" w:sz="6" w:space="0" w:color="BFBFBF"/>
              <w:right w:val="single" w:sz="6" w:space="0" w:color="BFBFBF" w:themeColor="background1" w:themeShade="BF"/>
            </w:tcBorders>
            <w:vAlign w:val="center"/>
          </w:tcPr>
          <w:p w14:paraId="3234BEF8" w14:textId="77777777" w:rsidR="00CD4D87" w:rsidRPr="008840C5" w:rsidRDefault="00CD4D87" w:rsidP="00D8320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6" w:space="0" w:color="BFBFBF"/>
              <w:left w:val="single" w:sz="6" w:space="0" w:color="BFBFBF" w:themeColor="background1" w:themeShade="BF"/>
              <w:bottom w:val="single" w:sz="6" w:space="0" w:color="BFBFBF"/>
              <w:right w:val="single" w:sz="6" w:space="0" w:color="BFBFBF" w:themeColor="background1" w:themeShade="BF"/>
            </w:tcBorders>
            <w:vAlign w:val="center"/>
          </w:tcPr>
          <w:p w14:paraId="2C8EEE9F" w14:textId="77777777" w:rsidR="00CD4D87" w:rsidRPr="008840C5" w:rsidRDefault="00CD4D87" w:rsidP="00D8320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6" w:space="0" w:color="BFBFBF"/>
              <w:left w:val="single" w:sz="6" w:space="0" w:color="BFBFBF" w:themeColor="background1" w:themeShade="BF"/>
              <w:bottom w:val="single" w:sz="6" w:space="0" w:color="BFBFBF"/>
              <w:right w:val="single" w:sz="6" w:space="0" w:color="BFBFBF" w:themeColor="background1" w:themeShade="BF"/>
            </w:tcBorders>
            <w:vAlign w:val="center"/>
          </w:tcPr>
          <w:p w14:paraId="02650FA3" w14:textId="77777777" w:rsidR="00CD4D87" w:rsidRPr="008840C5" w:rsidRDefault="00CD4D87" w:rsidP="00D8320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tcBorders>
              <w:top w:val="single" w:sz="6" w:space="0" w:color="BFBFBF"/>
              <w:left w:val="single" w:sz="6" w:space="0" w:color="BFBFBF" w:themeColor="background1" w:themeShade="BF"/>
              <w:bottom w:val="single" w:sz="6" w:space="0" w:color="BFBFBF"/>
              <w:right w:val="single" w:sz="6" w:space="0" w:color="BFBFBF" w:themeColor="background1" w:themeShade="BF"/>
            </w:tcBorders>
            <w:vAlign w:val="center"/>
          </w:tcPr>
          <w:p w14:paraId="7A158F14" w14:textId="77777777" w:rsidR="00CD4D87" w:rsidRPr="008840C5" w:rsidRDefault="00CD4D87" w:rsidP="00D8320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6" w:space="0" w:color="BFBFBF"/>
              <w:left w:val="single" w:sz="6" w:space="0" w:color="BFBFBF" w:themeColor="background1" w:themeShade="BF"/>
              <w:bottom w:val="single" w:sz="6" w:space="0" w:color="BFBFBF"/>
              <w:right w:val="single" w:sz="6" w:space="0" w:color="BFBFBF" w:themeColor="background1" w:themeShade="BF"/>
            </w:tcBorders>
            <w:shd w:val="clear" w:color="auto" w:fill="D9D9D9" w:themeFill="background1" w:themeFillShade="D9"/>
            <w:vAlign w:val="center"/>
          </w:tcPr>
          <w:p w14:paraId="281EF6EE" w14:textId="77777777" w:rsidR="00CD4D87" w:rsidRPr="008840C5" w:rsidRDefault="00CD4D87" w:rsidP="00D83201">
            <w:pPr>
              <w:spacing w:before="0" w:line="220" w:lineRule="exact"/>
              <w:rPr>
                <w:rFonts w:ascii="Verdana" w:hAnsi="Verdana"/>
                <w:sz w:val="12"/>
                <w:szCs w:val="12"/>
              </w:rPr>
            </w:pPr>
          </w:p>
        </w:tc>
        <w:tc>
          <w:tcPr>
            <w:tcW w:w="567" w:type="dxa"/>
            <w:tcBorders>
              <w:top w:val="single" w:sz="6" w:space="0" w:color="BFBFBF"/>
              <w:left w:val="single" w:sz="6" w:space="0" w:color="BFBFBF"/>
              <w:bottom w:val="single" w:sz="6" w:space="0" w:color="BFBFBF"/>
              <w:right w:val="single" w:sz="6" w:space="0" w:color="BFBFBF"/>
            </w:tcBorders>
            <w:vAlign w:val="center"/>
          </w:tcPr>
          <w:p w14:paraId="46F3D69C" w14:textId="77777777" w:rsidR="00CD4D87" w:rsidRPr="008840C5" w:rsidRDefault="00CD4D87" w:rsidP="00D8320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tcBorders>
              <w:top w:val="single" w:sz="6" w:space="0" w:color="BFBFBF"/>
              <w:left w:val="single" w:sz="6" w:space="0" w:color="BFBFBF" w:themeColor="background1" w:themeShade="BF"/>
              <w:bottom w:val="single" w:sz="6" w:space="0" w:color="BFBFBF"/>
              <w:right w:val="single" w:sz="6" w:space="0" w:color="BFBFBF" w:themeColor="background1" w:themeShade="BF"/>
            </w:tcBorders>
            <w:shd w:val="clear" w:color="auto" w:fill="D9D9D9" w:themeFill="background1" w:themeFillShade="D9"/>
            <w:vAlign w:val="center"/>
          </w:tcPr>
          <w:p w14:paraId="137D09D3" w14:textId="77777777" w:rsidR="00CD4D87" w:rsidRPr="008840C5" w:rsidRDefault="00CD4D87" w:rsidP="00D83201">
            <w:pPr>
              <w:spacing w:before="0" w:line="220" w:lineRule="exact"/>
              <w:ind w:left="28"/>
              <w:jc w:val="center"/>
              <w:rPr>
                <w:rFonts w:ascii="Verdana" w:hAnsi="Verdana"/>
                <w:sz w:val="12"/>
                <w:szCs w:val="12"/>
              </w:rPr>
            </w:pPr>
          </w:p>
        </w:tc>
        <w:tc>
          <w:tcPr>
            <w:tcW w:w="851" w:type="dxa"/>
            <w:tcBorders>
              <w:top w:val="single" w:sz="6" w:space="0" w:color="BFBFBF"/>
              <w:left w:val="single" w:sz="6" w:space="0" w:color="BFBFBF" w:themeColor="background1" w:themeShade="BF"/>
              <w:bottom w:val="single" w:sz="6" w:space="0" w:color="BFBFBF"/>
              <w:right w:val="single" w:sz="6" w:space="0" w:color="BFBFBF" w:themeColor="background1" w:themeShade="BF"/>
            </w:tcBorders>
            <w:shd w:val="clear" w:color="auto" w:fill="D9D9D9" w:themeFill="background1" w:themeFillShade="D9"/>
            <w:vAlign w:val="center"/>
          </w:tcPr>
          <w:p w14:paraId="3EEE8D63" w14:textId="77777777" w:rsidR="00CD4D87" w:rsidRPr="008840C5" w:rsidRDefault="00CD4D87" w:rsidP="00D83201">
            <w:pPr>
              <w:spacing w:before="0" w:line="220" w:lineRule="exact"/>
              <w:ind w:left="28"/>
              <w:jc w:val="center"/>
              <w:rPr>
                <w:rFonts w:ascii="Verdana" w:hAnsi="Verdana"/>
                <w:sz w:val="12"/>
                <w:szCs w:val="12"/>
              </w:rPr>
            </w:pPr>
          </w:p>
        </w:tc>
        <w:tc>
          <w:tcPr>
            <w:tcW w:w="709" w:type="dxa"/>
            <w:tcBorders>
              <w:top w:val="single" w:sz="6" w:space="0" w:color="BFBFBF"/>
              <w:left w:val="single" w:sz="6" w:space="0" w:color="BFBFBF" w:themeColor="background1" w:themeShade="BF"/>
              <w:bottom w:val="single" w:sz="6" w:space="0" w:color="BFBFBF"/>
              <w:right w:val="single" w:sz="6" w:space="0" w:color="BFBFBF" w:themeColor="background1" w:themeShade="BF"/>
            </w:tcBorders>
            <w:shd w:val="clear" w:color="auto" w:fill="FFFFFF" w:themeFill="background1"/>
            <w:vAlign w:val="center"/>
          </w:tcPr>
          <w:p w14:paraId="60B2EF79" w14:textId="77777777" w:rsidR="00CD4D87" w:rsidRPr="008840C5" w:rsidRDefault="00CD4D87" w:rsidP="00D8320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71" w:type="dxa"/>
            <w:tcBorders>
              <w:top w:val="single" w:sz="6" w:space="0" w:color="BFBFBF"/>
              <w:left w:val="single" w:sz="6" w:space="0" w:color="BFBFBF" w:themeColor="background1" w:themeShade="BF"/>
              <w:bottom w:val="single" w:sz="6" w:space="0" w:color="BFBFBF"/>
              <w:right w:val="single" w:sz="6" w:space="0" w:color="BFBFBF" w:themeColor="background1" w:themeShade="BF"/>
            </w:tcBorders>
            <w:shd w:val="clear" w:color="auto" w:fill="D9D9D9" w:themeFill="background1" w:themeFillShade="D9"/>
            <w:vAlign w:val="center"/>
          </w:tcPr>
          <w:p w14:paraId="4B99CCFF" w14:textId="77777777" w:rsidR="00CD4D87" w:rsidRPr="008840C5" w:rsidRDefault="00CD4D87" w:rsidP="00D83201">
            <w:pPr>
              <w:spacing w:before="0" w:line="220" w:lineRule="exact"/>
              <w:ind w:left="28"/>
              <w:jc w:val="center"/>
              <w:rPr>
                <w:rFonts w:ascii="Verdana" w:hAnsi="Verdana"/>
                <w:sz w:val="12"/>
                <w:szCs w:val="12"/>
              </w:rPr>
            </w:pPr>
          </w:p>
        </w:tc>
        <w:tc>
          <w:tcPr>
            <w:tcW w:w="362" w:type="dxa"/>
            <w:tcBorders>
              <w:top w:val="single" w:sz="6" w:space="0" w:color="BFBFBF"/>
              <w:left w:val="single" w:sz="6" w:space="0" w:color="BFBFBF"/>
              <w:bottom w:val="single" w:sz="6" w:space="0" w:color="BFBFBF"/>
              <w:right w:val="single" w:sz="6" w:space="0" w:color="BFBFBF"/>
            </w:tcBorders>
            <w:shd w:val="clear" w:color="auto" w:fill="D9D9D9" w:themeFill="background1" w:themeFillShade="D9"/>
            <w:vAlign w:val="center"/>
          </w:tcPr>
          <w:p w14:paraId="665A3CE2" w14:textId="77777777" w:rsidR="00CD4D87" w:rsidRPr="008840C5" w:rsidRDefault="00CD4D87" w:rsidP="00D83201">
            <w:pPr>
              <w:spacing w:before="0" w:line="220" w:lineRule="exact"/>
              <w:ind w:left="28"/>
              <w:jc w:val="center"/>
              <w:rPr>
                <w:rFonts w:ascii="Verdana" w:hAnsi="Verdana"/>
                <w:sz w:val="12"/>
                <w:szCs w:val="12"/>
              </w:rPr>
            </w:pPr>
          </w:p>
        </w:tc>
        <w:tc>
          <w:tcPr>
            <w:tcW w:w="633" w:type="dxa"/>
            <w:tcBorders>
              <w:top w:val="single" w:sz="6" w:space="0" w:color="BFBFBF"/>
              <w:left w:val="single" w:sz="6" w:space="0" w:color="BFBFBF"/>
              <w:bottom w:val="single" w:sz="6" w:space="0" w:color="BFBFBF"/>
              <w:right w:val="single" w:sz="6" w:space="0" w:color="BFBFBF"/>
            </w:tcBorders>
            <w:shd w:val="clear" w:color="auto" w:fill="D9D9D9" w:themeFill="background1" w:themeFillShade="D9"/>
            <w:vAlign w:val="center"/>
          </w:tcPr>
          <w:p w14:paraId="2EDE99AC" w14:textId="77777777" w:rsidR="00CD4D87" w:rsidRPr="008840C5" w:rsidRDefault="00CD4D87" w:rsidP="00D83201">
            <w:pPr>
              <w:spacing w:before="0" w:line="220" w:lineRule="exact"/>
              <w:ind w:left="28"/>
              <w:jc w:val="center"/>
              <w:rPr>
                <w:rFonts w:ascii="Verdana" w:hAnsi="Verdana"/>
                <w:sz w:val="12"/>
                <w:szCs w:val="12"/>
              </w:rPr>
            </w:pPr>
          </w:p>
        </w:tc>
        <w:tc>
          <w:tcPr>
            <w:tcW w:w="563" w:type="dxa"/>
            <w:tcBorders>
              <w:top w:val="single" w:sz="6" w:space="0" w:color="BFBFBF"/>
              <w:left w:val="single" w:sz="6" w:space="0" w:color="BFBFBF"/>
              <w:bottom w:val="single" w:sz="6" w:space="0" w:color="BFBFBF"/>
              <w:right w:val="single" w:sz="6" w:space="0" w:color="BFBFBF"/>
            </w:tcBorders>
            <w:shd w:val="clear" w:color="auto" w:fill="D9D9D9" w:themeFill="background1" w:themeFillShade="D9"/>
            <w:vAlign w:val="center"/>
          </w:tcPr>
          <w:p w14:paraId="2CBA20B8" w14:textId="77777777" w:rsidR="00CD4D87" w:rsidRPr="00425988" w:rsidRDefault="00CD4D87" w:rsidP="00D83201">
            <w:pPr>
              <w:spacing w:before="0" w:line="220" w:lineRule="exact"/>
              <w:ind w:left="28"/>
              <w:jc w:val="center"/>
              <w:rPr>
                <w:rFonts w:ascii="Verdana" w:hAnsi="Verdana"/>
                <w:sz w:val="12"/>
                <w:szCs w:val="12"/>
              </w:rPr>
            </w:pPr>
          </w:p>
        </w:tc>
      </w:tr>
      <w:tr w:rsidR="008454FF" w:rsidRPr="008840C5" w14:paraId="2A3D6C1F" w14:textId="77777777" w:rsidTr="005B5A42">
        <w:trPr>
          <w:trHeight w:hRule="exact" w:val="409"/>
        </w:trPr>
        <w:tc>
          <w:tcPr>
            <w:tcW w:w="1310" w:type="dxa"/>
            <w:tcBorders>
              <w:top w:val="single" w:sz="6" w:space="0" w:color="BFBFBF"/>
              <w:left w:val="nil"/>
              <w:bottom w:val="single" w:sz="24" w:space="0" w:color="BFBFBF" w:themeColor="background1" w:themeShade="BF"/>
              <w:right w:val="single" w:sz="6" w:space="0" w:color="BFBFBF" w:themeColor="background1" w:themeShade="BF"/>
            </w:tcBorders>
            <w:vAlign w:val="center"/>
          </w:tcPr>
          <w:p w14:paraId="7BE5E68E" w14:textId="3591123C" w:rsidR="00100072" w:rsidRPr="008840C5" w:rsidRDefault="00CD4D87" w:rsidP="00FD65F4">
            <w:pPr>
              <w:spacing w:before="0" w:line="180" w:lineRule="exact"/>
              <w:ind w:left="57"/>
              <w:rPr>
                <w:rFonts w:ascii="Verdana" w:hAnsi="Verdana"/>
                <w:sz w:val="12"/>
                <w:szCs w:val="12"/>
              </w:rPr>
            </w:pPr>
            <w:r>
              <w:rPr>
                <w:rFonts w:ascii="Verdana" w:hAnsi="Verdana"/>
                <w:sz w:val="12"/>
                <w:szCs w:val="12"/>
              </w:rPr>
              <w:t>Life Policy</w:t>
            </w:r>
          </w:p>
        </w:tc>
        <w:tc>
          <w:tcPr>
            <w:tcW w:w="958" w:type="dxa"/>
            <w:tcBorders>
              <w:top w:val="single" w:sz="6" w:space="0" w:color="BFBFBF"/>
              <w:left w:val="single" w:sz="6" w:space="0" w:color="BFBFBF" w:themeColor="background1" w:themeShade="BF"/>
              <w:bottom w:val="single" w:sz="24" w:space="0" w:color="BFBFBF" w:themeColor="background1" w:themeShade="BF"/>
              <w:right w:val="single" w:sz="6" w:space="0" w:color="BFBFBF" w:themeColor="background1" w:themeShade="BF"/>
            </w:tcBorders>
            <w:shd w:val="clear" w:color="auto" w:fill="D9D9D9" w:themeFill="background1" w:themeFillShade="D9"/>
            <w:vAlign w:val="center"/>
          </w:tcPr>
          <w:p w14:paraId="3DCABE18" w14:textId="4A7F0B79" w:rsidR="00100072" w:rsidRPr="008840C5" w:rsidRDefault="00100072" w:rsidP="00FD65F4">
            <w:pPr>
              <w:spacing w:before="0" w:line="220" w:lineRule="exact"/>
              <w:ind w:left="28"/>
              <w:jc w:val="center"/>
              <w:rPr>
                <w:rFonts w:ascii="Verdana" w:hAnsi="Verdana"/>
                <w:b/>
                <w:sz w:val="12"/>
                <w:szCs w:val="12"/>
              </w:rPr>
            </w:pPr>
          </w:p>
        </w:tc>
        <w:tc>
          <w:tcPr>
            <w:tcW w:w="851" w:type="dxa"/>
            <w:tcBorders>
              <w:top w:val="single" w:sz="6" w:space="0" w:color="BFBFBF"/>
              <w:left w:val="single" w:sz="6" w:space="0" w:color="BFBFBF" w:themeColor="background1" w:themeShade="BF"/>
              <w:bottom w:val="single" w:sz="24" w:space="0" w:color="BFBFBF" w:themeColor="background1" w:themeShade="BF"/>
              <w:right w:val="single" w:sz="6" w:space="0" w:color="BFBFBF" w:themeColor="background1" w:themeShade="BF"/>
            </w:tcBorders>
            <w:shd w:val="clear" w:color="auto" w:fill="D9D9D9" w:themeFill="background1" w:themeFillShade="D9"/>
            <w:vAlign w:val="center"/>
          </w:tcPr>
          <w:p w14:paraId="25EB68F9" w14:textId="007CF380" w:rsidR="00100072" w:rsidRPr="008840C5" w:rsidRDefault="00100072" w:rsidP="00FD65F4">
            <w:pPr>
              <w:spacing w:before="0" w:line="220" w:lineRule="exact"/>
              <w:ind w:left="28"/>
              <w:jc w:val="center"/>
              <w:rPr>
                <w:rFonts w:ascii="Verdana" w:hAnsi="Verdana"/>
                <w:b/>
                <w:sz w:val="12"/>
                <w:szCs w:val="12"/>
              </w:rPr>
            </w:pPr>
          </w:p>
        </w:tc>
        <w:tc>
          <w:tcPr>
            <w:tcW w:w="851" w:type="dxa"/>
            <w:tcBorders>
              <w:top w:val="single" w:sz="6" w:space="0" w:color="BFBFBF"/>
              <w:left w:val="single" w:sz="6" w:space="0" w:color="BFBFBF" w:themeColor="background1" w:themeShade="BF"/>
              <w:bottom w:val="single" w:sz="24" w:space="0" w:color="BFBFBF" w:themeColor="background1" w:themeShade="BF"/>
              <w:right w:val="single" w:sz="6" w:space="0" w:color="BFBFBF" w:themeColor="background1" w:themeShade="BF"/>
            </w:tcBorders>
            <w:shd w:val="clear" w:color="auto" w:fill="D9D9D9" w:themeFill="background1" w:themeFillShade="D9"/>
            <w:vAlign w:val="center"/>
          </w:tcPr>
          <w:p w14:paraId="5326F285" w14:textId="6F69ECF2" w:rsidR="00100072" w:rsidRPr="008840C5" w:rsidRDefault="00100072" w:rsidP="00FD65F4">
            <w:pPr>
              <w:spacing w:before="0" w:line="220" w:lineRule="exact"/>
              <w:ind w:left="28"/>
              <w:jc w:val="center"/>
              <w:rPr>
                <w:rFonts w:ascii="Verdana" w:hAnsi="Verdana"/>
                <w:b/>
                <w:sz w:val="12"/>
                <w:szCs w:val="12"/>
              </w:rPr>
            </w:pPr>
          </w:p>
        </w:tc>
        <w:tc>
          <w:tcPr>
            <w:tcW w:w="850" w:type="dxa"/>
            <w:tcBorders>
              <w:top w:val="single" w:sz="6" w:space="0" w:color="BFBFBF"/>
              <w:left w:val="single" w:sz="6" w:space="0" w:color="BFBFBF" w:themeColor="background1" w:themeShade="BF"/>
              <w:bottom w:val="single" w:sz="24" w:space="0" w:color="BFBFBF" w:themeColor="background1" w:themeShade="BF"/>
              <w:right w:val="single" w:sz="6" w:space="0" w:color="BFBFBF" w:themeColor="background1" w:themeShade="BF"/>
            </w:tcBorders>
            <w:shd w:val="clear" w:color="auto" w:fill="D9D9D9" w:themeFill="background1" w:themeFillShade="D9"/>
            <w:vAlign w:val="center"/>
          </w:tcPr>
          <w:p w14:paraId="1832BEE5" w14:textId="0C0F03A6" w:rsidR="00100072" w:rsidRPr="008840C5" w:rsidRDefault="00100072" w:rsidP="00FD65F4">
            <w:pPr>
              <w:spacing w:before="0" w:line="220" w:lineRule="exact"/>
              <w:ind w:left="28"/>
              <w:jc w:val="center"/>
              <w:rPr>
                <w:rFonts w:ascii="Verdana" w:hAnsi="Verdana"/>
                <w:b/>
                <w:sz w:val="12"/>
                <w:szCs w:val="12"/>
              </w:rPr>
            </w:pPr>
          </w:p>
        </w:tc>
        <w:tc>
          <w:tcPr>
            <w:tcW w:w="851" w:type="dxa"/>
            <w:tcBorders>
              <w:top w:val="single" w:sz="6" w:space="0" w:color="BFBFBF"/>
              <w:left w:val="single" w:sz="6" w:space="0" w:color="BFBFBF" w:themeColor="background1" w:themeShade="BF"/>
              <w:bottom w:val="single" w:sz="24" w:space="0" w:color="BFBFBF" w:themeColor="background1" w:themeShade="BF"/>
              <w:right w:val="single" w:sz="6" w:space="0" w:color="BFBFBF" w:themeColor="background1" w:themeShade="BF"/>
            </w:tcBorders>
            <w:shd w:val="clear" w:color="auto" w:fill="D9D9D9" w:themeFill="background1" w:themeFillShade="D9"/>
            <w:vAlign w:val="center"/>
          </w:tcPr>
          <w:p w14:paraId="6DD22437" w14:textId="77777777" w:rsidR="00100072" w:rsidRPr="008840C5" w:rsidRDefault="00100072" w:rsidP="00FD65F4">
            <w:pPr>
              <w:spacing w:before="0" w:line="220" w:lineRule="exact"/>
              <w:rPr>
                <w:rFonts w:ascii="Verdana" w:hAnsi="Verdana"/>
                <w:sz w:val="12"/>
                <w:szCs w:val="12"/>
              </w:rPr>
            </w:pPr>
          </w:p>
        </w:tc>
        <w:tc>
          <w:tcPr>
            <w:tcW w:w="567" w:type="dxa"/>
            <w:tcBorders>
              <w:top w:val="single" w:sz="6" w:space="0" w:color="BFBFBF"/>
              <w:left w:val="single" w:sz="6" w:space="0" w:color="BFBFBF"/>
              <w:bottom w:val="single" w:sz="24" w:space="0" w:color="BFBFBF"/>
              <w:right w:val="single" w:sz="6" w:space="0" w:color="BFBFBF"/>
            </w:tcBorders>
            <w:shd w:val="clear" w:color="auto" w:fill="D9D9D9" w:themeFill="background1" w:themeFillShade="D9"/>
            <w:vAlign w:val="center"/>
          </w:tcPr>
          <w:p w14:paraId="31C447B2" w14:textId="154B5861" w:rsidR="00100072" w:rsidRPr="008840C5" w:rsidRDefault="00100072" w:rsidP="00FD65F4">
            <w:pPr>
              <w:spacing w:before="0" w:line="220" w:lineRule="exact"/>
              <w:ind w:left="28"/>
              <w:jc w:val="center"/>
              <w:rPr>
                <w:rFonts w:ascii="Verdana" w:hAnsi="Verdana"/>
                <w:sz w:val="12"/>
                <w:szCs w:val="12"/>
              </w:rPr>
            </w:pPr>
          </w:p>
        </w:tc>
        <w:tc>
          <w:tcPr>
            <w:tcW w:w="708" w:type="dxa"/>
            <w:tcBorders>
              <w:top w:val="single" w:sz="6" w:space="0" w:color="BFBFBF"/>
              <w:left w:val="single" w:sz="6" w:space="0" w:color="BFBFBF" w:themeColor="background1" w:themeShade="BF"/>
              <w:bottom w:val="single" w:sz="24" w:space="0" w:color="BFBFBF" w:themeColor="background1" w:themeShade="BF"/>
              <w:right w:val="single" w:sz="6" w:space="0" w:color="BFBFBF" w:themeColor="background1" w:themeShade="BF"/>
            </w:tcBorders>
            <w:shd w:val="clear" w:color="auto" w:fill="D9D9D9" w:themeFill="background1" w:themeFillShade="D9"/>
            <w:vAlign w:val="center"/>
          </w:tcPr>
          <w:p w14:paraId="51FF38ED" w14:textId="77777777" w:rsidR="00100072" w:rsidRPr="008840C5" w:rsidRDefault="00100072" w:rsidP="00FD65F4">
            <w:pPr>
              <w:spacing w:before="0" w:line="220" w:lineRule="exact"/>
              <w:ind w:left="28"/>
              <w:jc w:val="center"/>
              <w:rPr>
                <w:rFonts w:ascii="Verdana" w:hAnsi="Verdana"/>
                <w:sz w:val="12"/>
                <w:szCs w:val="12"/>
              </w:rPr>
            </w:pPr>
          </w:p>
        </w:tc>
        <w:tc>
          <w:tcPr>
            <w:tcW w:w="851" w:type="dxa"/>
            <w:tcBorders>
              <w:top w:val="single" w:sz="6" w:space="0" w:color="BFBFBF"/>
              <w:left w:val="single" w:sz="6" w:space="0" w:color="BFBFBF" w:themeColor="background1" w:themeShade="BF"/>
              <w:bottom w:val="single" w:sz="24" w:space="0" w:color="BFBFBF" w:themeColor="background1" w:themeShade="BF"/>
              <w:right w:val="single" w:sz="6" w:space="0" w:color="BFBFBF" w:themeColor="background1" w:themeShade="BF"/>
            </w:tcBorders>
            <w:shd w:val="clear" w:color="auto" w:fill="D9D9D9" w:themeFill="background1" w:themeFillShade="D9"/>
            <w:vAlign w:val="center"/>
          </w:tcPr>
          <w:p w14:paraId="15D6CEA9" w14:textId="77777777" w:rsidR="00100072" w:rsidRPr="008840C5" w:rsidRDefault="00100072" w:rsidP="00FD65F4">
            <w:pPr>
              <w:spacing w:before="0" w:line="220" w:lineRule="exact"/>
              <w:ind w:left="28"/>
              <w:jc w:val="center"/>
              <w:rPr>
                <w:rFonts w:ascii="Verdana" w:hAnsi="Verdana"/>
                <w:sz w:val="12"/>
                <w:szCs w:val="12"/>
              </w:rPr>
            </w:pPr>
          </w:p>
        </w:tc>
        <w:tc>
          <w:tcPr>
            <w:tcW w:w="709" w:type="dxa"/>
            <w:tcBorders>
              <w:top w:val="single" w:sz="6" w:space="0" w:color="BFBFBF"/>
              <w:left w:val="single" w:sz="6" w:space="0" w:color="BFBFBF" w:themeColor="background1" w:themeShade="BF"/>
              <w:bottom w:val="single" w:sz="24" w:space="0" w:color="BFBFBF" w:themeColor="background1" w:themeShade="BF"/>
              <w:right w:val="single" w:sz="6" w:space="0" w:color="BFBFBF" w:themeColor="background1" w:themeShade="BF"/>
            </w:tcBorders>
            <w:shd w:val="clear" w:color="auto" w:fill="FFFFFF" w:themeFill="background1"/>
            <w:vAlign w:val="center"/>
          </w:tcPr>
          <w:p w14:paraId="4FA3C3F3" w14:textId="6A6A3F4E" w:rsidR="00100072" w:rsidRPr="008840C5" w:rsidRDefault="00CD4D87"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71" w:type="dxa"/>
            <w:tcBorders>
              <w:top w:val="single" w:sz="6" w:space="0" w:color="BFBFBF"/>
              <w:left w:val="single" w:sz="6" w:space="0" w:color="BFBFBF" w:themeColor="background1" w:themeShade="BF"/>
              <w:bottom w:val="single" w:sz="24" w:space="0" w:color="BFBFBF" w:themeColor="background1" w:themeShade="BF"/>
              <w:right w:val="single" w:sz="6" w:space="0" w:color="BFBFBF" w:themeColor="background1" w:themeShade="BF"/>
            </w:tcBorders>
            <w:shd w:val="clear" w:color="auto" w:fill="D9D9D9" w:themeFill="background1" w:themeFillShade="D9"/>
            <w:vAlign w:val="center"/>
          </w:tcPr>
          <w:p w14:paraId="4737BDF4" w14:textId="7A3147FE" w:rsidR="00100072" w:rsidRPr="008840C5" w:rsidRDefault="00100072" w:rsidP="00FD65F4">
            <w:pPr>
              <w:spacing w:before="0" w:line="220" w:lineRule="exact"/>
              <w:ind w:left="28"/>
              <w:jc w:val="center"/>
              <w:rPr>
                <w:rFonts w:ascii="Verdana" w:hAnsi="Verdana"/>
                <w:sz w:val="12"/>
                <w:szCs w:val="12"/>
              </w:rPr>
            </w:pPr>
          </w:p>
        </w:tc>
        <w:tc>
          <w:tcPr>
            <w:tcW w:w="362" w:type="dxa"/>
            <w:tcBorders>
              <w:top w:val="single" w:sz="6" w:space="0" w:color="BFBFBF"/>
              <w:left w:val="single" w:sz="6" w:space="0" w:color="BFBFBF"/>
              <w:bottom w:val="single" w:sz="24" w:space="0" w:color="BFBFBF"/>
              <w:right w:val="single" w:sz="6" w:space="0" w:color="BFBFBF"/>
            </w:tcBorders>
            <w:shd w:val="clear" w:color="auto" w:fill="D9D9D9" w:themeFill="background1" w:themeFillShade="D9"/>
            <w:vAlign w:val="center"/>
          </w:tcPr>
          <w:p w14:paraId="407F1C06" w14:textId="77777777" w:rsidR="00100072" w:rsidRPr="008840C5" w:rsidRDefault="00100072" w:rsidP="00FD65F4">
            <w:pPr>
              <w:spacing w:before="0" w:line="220" w:lineRule="exact"/>
              <w:ind w:left="28"/>
              <w:jc w:val="center"/>
              <w:rPr>
                <w:rFonts w:ascii="Verdana" w:hAnsi="Verdana"/>
                <w:sz w:val="12"/>
                <w:szCs w:val="12"/>
              </w:rPr>
            </w:pPr>
          </w:p>
        </w:tc>
        <w:tc>
          <w:tcPr>
            <w:tcW w:w="633" w:type="dxa"/>
            <w:tcBorders>
              <w:top w:val="single" w:sz="6" w:space="0" w:color="BFBFBF"/>
              <w:left w:val="single" w:sz="6" w:space="0" w:color="BFBFBF"/>
              <w:bottom w:val="single" w:sz="24" w:space="0" w:color="BFBFBF"/>
              <w:right w:val="single" w:sz="6" w:space="0" w:color="BFBFBF"/>
            </w:tcBorders>
            <w:shd w:val="clear" w:color="auto" w:fill="D9D9D9" w:themeFill="background1" w:themeFillShade="D9"/>
            <w:vAlign w:val="center"/>
          </w:tcPr>
          <w:p w14:paraId="6762D89C" w14:textId="77777777" w:rsidR="00100072" w:rsidRPr="008840C5" w:rsidRDefault="00100072" w:rsidP="00FD65F4">
            <w:pPr>
              <w:spacing w:before="0" w:line="220" w:lineRule="exact"/>
              <w:ind w:left="28"/>
              <w:jc w:val="center"/>
              <w:rPr>
                <w:rFonts w:ascii="Verdana" w:hAnsi="Verdana"/>
                <w:sz w:val="12"/>
                <w:szCs w:val="12"/>
              </w:rPr>
            </w:pPr>
          </w:p>
        </w:tc>
        <w:tc>
          <w:tcPr>
            <w:tcW w:w="563" w:type="dxa"/>
            <w:tcBorders>
              <w:top w:val="single" w:sz="6" w:space="0" w:color="BFBFBF"/>
              <w:left w:val="single" w:sz="6" w:space="0" w:color="BFBFBF"/>
              <w:bottom w:val="single" w:sz="24" w:space="0" w:color="BFBFBF"/>
              <w:right w:val="single" w:sz="6" w:space="0" w:color="BFBFBF"/>
            </w:tcBorders>
            <w:shd w:val="clear" w:color="auto" w:fill="D9D9D9" w:themeFill="background1" w:themeFillShade="D9"/>
            <w:vAlign w:val="center"/>
          </w:tcPr>
          <w:p w14:paraId="561CCEFC" w14:textId="77777777" w:rsidR="00100072" w:rsidRPr="00425988" w:rsidRDefault="00100072" w:rsidP="00FD65F4">
            <w:pPr>
              <w:spacing w:before="0" w:line="220" w:lineRule="exact"/>
              <w:ind w:left="28"/>
              <w:jc w:val="center"/>
              <w:rPr>
                <w:rFonts w:ascii="Verdana" w:hAnsi="Verdana"/>
                <w:sz w:val="12"/>
                <w:szCs w:val="12"/>
              </w:rPr>
            </w:pPr>
          </w:p>
        </w:tc>
      </w:tr>
      <w:tr w:rsidR="00D83201" w:rsidRPr="008840C5" w14:paraId="039855F3" w14:textId="77777777" w:rsidTr="009E7BAF">
        <w:trPr>
          <w:trHeight w:hRule="exact" w:val="417"/>
        </w:trPr>
        <w:tc>
          <w:tcPr>
            <w:tcW w:w="1310" w:type="dxa"/>
            <w:tcBorders>
              <w:top w:val="single" w:sz="24" w:space="0" w:color="BFBFBF" w:themeColor="background1" w:themeShade="BF"/>
              <w:left w:val="nil"/>
              <w:bottom w:val="single" w:sz="8" w:space="0" w:color="C0C0C0"/>
              <w:right w:val="single" w:sz="6" w:space="0" w:color="BFBFBF" w:themeColor="background1" w:themeShade="BF"/>
            </w:tcBorders>
            <w:shd w:val="clear" w:color="auto" w:fill="E6E6E6"/>
            <w:vAlign w:val="center"/>
          </w:tcPr>
          <w:p w14:paraId="11699B2F" w14:textId="77777777" w:rsidR="00100072" w:rsidRPr="00000809" w:rsidRDefault="00100072" w:rsidP="00FD65F4">
            <w:pPr>
              <w:spacing w:before="0" w:line="180" w:lineRule="exact"/>
              <w:ind w:left="57"/>
              <w:rPr>
                <w:rFonts w:ascii="Verdana" w:hAnsi="Verdana"/>
                <w:b/>
                <w:sz w:val="12"/>
                <w:szCs w:val="12"/>
              </w:rPr>
            </w:pPr>
            <w:r w:rsidRPr="00000809">
              <w:rPr>
                <w:rFonts w:ascii="Verdana" w:hAnsi="Verdana"/>
                <w:b/>
                <w:sz w:val="12"/>
                <w:szCs w:val="12"/>
              </w:rPr>
              <w:t>CLIENT TYPE</w:t>
            </w:r>
          </w:p>
        </w:tc>
        <w:tc>
          <w:tcPr>
            <w:tcW w:w="958" w:type="dxa"/>
            <w:tcBorders>
              <w:top w:val="single" w:sz="24" w:space="0" w:color="BFBFBF" w:themeColor="background1" w:themeShade="BF"/>
              <w:left w:val="nil"/>
              <w:bottom w:val="single" w:sz="8" w:space="0" w:color="C0C0C0"/>
              <w:right w:val="single" w:sz="6" w:space="0" w:color="BFBFBF" w:themeColor="background1" w:themeShade="BF"/>
            </w:tcBorders>
            <w:shd w:val="clear" w:color="auto" w:fill="E6E6E6"/>
            <w:vAlign w:val="center"/>
          </w:tcPr>
          <w:p w14:paraId="1B731D36" w14:textId="77777777" w:rsidR="00100072" w:rsidRPr="008840C5" w:rsidRDefault="00100072" w:rsidP="00FD65F4">
            <w:pPr>
              <w:spacing w:before="0" w:line="220" w:lineRule="exact"/>
              <w:ind w:left="28"/>
              <w:jc w:val="center"/>
              <w:rPr>
                <w:rFonts w:ascii="Verdana" w:hAnsi="Verdana"/>
                <w:b/>
                <w:sz w:val="12"/>
                <w:szCs w:val="12"/>
              </w:rPr>
            </w:pPr>
          </w:p>
        </w:tc>
        <w:tc>
          <w:tcPr>
            <w:tcW w:w="851" w:type="dxa"/>
            <w:tcBorders>
              <w:top w:val="single" w:sz="24" w:space="0" w:color="BFBFBF" w:themeColor="background1" w:themeShade="BF"/>
              <w:left w:val="single" w:sz="6" w:space="0" w:color="BFBFBF" w:themeColor="background1" w:themeShade="BF"/>
              <w:bottom w:val="single" w:sz="8" w:space="0" w:color="C0C0C0"/>
              <w:right w:val="single" w:sz="6" w:space="0" w:color="BFBFBF" w:themeColor="background1" w:themeShade="BF"/>
            </w:tcBorders>
            <w:shd w:val="clear" w:color="auto" w:fill="E6E6E6"/>
            <w:vAlign w:val="center"/>
          </w:tcPr>
          <w:p w14:paraId="2A3470DE" w14:textId="77777777" w:rsidR="00100072" w:rsidRPr="008840C5" w:rsidRDefault="00100072" w:rsidP="00FD65F4">
            <w:pPr>
              <w:spacing w:before="0" w:line="220" w:lineRule="exact"/>
              <w:ind w:left="28"/>
              <w:jc w:val="center"/>
              <w:rPr>
                <w:rFonts w:ascii="Verdana" w:hAnsi="Verdana"/>
                <w:b/>
                <w:sz w:val="12"/>
                <w:szCs w:val="12"/>
              </w:rPr>
            </w:pPr>
          </w:p>
        </w:tc>
        <w:tc>
          <w:tcPr>
            <w:tcW w:w="851" w:type="dxa"/>
            <w:tcBorders>
              <w:top w:val="single" w:sz="24" w:space="0" w:color="BFBFBF" w:themeColor="background1" w:themeShade="BF"/>
              <w:left w:val="single" w:sz="6" w:space="0" w:color="BFBFBF" w:themeColor="background1" w:themeShade="BF"/>
              <w:bottom w:val="single" w:sz="8" w:space="0" w:color="C0C0C0"/>
              <w:right w:val="single" w:sz="6" w:space="0" w:color="BFBFBF" w:themeColor="background1" w:themeShade="BF"/>
            </w:tcBorders>
            <w:shd w:val="clear" w:color="auto" w:fill="E6E6E6"/>
            <w:vAlign w:val="center"/>
          </w:tcPr>
          <w:p w14:paraId="38DABCBB" w14:textId="77777777" w:rsidR="00100072" w:rsidRPr="008840C5" w:rsidRDefault="00100072" w:rsidP="00FD65F4">
            <w:pPr>
              <w:spacing w:before="0" w:line="220" w:lineRule="exact"/>
              <w:ind w:left="28"/>
              <w:jc w:val="center"/>
              <w:rPr>
                <w:rFonts w:ascii="Verdana" w:hAnsi="Verdana"/>
                <w:b/>
                <w:sz w:val="12"/>
                <w:szCs w:val="12"/>
              </w:rPr>
            </w:pPr>
          </w:p>
        </w:tc>
        <w:tc>
          <w:tcPr>
            <w:tcW w:w="850" w:type="dxa"/>
            <w:tcBorders>
              <w:top w:val="single" w:sz="24" w:space="0" w:color="BFBFBF" w:themeColor="background1" w:themeShade="BF"/>
              <w:left w:val="single" w:sz="6" w:space="0" w:color="BFBFBF" w:themeColor="background1" w:themeShade="BF"/>
              <w:bottom w:val="single" w:sz="8" w:space="0" w:color="C0C0C0"/>
              <w:right w:val="single" w:sz="6" w:space="0" w:color="BFBFBF" w:themeColor="background1" w:themeShade="BF"/>
            </w:tcBorders>
            <w:shd w:val="clear" w:color="auto" w:fill="E6E6E6"/>
            <w:vAlign w:val="center"/>
          </w:tcPr>
          <w:p w14:paraId="3A8721BC" w14:textId="77777777" w:rsidR="00100072" w:rsidRPr="008840C5" w:rsidRDefault="00100072" w:rsidP="00FD65F4">
            <w:pPr>
              <w:spacing w:before="0" w:line="220" w:lineRule="exact"/>
              <w:ind w:left="28"/>
              <w:jc w:val="center"/>
              <w:rPr>
                <w:rFonts w:ascii="Verdana" w:hAnsi="Verdana"/>
                <w:b/>
                <w:sz w:val="12"/>
                <w:szCs w:val="12"/>
              </w:rPr>
            </w:pPr>
          </w:p>
        </w:tc>
        <w:tc>
          <w:tcPr>
            <w:tcW w:w="851" w:type="dxa"/>
            <w:tcBorders>
              <w:top w:val="single" w:sz="24" w:space="0" w:color="BFBFBF" w:themeColor="background1" w:themeShade="BF"/>
              <w:left w:val="single" w:sz="6" w:space="0" w:color="BFBFBF" w:themeColor="background1" w:themeShade="BF"/>
              <w:bottom w:val="single" w:sz="8" w:space="0" w:color="C0C0C0"/>
              <w:right w:val="single" w:sz="6" w:space="0" w:color="BFBFBF" w:themeColor="background1" w:themeShade="BF"/>
            </w:tcBorders>
            <w:shd w:val="clear" w:color="auto" w:fill="E6E6E6"/>
            <w:vAlign w:val="center"/>
          </w:tcPr>
          <w:p w14:paraId="6D25EDEE" w14:textId="77777777" w:rsidR="00100072" w:rsidRPr="008840C5" w:rsidRDefault="00100072" w:rsidP="00FD65F4">
            <w:pPr>
              <w:spacing w:before="0" w:line="220" w:lineRule="exact"/>
              <w:ind w:left="28"/>
              <w:jc w:val="center"/>
              <w:rPr>
                <w:rFonts w:ascii="Verdana" w:hAnsi="Verdana"/>
                <w:b/>
                <w:sz w:val="12"/>
                <w:szCs w:val="12"/>
              </w:rPr>
            </w:pPr>
          </w:p>
        </w:tc>
        <w:tc>
          <w:tcPr>
            <w:tcW w:w="567" w:type="dxa"/>
            <w:tcBorders>
              <w:top w:val="single" w:sz="24" w:space="0" w:color="BFBFBF"/>
              <w:left w:val="single" w:sz="6" w:space="0" w:color="BFBFBF"/>
              <w:bottom w:val="single" w:sz="8" w:space="0" w:color="C0C0C0"/>
              <w:right w:val="single" w:sz="6" w:space="0" w:color="BFBFBF"/>
            </w:tcBorders>
            <w:shd w:val="clear" w:color="auto" w:fill="E6E6E6"/>
            <w:vAlign w:val="center"/>
          </w:tcPr>
          <w:p w14:paraId="6325ABFC" w14:textId="77777777" w:rsidR="00100072" w:rsidRPr="008840C5" w:rsidRDefault="00100072" w:rsidP="00FD65F4">
            <w:pPr>
              <w:spacing w:before="0" w:line="220" w:lineRule="exact"/>
              <w:ind w:left="28"/>
              <w:jc w:val="center"/>
              <w:rPr>
                <w:rFonts w:ascii="Verdana" w:hAnsi="Verdana"/>
                <w:b/>
                <w:sz w:val="12"/>
                <w:szCs w:val="12"/>
              </w:rPr>
            </w:pPr>
          </w:p>
        </w:tc>
        <w:tc>
          <w:tcPr>
            <w:tcW w:w="708" w:type="dxa"/>
            <w:tcBorders>
              <w:top w:val="single" w:sz="24" w:space="0" w:color="BFBFBF" w:themeColor="background1" w:themeShade="BF"/>
              <w:left w:val="single" w:sz="6" w:space="0" w:color="BFBFBF" w:themeColor="background1" w:themeShade="BF"/>
              <w:bottom w:val="single" w:sz="8" w:space="0" w:color="C0C0C0"/>
              <w:right w:val="single" w:sz="6" w:space="0" w:color="BFBFBF" w:themeColor="background1" w:themeShade="BF"/>
            </w:tcBorders>
            <w:shd w:val="clear" w:color="auto" w:fill="E6E6E6"/>
            <w:vAlign w:val="center"/>
          </w:tcPr>
          <w:p w14:paraId="3743CB5F" w14:textId="77777777" w:rsidR="00100072" w:rsidRPr="008840C5" w:rsidRDefault="00100072" w:rsidP="00FD65F4">
            <w:pPr>
              <w:spacing w:before="0" w:line="220" w:lineRule="exact"/>
              <w:ind w:left="28"/>
              <w:jc w:val="center"/>
              <w:rPr>
                <w:rFonts w:ascii="Verdana" w:hAnsi="Verdana"/>
                <w:b/>
                <w:sz w:val="12"/>
                <w:szCs w:val="12"/>
              </w:rPr>
            </w:pPr>
          </w:p>
        </w:tc>
        <w:tc>
          <w:tcPr>
            <w:tcW w:w="851" w:type="dxa"/>
            <w:tcBorders>
              <w:top w:val="single" w:sz="24" w:space="0" w:color="BFBFBF" w:themeColor="background1" w:themeShade="BF"/>
              <w:left w:val="single" w:sz="6" w:space="0" w:color="BFBFBF" w:themeColor="background1" w:themeShade="BF"/>
              <w:bottom w:val="single" w:sz="8" w:space="0" w:color="C0C0C0"/>
              <w:right w:val="single" w:sz="6" w:space="0" w:color="BFBFBF" w:themeColor="background1" w:themeShade="BF"/>
            </w:tcBorders>
            <w:shd w:val="clear" w:color="auto" w:fill="E6E6E6"/>
          </w:tcPr>
          <w:p w14:paraId="053F9846" w14:textId="77777777" w:rsidR="00100072" w:rsidRPr="008840C5" w:rsidRDefault="00100072" w:rsidP="00FD65F4">
            <w:pPr>
              <w:spacing w:before="0" w:line="220" w:lineRule="exact"/>
              <w:ind w:left="28"/>
              <w:jc w:val="center"/>
              <w:rPr>
                <w:rFonts w:ascii="Verdana" w:hAnsi="Verdana"/>
                <w:b/>
                <w:sz w:val="12"/>
                <w:szCs w:val="12"/>
              </w:rPr>
            </w:pPr>
          </w:p>
        </w:tc>
        <w:tc>
          <w:tcPr>
            <w:tcW w:w="709" w:type="dxa"/>
            <w:tcBorders>
              <w:top w:val="single" w:sz="24" w:space="0" w:color="BFBFBF" w:themeColor="background1" w:themeShade="BF"/>
              <w:left w:val="single" w:sz="6" w:space="0" w:color="BFBFBF" w:themeColor="background1" w:themeShade="BF"/>
              <w:bottom w:val="single" w:sz="8" w:space="0" w:color="C0C0C0"/>
              <w:right w:val="single" w:sz="6" w:space="0" w:color="BFBFBF" w:themeColor="background1" w:themeShade="BF"/>
            </w:tcBorders>
            <w:shd w:val="clear" w:color="auto" w:fill="E6E6E6"/>
            <w:vAlign w:val="center"/>
          </w:tcPr>
          <w:p w14:paraId="10ACB9A4" w14:textId="77777777" w:rsidR="00100072" w:rsidRPr="008840C5" w:rsidRDefault="00100072" w:rsidP="00FD65F4">
            <w:pPr>
              <w:spacing w:before="0" w:line="220" w:lineRule="exact"/>
              <w:ind w:left="28"/>
              <w:jc w:val="center"/>
              <w:rPr>
                <w:rFonts w:ascii="Verdana" w:hAnsi="Verdana"/>
                <w:b/>
                <w:sz w:val="12"/>
                <w:szCs w:val="12"/>
              </w:rPr>
            </w:pPr>
          </w:p>
        </w:tc>
        <w:tc>
          <w:tcPr>
            <w:tcW w:w="671" w:type="dxa"/>
            <w:tcBorders>
              <w:top w:val="single" w:sz="24" w:space="0" w:color="BFBFBF" w:themeColor="background1" w:themeShade="BF"/>
              <w:left w:val="single" w:sz="6" w:space="0" w:color="BFBFBF" w:themeColor="background1" w:themeShade="BF"/>
              <w:bottom w:val="single" w:sz="8" w:space="0" w:color="C0C0C0"/>
              <w:right w:val="single" w:sz="6" w:space="0" w:color="BFBFBF" w:themeColor="background1" w:themeShade="BF"/>
            </w:tcBorders>
            <w:shd w:val="clear" w:color="auto" w:fill="E6E6E6"/>
            <w:vAlign w:val="center"/>
          </w:tcPr>
          <w:p w14:paraId="3EDDD9C6" w14:textId="6811DF34" w:rsidR="00100072" w:rsidRPr="008840C5" w:rsidRDefault="00100072" w:rsidP="00FD65F4">
            <w:pPr>
              <w:spacing w:before="0" w:line="220" w:lineRule="exact"/>
              <w:ind w:left="28"/>
              <w:jc w:val="center"/>
              <w:rPr>
                <w:rFonts w:ascii="Verdana" w:hAnsi="Verdana"/>
                <w:b/>
                <w:sz w:val="12"/>
                <w:szCs w:val="12"/>
              </w:rPr>
            </w:pPr>
          </w:p>
        </w:tc>
        <w:tc>
          <w:tcPr>
            <w:tcW w:w="362" w:type="dxa"/>
            <w:tcBorders>
              <w:top w:val="single" w:sz="24" w:space="0" w:color="BFBFBF"/>
              <w:left w:val="single" w:sz="6" w:space="0" w:color="BFBFBF"/>
              <w:bottom w:val="single" w:sz="8" w:space="0" w:color="C0C0C0"/>
              <w:right w:val="single" w:sz="6" w:space="0" w:color="BFBFBF"/>
            </w:tcBorders>
            <w:shd w:val="clear" w:color="auto" w:fill="E6E6E6"/>
          </w:tcPr>
          <w:p w14:paraId="5FF847BC" w14:textId="77777777" w:rsidR="00100072" w:rsidRPr="008840C5" w:rsidRDefault="00100072" w:rsidP="00FD65F4">
            <w:pPr>
              <w:spacing w:before="0" w:line="220" w:lineRule="exact"/>
              <w:ind w:left="28"/>
              <w:jc w:val="center"/>
              <w:rPr>
                <w:rFonts w:ascii="Verdana" w:hAnsi="Verdana"/>
                <w:b/>
                <w:sz w:val="12"/>
                <w:szCs w:val="12"/>
              </w:rPr>
            </w:pPr>
          </w:p>
        </w:tc>
        <w:tc>
          <w:tcPr>
            <w:tcW w:w="633" w:type="dxa"/>
            <w:tcBorders>
              <w:top w:val="single" w:sz="24" w:space="0" w:color="BFBFBF"/>
              <w:left w:val="single" w:sz="6" w:space="0" w:color="BFBFBF"/>
              <w:bottom w:val="single" w:sz="8" w:space="0" w:color="C0C0C0"/>
              <w:right w:val="single" w:sz="6" w:space="0" w:color="BFBFBF"/>
            </w:tcBorders>
            <w:shd w:val="clear" w:color="auto" w:fill="E6E6E6"/>
          </w:tcPr>
          <w:p w14:paraId="52E4EA16" w14:textId="77777777" w:rsidR="00100072" w:rsidRPr="008840C5" w:rsidRDefault="00100072" w:rsidP="00FD65F4">
            <w:pPr>
              <w:spacing w:before="0" w:line="220" w:lineRule="exact"/>
              <w:ind w:left="28"/>
              <w:jc w:val="center"/>
              <w:rPr>
                <w:rFonts w:ascii="Verdana" w:hAnsi="Verdana"/>
                <w:b/>
                <w:sz w:val="12"/>
                <w:szCs w:val="12"/>
              </w:rPr>
            </w:pPr>
          </w:p>
        </w:tc>
        <w:tc>
          <w:tcPr>
            <w:tcW w:w="563" w:type="dxa"/>
            <w:tcBorders>
              <w:top w:val="single" w:sz="24" w:space="0" w:color="BFBFBF"/>
              <w:left w:val="single" w:sz="6" w:space="0" w:color="BFBFBF"/>
              <w:bottom w:val="single" w:sz="8" w:space="0" w:color="C0C0C0"/>
              <w:right w:val="single" w:sz="6" w:space="0" w:color="BFBFBF"/>
            </w:tcBorders>
            <w:shd w:val="clear" w:color="auto" w:fill="E6E6E6"/>
            <w:vAlign w:val="center"/>
          </w:tcPr>
          <w:p w14:paraId="32F53253" w14:textId="77777777" w:rsidR="00100072" w:rsidRPr="00425988" w:rsidRDefault="00100072" w:rsidP="00FD65F4">
            <w:pPr>
              <w:spacing w:before="0" w:line="220" w:lineRule="exact"/>
              <w:ind w:left="28"/>
              <w:jc w:val="center"/>
              <w:rPr>
                <w:rFonts w:ascii="Verdana" w:hAnsi="Verdana"/>
                <w:b/>
                <w:sz w:val="12"/>
                <w:szCs w:val="12"/>
              </w:rPr>
            </w:pPr>
          </w:p>
        </w:tc>
      </w:tr>
      <w:tr w:rsidR="009E7BAF" w:rsidRPr="008840C5" w14:paraId="1AE84F61" w14:textId="77777777" w:rsidTr="009E7BAF">
        <w:trPr>
          <w:trHeight w:hRule="exact" w:val="279"/>
        </w:trPr>
        <w:tc>
          <w:tcPr>
            <w:tcW w:w="1310" w:type="dxa"/>
            <w:tcBorders>
              <w:top w:val="single" w:sz="8" w:space="0" w:color="C0C0C0"/>
              <w:left w:val="nil"/>
              <w:right w:val="single" w:sz="6" w:space="0" w:color="BFBFBF" w:themeColor="background1" w:themeShade="BF"/>
            </w:tcBorders>
            <w:vAlign w:val="center"/>
          </w:tcPr>
          <w:p w14:paraId="0625FCCF" w14:textId="77777777" w:rsidR="00100072" w:rsidRPr="008840C5" w:rsidRDefault="00100072" w:rsidP="00FD65F4">
            <w:pPr>
              <w:spacing w:before="0" w:line="180" w:lineRule="exact"/>
              <w:ind w:left="57"/>
              <w:rPr>
                <w:rFonts w:ascii="Verdana" w:hAnsi="Verdana"/>
                <w:sz w:val="12"/>
                <w:szCs w:val="12"/>
              </w:rPr>
            </w:pPr>
            <w:r w:rsidRPr="008840C5">
              <w:rPr>
                <w:rFonts w:ascii="Verdana" w:hAnsi="Verdana"/>
                <w:sz w:val="12"/>
                <w:szCs w:val="12"/>
              </w:rPr>
              <w:t>Retail (investment)</w:t>
            </w:r>
          </w:p>
        </w:tc>
        <w:tc>
          <w:tcPr>
            <w:tcW w:w="958" w:type="dxa"/>
            <w:tcBorders>
              <w:top w:val="single" w:sz="8" w:space="0" w:color="C0C0C0"/>
              <w:left w:val="nil"/>
              <w:bottom w:val="single" w:sz="8" w:space="0" w:color="C0C0C0"/>
              <w:right w:val="single" w:sz="6" w:space="0" w:color="BFBFBF" w:themeColor="background1" w:themeShade="BF"/>
            </w:tcBorders>
            <w:shd w:val="clear" w:color="auto" w:fill="FFFFFF" w:themeFill="background1"/>
            <w:vAlign w:val="center"/>
          </w:tcPr>
          <w:p w14:paraId="7A604725"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FFFFFF" w:themeFill="background1"/>
            <w:vAlign w:val="center"/>
          </w:tcPr>
          <w:p w14:paraId="5A964E40"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FFFFFF" w:themeFill="background1"/>
            <w:vAlign w:val="center"/>
          </w:tcPr>
          <w:p w14:paraId="5344D82C"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FFFFFF" w:themeFill="background1"/>
            <w:vAlign w:val="center"/>
          </w:tcPr>
          <w:p w14:paraId="1325F18B"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FFFFFF" w:themeFill="background1"/>
            <w:vAlign w:val="center"/>
          </w:tcPr>
          <w:p w14:paraId="31B02801"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4DFB8548"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FFFFFF" w:themeFill="background1"/>
            <w:vAlign w:val="center"/>
          </w:tcPr>
          <w:p w14:paraId="4534E99B"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FFFFFF" w:themeFill="background1"/>
            <w:vAlign w:val="center"/>
          </w:tcPr>
          <w:p w14:paraId="346162DC" w14:textId="3A9062E2"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FFFFFF" w:themeFill="background1"/>
            <w:vAlign w:val="center"/>
          </w:tcPr>
          <w:p w14:paraId="41CE8C8E" w14:textId="25503385" w:rsidR="00100072" w:rsidRPr="008840C5" w:rsidRDefault="00CD4D87"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7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FFFFFF" w:themeFill="background1"/>
            <w:vAlign w:val="center"/>
          </w:tcPr>
          <w:p w14:paraId="19F2BFF8" w14:textId="23F67AB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362"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10BB4CB6"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33"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7C7A9DC2"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3"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07030BCC" w14:textId="1792087A" w:rsidR="00100072" w:rsidRPr="00425988" w:rsidRDefault="00100072" w:rsidP="00FD65F4">
            <w:pPr>
              <w:spacing w:before="0" w:line="220" w:lineRule="exact"/>
              <w:ind w:left="28"/>
              <w:jc w:val="center"/>
              <w:rPr>
                <w:rFonts w:ascii="Verdana" w:hAnsi="Verdana"/>
                <w:sz w:val="12"/>
                <w:szCs w:val="12"/>
              </w:rPr>
            </w:pPr>
            <w:r w:rsidRPr="00425988">
              <w:rPr>
                <w:rFonts w:ascii="Verdana" w:hAnsi="Verdana"/>
                <w:sz w:val="12"/>
                <w:szCs w:val="12"/>
              </w:rPr>
              <w:fldChar w:fldCharType="begin">
                <w:ffData>
                  <w:name w:val="Check16"/>
                  <w:enabled/>
                  <w:calcOnExit w:val="0"/>
                  <w:checkBox>
                    <w:sizeAuto/>
                    <w:default w:val="0"/>
                  </w:checkBox>
                </w:ffData>
              </w:fldChar>
            </w:r>
            <w:r w:rsidRPr="00425988">
              <w:rPr>
                <w:rFonts w:ascii="Verdana" w:hAnsi="Verdana"/>
                <w:sz w:val="12"/>
                <w:szCs w:val="12"/>
              </w:rPr>
              <w:instrText xml:space="preserve"> FORMCHECKBOX </w:instrText>
            </w:r>
            <w:r w:rsidRPr="00425988">
              <w:rPr>
                <w:rFonts w:ascii="Verdana" w:hAnsi="Verdana"/>
                <w:sz w:val="12"/>
                <w:szCs w:val="12"/>
              </w:rPr>
            </w:r>
            <w:r w:rsidRPr="00425988">
              <w:rPr>
                <w:rFonts w:ascii="Verdana" w:hAnsi="Verdana"/>
                <w:sz w:val="12"/>
                <w:szCs w:val="12"/>
              </w:rPr>
              <w:fldChar w:fldCharType="separate"/>
            </w:r>
            <w:r w:rsidRPr="00425988">
              <w:rPr>
                <w:rFonts w:ascii="Verdana" w:hAnsi="Verdana"/>
                <w:sz w:val="12"/>
                <w:szCs w:val="12"/>
              </w:rPr>
              <w:fldChar w:fldCharType="end"/>
            </w:r>
          </w:p>
        </w:tc>
      </w:tr>
      <w:tr w:rsidR="00100072" w:rsidRPr="008840C5" w14:paraId="57D200BB" w14:textId="77777777" w:rsidTr="00AE14A0">
        <w:trPr>
          <w:trHeight w:hRule="exact" w:val="270"/>
        </w:trPr>
        <w:tc>
          <w:tcPr>
            <w:tcW w:w="1310" w:type="dxa"/>
            <w:tcBorders>
              <w:top w:val="single" w:sz="8" w:space="0" w:color="C0C0C0"/>
              <w:left w:val="nil"/>
              <w:bottom w:val="single" w:sz="8" w:space="0" w:color="C0C0C0"/>
              <w:right w:val="single" w:sz="6" w:space="0" w:color="BFBFBF" w:themeColor="background1" w:themeShade="BF"/>
            </w:tcBorders>
            <w:vAlign w:val="center"/>
          </w:tcPr>
          <w:p w14:paraId="5D39ED8A" w14:textId="77777777" w:rsidR="00100072" w:rsidRPr="008840C5" w:rsidRDefault="00100072" w:rsidP="00FD65F4">
            <w:pPr>
              <w:spacing w:before="0" w:line="180" w:lineRule="exact"/>
              <w:ind w:left="57"/>
              <w:rPr>
                <w:rFonts w:ascii="Verdana" w:hAnsi="Verdana"/>
                <w:sz w:val="12"/>
                <w:szCs w:val="12"/>
              </w:rPr>
            </w:pPr>
            <w:r w:rsidRPr="008840C5">
              <w:rPr>
                <w:rFonts w:ascii="Verdana" w:hAnsi="Verdana"/>
                <w:sz w:val="12"/>
                <w:szCs w:val="12"/>
              </w:rPr>
              <w:t xml:space="preserve">Professional </w:t>
            </w:r>
          </w:p>
        </w:tc>
        <w:tc>
          <w:tcPr>
            <w:tcW w:w="958" w:type="dxa"/>
            <w:tcBorders>
              <w:top w:val="single" w:sz="8" w:space="0" w:color="C0C0C0"/>
              <w:left w:val="nil"/>
              <w:bottom w:val="single" w:sz="8" w:space="0" w:color="C0C0C0"/>
              <w:right w:val="single" w:sz="6" w:space="0" w:color="BFBFBF" w:themeColor="background1" w:themeShade="BF"/>
            </w:tcBorders>
            <w:shd w:val="clear" w:color="auto" w:fill="FFFFFF" w:themeFill="background1"/>
            <w:vAlign w:val="center"/>
          </w:tcPr>
          <w:p w14:paraId="125AB4E8"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FFFFFF" w:themeFill="background1"/>
            <w:vAlign w:val="center"/>
          </w:tcPr>
          <w:p w14:paraId="3CDADFBB"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FFFFFF" w:themeFill="background1"/>
            <w:vAlign w:val="center"/>
          </w:tcPr>
          <w:p w14:paraId="33C5CC4C"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FFFFFF" w:themeFill="background1"/>
            <w:vAlign w:val="center"/>
          </w:tcPr>
          <w:p w14:paraId="463B3E66"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FFFFFF" w:themeFill="background1"/>
            <w:vAlign w:val="center"/>
          </w:tcPr>
          <w:p w14:paraId="69D5B122"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45F95CA3"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FFFFFF" w:themeFill="background1"/>
            <w:vAlign w:val="center"/>
          </w:tcPr>
          <w:p w14:paraId="0A63B9A7"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FFFFFF" w:themeFill="background1"/>
            <w:vAlign w:val="center"/>
          </w:tcPr>
          <w:p w14:paraId="0495D084" w14:textId="502E393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FFFFFF" w:themeFill="background1"/>
          </w:tcPr>
          <w:p w14:paraId="4BE392B6" w14:textId="77777777" w:rsidR="00100072" w:rsidRPr="008840C5" w:rsidRDefault="00100072" w:rsidP="00FD65F4">
            <w:pPr>
              <w:spacing w:before="0" w:line="220" w:lineRule="exact"/>
              <w:ind w:left="28"/>
              <w:jc w:val="center"/>
              <w:rPr>
                <w:rFonts w:ascii="Verdana" w:hAnsi="Verdana"/>
                <w:sz w:val="12"/>
                <w:szCs w:val="12"/>
              </w:rPr>
            </w:pPr>
          </w:p>
        </w:tc>
        <w:tc>
          <w:tcPr>
            <w:tcW w:w="671" w:type="dxa"/>
            <w:tcBorders>
              <w:top w:val="single" w:sz="8" w:space="0" w:color="C0C0C0"/>
              <w:left w:val="single" w:sz="6" w:space="0" w:color="BFBFBF" w:themeColor="background1" w:themeShade="BF"/>
              <w:bottom w:val="single" w:sz="8" w:space="0" w:color="C0C0C0"/>
              <w:right w:val="single" w:sz="6" w:space="0" w:color="BFBFBF" w:themeColor="background1" w:themeShade="BF"/>
            </w:tcBorders>
            <w:shd w:val="clear" w:color="auto" w:fill="FFFFFF" w:themeFill="background1"/>
            <w:vAlign w:val="center"/>
          </w:tcPr>
          <w:p w14:paraId="2ED5E661" w14:textId="63FF155E"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362"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5EF3DF3E"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33"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4CC83CB7" w14:textId="7777777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3"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38CE279A" w14:textId="422133B0" w:rsidR="00100072" w:rsidRPr="00425988" w:rsidRDefault="00100072" w:rsidP="00FD65F4">
            <w:pPr>
              <w:spacing w:before="0" w:line="220" w:lineRule="exact"/>
              <w:ind w:left="28"/>
              <w:jc w:val="center"/>
              <w:rPr>
                <w:rFonts w:ascii="Verdana" w:hAnsi="Verdana"/>
                <w:sz w:val="12"/>
                <w:szCs w:val="12"/>
              </w:rPr>
            </w:pPr>
            <w:r w:rsidRPr="00425988">
              <w:rPr>
                <w:rFonts w:ascii="Verdana" w:hAnsi="Verdana"/>
                <w:sz w:val="12"/>
                <w:szCs w:val="12"/>
              </w:rPr>
              <w:fldChar w:fldCharType="begin">
                <w:ffData>
                  <w:name w:val="Check16"/>
                  <w:enabled/>
                  <w:calcOnExit w:val="0"/>
                  <w:checkBox>
                    <w:sizeAuto/>
                    <w:default w:val="0"/>
                  </w:checkBox>
                </w:ffData>
              </w:fldChar>
            </w:r>
            <w:r w:rsidRPr="00425988">
              <w:rPr>
                <w:rFonts w:ascii="Verdana" w:hAnsi="Verdana"/>
                <w:sz w:val="12"/>
                <w:szCs w:val="12"/>
              </w:rPr>
              <w:instrText xml:space="preserve"> FORMCHECKBOX </w:instrText>
            </w:r>
            <w:r w:rsidRPr="00425988">
              <w:rPr>
                <w:rFonts w:ascii="Verdana" w:hAnsi="Verdana"/>
                <w:sz w:val="12"/>
                <w:szCs w:val="12"/>
              </w:rPr>
            </w:r>
            <w:r w:rsidRPr="00425988">
              <w:rPr>
                <w:rFonts w:ascii="Verdana" w:hAnsi="Verdana"/>
                <w:sz w:val="12"/>
                <w:szCs w:val="12"/>
              </w:rPr>
              <w:fldChar w:fldCharType="separate"/>
            </w:r>
            <w:r w:rsidRPr="00425988">
              <w:rPr>
                <w:rFonts w:ascii="Verdana" w:hAnsi="Verdana"/>
                <w:sz w:val="12"/>
                <w:szCs w:val="12"/>
              </w:rPr>
              <w:fldChar w:fldCharType="end"/>
            </w:r>
          </w:p>
        </w:tc>
      </w:tr>
      <w:tr w:rsidR="00100072" w:rsidRPr="008840C5" w14:paraId="01E172D8" w14:textId="77777777" w:rsidTr="00AE14A0">
        <w:trPr>
          <w:trHeight w:hRule="exact" w:val="309"/>
        </w:trPr>
        <w:tc>
          <w:tcPr>
            <w:tcW w:w="1310" w:type="dxa"/>
            <w:tcBorders>
              <w:top w:val="single" w:sz="8" w:space="0" w:color="C0C0C0"/>
              <w:left w:val="nil"/>
              <w:bottom w:val="single" w:sz="36" w:space="0" w:color="C0C0C0"/>
              <w:right w:val="single" w:sz="6" w:space="0" w:color="BFBFBF" w:themeColor="background1" w:themeShade="BF"/>
            </w:tcBorders>
            <w:vAlign w:val="center"/>
          </w:tcPr>
          <w:p w14:paraId="2E72F235" w14:textId="77777777" w:rsidR="00100072" w:rsidRPr="008840C5" w:rsidRDefault="00100072" w:rsidP="00FD65F4">
            <w:pPr>
              <w:spacing w:before="0" w:line="180" w:lineRule="exact"/>
              <w:ind w:left="57"/>
              <w:rPr>
                <w:rFonts w:ascii="Verdana" w:hAnsi="Verdana"/>
                <w:sz w:val="12"/>
                <w:szCs w:val="12"/>
              </w:rPr>
            </w:pPr>
            <w:r w:rsidRPr="008840C5">
              <w:rPr>
                <w:rFonts w:ascii="Verdana" w:hAnsi="Verdana"/>
                <w:sz w:val="12"/>
                <w:szCs w:val="12"/>
              </w:rPr>
              <w:t xml:space="preserve">Eligible counterparty </w:t>
            </w:r>
          </w:p>
        </w:tc>
        <w:tc>
          <w:tcPr>
            <w:tcW w:w="958" w:type="dxa"/>
            <w:tcBorders>
              <w:top w:val="single" w:sz="8" w:space="0" w:color="C0C0C0"/>
              <w:left w:val="nil"/>
              <w:bottom w:val="single" w:sz="36" w:space="0" w:color="C0C0C0"/>
              <w:right w:val="single" w:sz="6" w:space="0" w:color="BFBFBF" w:themeColor="background1" w:themeShade="BF"/>
            </w:tcBorders>
            <w:vAlign w:val="center"/>
          </w:tcPr>
          <w:p w14:paraId="0AC2A0CA"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36" w:space="0" w:color="C0C0C0"/>
              <w:right w:val="single" w:sz="6" w:space="0" w:color="BFBFBF" w:themeColor="background1" w:themeShade="BF"/>
            </w:tcBorders>
            <w:vAlign w:val="center"/>
          </w:tcPr>
          <w:p w14:paraId="679F2E70"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36" w:space="0" w:color="C0C0C0"/>
              <w:right w:val="single" w:sz="6" w:space="0" w:color="BFBFBF" w:themeColor="background1" w:themeShade="BF"/>
            </w:tcBorders>
            <w:vAlign w:val="center"/>
          </w:tcPr>
          <w:p w14:paraId="60C55C59"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tcBorders>
              <w:top w:val="single" w:sz="8" w:space="0" w:color="C0C0C0"/>
              <w:left w:val="single" w:sz="6" w:space="0" w:color="BFBFBF" w:themeColor="background1" w:themeShade="BF"/>
              <w:bottom w:val="single" w:sz="36" w:space="0" w:color="C0C0C0"/>
              <w:right w:val="single" w:sz="6" w:space="0" w:color="BFBFBF" w:themeColor="background1" w:themeShade="BF"/>
            </w:tcBorders>
            <w:vAlign w:val="center"/>
          </w:tcPr>
          <w:p w14:paraId="0E749E1F"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36" w:space="0" w:color="C0C0C0"/>
              <w:right w:val="single" w:sz="6" w:space="0" w:color="BFBFBF" w:themeColor="background1" w:themeShade="BF"/>
            </w:tcBorders>
            <w:vAlign w:val="center"/>
          </w:tcPr>
          <w:p w14:paraId="2AE2D24C"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single" w:sz="6" w:space="0" w:color="BFBFBF"/>
              <w:bottom w:val="single" w:sz="36" w:space="0" w:color="C0C0C0"/>
              <w:right w:val="single" w:sz="6" w:space="0" w:color="BFBFBF"/>
            </w:tcBorders>
            <w:vAlign w:val="center"/>
          </w:tcPr>
          <w:p w14:paraId="5AAA6894" w14:textId="77777777" w:rsidR="00100072" w:rsidRPr="008840C5" w:rsidRDefault="00100072" w:rsidP="00FD65F4">
            <w:pPr>
              <w:spacing w:before="0" w:line="220" w:lineRule="exact"/>
              <w:ind w:left="28"/>
              <w:jc w:val="center"/>
              <w:rPr>
                <w:rFonts w:ascii="Verdana" w:hAnsi="Verdana"/>
                <w:b/>
                <w:sz w:val="12"/>
                <w:szCs w:val="12"/>
              </w:rPr>
            </w:pPr>
          </w:p>
        </w:tc>
        <w:tc>
          <w:tcPr>
            <w:tcW w:w="708" w:type="dxa"/>
            <w:tcBorders>
              <w:top w:val="single" w:sz="8" w:space="0" w:color="C0C0C0"/>
              <w:left w:val="single" w:sz="6" w:space="0" w:color="BFBFBF" w:themeColor="background1" w:themeShade="BF"/>
              <w:bottom w:val="single" w:sz="36" w:space="0" w:color="C0C0C0"/>
              <w:right w:val="single" w:sz="6" w:space="0" w:color="BFBFBF" w:themeColor="background1" w:themeShade="BF"/>
            </w:tcBorders>
            <w:vAlign w:val="center"/>
          </w:tcPr>
          <w:p w14:paraId="567ACDBB" w14:textId="77777777"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themeColor="background1" w:themeShade="BF"/>
              <w:bottom w:val="single" w:sz="36" w:space="0" w:color="C0C0C0"/>
              <w:right w:val="single" w:sz="6" w:space="0" w:color="BFBFBF" w:themeColor="background1" w:themeShade="BF"/>
            </w:tcBorders>
            <w:vAlign w:val="center"/>
          </w:tcPr>
          <w:p w14:paraId="7B663134" w14:textId="1855C6E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themeColor="background1" w:themeShade="BF"/>
              <w:bottom w:val="single" w:sz="36" w:space="0" w:color="C0C0C0"/>
              <w:right w:val="single" w:sz="6" w:space="0" w:color="BFBFBF" w:themeColor="background1" w:themeShade="BF"/>
            </w:tcBorders>
          </w:tcPr>
          <w:p w14:paraId="1306D1D0" w14:textId="77777777" w:rsidR="00100072" w:rsidRPr="008840C5" w:rsidRDefault="00100072" w:rsidP="00FD65F4">
            <w:pPr>
              <w:spacing w:before="0" w:line="220" w:lineRule="exact"/>
              <w:ind w:left="28"/>
              <w:jc w:val="center"/>
              <w:rPr>
                <w:rFonts w:ascii="Verdana" w:hAnsi="Verdana"/>
                <w:sz w:val="12"/>
                <w:szCs w:val="12"/>
              </w:rPr>
            </w:pPr>
          </w:p>
        </w:tc>
        <w:tc>
          <w:tcPr>
            <w:tcW w:w="671" w:type="dxa"/>
            <w:tcBorders>
              <w:top w:val="single" w:sz="8" w:space="0" w:color="C0C0C0"/>
              <w:left w:val="single" w:sz="6" w:space="0" w:color="BFBFBF" w:themeColor="background1" w:themeShade="BF"/>
              <w:bottom w:val="single" w:sz="36" w:space="0" w:color="C0C0C0"/>
              <w:right w:val="single" w:sz="6" w:space="0" w:color="BFBFBF" w:themeColor="background1" w:themeShade="BF"/>
            </w:tcBorders>
            <w:shd w:val="clear" w:color="auto" w:fill="FFFFFF" w:themeFill="background1"/>
            <w:vAlign w:val="center"/>
          </w:tcPr>
          <w:p w14:paraId="40336237" w14:textId="4346ED35" w:rsidR="00100072" w:rsidRPr="008840C5" w:rsidRDefault="00100072" w:rsidP="00FD65F4">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362" w:type="dxa"/>
            <w:tcBorders>
              <w:top w:val="single" w:sz="8" w:space="0" w:color="C0C0C0"/>
              <w:left w:val="single" w:sz="6" w:space="0" w:color="BFBFBF"/>
              <w:bottom w:val="single" w:sz="36" w:space="0" w:color="C0C0C0"/>
              <w:right w:val="single" w:sz="6" w:space="0" w:color="BFBFBF"/>
            </w:tcBorders>
            <w:vAlign w:val="center"/>
          </w:tcPr>
          <w:p w14:paraId="0E4BA54F" w14:textId="62CA6FD3"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33" w:type="dxa"/>
            <w:tcBorders>
              <w:top w:val="single" w:sz="8" w:space="0" w:color="C0C0C0"/>
              <w:left w:val="single" w:sz="6" w:space="0" w:color="BFBFBF"/>
              <w:bottom w:val="single" w:sz="36" w:space="0" w:color="C0C0C0"/>
              <w:right w:val="single" w:sz="6" w:space="0" w:color="BFBFBF"/>
            </w:tcBorders>
            <w:vAlign w:val="center"/>
          </w:tcPr>
          <w:p w14:paraId="07118C90" w14:textId="0B30EC17" w:rsidR="00100072" w:rsidRPr="008840C5" w:rsidRDefault="00100072" w:rsidP="00FD65F4">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3" w:type="dxa"/>
            <w:tcBorders>
              <w:top w:val="single" w:sz="8" w:space="0" w:color="C0C0C0"/>
              <w:left w:val="single" w:sz="6" w:space="0" w:color="BFBFBF"/>
              <w:bottom w:val="single" w:sz="36" w:space="0" w:color="C0C0C0"/>
              <w:right w:val="single" w:sz="6" w:space="0" w:color="BFBFBF"/>
            </w:tcBorders>
            <w:shd w:val="clear" w:color="auto" w:fill="FFFFFF"/>
            <w:vAlign w:val="center"/>
          </w:tcPr>
          <w:p w14:paraId="474A2104" w14:textId="5D43BEAA" w:rsidR="00100072" w:rsidRPr="00425988" w:rsidRDefault="00100072" w:rsidP="00FD65F4">
            <w:pPr>
              <w:spacing w:before="0" w:line="220" w:lineRule="exact"/>
              <w:ind w:left="28"/>
              <w:jc w:val="center"/>
              <w:rPr>
                <w:rFonts w:ascii="Verdana" w:hAnsi="Verdana"/>
                <w:sz w:val="12"/>
                <w:szCs w:val="12"/>
              </w:rPr>
            </w:pPr>
            <w:r w:rsidRPr="00425988">
              <w:rPr>
                <w:rFonts w:ascii="Verdana" w:hAnsi="Verdana"/>
                <w:sz w:val="12"/>
                <w:szCs w:val="12"/>
              </w:rPr>
              <w:fldChar w:fldCharType="begin">
                <w:ffData>
                  <w:name w:val="Check16"/>
                  <w:enabled/>
                  <w:calcOnExit w:val="0"/>
                  <w:checkBox>
                    <w:sizeAuto/>
                    <w:default w:val="0"/>
                  </w:checkBox>
                </w:ffData>
              </w:fldChar>
            </w:r>
            <w:r w:rsidRPr="00425988">
              <w:rPr>
                <w:rFonts w:ascii="Verdana" w:hAnsi="Verdana"/>
                <w:sz w:val="12"/>
                <w:szCs w:val="12"/>
              </w:rPr>
              <w:instrText xml:space="preserve"> FORMCHECKBOX </w:instrText>
            </w:r>
            <w:r w:rsidRPr="00425988">
              <w:rPr>
                <w:rFonts w:ascii="Verdana" w:hAnsi="Verdana"/>
                <w:sz w:val="12"/>
                <w:szCs w:val="12"/>
              </w:rPr>
            </w:r>
            <w:r w:rsidRPr="00425988">
              <w:rPr>
                <w:rFonts w:ascii="Verdana" w:hAnsi="Verdana"/>
                <w:sz w:val="12"/>
                <w:szCs w:val="12"/>
              </w:rPr>
              <w:fldChar w:fldCharType="separate"/>
            </w:r>
            <w:r w:rsidRPr="00425988">
              <w:rPr>
                <w:rFonts w:ascii="Verdana" w:hAnsi="Verdana"/>
                <w:sz w:val="12"/>
                <w:szCs w:val="12"/>
              </w:rPr>
              <w:fldChar w:fldCharType="end"/>
            </w:r>
          </w:p>
        </w:tc>
      </w:tr>
    </w:tbl>
    <w:p w14:paraId="40FF7A85" w14:textId="41529062" w:rsidR="009853ED" w:rsidRPr="00FA08A9" w:rsidRDefault="00E62E77" w:rsidP="009853ED">
      <w:pPr>
        <w:rPr>
          <w:rFonts w:ascii="Verdana" w:hAnsi="Verdana"/>
          <w:b/>
          <w:u w:val="single"/>
        </w:rPr>
      </w:pPr>
      <w:r w:rsidRPr="00E62E77">
        <w:br w:type="page"/>
      </w:r>
      <w:r w:rsidR="00E14E25" w:rsidRPr="00FA08A9">
        <w:rPr>
          <w:rFonts w:ascii="Verdana" w:hAnsi="Verdana"/>
          <w:b/>
          <w:u w:val="single"/>
        </w:rPr>
        <w:lastRenderedPageBreak/>
        <w:t xml:space="preserve">Permission Profile table 2 </w:t>
      </w:r>
      <w:proofErr w:type="gramStart"/>
      <w:r w:rsidR="00E14E25" w:rsidRPr="00FA08A9">
        <w:rPr>
          <w:rFonts w:ascii="Verdana" w:hAnsi="Verdana"/>
          <w:b/>
          <w:u w:val="single"/>
        </w:rPr>
        <w:t>–  Article</w:t>
      </w:r>
      <w:proofErr w:type="gramEnd"/>
      <w:r w:rsidR="00E14E25" w:rsidRPr="00FA08A9">
        <w:rPr>
          <w:rFonts w:ascii="Verdana" w:hAnsi="Verdana"/>
          <w:b/>
          <w:u w:val="single"/>
        </w:rPr>
        <w:t xml:space="preserve"> 3 </w:t>
      </w:r>
      <w:r w:rsidR="00535C5A" w:rsidRPr="00FA08A9">
        <w:rPr>
          <w:rFonts w:ascii="Verdana" w:hAnsi="Verdana"/>
          <w:b/>
          <w:u w:val="single"/>
        </w:rPr>
        <w:t xml:space="preserve">MiFID exempt </w:t>
      </w:r>
      <w:r w:rsidR="00E14E25" w:rsidRPr="00FA08A9">
        <w:rPr>
          <w:rFonts w:ascii="Verdana" w:hAnsi="Verdana"/>
          <w:b/>
          <w:u w:val="single"/>
        </w:rPr>
        <w:t>firms</w:t>
      </w:r>
      <w:r w:rsidR="00FD1212" w:rsidRPr="00FA08A9">
        <w:rPr>
          <w:rFonts w:ascii="Verdana" w:hAnsi="Verdana"/>
          <w:b/>
          <w:u w:val="single"/>
        </w:rPr>
        <w:t xml:space="preserve"> </w:t>
      </w:r>
    </w:p>
    <w:p w14:paraId="240C270C" w14:textId="77777777" w:rsidR="00D44C1B" w:rsidRPr="00CE4960" w:rsidRDefault="00D44C1B" w:rsidP="00D44C1B">
      <w:pPr>
        <w:pStyle w:val="Questionnote"/>
        <w:rPr>
          <w:rFonts w:ascii="Verdana" w:hAnsi="Verdana"/>
          <w:sz w:val="16"/>
          <w:szCs w:val="16"/>
        </w:rPr>
      </w:pPr>
      <w:r w:rsidRPr="00CE4960">
        <w:rPr>
          <w:rFonts w:ascii="Verdana" w:hAnsi="Verdana"/>
          <w:sz w:val="16"/>
          <w:szCs w:val="16"/>
        </w:rPr>
        <w:t>You must tick all the investment types and regulated activities that the app</w:t>
      </w:r>
      <w:r w:rsidR="00CE4960">
        <w:rPr>
          <w:rFonts w:ascii="Verdana" w:hAnsi="Verdana"/>
          <w:sz w:val="16"/>
          <w:szCs w:val="16"/>
        </w:rPr>
        <w:t>licant firm intends to conduct.</w:t>
      </w:r>
    </w:p>
    <w:tbl>
      <w:tblPr>
        <w:tblW w:w="7230" w:type="dxa"/>
        <w:tblLayout w:type="fixed"/>
        <w:tblCellMar>
          <w:left w:w="0" w:type="dxa"/>
          <w:right w:w="0" w:type="dxa"/>
        </w:tblCellMar>
        <w:tblLook w:val="0000" w:firstRow="0" w:lastRow="0" w:firstColumn="0" w:lastColumn="0" w:noHBand="0" w:noVBand="0"/>
      </w:tblPr>
      <w:tblGrid>
        <w:gridCol w:w="2268"/>
        <w:gridCol w:w="1134"/>
        <w:gridCol w:w="1276"/>
        <w:gridCol w:w="1276"/>
        <w:gridCol w:w="1276"/>
      </w:tblGrid>
      <w:tr w:rsidR="00D33853" w:rsidRPr="00D23178" w14:paraId="6E50AEAF" w14:textId="76923561" w:rsidTr="00D33853">
        <w:trPr>
          <w:cantSplit/>
          <w:trHeight w:val="386"/>
        </w:trPr>
        <w:tc>
          <w:tcPr>
            <w:tcW w:w="2268" w:type="dxa"/>
            <w:vAlign w:val="center"/>
          </w:tcPr>
          <w:p w14:paraId="0142C2F7" w14:textId="77777777" w:rsidR="00D33853" w:rsidRPr="00D23178" w:rsidRDefault="00D33853" w:rsidP="00DE6C8A">
            <w:pPr>
              <w:spacing w:before="0" w:line="220" w:lineRule="exact"/>
              <w:ind w:left="57"/>
              <w:rPr>
                <w:rFonts w:ascii="Verdana" w:hAnsi="Verdana"/>
                <w:b/>
                <w:sz w:val="12"/>
                <w:szCs w:val="12"/>
              </w:rPr>
            </w:pPr>
            <w:r>
              <w:rPr>
                <w:rFonts w:ascii="Verdana" w:hAnsi="Verdana"/>
                <w:b/>
                <w:sz w:val="12"/>
                <w:szCs w:val="12"/>
              </w:rPr>
              <w:t>INVESTMENT TYPE</w:t>
            </w:r>
          </w:p>
        </w:tc>
        <w:tc>
          <w:tcPr>
            <w:tcW w:w="4962" w:type="dxa"/>
            <w:gridSpan w:val="4"/>
            <w:vAlign w:val="center"/>
          </w:tcPr>
          <w:p w14:paraId="6216B0E3" w14:textId="17FFEF64" w:rsidR="00D33853" w:rsidRPr="00D23178" w:rsidRDefault="00D33853" w:rsidP="00425988">
            <w:pPr>
              <w:spacing w:before="0" w:line="220" w:lineRule="exact"/>
              <w:ind w:left="28"/>
              <w:jc w:val="center"/>
              <w:rPr>
                <w:rFonts w:ascii="Verdana" w:hAnsi="Verdana"/>
                <w:sz w:val="12"/>
                <w:szCs w:val="12"/>
              </w:rPr>
            </w:pPr>
            <w:r>
              <w:rPr>
                <w:rFonts w:ascii="Verdana" w:hAnsi="Verdana"/>
                <w:b/>
                <w:sz w:val="12"/>
                <w:szCs w:val="12"/>
              </w:rPr>
              <w:t>REGULATED ACTIVITY</w:t>
            </w:r>
          </w:p>
        </w:tc>
      </w:tr>
      <w:tr w:rsidR="001927F1" w:rsidRPr="00D23178" w14:paraId="42465269" w14:textId="2DD07672" w:rsidTr="00D33853">
        <w:trPr>
          <w:cantSplit/>
          <w:trHeight w:val="1499"/>
        </w:trPr>
        <w:tc>
          <w:tcPr>
            <w:tcW w:w="2268" w:type="dxa"/>
            <w:tcBorders>
              <w:bottom w:val="single" w:sz="18" w:space="0" w:color="C0C0C0"/>
              <w:right w:val="single" w:sz="36" w:space="0" w:color="C0C0C0"/>
            </w:tcBorders>
            <w:vAlign w:val="center"/>
          </w:tcPr>
          <w:p w14:paraId="284A522E" w14:textId="77777777" w:rsidR="001927F1" w:rsidRPr="00D23178" w:rsidRDefault="001927F1" w:rsidP="001927F1">
            <w:pPr>
              <w:spacing w:line="220" w:lineRule="exact"/>
              <w:ind w:left="113" w:right="113"/>
              <w:rPr>
                <w:rFonts w:ascii="Verdana" w:hAnsi="Verdana"/>
                <w:b/>
                <w:sz w:val="12"/>
                <w:szCs w:val="12"/>
              </w:rPr>
            </w:pPr>
          </w:p>
        </w:tc>
        <w:tc>
          <w:tcPr>
            <w:tcW w:w="1134" w:type="dxa"/>
            <w:tcBorders>
              <w:left w:val="nil"/>
              <w:bottom w:val="single" w:sz="18" w:space="0" w:color="C0C0C0"/>
              <w:right w:val="single" w:sz="8" w:space="0" w:color="C0C0C0"/>
            </w:tcBorders>
            <w:textDirection w:val="btLr"/>
            <w:vAlign w:val="center"/>
          </w:tcPr>
          <w:p w14:paraId="463F8A0C" w14:textId="77777777" w:rsidR="001927F1" w:rsidRPr="00D23178" w:rsidRDefault="001927F1" w:rsidP="001927F1">
            <w:pPr>
              <w:spacing w:before="0" w:line="160" w:lineRule="exact"/>
              <w:ind w:left="113" w:right="113"/>
              <w:rPr>
                <w:rFonts w:ascii="Verdana" w:hAnsi="Verdana"/>
                <w:sz w:val="12"/>
                <w:szCs w:val="12"/>
              </w:rPr>
            </w:pPr>
            <w:r w:rsidRPr="00D23178">
              <w:rPr>
                <w:rFonts w:ascii="Verdana" w:hAnsi="Verdana"/>
                <w:sz w:val="12"/>
                <w:szCs w:val="12"/>
              </w:rPr>
              <w:t>Advising (excluding pension transfers/opt-outs)</w:t>
            </w:r>
          </w:p>
        </w:tc>
        <w:tc>
          <w:tcPr>
            <w:tcW w:w="1276" w:type="dxa"/>
            <w:tcBorders>
              <w:left w:val="single" w:sz="8" w:space="0" w:color="C0C0C0"/>
              <w:bottom w:val="single" w:sz="18" w:space="0" w:color="C0C0C0"/>
              <w:right w:val="single" w:sz="8" w:space="0" w:color="C0C0C0"/>
            </w:tcBorders>
            <w:textDirection w:val="btLr"/>
            <w:vAlign w:val="center"/>
          </w:tcPr>
          <w:p w14:paraId="0E9FD850" w14:textId="77777777" w:rsidR="001927F1" w:rsidRPr="00D23178" w:rsidRDefault="001927F1" w:rsidP="001927F1">
            <w:pPr>
              <w:spacing w:before="0" w:line="160" w:lineRule="exact"/>
              <w:ind w:left="113" w:right="113"/>
              <w:rPr>
                <w:rFonts w:ascii="Verdana" w:hAnsi="Verdana"/>
                <w:sz w:val="12"/>
                <w:szCs w:val="12"/>
              </w:rPr>
            </w:pPr>
            <w:proofErr w:type="gramStart"/>
            <w:r w:rsidRPr="00D23178">
              <w:rPr>
                <w:rFonts w:ascii="Verdana" w:hAnsi="Verdana"/>
                <w:sz w:val="12"/>
                <w:szCs w:val="12"/>
              </w:rPr>
              <w:t>Making arrangements</w:t>
            </w:r>
            <w:proofErr w:type="gramEnd"/>
            <w:r w:rsidRPr="00D23178">
              <w:rPr>
                <w:rFonts w:ascii="Verdana" w:hAnsi="Verdana"/>
                <w:sz w:val="12"/>
                <w:szCs w:val="12"/>
              </w:rPr>
              <w:t xml:space="preserve"> with a view to transactions in investments</w:t>
            </w:r>
          </w:p>
        </w:tc>
        <w:tc>
          <w:tcPr>
            <w:tcW w:w="1276" w:type="dxa"/>
            <w:tcBorders>
              <w:left w:val="single" w:sz="8" w:space="0" w:color="C0C0C0"/>
              <w:bottom w:val="single" w:sz="18" w:space="0" w:color="C0C0C0"/>
              <w:right w:val="single" w:sz="8" w:space="0" w:color="C0C0C0"/>
            </w:tcBorders>
            <w:textDirection w:val="btLr"/>
            <w:vAlign w:val="center"/>
          </w:tcPr>
          <w:p w14:paraId="253A2265" w14:textId="77777777" w:rsidR="001927F1" w:rsidRPr="00D23178" w:rsidRDefault="001927F1" w:rsidP="001927F1">
            <w:pPr>
              <w:spacing w:before="0" w:line="160" w:lineRule="exact"/>
              <w:ind w:left="113" w:right="113"/>
              <w:rPr>
                <w:rFonts w:ascii="Verdana" w:hAnsi="Verdana"/>
                <w:sz w:val="12"/>
                <w:szCs w:val="12"/>
              </w:rPr>
            </w:pPr>
            <w:r w:rsidRPr="00D23178">
              <w:rPr>
                <w:rFonts w:ascii="Verdana" w:hAnsi="Verdana"/>
                <w:sz w:val="12"/>
                <w:szCs w:val="12"/>
              </w:rPr>
              <w:t>Arranging (bringing about deals)</w:t>
            </w:r>
          </w:p>
        </w:tc>
        <w:tc>
          <w:tcPr>
            <w:tcW w:w="1276" w:type="dxa"/>
            <w:tcBorders>
              <w:left w:val="single" w:sz="8" w:space="0" w:color="C0C0C0"/>
              <w:bottom w:val="single" w:sz="18" w:space="0" w:color="C0C0C0"/>
              <w:right w:val="single" w:sz="8" w:space="0" w:color="C0C0C0"/>
            </w:tcBorders>
            <w:textDirection w:val="btLr"/>
            <w:vAlign w:val="center"/>
          </w:tcPr>
          <w:p w14:paraId="315CCB88" w14:textId="0F4BF8C9" w:rsidR="001927F1" w:rsidRPr="00D23178" w:rsidRDefault="001927F1" w:rsidP="001927F1">
            <w:pPr>
              <w:spacing w:before="0" w:line="160" w:lineRule="exact"/>
              <w:ind w:left="113" w:right="113"/>
              <w:rPr>
                <w:rFonts w:ascii="Verdana" w:hAnsi="Verdana"/>
                <w:sz w:val="12"/>
                <w:szCs w:val="12"/>
              </w:rPr>
            </w:pPr>
            <w:r w:rsidRPr="00392510">
              <w:rPr>
                <w:rFonts w:ascii="Verdana" w:hAnsi="Verdana"/>
                <w:sz w:val="12"/>
                <w:szCs w:val="12"/>
              </w:rPr>
              <w:t>Operating a Public Offer Platform (POP)</w:t>
            </w:r>
          </w:p>
        </w:tc>
      </w:tr>
      <w:tr w:rsidR="001927F1" w:rsidRPr="00D23178" w14:paraId="2A7D910F" w14:textId="3A0FD135" w:rsidTr="00AE14A0">
        <w:trPr>
          <w:trHeight w:hRule="exact" w:val="397"/>
        </w:trPr>
        <w:tc>
          <w:tcPr>
            <w:tcW w:w="2268" w:type="dxa"/>
            <w:tcBorders>
              <w:right w:val="single" w:sz="36" w:space="0" w:color="C0C0C0"/>
            </w:tcBorders>
            <w:vAlign w:val="center"/>
          </w:tcPr>
          <w:p w14:paraId="1ED45832" w14:textId="77777777" w:rsidR="001927F1" w:rsidRPr="00D23178" w:rsidRDefault="001927F1" w:rsidP="001927F1">
            <w:pPr>
              <w:spacing w:before="0" w:line="180" w:lineRule="exact"/>
              <w:ind w:left="57"/>
              <w:rPr>
                <w:rFonts w:ascii="Verdana" w:hAnsi="Verdana"/>
                <w:sz w:val="12"/>
                <w:szCs w:val="12"/>
              </w:rPr>
            </w:pPr>
            <w:r w:rsidRPr="00D23178">
              <w:rPr>
                <w:rFonts w:ascii="Verdana" w:hAnsi="Verdana"/>
                <w:sz w:val="12"/>
                <w:szCs w:val="12"/>
              </w:rPr>
              <w:t xml:space="preserve">Share </w:t>
            </w:r>
          </w:p>
        </w:tc>
        <w:tc>
          <w:tcPr>
            <w:tcW w:w="1134" w:type="dxa"/>
            <w:tcBorders>
              <w:left w:val="nil"/>
              <w:right w:val="single" w:sz="8" w:space="0" w:color="C0C0C0"/>
            </w:tcBorders>
            <w:vAlign w:val="center"/>
          </w:tcPr>
          <w:p w14:paraId="534825AB"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left w:val="single" w:sz="8" w:space="0" w:color="C0C0C0"/>
              <w:right w:val="single" w:sz="8" w:space="0" w:color="C0C0C0"/>
            </w:tcBorders>
            <w:vAlign w:val="center"/>
          </w:tcPr>
          <w:p w14:paraId="11D9F11B"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left w:val="single" w:sz="8" w:space="0" w:color="C0C0C0"/>
              <w:right w:val="single" w:sz="8" w:space="0" w:color="C0C0C0"/>
            </w:tcBorders>
            <w:vAlign w:val="center"/>
          </w:tcPr>
          <w:p w14:paraId="7103666E" w14:textId="77777777" w:rsidR="001927F1" w:rsidRPr="00D23178"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left w:val="single" w:sz="8" w:space="0" w:color="C0C0C0"/>
              <w:right w:val="single" w:sz="8" w:space="0" w:color="C0C0C0"/>
            </w:tcBorders>
            <w:vAlign w:val="center"/>
          </w:tcPr>
          <w:p w14:paraId="0BD9AE48" w14:textId="038372E9" w:rsidR="001927F1" w:rsidRPr="00D23178" w:rsidRDefault="006A0625"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r>
      <w:tr w:rsidR="001927F1" w:rsidRPr="00D23178" w14:paraId="02F898A7" w14:textId="54FB8981" w:rsidTr="00AE14A0">
        <w:trPr>
          <w:trHeight w:hRule="exact" w:val="397"/>
        </w:trPr>
        <w:tc>
          <w:tcPr>
            <w:tcW w:w="2268" w:type="dxa"/>
            <w:tcBorders>
              <w:top w:val="single" w:sz="8" w:space="0" w:color="C0C0C0"/>
              <w:bottom w:val="single" w:sz="8" w:space="0" w:color="C0C0C0"/>
              <w:right w:val="single" w:sz="36" w:space="0" w:color="C0C0C0"/>
            </w:tcBorders>
            <w:vAlign w:val="center"/>
          </w:tcPr>
          <w:p w14:paraId="2E32B31C" w14:textId="77777777" w:rsidR="001927F1" w:rsidRPr="00D23178" w:rsidRDefault="001927F1" w:rsidP="001927F1">
            <w:pPr>
              <w:spacing w:before="0" w:line="180" w:lineRule="exact"/>
              <w:ind w:left="57"/>
              <w:rPr>
                <w:rFonts w:ascii="Verdana" w:hAnsi="Verdana"/>
                <w:sz w:val="12"/>
                <w:szCs w:val="12"/>
              </w:rPr>
            </w:pPr>
            <w:r w:rsidRPr="00D23178">
              <w:rPr>
                <w:rFonts w:ascii="Verdana" w:hAnsi="Verdana"/>
                <w:sz w:val="12"/>
                <w:szCs w:val="12"/>
              </w:rPr>
              <w:t xml:space="preserve">Debenture </w:t>
            </w:r>
          </w:p>
        </w:tc>
        <w:tc>
          <w:tcPr>
            <w:tcW w:w="1134" w:type="dxa"/>
            <w:tcBorders>
              <w:top w:val="single" w:sz="8" w:space="0" w:color="C0C0C0"/>
              <w:left w:val="nil"/>
              <w:bottom w:val="single" w:sz="8" w:space="0" w:color="C0C0C0"/>
              <w:right w:val="single" w:sz="8" w:space="0" w:color="C0C0C0"/>
            </w:tcBorders>
            <w:vAlign w:val="center"/>
          </w:tcPr>
          <w:p w14:paraId="6A0DF7A9"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vAlign w:val="center"/>
          </w:tcPr>
          <w:p w14:paraId="34E2FAF7"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vAlign w:val="center"/>
          </w:tcPr>
          <w:p w14:paraId="02C2B724" w14:textId="77777777" w:rsidR="001927F1" w:rsidRPr="00D23178"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vAlign w:val="center"/>
          </w:tcPr>
          <w:p w14:paraId="50D70CF4" w14:textId="46B6DABF" w:rsidR="001927F1" w:rsidRPr="00D23178" w:rsidRDefault="006A0625"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r>
      <w:tr w:rsidR="001927F1" w:rsidRPr="00D23178" w14:paraId="50B9B4FD" w14:textId="7D963272" w:rsidTr="00AE14A0">
        <w:trPr>
          <w:trHeight w:hRule="exact" w:val="397"/>
        </w:trPr>
        <w:tc>
          <w:tcPr>
            <w:tcW w:w="2268" w:type="dxa"/>
            <w:tcBorders>
              <w:top w:val="single" w:sz="8" w:space="0" w:color="C0C0C0"/>
              <w:bottom w:val="single" w:sz="8" w:space="0" w:color="C0C0C0"/>
              <w:right w:val="single" w:sz="36" w:space="0" w:color="C0C0C0"/>
            </w:tcBorders>
            <w:vAlign w:val="center"/>
          </w:tcPr>
          <w:p w14:paraId="1604F778" w14:textId="77777777" w:rsidR="001927F1" w:rsidRPr="00D23178" w:rsidRDefault="001927F1" w:rsidP="001927F1">
            <w:pPr>
              <w:spacing w:before="0" w:line="180" w:lineRule="exact"/>
              <w:ind w:left="57"/>
              <w:rPr>
                <w:rFonts w:ascii="Verdana" w:hAnsi="Verdana"/>
                <w:sz w:val="12"/>
                <w:szCs w:val="12"/>
              </w:rPr>
            </w:pPr>
            <w:r w:rsidRPr="00D23178">
              <w:rPr>
                <w:rFonts w:ascii="Verdana" w:hAnsi="Verdana"/>
                <w:sz w:val="12"/>
                <w:szCs w:val="12"/>
              </w:rPr>
              <w:t xml:space="preserve">Government and </w:t>
            </w:r>
            <w:r>
              <w:rPr>
                <w:rFonts w:ascii="Verdana" w:hAnsi="Verdana"/>
                <w:sz w:val="12"/>
                <w:szCs w:val="12"/>
              </w:rPr>
              <w:t>p</w:t>
            </w:r>
            <w:r w:rsidRPr="00D23178">
              <w:rPr>
                <w:rFonts w:ascii="Verdana" w:hAnsi="Verdana"/>
                <w:sz w:val="12"/>
                <w:szCs w:val="12"/>
              </w:rPr>
              <w:t xml:space="preserve">ublic </w:t>
            </w:r>
            <w:r>
              <w:rPr>
                <w:rFonts w:ascii="Verdana" w:hAnsi="Verdana"/>
                <w:sz w:val="12"/>
                <w:szCs w:val="12"/>
              </w:rPr>
              <w:t>s</w:t>
            </w:r>
            <w:r w:rsidRPr="00D23178">
              <w:rPr>
                <w:rFonts w:ascii="Verdana" w:hAnsi="Verdana"/>
                <w:sz w:val="12"/>
                <w:szCs w:val="12"/>
              </w:rPr>
              <w:t>ecurity</w:t>
            </w:r>
            <w:r w:rsidRPr="00D23178" w:rsidDel="003B6680">
              <w:rPr>
                <w:rFonts w:ascii="Verdana" w:hAnsi="Verdana"/>
                <w:sz w:val="12"/>
                <w:szCs w:val="12"/>
              </w:rPr>
              <w:t xml:space="preserve"> </w:t>
            </w:r>
          </w:p>
        </w:tc>
        <w:tc>
          <w:tcPr>
            <w:tcW w:w="1134" w:type="dxa"/>
            <w:tcBorders>
              <w:top w:val="single" w:sz="8" w:space="0" w:color="C0C0C0"/>
              <w:left w:val="nil"/>
              <w:bottom w:val="single" w:sz="8" w:space="0" w:color="C0C0C0"/>
              <w:right w:val="single" w:sz="8" w:space="0" w:color="C0C0C0"/>
            </w:tcBorders>
            <w:vAlign w:val="center"/>
          </w:tcPr>
          <w:p w14:paraId="579674EE"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vAlign w:val="center"/>
          </w:tcPr>
          <w:p w14:paraId="4210A579"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vAlign w:val="center"/>
          </w:tcPr>
          <w:p w14:paraId="13A8E083" w14:textId="77777777" w:rsidR="001927F1" w:rsidRPr="00D23178"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shd w:val="clear" w:color="auto" w:fill="D9D9D9" w:themeFill="background1" w:themeFillShade="D9"/>
            <w:vAlign w:val="center"/>
          </w:tcPr>
          <w:p w14:paraId="061A3402" w14:textId="77777777" w:rsidR="001927F1" w:rsidRPr="00D23178" w:rsidRDefault="001927F1" w:rsidP="001927F1">
            <w:pPr>
              <w:spacing w:before="0" w:line="220" w:lineRule="exact"/>
              <w:ind w:left="28"/>
              <w:jc w:val="center"/>
              <w:rPr>
                <w:rFonts w:ascii="Verdana" w:hAnsi="Verdana"/>
                <w:sz w:val="12"/>
                <w:szCs w:val="12"/>
              </w:rPr>
            </w:pPr>
          </w:p>
        </w:tc>
      </w:tr>
      <w:tr w:rsidR="001927F1" w:rsidRPr="00D23178" w14:paraId="1468CED7" w14:textId="7B20C094" w:rsidTr="00AE14A0">
        <w:trPr>
          <w:trHeight w:hRule="exact" w:val="397"/>
        </w:trPr>
        <w:tc>
          <w:tcPr>
            <w:tcW w:w="2268" w:type="dxa"/>
            <w:tcBorders>
              <w:top w:val="single" w:sz="8" w:space="0" w:color="C0C0C0"/>
              <w:bottom w:val="single" w:sz="8" w:space="0" w:color="C0C0C0"/>
              <w:right w:val="single" w:sz="36" w:space="0" w:color="C0C0C0"/>
            </w:tcBorders>
            <w:vAlign w:val="center"/>
          </w:tcPr>
          <w:p w14:paraId="7F613EF9" w14:textId="77777777" w:rsidR="001927F1" w:rsidRPr="00D23178" w:rsidRDefault="001927F1" w:rsidP="001927F1">
            <w:pPr>
              <w:spacing w:before="0" w:line="180" w:lineRule="exact"/>
              <w:ind w:left="57"/>
              <w:rPr>
                <w:rFonts w:ascii="Verdana" w:hAnsi="Verdana"/>
                <w:sz w:val="12"/>
                <w:szCs w:val="12"/>
              </w:rPr>
            </w:pPr>
            <w:r w:rsidRPr="00D23178">
              <w:rPr>
                <w:rFonts w:ascii="Verdana" w:hAnsi="Verdana"/>
                <w:sz w:val="12"/>
                <w:szCs w:val="12"/>
              </w:rPr>
              <w:t xml:space="preserve">Warrant </w:t>
            </w:r>
          </w:p>
        </w:tc>
        <w:tc>
          <w:tcPr>
            <w:tcW w:w="1134" w:type="dxa"/>
            <w:tcBorders>
              <w:top w:val="single" w:sz="8" w:space="0" w:color="C0C0C0"/>
              <w:left w:val="nil"/>
              <w:bottom w:val="single" w:sz="8" w:space="0" w:color="C0C0C0"/>
              <w:right w:val="single" w:sz="8" w:space="0" w:color="C0C0C0"/>
            </w:tcBorders>
            <w:vAlign w:val="center"/>
          </w:tcPr>
          <w:p w14:paraId="50B9DA55"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vAlign w:val="center"/>
          </w:tcPr>
          <w:p w14:paraId="04F9BCBC"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vAlign w:val="center"/>
          </w:tcPr>
          <w:p w14:paraId="7BCA2134" w14:textId="77777777" w:rsidR="001927F1" w:rsidRPr="00D23178"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vAlign w:val="center"/>
          </w:tcPr>
          <w:p w14:paraId="3288E8F3" w14:textId="3233FBEE" w:rsidR="001927F1" w:rsidRPr="00D23178" w:rsidRDefault="006A0625"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r>
      <w:tr w:rsidR="001927F1" w:rsidRPr="00D23178" w14:paraId="4833302C" w14:textId="3332A3DC" w:rsidTr="00AE14A0">
        <w:trPr>
          <w:trHeight w:hRule="exact" w:val="397"/>
        </w:trPr>
        <w:tc>
          <w:tcPr>
            <w:tcW w:w="2268" w:type="dxa"/>
            <w:tcBorders>
              <w:top w:val="single" w:sz="8" w:space="0" w:color="C0C0C0"/>
              <w:right w:val="single" w:sz="36" w:space="0" w:color="C0C0C0"/>
            </w:tcBorders>
            <w:vAlign w:val="center"/>
          </w:tcPr>
          <w:p w14:paraId="13D3C6D4" w14:textId="77777777" w:rsidR="001927F1" w:rsidRPr="00D23178" w:rsidRDefault="001927F1" w:rsidP="001927F1">
            <w:pPr>
              <w:spacing w:before="0" w:line="180" w:lineRule="exact"/>
              <w:ind w:left="57"/>
              <w:rPr>
                <w:rFonts w:ascii="Verdana" w:hAnsi="Verdana"/>
                <w:sz w:val="12"/>
                <w:szCs w:val="12"/>
              </w:rPr>
            </w:pPr>
            <w:r w:rsidRPr="00D23178">
              <w:rPr>
                <w:rFonts w:ascii="Verdana" w:hAnsi="Verdana"/>
                <w:sz w:val="12"/>
                <w:szCs w:val="12"/>
              </w:rPr>
              <w:t>Certificates representing certain security</w:t>
            </w:r>
            <w:r w:rsidRPr="00D23178" w:rsidDel="003B6680">
              <w:rPr>
                <w:rFonts w:ascii="Verdana" w:hAnsi="Verdana"/>
                <w:sz w:val="12"/>
                <w:szCs w:val="12"/>
              </w:rPr>
              <w:t xml:space="preserve"> </w:t>
            </w:r>
          </w:p>
        </w:tc>
        <w:tc>
          <w:tcPr>
            <w:tcW w:w="1134" w:type="dxa"/>
            <w:tcBorders>
              <w:top w:val="single" w:sz="8" w:space="0" w:color="C0C0C0"/>
              <w:left w:val="nil"/>
              <w:right w:val="single" w:sz="8" w:space="0" w:color="C0C0C0"/>
            </w:tcBorders>
            <w:vAlign w:val="center"/>
          </w:tcPr>
          <w:p w14:paraId="3E7F79C0"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3B6E8036"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193959B5" w14:textId="77777777" w:rsidR="001927F1" w:rsidRPr="00D23178"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38C50072" w14:textId="39CB64FC" w:rsidR="001927F1" w:rsidRPr="00D23178" w:rsidRDefault="006A0625"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r>
      <w:tr w:rsidR="001927F1" w:rsidRPr="00D23178" w14:paraId="01FBA59B" w14:textId="4F80F90D" w:rsidTr="00AE14A0">
        <w:trPr>
          <w:trHeight w:hRule="exact" w:val="397"/>
        </w:trPr>
        <w:tc>
          <w:tcPr>
            <w:tcW w:w="2268" w:type="dxa"/>
            <w:tcBorders>
              <w:top w:val="single" w:sz="8" w:space="0" w:color="C0C0C0"/>
              <w:right w:val="single" w:sz="36" w:space="0" w:color="C0C0C0"/>
            </w:tcBorders>
            <w:vAlign w:val="center"/>
          </w:tcPr>
          <w:p w14:paraId="6ECBE365" w14:textId="77777777" w:rsidR="001927F1" w:rsidRPr="00D23178" w:rsidRDefault="001927F1" w:rsidP="001927F1">
            <w:pPr>
              <w:spacing w:before="0" w:line="180" w:lineRule="exact"/>
              <w:ind w:left="57"/>
              <w:rPr>
                <w:rFonts w:ascii="Verdana" w:hAnsi="Verdana"/>
                <w:sz w:val="12"/>
                <w:szCs w:val="12"/>
              </w:rPr>
            </w:pPr>
            <w:r w:rsidRPr="00D23178">
              <w:rPr>
                <w:rFonts w:ascii="Verdana" w:hAnsi="Verdana"/>
                <w:sz w:val="12"/>
                <w:szCs w:val="12"/>
              </w:rPr>
              <w:t xml:space="preserve">Unit </w:t>
            </w:r>
          </w:p>
        </w:tc>
        <w:tc>
          <w:tcPr>
            <w:tcW w:w="1134" w:type="dxa"/>
            <w:tcBorders>
              <w:top w:val="single" w:sz="8" w:space="0" w:color="C0C0C0"/>
              <w:left w:val="nil"/>
              <w:right w:val="single" w:sz="8" w:space="0" w:color="C0C0C0"/>
            </w:tcBorders>
            <w:vAlign w:val="center"/>
          </w:tcPr>
          <w:p w14:paraId="1EDF8A9C"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00D55253"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12C3F0DA" w14:textId="77777777" w:rsidR="001927F1" w:rsidRPr="00D23178"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21DF48AF" w14:textId="164BC3E9" w:rsidR="001927F1" w:rsidRPr="00D23178" w:rsidRDefault="00E243E9"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r>
      <w:tr w:rsidR="001927F1" w:rsidRPr="00D23178" w14:paraId="570CE31E" w14:textId="6DC3C6AC" w:rsidTr="00AE14A0">
        <w:trPr>
          <w:trHeight w:hRule="exact" w:val="661"/>
        </w:trPr>
        <w:tc>
          <w:tcPr>
            <w:tcW w:w="2268" w:type="dxa"/>
            <w:tcBorders>
              <w:top w:val="single" w:sz="8" w:space="0" w:color="C0C0C0"/>
              <w:right w:val="single" w:sz="36" w:space="0" w:color="C0C0C0"/>
            </w:tcBorders>
            <w:vAlign w:val="center"/>
          </w:tcPr>
          <w:p w14:paraId="2E0CD216" w14:textId="77777777" w:rsidR="001927F1" w:rsidRPr="00D23178" w:rsidRDefault="001927F1" w:rsidP="001927F1">
            <w:pPr>
              <w:spacing w:before="0" w:line="180" w:lineRule="exact"/>
              <w:ind w:left="57"/>
              <w:rPr>
                <w:rFonts w:ascii="Verdana" w:hAnsi="Verdana"/>
                <w:sz w:val="12"/>
                <w:szCs w:val="12"/>
              </w:rPr>
            </w:pPr>
            <w:r w:rsidRPr="00D23178">
              <w:rPr>
                <w:rFonts w:ascii="Verdana" w:hAnsi="Verdana"/>
                <w:sz w:val="12"/>
                <w:szCs w:val="12"/>
              </w:rPr>
              <w:t>Option (excluding a commodity option)</w:t>
            </w:r>
          </w:p>
        </w:tc>
        <w:tc>
          <w:tcPr>
            <w:tcW w:w="1134" w:type="dxa"/>
            <w:tcBorders>
              <w:top w:val="single" w:sz="8" w:space="0" w:color="C0C0C0"/>
              <w:left w:val="nil"/>
              <w:right w:val="single" w:sz="8" w:space="0" w:color="C0C0C0"/>
            </w:tcBorders>
            <w:vAlign w:val="center"/>
          </w:tcPr>
          <w:p w14:paraId="3CE45C9D"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1FC1D83A"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6A90FB7D" w14:textId="77777777" w:rsidR="001927F1" w:rsidRPr="00D23178"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shd w:val="clear" w:color="auto" w:fill="D9D9D9" w:themeFill="background1" w:themeFillShade="D9"/>
            <w:vAlign w:val="center"/>
          </w:tcPr>
          <w:p w14:paraId="0AA9B152" w14:textId="77777777" w:rsidR="001927F1" w:rsidRPr="00D23178" w:rsidRDefault="001927F1" w:rsidP="001927F1">
            <w:pPr>
              <w:spacing w:before="0" w:line="220" w:lineRule="exact"/>
              <w:ind w:left="28"/>
              <w:jc w:val="center"/>
              <w:rPr>
                <w:rFonts w:ascii="Verdana" w:hAnsi="Verdana"/>
                <w:sz w:val="12"/>
                <w:szCs w:val="12"/>
              </w:rPr>
            </w:pPr>
          </w:p>
        </w:tc>
      </w:tr>
      <w:tr w:rsidR="00E243E9" w:rsidRPr="00D23178" w14:paraId="7D27ADFC" w14:textId="77777777" w:rsidTr="00AE14A0">
        <w:trPr>
          <w:trHeight w:hRule="exact" w:val="695"/>
        </w:trPr>
        <w:tc>
          <w:tcPr>
            <w:tcW w:w="2268" w:type="dxa"/>
            <w:tcBorders>
              <w:top w:val="single" w:sz="8" w:space="0" w:color="C0C0C0"/>
              <w:right w:val="single" w:sz="36" w:space="0" w:color="C0C0C0"/>
            </w:tcBorders>
            <w:vAlign w:val="center"/>
          </w:tcPr>
          <w:p w14:paraId="0FCAB1A1" w14:textId="76B3A1FE" w:rsidR="00E243E9" w:rsidRPr="00D23178" w:rsidRDefault="00E243E9" w:rsidP="001927F1">
            <w:pPr>
              <w:spacing w:before="0" w:line="180" w:lineRule="exact"/>
              <w:ind w:left="57"/>
              <w:rPr>
                <w:rFonts w:ascii="Verdana" w:hAnsi="Verdana"/>
                <w:sz w:val="12"/>
                <w:szCs w:val="12"/>
              </w:rPr>
            </w:pPr>
            <w:r>
              <w:rPr>
                <w:rFonts w:ascii="Verdana" w:hAnsi="Verdana"/>
                <w:sz w:val="12"/>
                <w:szCs w:val="12"/>
              </w:rPr>
              <w:t xml:space="preserve">Commodity option </w:t>
            </w:r>
            <w:r w:rsidR="00FA76A5">
              <w:rPr>
                <w:rFonts w:ascii="Verdana" w:hAnsi="Verdana"/>
                <w:sz w:val="12"/>
                <w:szCs w:val="12"/>
              </w:rPr>
              <w:t>and option on commodity future</w:t>
            </w:r>
          </w:p>
        </w:tc>
        <w:tc>
          <w:tcPr>
            <w:tcW w:w="1134" w:type="dxa"/>
            <w:tcBorders>
              <w:top w:val="single" w:sz="8" w:space="0" w:color="C0C0C0"/>
              <w:left w:val="nil"/>
              <w:right w:val="single" w:sz="8" w:space="0" w:color="C0C0C0"/>
            </w:tcBorders>
            <w:shd w:val="clear" w:color="auto" w:fill="D9D9D9" w:themeFill="background1" w:themeFillShade="D9"/>
            <w:vAlign w:val="center"/>
          </w:tcPr>
          <w:p w14:paraId="6E0D2289" w14:textId="77777777" w:rsidR="00E243E9" w:rsidRPr="00D23178" w:rsidRDefault="00E243E9" w:rsidP="001927F1">
            <w:pPr>
              <w:spacing w:before="0" w:line="220" w:lineRule="exact"/>
              <w:ind w:left="28"/>
              <w:jc w:val="center"/>
              <w:rPr>
                <w:rFonts w:ascii="Verdana" w:hAnsi="Verdana"/>
                <w:sz w:val="12"/>
                <w:szCs w:val="12"/>
              </w:rPr>
            </w:pPr>
          </w:p>
        </w:tc>
        <w:tc>
          <w:tcPr>
            <w:tcW w:w="1276" w:type="dxa"/>
            <w:tcBorders>
              <w:top w:val="single" w:sz="8" w:space="0" w:color="C0C0C0"/>
              <w:left w:val="single" w:sz="8" w:space="0" w:color="C0C0C0"/>
              <w:right w:val="single" w:sz="8" w:space="0" w:color="C0C0C0"/>
            </w:tcBorders>
            <w:shd w:val="clear" w:color="auto" w:fill="D9D9D9" w:themeFill="background1" w:themeFillShade="D9"/>
            <w:vAlign w:val="center"/>
          </w:tcPr>
          <w:p w14:paraId="08F2D2B1" w14:textId="77777777" w:rsidR="00E243E9" w:rsidRPr="00D23178" w:rsidRDefault="00E243E9" w:rsidP="001927F1">
            <w:pPr>
              <w:spacing w:before="0" w:line="220" w:lineRule="exact"/>
              <w:ind w:left="28"/>
              <w:jc w:val="center"/>
              <w:rPr>
                <w:rFonts w:ascii="Verdana" w:hAnsi="Verdana"/>
                <w:sz w:val="12"/>
                <w:szCs w:val="12"/>
              </w:rPr>
            </w:pPr>
          </w:p>
        </w:tc>
        <w:tc>
          <w:tcPr>
            <w:tcW w:w="1276" w:type="dxa"/>
            <w:tcBorders>
              <w:top w:val="single" w:sz="8" w:space="0" w:color="C0C0C0"/>
              <w:left w:val="single" w:sz="8" w:space="0" w:color="C0C0C0"/>
              <w:right w:val="single" w:sz="8" w:space="0" w:color="C0C0C0"/>
            </w:tcBorders>
            <w:shd w:val="clear" w:color="auto" w:fill="D9D9D9" w:themeFill="background1" w:themeFillShade="D9"/>
            <w:vAlign w:val="center"/>
          </w:tcPr>
          <w:p w14:paraId="66897996" w14:textId="77777777" w:rsidR="00E243E9" w:rsidRPr="00D23178" w:rsidRDefault="00E243E9" w:rsidP="001927F1">
            <w:pPr>
              <w:spacing w:before="0" w:line="220" w:lineRule="exact"/>
              <w:ind w:left="28"/>
              <w:jc w:val="center"/>
              <w:rPr>
                <w:rFonts w:ascii="Verdana" w:hAnsi="Verdana"/>
                <w:sz w:val="12"/>
                <w:szCs w:val="12"/>
              </w:rPr>
            </w:pPr>
          </w:p>
        </w:tc>
        <w:tc>
          <w:tcPr>
            <w:tcW w:w="1276" w:type="dxa"/>
            <w:tcBorders>
              <w:top w:val="single" w:sz="8" w:space="0" w:color="C0C0C0"/>
              <w:left w:val="single" w:sz="8" w:space="0" w:color="C0C0C0"/>
              <w:right w:val="single" w:sz="8" w:space="0" w:color="C0C0C0"/>
            </w:tcBorders>
            <w:vAlign w:val="center"/>
          </w:tcPr>
          <w:p w14:paraId="430A4C8E" w14:textId="5379E749" w:rsidR="00E243E9" w:rsidRPr="00D23178" w:rsidRDefault="00FA76A5"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r>
      <w:tr w:rsidR="001927F1" w:rsidRPr="00D23178" w14:paraId="7C6051B4" w14:textId="15D9FDB3" w:rsidTr="00AE14A0">
        <w:trPr>
          <w:trHeight w:hRule="exact" w:val="695"/>
        </w:trPr>
        <w:tc>
          <w:tcPr>
            <w:tcW w:w="2268" w:type="dxa"/>
            <w:tcBorders>
              <w:top w:val="single" w:sz="8" w:space="0" w:color="C0C0C0"/>
              <w:right w:val="single" w:sz="36" w:space="0" w:color="C0C0C0"/>
            </w:tcBorders>
            <w:vAlign w:val="center"/>
          </w:tcPr>
          <w:p w14:paraId="2471E7A4" w14:textId="77777777" w:rsidR="001927F1" w:rsidRPr="00D23178" w:rsidRDefault="001927F1" w:rsidP="001927F1">
            <w:pPr>
              <w:spacing w:before="0" w:line="180" w:lineRule="exact"/>
              <w:ind w:left="57"/>
              <w:rPr>
                <w:rFonts w:ascii="Verdana" w:hAnsi="Verdana"/>
                <w:sz w:val="12"/>
                <w:szCs w:val="12"/>
              </w:rPr>
            </w:pPr>
            <w:r w:rsidRPr="00D23178">
              <w:rPr>
                <w:rFonts w:ascii="Verdana" w:hAnsi="Verdana"/>
                <w:sz w:val="12"/>
                <w:szCs w:val="12"/>
              </w:rPr>
              <w:t>Future (excluding a commodity future)</w:t>
            </w:r>
          </w:p>
        </w:tc>
        <w:tc>
          <w:tcPr>
            <w:tcW w:w="1134" w:type="dxa"/>
            <w:tcBorders>
              <w:top w:val="single" w:sz="8" w:space="0" w:color="C0C0C0"/>
              <w:left w:val="nil"/>
              <w:right w:val="single" w:sz="8" w:space="0" w:color="C0C0C0"/>
            </w:tcBorders>
            <w:vAlign w:val="center"/>
          </w:tcPr>
          <w:p w14:paraId="40D04E14"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12502465"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2790E2FA" w14:textId="77777777" w:rsidR="001927F1" w:rsidRPr="00D23178"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shd w:val="clear" w:color="auto" w:fill="D9D9D9" w:themeFill="background1" w:themeFillShade="D9"/>
            <w:vAlign w:val="center"/>
          </w:tcPr>
          <w:p w14:paraId="66E6672F" w14:textId="77777777" w:rsidR="001927F1" w:rsidRPr="00D23178" w:rsidRDefault="001927F1" w:rsidP="001927F1">
            <w:pPr>
              <w:spacing w:before="0" w:line="220" w:lineRule="exact"/>
              <w:ind w:left="28"/>
              <w:jc w:val="center"/>
              <w:rPr>
                <w:rFonts w:ascii="Verdana" w:hAnsi="Verdana"/>
                <w:sz w:val="12"/>
                <w:szCs w:val="12"/>
              </w:rPr>
            </w:pPr>
          </w:p>
        </w:tc>
      </w:tr>
      <w:tr w:rsidR="001927F1" w:rsidRPr="00D23178" w14:paraId="0F1817D3" w14:textId="65066A9C" w:rsidTr="00AE14A0">
        <w:trPr>
          <w:trHeight w:hRule="exact" w:val="857"/>
        </w:trPr>
        <w:tc>
          <w:tcPr>
            <w:tcW w:w="2268" w:type="dxa"/>
            <w:tcBorders>
              <w:top w:val="single" w:sz="8" w:space="0" w:color="C0C0C0"/>
              <w:right w:val="single" w:sz="36" w:space="0" w:color="C0C0C0"/>
            </w:tcBorders>
            <w:vAlign w:val="center"/>
          </w:tcPr>
          <w:p w14:paraId="162B7223" w14:textId="77777777" w:rsidR="001927F1" w:rsidRPr="00D23178" w:rsidRDefault="001927F1" w:rsidP="001927F1">
            <w:pPr>
              <w:spacing w:before="0" w:line="180" w:lineRule="exact"/>
              <w:ind w:left="57"/>
              <w:rPr>
                <w:rFonts w:ascii="Verdana" w:hAnsi="Verdana"/>
                <w:sz w:val="12"/>
                <w:szCs w:val="12"/>
              </w:rPr>
            </w:pPr>
            <w:r w:rsidRPr="00D23178">
              <w:rPr>
                <w:rFonts w:ascii="Verdana" w:hAnsi="Verdana"/>
                <w:sz w:val="12"/>
                <w:szCs w:val="12"/>
              </w:rPr>
              <w:t xml:space="preserve">Contract for difference </w:t>
            </w:r>
          </w:p>
        </w:tc>
        <w:tc>
          <w:tcPr>
            <w:tcW w:w="1134" w:type="dxa"/>
            <w:tcBorders>
              <w:top w:val="single" w:sz="8" w:space="0" w:color="C0C0C0"/>
              <w:left w:val="nil"/>
              <w:right w:val="single" w:sz="8" w:space="0" w:color="C0C0C0"/>
            </w:tcBorders>
            <w:vAlign w:val="center"/>
          </w:tcPr>
          <w:p w14:paraId="1BC6530D"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226CE541"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46A3A5AF" w14:textId="77777777" w:rsidR="001927F1" w:rsidRPr="00D23178"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shd w:val="clear" w:color="auto" w:fill="D9D9D9" w:themeFill="background1" w:themeFillShade="D9"/>
            <w:vAlign w:val="center"/>
          </w:tcPr>
          <w:p w14:paraId="4234DC0E" w14:textId="77777777" w:rsidR="001927F1" w:rsidRPr="00D23178" w:rsidRDefault="001927F1" w:rsidP="001927F1">
            <w:pPr>
              <w:spacing w:before="0" w:line="220" w:lineRule="exact"/>
              <w:ind w:left="28"/>
              <w:jc w:val="center"/>
              <w:rPr>
                <w:rFonts w:ascii="Verdana" w:hAnsi="Verdana"/>
                <w:sz w:val="12"/>
                <w:szCs w:val="12"/>
              </w:rPr>
            </w:pPr>
          </w:p>
        </w:tc>
      </w:tr>
      <w:tr w:rsidR="001927F1" w:rsidRPr="00D23178" w14:paraId="235793E8" w14:textId="44F42786" w:rsidTr="00AE14A0">
        <w:trPr>
          <w:trHeight w:hRule="exact" w:val="579"/>
        </w:trPr>
        <w:tc>
          <w:tcPr>
            <w:tcW w:w="2268" w:type="dxa"/>
            <w:tcBorders>
              <w:top w:val="single" w:sz="8" w:space="0" w:color="C0C0C0"/>
              <w:right w:val="single" w:sz="36" w:space="0" w:color="C0C0C0"/>
            </w:tcBorders>
            <w:vAlign w:val="center"/>
          </w:tcPr>
          <w:p w14:paraId="2A56A6B0" w14:textId="77777777" w:rsidR="001927F1" w:rsidRPr="00D23178" w:rsidRDefault="001927F1" w:rsidP="001927F1">
            <w:pPr>
              <w:spacing w:before="0" w:line="180" w:lineRule="exact"/>
              <w:ind w:left="57"/>
              <w:rPr>
                <w:rFonts w:ascii="Verdana" w:hAnsi="Verdana"/>
                <w:sz w:val="12"/>
                <w:szCs w:val="12"/>
              </w:rPr>
            </w:pPr>
            <w:r w:rsidRPr="00D23178">
              <w:rPr>
                <w:rFonts w:ascii="Verdana" w:hAnsi="Verdana"/>
                <w:sz w:val="12"/>
                <w:szCs w:val="12"/>
              </w:rPr>
              <w:t>Rights to or interests in investments (security)</w:t>
            </w:r>
          </w:p>
        </w:tc>
        <w:tc>
          <w:tcPr>
            <w:tcW w:w="1134" w:type="dxa"/>
            <w:tcBorders>
              <w:top w:val="single" w:sz="8" w:space="0" w:color="C0C0C0"/>
              <w:left w:val="nil"/>
              <w:right w:val="single" w:sz="8" w:space="0" w:color="C0C0C0"/>
            </w:tcBorders>
            <w:vAlign w:val="center"/>
          </w:tcPr>
          <w:p w14:paraId="594567C8"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56AB4630"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03B073D0" w14:textId="77777777" w:rsidR="001927F1" w:rsidRPr="00D23178"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shd w:val="clear" w:color="auto" w:fill="D9D9D9" w:themeFill="background1" w:themeFillShade="D9"/>
            <w:vAlign w:val="center"/>
          </w:tcPr>
          <w:p w14:paraId="659D2475" w14:textId="77777777" w:rsidR="001927F1" w:rsidRPr="00D23178" w:rsidRDefault="001927F1" w:rsidP="001927F1">
            <w:pPr>
              <w:spacing w:before="0" w:line="220" w:lineRule="exact"/>
              <w:ind w:left="28"/>
              <w:jc w:val="center"/>
              <w:rPr>
                <w:rFonts w:ascii="Verdana" w:hAnsi="Verdana"/>
                <w:sz w:val="12"/>
                <w:szCs w:val="12"/>
              </w:rPr>
            </w:pPr>
          </w:p>
        </w:tc>
      </w:tr>
      <w:tr w:rsidR="001927F1" w:rsidRPr="00D23178" w:rsidDel="0055486C" w14:paraId="55D72ECB" w14:textId="345360CD" w:rsidTr="00AE14A0">
        <w:trPr>
          <w:trHeight w:hRule="exact" w:val="397"/>
        </w:trPr>
        <w:tc>
          <w:tcPr>
            <w:tcW w:w="2268" w:type="dxa"/>
            <w:tcBorders>
              <w:top w:val="single" w:sz="8" w:space="0" w:color="C0C0C0"/>
              <w:right w:val="single" w:sz="36" w:space="0" w:color="C0C0C0"/>
            </w:tcBorders>
            <w:vAlign w:val="center"/>
          </w:tcPr>
          <w:p w14:paraId="71D1FE99" w14:textId="77777777" w:rsidR="001927F1" w:rsidRPr="00D23178" w:rsidDel="0055486C" w:rsidRDefault="001927F1" w:rsidP="001927F1">
            <w:pPr>
              <w:spacing w:before="0" w:line="180" w:lineRule="exact"/>
              <w:ind w:left="57"/>
              <w:rPr>
                <w:rFonts w:ascii="Verdana" w:hAnsi="Verdana"/>
                <w:sz w:val="12"/>
                <w:szCs w:val="12"/>
              </w:rPr>
            </w:pPr>
            <w:r>
              <w:rPr>
                <w:rFonts w:ascii="Verdana" w:hAnsi="Verdana"/>
                <w:sz w:val="12"/>
                <w:szCs w:val="12"/>
              </w:rPr>
              <w:t>Spread Bet</w:t>
            </w:r>
          </w:p>
        </w:tc>
        <w:tc>
          <w:tcPr>
            <w:tcW w:w="1134" w:type="dxa"/>
            <w:tcBorders>
              <w:top w:val="single" w:sz="8" w:space="0" w:color="C0C0C0"/>
              <w:left w:val="nil"/>
              <w:right w:val="single" w:sz="8" w:space="0" w:color="C0C0C0"/>
            </w:tcBorders>
            <w:vAlign w:val="center"/>
          </w:tcPr>
          <w:p w14:paraId="20213330" w14:textId="77777777" w:rsidR="001927F1" w:rsidRPr="00D23178" w:rsidDel="0055486C"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34B578CD" w14:textId="77777777" w:rsidR="001927F1" w:rsidRPr="00D23178" w:rsidDel="0055486C"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30E82B70" w14:textId="77777777" w:rsidR="001927F1" w:rsidRPr="00D23178"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shd w:val="clear" w:color="auto" w:fill="D9D9D9" w:themeFill="background1" w:themeFillShade="D9"/>
            <w:vAlign w:val="center"/>
          </w:tcPr>
          <w:p w14:paraId="7DB57B26" w14:textId="77777777" w:rsidR="001927F1" w:rsidRPr="00D23178" w:rsidRDefault="001927F1" w:rsidP="001927F1">
            <w:pPr>
              <w:spacing w:before="0" w:line="220" w:lineRule="exact"/>
              <w:ind w:left="28"/>
              <w:jc w:val="center"/>
              <w:rPr>
                <w:rFonts w:ascii="Verdana" w:hAnsi="Verdana"/>
                <w:sz w:val="12"/>
                <w:szCs w:val="12"/>
              </w:rPr>
            </w:pPr>
          </w:p>
        </w:tc>
      </w:tr>
      <w:tr w:rsidR="001927F1" w:rsidRPr="00D23178" w:rsidDel="0055486C" w14:paraId="06AD2C1F" w14:textId="0923EF18" w:rsidTr="00AE14A0">
        <w:trPr>
          <w:trHeight w:hRule="exact" w:val="397"/>
        </w:trPr>
        <w:tc>
          <w:tcPr>
            <w:tcW w:w="2268" w:type="dxa"/>
            <w:tcBorders>
              <w:top w:val="single" w:sz="8" w:space="0" w:color="C0C0C0"/>
              <w:right w:val="single" w:sz="36" w:space="0" w:color="C0C0C0"/>
            </w:tcBorders>
            <w:vAlign w:val="center"/>
          </w:tcPr>
          <w:p w14:paraId="3B2B0A0C" w14:textId="77777777" w:rsidR="001927F1" w:rsidRPr="00D23178" w:rsidDel="0055486C" w:rsidRDefault="001927F1" w:rsidP="001927F1">
            <w:pPr>
              <w:spacing w:before="0" w:line="180" w:lineRule="exact"/>
              <w:ind w:left="57"/>
              <w:rPr>
                <w:rFonts w:ascii="Verdana" w:hAnsi="Verdana"/>
                <w:sz w:val="12"/>
                <w:szCs w:val="12"/>
              </w:rPr>
            </w:pPr>
            <w:r>
              <w:rPr>
                <w:rFonts w:ascii="Verdana" w:hAnsi="Verdana"/>
                <w:sz w:val="12"/>
                <w:szCs w:val="12"/>
              </w:rPr>
              <w:t>Alternative Debentures</w:t>
            </w:r>
          </w:p>
        </w:tc>
        <w:tc>
          <w:tcPr>
            <w:tcW w:w="1134" w:type="dxa"/>
            <w:tcBorders>
              <w:top w:val="single" w:sz="8" w:space="0" w:color="C0C0C0"/>
              <w:left w:val="nil"/>
              <w:right w:val="single" w:sz="8" w:space="0" w:color="C0C0C0"/>
            </w:tcBorders>
            <w:vAlign w:val="center"/>
          </w:tcPr>
          <w:p w14:paraId="7D2D4233" w14:textId="77777777" w:rsidR="001927F1" w:rsidRPr="00D23178" w:rsidDel="0055486C"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4C51A88B" w14:textId="77777777" w:rsidR="001927F1" w:rsidRPr="00D23178" w:rsidDel="0055486C"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73BBCCD0" w14:textId="77777777" w:rsidR="001927F1" w:rsidRPr="00D23178"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4298178D" w14:textId="1C40493A" w:rsidR="001927F1" w:rsidRPr="00D23178" w:rsidRDefault="006A0625"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r>
      <w:tr w:rsidR="001927F1" w:rsidRPr="00D23178" w:rsidDel="0055486C" w14:paraId="09917398" w14:textId="3952F2E5" w:rsidTr="00AE14A0">
        <w:trPr>
          <w:trHeight w:hRule="exact" w:val="397"/>
        </w:trPr>
        <w:tc>
          <w:tcPr>
            <w:tcW w:w="2268" w:type="dxa"/>
            <w:tcBorders>
              <w:top w:val="single" w:sz="8" w:space="0" w:color="C0C0C0"/>
              <w:right w:val="single" w:sz="36" w:space="0" w:color="C0C0C0"/>
            </w:tcBorders>
            <w:vAlign w:val="center"/>
          </w:tcPr>
          <w:p w14:paraId="3C824BBF" w14:textId="77777777" w:rsidR="001927F1" w:rsidRPr="00D23178" w:rsidDel="0055486C" w:rsidRDefault="001927F1" w:rsidP="001927F1">
            <w:pPr>
              <w:spacing w:before="0" w:line="180" w:lineRule="exact"/>
              <w:ind w:left="57"/>
              <w:rPr>
                <w:rFonts w:ascii="Verdana" w:hAnsi="Verdana"/>
                <w:sz w:val="12"/>
                <w:szCs w:val="12"/>
              </w:rPr>
            </w:pPr>
            <w:r>
              <w:rPr>
                <w:rFonts w:ascii="Verdana" w:hAnsi="Verdana"/>
                <w:sz w:val="12"/>
                <w:szCs w:val="12"/>
              </w:rPr>
              <w:t>Stakeholder pension scheme</w:t>
            </w:r>
          </w:p>
        </w:tc>
        <w:tc>
          <w:tcPr>
            <w:tcW w:w="1134" w:type="dxa"/>
            <w:tcBorders>
              <w:top w:val="single" w:sz="8" w:space="0" w:color="C0C0C0"/>
              <w:left w:val="nil"/>
              <w:right w:val="single" w:sz="8" w:space="0" w:color="C0C0C0"/>
            </w:tcBorders>
            <w:vAlign w:val="center"/>
          </w:tcPr>
          <w:p w14:paraId="6DA0B7D9" w14:textId="77777777" w:rsidR="001927F1" w:rsidRPr="00D23178" w:rsidDel="0055486C"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49B9FB63" w14:textId="77777777" w:rsidR="001927F1" w:rsidRPr="00D23178" w:rsidDel="0055486C"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7EEDF308" w14:textId="77777777" w:rsidR="001927F1" w:rsidRPr="00D23178"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shd w:val="clear" w:color="auto" w:fill="D9D9D9" w:themeFill="background1" w:themeFillShade="D9"/>
          </w:tcPr>
          <w:p w14:paraId="3E3D14E2" w14:textId="77777777" w:rsidR="001927F1" w:rsidRPr="00D23178" w:rsidRDefault="001927F1" w:rsidP="001927F1">
            <w:pPr>
              <w:spacing w:before="0" w:line="220" w:lineRule="exact"/>
              <w:ind w:left="28"/>
              <w:jc w:val="center"/>
              <w:rPr>
                <w:rFonts w:ascii="Verdana" w:hAnsi="Verdana"/>
                <w:sz w:val="12"/>
                <w:szCs w:val="12"/>
              </w:rPr>
            </w:pPr>
          </w:p>
        </w:tc>
      </w:tr>
      <w:tr w:rsidR="001927F1" w:rsidRPr="00D23178" w:rsidDel="0055486C" w14:paraId="0F00B3F1" w14:textId="74CC4459" w:rsidTr="00AE14A0">
        <w:trPr>
          <w:trHeight w:hRule="exact" w:val="397"/>
        </w:trPr>
        <w:tc>
          <w:tcPr>
            <w:tcW w:w="2268" w:type="dxa"/>
            <w:tcBorders>
              <w:top w:val="single" w:sz="8" w:space="0" w:color="C0C0C0"/>
              <w:right w:val="single" w:sz="36" w:space="0" w:color="C0C0C0"/>
            </w:tcBorders>
            <w:vAlign w:val="center"/>
          </w:tcPr>
          <w:p w14:paraId="2C0C4119" w14:textId="77777777" w:rsidR="001927F1" w:rsidRPr="00D23178" w:rsidDel="0055486C" w:rsidRDefault="001927F1" w:rsidP="001927F1">
            <w:pPr>
              <w:spacing w:before="0" w:line="180" w:lineRule="exact"/>
              <w:ind w:left="57"/>
              <w:rPr>
                <w:rFonts w:ascii="Verdana" w:hAnsi="Verdana"/>
                <w:sz w:val="12"/>
                <w:szCs w:val="12"/>
              </w:rPr>
            </w:pPr>
            <w:r>
              <w:rPr>
                <w:rFonts w:ascii="Verdana" w:hAnsi="Verdana"/>
                <w:sz w:val="12"/>
                <w:szCs w:val="12"/>
              </w:rPr>
              <w:t>Personal pension schemes</w:t>
            </w:r>
          </w:p>
        </w:tc>
        <w:tc>
          <w:tcPr>
            <w:tcW w:w="1134" w:type="dxa"/>
            <w:tcBorders>
              <w:top w:val="single" w:sz="8" w:space="0" w:color="C0C0C0"/>
              <w:left w:val="nil"/>
              <w:right w:val="single" w:sz="8" w:space="0" w:color="C0C0C0"/>
            </w:tcBorders>
            <w:vAlign w:val="center"/>
          </w:tcPr>
          <w:p w14:paraId="6D2A1C5E" w14:textId="77777777" w:rsidR="001927F1" w:rsidRPr="00D23178" w:rsidDel="0055486C"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038F3C83" w14:textId="77777777" w:rsidR="001927F1" w:rsidRPr="00D23178" w:rsidDel="0055486C"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vAlign w:val="center"/>
          </w:tcPr>
          <w:p w14:paraId="29111288" w14:textId="77777777" w:rsidR="001927F1" w:rsidRPr="00D23178"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right w:val="single" w:sz="8" w:space="0" w:color="C0C0C0"/>
            </w:tcBorders>
            <w:shd w:val="clear" w:color="auto" w:fill="D9D9D9" w:themeFill="background1" w:themeFillShade="D9"/>
          </w:tcPr>
          <w:p w14:paraId="5B67037D" w14:textId="77777777" w:rsidR="001927F1" w:rsidRPr="00D23178" w:rsidRDefault="001927F1" w:rsidP="001927F1">
            <w:pPr>
              <w:spacing w:before="0" w:line="220" w:lineRule="exact"/>
              <w:ind w:left="28"/>
              <w:jc w:val="center"/>
              <w:rPr>
                <w:rFonts w:ascii="Verdana" w:hAnsi="Verdana"/>
                <w:sz w:val="12"/>
                <w:szCs w:val="12"/>
              </w:rPr>
            </w:pPr>
          </w:p>
        </w:tc>
      </w:tr>
      <w:tr w:rsidR="001927F1" w:rsidRPr="00D23178" w:rsidDel="0055486C" w14:paraId="0D7874F2" w14:textId="72976F1B" w:rsidTr="00392510">
        <w:trPr>
          <w:trHeight w:hRule="exact" w:val="397"/>
        </w:trPr>
        <w:tc>
          <w:tcPr>
            <w:tcW w:w="2268" w:type="dxa"/>
            <w:tcBorders>
              <w:top w:val="single" w:sz="8" w:space="0" w:color="C0C0C0"/>
              <w:bottom w:val="single" w:sz="8" w:space="0" w:color="C0C0C0"/>
              <w:right w:val="single" w:sz="36" w:space="0" w:color="C0C0C0"/>
            </w:tcBorders>
            <w:vAlign w:val="center"/>
          </w:tcPr>
          <w:p w14:paraId="2903D16F" w14:textId="77777777" w:rsidR="001927F1" w:rsidRPr="00D23178" w:rsidDel="0055486C" w:rsidRDefault="001927F1" w:rsidP="001927F1">
            <w:pPr>
              <w:spacing w:before="0" w:line="180" w:lineRule="exact"/>
              <w:ind w:left="57"/>
              <w:rPr>
                <w:rFonts w:ascii="Verdana" w:hAnsi="Verdana"/>
                <w:sz w:val="12"/>
                <w:szCs w:val="12"/>
              </w:rPr>
            </w:pPr>
            <w:r>
              <w:rPr>
                <w:rFonts w:ascii="Verdana" w:hAnsi="Verdana"/>
                <w:sz w:val="12"/>
                <w:szCs w:val="12"/>
              </w:rPr>
              <w:t>Life policy</w:t>
            </w:r>
          </w:p>
        </w:tc>
        <w:tc>
          <w:tcPr>
            <w:tcW w:w="1134" w:type="dxa"/>
            <w:tcBorders>
              <w:top w:val="single" w:sz="8" w:space="0" w:color="C0C0C0"/>
              <w:left w:val="nil"/>
              <w:bottom w:val="single" w:sz="8" w:space="0" w:color="C0C0C0"/>
              <w:right w:val="single" w:sz="8" w:space="0" w:color="C0C0C0"/>
            </w:tcBorders>
            <w:vAlign w:val="center"/>
          </w:tcPr>
          <w:p w14:paraId="12866199" w14:textId="77777777" w:rsidR="001927F1" w:rsidRPr="00D23178" w:rsidDel="0055486C"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vAlign w:val="center"/>
          </w:tcPr>
          <w:p w14:paraId="485AEEFE" w14:textId="77777777" w:rsidR="001927F1" w:rsidRPr="00D23178" w:rsidDel="0055486C"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vAlign w:val="center"/>
          </w:tcPr>
          <w:p w14:paraId="638F59E4" w14:textId="77777777" w:rsidR="001927F1" w:rsidRPr="00D23178"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shd w:val="clear" w:color="auto" w:fill="D9D9D9" w:themeFill="background1" w:themeFillShade="D9"/>
          </w:tcPr>
          <w:p w14:paraId="368E4310" w14:textId="77777777" w:rsidR="001927F1" w:rsidRPr="00D23178" w:rsidRDefault="001927F1" w:rsidP="001927F1">
            <w:pPr>
              <w:spacing w:before="0" w:line="220" w:lineRule="exact"/>
              <w:ind w:left="28"/>
              <w:jc w:val="center"/>
              <w:rPr>
                <w:rFonts w:ascii="Verdana" w:hAnsi="Verdana"/>
                <w:sz w:val="12"/>
                <w:szCs w:val="12"/>
              </w:rPr>
            </w:pPr>
          </w:p>
        </w:tc>
      </w:tr>
      <w:tr w:rsidR="001927F1" w:rsidRPr="00D23178" w14:paraId="0641AE43" w14:textId="230466CF" w:rsidTr="00392510">
        <w:trPr>
          <w:trHeight w:hRule="exact" w:val="584"/>
        </w:trPr>
        <w:tc>
          <w:tcPr>
            <w:tcW w:w="2268" w:type="dxa"/>
            <w:tcBorders>
              <w:top w:val="single" w:sz="8" w:space="0" w:color="C0C0C0"/>
              <w:bottom w:val="single" w:sz="8" w:space="0" w:color="C0C0C0"/>
              <w:right w:val="single" w:sz="36" w:space="0" w:color="C0C0C0"/>
            </w:tcBorders>
            <w:vAlign w:val="center"/>
          </w:tcPr>
          <w:p w14:paraId="612B17B7" w14:textId="77777777" w:rsidR="001927F1" w:rsidRPr="00D23178" w:rsidRDefault="001927F1" w:rsidP="001927F1">
            <w:pPr>
              <w:spacing w:before="0" w:line="180" w:lineRule="exact"/>
              <w:ind w:left="57"/>
              <w:rPr>
                <w:rFonts w:ascii="Verdana" w:hAnsi="Verdana"/>
                <w:sz w:val="12"/>
                <w:szCs w:val="12"/>
              </w:rPr>
            </w:pPr>
            <w:r w:rsidRPr="00D23178">
              <w:rPr>
                <w:rFonts w:ascii="Verdana" w:hAnsi="Verdana"/>
                <w:sz w:val="12"/>
                <w:szCs w:val="12"/>
              </w:rPr>
              <w:t>Rights to or interests in investments (</w:t>
            </w:r>
            <w:proofErr w:type="gramStart"/>
            <w:r w:rsidRPr="00D23178">
              <w:rPr>
                <w:rFonts w:ascii="Verdana" w:hAnsi="Verdana"/>
                <w:sz w:val="12"/>
                <w:szCs w:val="12"/>
              </w:rPr>
              <w:t>contractually</w:t>
            </w:r>
            <w:r>
              <w:rPr>
                <w:rFonts w:ascii="Verdana" w:hAnsi="Verdana"/>
                <w:sz w:val="12"/>
                <w:szCs w:val="12"/>
              </w:rPr>
              <w:t>-</w:t>
            </w:r>
            <w:r w:rsidRPr="00D23178">
              <w:rPr>
                <w:rFonts w:ascii="Verdana" w:hAnsi="Verdana"/>
                <w:sz w:val="12"/>
                <w:szCs w:val="12"/>
              </w:rPr>
              <w:t>based</w:t>
            </w:r>
            <w:proofErr w:type="gramEnd"/>
            <w:r w:rsidRPr="00D23178">
              <w:rPr>
                <w:rFonts w:ascii="Verdana" w:hAnsi="Verdana"/>
                <w:sz w:val="12"/>
                <w:szCs w:val="12"/>
              </w:rPr>
              <w:t xml:space="preserve"> investment)</w:t>
            </w:r>
          </w:p>
        </w:tc>
        <w:tc>
          <w:tcPr>
            <w:tcW w:w="1134" w:type="dxa"/>
            <w:tcBorders>
              <w:top w:val="single" w:sz="8" w:space="0" w:color="C0C0C0"/>
              <w:left w:val="nil"/>
              <w:bottom w:val="single" w:sz="8" w:space="0" w:color="C0C0C0"/>
              <w:right w:val="single" w:sz="8" w:space="0" w:color="C0C0C0"/>
            </w:tcBorders>
            <w:vAlign w:val="center"/>
          </w:tcPr>
          <w:p w14:paraId="4D39C356"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vAlign w:val="center"/>
          </w:tcPr>
          <w:p w14:paraId="3C079DBF"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vAlign w:val="center"/>
          </w:tcPr>
          <w:p w14:paraId="0B3B8A9F" w14:textId="77777777" w:rsidR="001927F1" w:rsidRPr="00D23178"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shd w:val="clear" w:color="auto" w:fill="D9D9D9" w:themeFill="background1" w:themeFillShade="D9"/>
          </w:tcPr>
          <w:p w14:paraId="7AE8E8EA" w14:textId="77777777" w:rsidR="001927F1" w:rsidRPr="00D23178" w:rsidRDefault="001927F1" w:rsidP="001927F1">
            <w:pPr>
              <w:spacing w:before="0" w:line="220" w:lineRule="exact"/>
              <w:ind w:left="28"/>
              <w:jc w:val="center"/>
              <w:rPr>
                <w:rFonts w:ascii="Verdana" w:hAnsi="Verdana"/>
                <w:sz w:val="12"/>
                <w:szCs w:val="12"/>
              </w:rPr>
            </w:pPr>
          </w:p>
        </w:tc>
      </w:tr>
      <w:tr w:rsidR="001927F1" w:rsidRPr="00D23178" w14:paraId="57A7F15C" w14:textId="57C55183" w:rsidTr="00392510">
        <w:trPr>
          <w:trHeight w:hRule="exact" w:val="584"/>
        </w:trPr>
        <w:tc>
          <w:tcPr>
            <w:tcW w:w="2268" w:type="dxa"/>
            <w:tcBorders>
              <w:top w:val="single" w:sz="8" w:space="0" w:color="C0C0C0"/>
              <w:bottom w:val="single" w:sz="8" w:space="0" w:color="C0C0C0"/>
              <w:right w:val="single" w:sz="36" w:space="0" w:color="C0C0C0"/>
            </w:tcBorders>
            <w:vAlign w:val="center"/>
          </w:tcPr>
          <w:p w14:paraId="20C6F22B" w14:textId="77777777" w:rsidR="001927F1" w:rsidRPr="00D23178" w:rsidRDefault="001927F1" w:rsidP="001927F1">
            <w:pPr>
              <w:spacing w:before="0" w:line="180" w:lineRule="exact"/>
              <w:ind w:left="57"/>
              <w:rPr>
                <w:rFonts w:ascii="Verdana" w:hAnsi="Verdana"/>
                <w:sz w:val="12"/>
                <w:szCs w:val="12"/>
              </w:rPr>
            </w:pPr>
            <w:r>
              <w:rPr>
                <w:rFonts w:ascii="Verdana" w:hAnsi="Verdana"/>
                <w:sz w:val="12"/>
                <w:szCs w:val="12"/>
              </w:rPr>
              <w:t>Structured deposits</w:t>
            </w:r>
          </w:p>
        </w:tc>
        <w:tc>
          <w:tcPr>
            <w:tcW w:w="1134" w:type="dxa"/>
            <w:tcBorders>
              <w:top w:val="single" w:sz="8" w:space="0" w:color="C0C0C0"/>
              <w:left w:val="nil"/>
              <w:bottom w:val="single" w:sz="8" w:space="0" w:color="C0C0C0"/>
              <w:right w:val="single" w:sz="8" w:space="0" w:color="C0C0C0"/>
            </w:tcBorders>
            <w:vAlign w:val="center"/>
          </w:tcPr>
          <w:p w14:paraId="0B452D72" w14:textId="77777777" w:rsidR="001927F1" w:rsidRPr="00D23178" w:rsidRDefault="001927F1" w:rsidP="001927F1">
            <w:pPr>
              <w:spacing w:before="0" w:line="220" w:lineRule="exact"/>
              <w:ind w:left="28"/>
              <w:jc w:val="center"/>
              <w:rPr>
                <w:rFonts w:ascii="Verdana" w:hAnsi="Verdana"/>
                <w:b/>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vAlign w:val="center"/>
          </w:tcPr>
          <w:p w14:paraId="77ED2F60" w14:textId="77777777" w:rsidR="001927F1" w:rsidRPr="00D23178" w:rsidRDefault="001927F1" w:rsidP="001927F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vAlign w:val="center"/>
          </w:tcPr>
          <w:p w14:paraId="613F6238" w14:textId="77777777" w:rsidR="001927F1" w:rsidRPr="00D23178"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shd w:val="clear" w:color="auto" w:fill="D9D9D9" w:themeFill="background1" w:themeFillShade="D9"/>
          </w:tcPr>
          <w:p w14:paraId="47D4FE75" w14:textId="77777777" w:rsidR="001927F1" w:rsidRPr="00D23178" w:rsidRDefault="001927F1" w:rsidP="001927F1">
            <w:pPr>
              <w:spacing w:before="0" w:line="220" w:lineRule="exact"/>
              <w:ind w:left="28"/>
              <w:jc w:val="center"/>
              <w:rPr>
                <w:rFonts w:ascii="Verdana" w:hAnsi="Verdana"/>
                <w:sz w:val="12"/>
                <w:szCs w:val="12"/>
              </w:rPr>
            </w:pPr>
          </w:p>
        </w:tc>
      </w:tr>
      <w:tr w:rsidR="001927F1" w:rsidRPr="00D23178" w14:paraId="2BAB6D15" w14:textId="1739D15D" w:rsidTr="00AE14A0">
        <w:trPr>
          <w:trHeight w:hRule="exact" w:val="584"/>
        </w:trPr>
        <w:tc>
          <w:tcPr>
            <w:tcW w:w="2268" w:type="dxa"/>
            <w:tcBorders>
              <w:top w:val="single" w:sz="8" w:space="0" w:color="C0C0C0"/>
              <w:bottom w:val="single" w:sz="8" w:space="0" w:color="C0C0C0"/>
              <w:right w:val="single" w:sz="36" w:space="0" w:color="C0C0C0"/>
            </w:tcBorders>
            <w:vAlign w:val="center"/>
          </w:tcPr>
          <w:p w14:paraId="60E3294A" w14:textId="77777777" w:rsidR="001927F1" w:rsidRPr="00A20E85" w:rsidRDefault="001927F1" w:rsidP="001927F1">
            <w:pPr>
              <w:spacing w:before="0" w:line="180" w:lineRule="exact"/>
              <w:ind w:left="57"/>
              <w:rPr>
                <w:rFonts w:ascii="Verdana" w:hAnsi="Verdana"/>
                <w:b/>
                <w:sz w:val="12"/>
                <w:szCs w:val="12"/>
              </w:rPr>
            </w:pPr>
            <w:r w:rsidRPr="00A20E85">
              <w:rPr>
                <w:rFonts w:ascii="Verdana" w:hAnsi="Verdana"/>
                <w:b/>
                <w:sz w:val="12"/>
                <w:szCs w:val="12"/>
              </w:rPr>
              <w:t>CLIENT TYPE</w:t>
            </w:r>
          </w:p>
        </w:tc>
        <w:tc>
          <w:tcPr>
            <w:tcW w:w="1134" w:type="dxa"/>
            <w:tcBorders>
              <w:top w:val="single" w:sz="8" w:space="0" w:color="C0C0C0"/>
              <w:left w:val="nil"/>
              <w:bottom w:val="single" w:sz="8" w:space="0" w:color="C0C0C0"/>
              <w:right w:val="single" w:sz="8" w:space="0" w:color="C0C0C0"/>
            </w:tcBorders>
            <w:shd w:val="pct12" w:color="auto" w:fill="auto"/>
            <w:vAlign w:val="center"/>
          </w:tcPr>
          <w:p w14:paraId="05B3F80B" w14:textId="77777777" w:rsidR="001927F1" w:rsidRPr="00D23178" w:rsidRDefault="001927F1" w:rsidP="001927F1">
            <w:pPr>
              <w:spacing w:before="0" w:line="220" w:lineRule="exact"/>
              <w:ind w:left="28"/>
              <w:jc w:val="center"/>
              <w:rPr>
                <w:rFonts w:ascii="Verdana" w:hAnsi="Verdana"/>
                <w:sz w:val="12"/>
                <w:szCs w:val="12"/>
              </w:rPr>
            </w:pPr>
          </w:p>
        </w:tc>
        <w:tc>
          <w:tcPr>
            <w:tcW w:w="1276" w:type="dxa"/>
            <w:tcBorders>
              <w:top w:val="single" w:sz="8" w:space="0" w:color="C0C0C0"/>
              <w:left w:val="single" w:sz="8" w:space="0" w:color="C0C0C0"/>
              <w:bottom w:val="single" w:sz="8" w:space="0" w:color="C0C0C0"/>
              <w:right w:val="single" w:sz="8" w:space="0" w:color="C0C0C0"/>
            </w:tcBorders>
            <w:shd w:val="pct12" w:color="auto" w:fill="auto"/>
            <w:vAlign w:val="center"/>
          </w:tcPr>
          <w:p w14:paraId="643F70A5" w14:textId="77777777" w:rsidR="001927F1" w:rsidRPr="008840C5" w:rsidRDefault="001927F1" w:rsidP="001927F1">
            <w:pPr>
              <w:spacing w:before="0" w:line="220" w:lineRule="exact"/>
              <w:ind w:left="28"/>
              <w:jc w:val="center"/>
              <w:rPr>
                <w:rFonts w:ascii="Verdana" w:hAnsi="Verdana"/>
                <w:sz w:val="12"/>
                <w:szCs w:val="12"/>
              </w:rPr>
            </w:pPr>
          </w:p>
        </w:tc>
        <w:tc>
          <w:tcPr>
            <w:tcW w:w="1276" w:type="dxa"/>
            <w:tcBorders>
              <w:top w:val="single" w:sz="8" w:space="0" w:color="C0C0C0"/>
              <w:left w:val="single" w:sz="8" w:space="0" w:color="C0C0C0"/>
              <w:bottom w:val="single" w:sz="8" w:space="0" w:color="C0C0C0"/>
              <w:right w:val="single" w:sz="8" w:space="0" w:color="C0C0C0"/>
            </w:tcBorders>
            <w:shd w:val="pct12" w:color="auto" w:fill="auto"/>
            <w:vAlign w:val="center"/>
          </w:tcPr>
          <w:p w14:paraId="70D1620C" w14:textId="77777777" w:rsidR="001927F1" w:rsidRPr="00D23178" w:rsidRDefault="001927F1" w:rsidP="001927F1">
            <w:pPr>
              <w:spacing w:before="0" w:line="220" w:lineRule="exact"/>
              <w:ind w:left="28"/>
              <w:jc w:val="center"/>
              <w:rPr>
                <w:rFonts w:ascii="Verdana" w:hAnsi="Verdana"/>
                <w:sz w:val="12"/>
                <w:szCs w:val="12"/>
              </w:rPr>
            </w:pPr>
          </w:p>
        </w:tc>
        <w:tc>
          <w:tcPr>
            <w:tcW w:w="1276" w:type="dxa"/>
            <w:tcBorders>
              <w:top w:val="single" w:sz="8" w:space="0" w:color="C0C0C0"/>
              <w:left w:val="single" w:sz="8" w:space="0" w:color="C0C0C0"/>
              <w:bottom w:val="single" w:sz="8" w:space="0" w:color="C0C0C0"/>
              <w:right w:val="single" w:sz="8" w:space="0" w:color="C0C0C0"/>
            </w:tcBorders>
            <w:shd w:val="pct12" w:color="auto" w:fill="auto"/>
          </w:tcPr>
          <w:p w14:paraId="2021A8FD" w14:textId="77777777" w:rsidR="001927F1" w:rsidRPr="00D23178" w:rsidRDefault="001927F1" w:rsidP="001927F1">
            <w:pPr>
              <w:spacing w:before="0" w:line="220" w:lineRule="exact"/>
              <w:ind w:left="28"/>
              <w:jc w:val="center"/>
              <w:rPr>
                <w:rFonts w:ascii="Verdana" w:hAnsi="Verdana"/>
                <w:sz w:val="12"/>
                <w:szCs w:val="12"/>
              </w:rPr>
            </w:pPr>
          </w:p>
        </w:tc>
      </w:tr>
      <w:tr w:rsidR="001927F1" w:rsidRPr="00D23178" w14:paraId="1840F3CA" w14:textId="7B21C7D2" w:rsidTr="00AE14A0">
        <w:trPr>
          <w:trHeight w:hRule="exact" w:val="584"/>
        </w:trPr>
        <w:tc>
          <w:tcPr>
            <w:tcW w:w="2268" w:type="dxa"/>
            <w:tcBorders>
              <w:top w:val="single" w:sz="8" w:space="0" w:color="C0C0C0"/>
              <w:bottom w:val="single" w:sz="8" w:space="0" w:color="C0C0C0"/>
              <w:right w:val="single" w:sz="36" w:space="0" w:color="C0C0C0"/>
            </w:tcBorders>
            <w:vAlign w:val="center"/>
          </w:tcPr>
          <w:p w14:paraId="6A8488E1" w14:textId="77777777" w:rsidR="001927F1" w:rsidRPr="00A20E85" w:rsidRDefault="001927F1" w:rsidP="001927F1">
            <w:pPr>
              <w:spacing w:before="0" w:line="180" w:lineRule="exact"/>
              <w:ind w:left="57"/>
              <w:rPr>
                <w:rFonts w:ascii="Verdana" w:hAnsi="Verdana"/>
                <w:sz w:val="12"/>
                <w:szCs w:val="12"/>
              </w:rPr>
            </w:pPr>
            <w:r>
              <w:rPr>
                <w:rFonts w:ascii="Verdana" w:hAnsi="Verdana"/>
                <w:sz w:val="12"/>
                <w:szCs w:val="12"/>
              </w:rPr>
              <w:t>Retail (investment)</w:t>
            </w:r>
          </w:p>
        </w:tc>
        <w:tc>
          <w:tcPr>
            <w:tcW w:w="1134" w:type="dxa"/>
            <w:tcBorders>
              <w:top w:val="single" w:sz="8" w:space="0" w:color="C0C0C0"/>
              <w:left w:val="nil"/>
              <w:bottom w:val="single" w:sz="8" w:space="0" w:color="C0C0C0"/>
              <w:right w:val="single" w:sz="8" w:space="0" w:color="C0C0C0"/>
            </w:tcBorders>
            <w:vAlign w:val="center"/>
          </w:tcPr>
          <w:p w14:paraId="7984202A" w14:textId="77777777" w:rsidR="001927F1" w:rsidRPr="00D23178"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vAlign w:val="center"/>
          </w:tcPr>
          <w:p w14:paraId="5CD2D1D5" w14:textId="77777777" w:rsidR="001927F1" w:rsidRPr="008840C5"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vAlign w:val="center"/>
          </w:tcPr>
          <w:p w14:paraId="1EC8CBD9" w14:textId="77777777" w:rsidR="001927F1" w:rsidRPr="00D23178" w:rsidRDefault="001927F1"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vAlign w:val="center"/>
          </w:tcPr>
          <w:p w14:paraId="59FBAA50" w14:textId="455B2898" w:rsidR="001927F1" w:rsidRPr="00D23178" w:rsidRDefault="001D3578"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r>
      <w:tr w:rsidR="001927F1" w:rsidRPr="00441E5E" w14:paraId="630AA489" w14:textId="6BC9A2D2" w:rsidTr="00AE14A0">
        <w:trPr>
          <w:trHeight w:hRule="exact" w:val="584"/>
        </w:trPr>
        <w:tc>
          <w:tcPr>
            <w:tcW w:w="2268" w:type="dxa"/>
            <w:tcBorders>
              <w:top w:val="single" w:sz="8" w:space="0" w:color="C0C0C0"/>
              <w:bottom w:val="single" w:sz="8" w:space="0" w:color="C0C0C0"/>
              <w:right w:val="single" w:sz="36" w:space="0" w:color="C0C0C0"/>
            </w:tcBorders>
            <w:vAlign w:val="center"/>
          </w:tcPr>
          <w:p w14:paraId="0ED54974" w14:textId="77777777" w:rsidR="001927F1" w:rsidRPr="00A20E85" w:rsidRDefault="001927F1" w:rsidP="001927F1">
            <w:pPr>
              <w:spacing w:before="0" w:line="180" w:lineRule="exact"/>
              <w:ind w:left="57"/>
              <w:rPr>
                <w:rFonts w:ascii="Verdana" w:hAnsi="Verdana"/>
                <w:sz w:val="12"/>
                <w:szCs w:val="12"/>
              </w:rPr>
            </w:pPr>
            <w:r w:rsidRPr="00A20E85">
              <w:rPr>
                <w:rFonts w:ascii="Verdana" w:hAnsi="Verdana"/>
                <w:sz w:val="12"/>
                <w:szCs w:val="12"/>
              </w:rPr>
              <w:t>Professional</w:t>
            </w:r>
          </w:p>
        </w:tc>
        <w:tc>
          <w:tcPr>
            <w:tcW w:w="1134" w:type="dxa"/>
            <w:tcBorders>
              <w:top w:val="single" w:sz="8" w:space="0" w:color="C0C0C0"/>
              <w:left w:val="nil"/>
              <w:bottom w:val="single" w:sz="8" w:space="0" w:color="C0C0C0"/>
              <w:right w:val="single" w:sz="8" w:space="0" w:color="C0C0C0"/>
            </w:tcBorders>
            <w:vAlign w:val="center"/>
          </w:tcPr>
          <w:p w14:paraId="276F9C0B" w14:textId="77777777" w:rsidR="001927F1" w:rsidRPr="00D40CAE" w:rsidRDefault="001927F1" w:rsidP="001927F1">
            <w:pPr>
              <w:spacing w:before="0" w:line="220" w:lineRule="exact"/>
              <w:ind w:left="28"/>
              <w:jc w:val="center"/>
              <w:rPr>
                <w:rFonts w:ascii="Verdana" w:hAnsi="Verdana"/>
                <w:sz w:val="12"/>
                <w:szCs w:val="12"/>
              </w:rPr>
            </w:pPr>
            <w:r w:rsidRPr="00D40CAE">
              <w:rPr>
                <w:rFonts w:ascii="Verdana" w:hAnsi="Verdana"/>
                <w:sz w:val="12"/>
                <w:szCs w:val="12"/>
              </w:rPr>
              <w:fldChar w:fldCharType="begin">
                <w:ffData>
                  <w:name w:val="Check16"/>
                  <w:enabled/>
                  <w:calcOnExit w:val="0"/>
                  <w:checkBox>
                    <w:sizeAuto/>
                    <w:default w:val="0"/>
                  </w:checkBox>
                </w:ffData>
              </w:fldChar>
            </w:r>
            <w:r w:rsidRPr="00D40CAE">
              <w:rPr>
                <w:rFonts w:ascii="Verdana" w:hAnsi="Verdana"/>
                <w:sz w:val="12"/>
                <w:szCs w:val="12"/>
              </w:rPr>
              <w:instrText xml:space="preserve"> FORMCHECKBOX </w:instrText>
            </w:r>
            <w:r w:rsidRPr="00D40CAE">
              <w:rPr>
                <w:rFonts w:ascii="Verdana" w:hAnsi="Verdana"/>
                <w:sz w:val="12"/>
                <w:szCs w:val="12"/>
              </w:rPr>
            </w:r>
            <w:r w:rsidRPr="00D40CAE">
              <w:rPr>
                <w:rFonts w:ascii="Verdana" w:hAnsi="Verdana"/>
                <w:sz w:val="12"/>
                <w:szCs w:val="12"/>
              </w:rPr>
              <w:fldChar w:fldCharType="separate"/>
            </w:r>
            <w:r w:rsidRPr="00D40CAE">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vAlign w:val="center"/>
          </w:tcPr>
          <w:p w14:paraId="7FC20E9C" w14:textId="77777777" w:rsidR="001927F1" w:rsidRPr="00D40CAE" w:rsidRDefault="001927F1" w:rsidP="001927F1">
            <w:pPr>
              <w:spacing w:before="0" w:line="220" w:lineRule="exact"/>
              <w:ind w:left="28"/>
              <w:jc w:val="center"/>
              <w:rPr>
                <w:rFonts w:ascii="Verdana" w:hAnsi="Verdana"/>
                <w:sz w:val="12"/>
                <w:szCs w:val="12"/>
              </w:rPr>
            </w:pPr>
            <w:r w:rsidRPr="00D40CAE">
              <w:rPr>
                <w:rFonts w:ascii="Verdana" w:hAnsi="Verdana"/>
                <w:sz w:val="12"/>
                <w:szCs w:val="12"/>
              </w:rPr>
              <w:fldChar w:fldCharType="begin">
                <w:ffData>
                  <w:name w:val="Check16"/>
                  <w:enabled/>
                  <w:calcOnExit w:val="0"/>
                  <w:checkBox>
                    <w:sizeAuto/>
                    <w:default w:val="0"/>
                  </w:checkBox>
                </w:ffData>
              </w:fldChar>
            </w:r>
            <w:r w:rsidRPr="00D40CAE">
              <w:rPr>
                <w:rFonts w:ascii="Verdana" w:hAnsi="Verdana"/>
                <w:sz w:val="12"/>
                <w:szCs w:val="12"/>
              </w:rPr>
              <w:instrText xml:space="preserve"> FORMCHECKBOX </w:instrText>
            </w:r>
            <w:r w:rsidRPr="00D40CAE">
              <w:rPr>
                <w:rFonts w:ascii="Verdana" w:hAnsi="Verdana"/>
                <w:sz w:val="12"/>
                <w:szCs w:val="12"/>
              </w:rPr>
            </w:r>
            <w:r w:rsidRPr="00D40CAE">
              <w:rPr>
                <w:rFonts w:ascii="Verdana" w:hAnsi="Verdana"/>
                <w:sz w:val="12"/>
                <w:szCs w:val="12"/>
              </w:rPr>
              <w:fldChar w:fldCharType="separate"/>
            </w:r>
            <w:r w:rsidRPr="00D40CAE">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vAlign w:val="center"/>
          </w:tcPr>
          <w:p w14:paraId="52B774DA" w14:textId="77777777" w:rsidR="001927F1" w:rsidRPr="00D40CAE" w:rsidRDefault="001927F1" w:rsidP="001927F1">
            <w:pPr>
              <w:spacing w:before="0" w:line="220" w:lineRule="exact"/>
              <w:ind w:left="28"/>
              <w:jc w:val="center"/>
              <w:rPr>
                <w:rFonts w:ascii="Verdana" w:hAnsi="Verdana"/>
                <w:sz w:val="12"/>
                <w:szCs w:val="12"/>
              </w:rPr>
            </w:pPr>
            <w:r w:rsidRPr="00D40CAE">
              <w:rPr>
                <w:rFonts w:ascii="Verdana" w:hAnsi="Verdana"/>
                <w:sz w:val="12"/>
                <w:szCs w:val="12"/>
              </w:rPr>
              <w:fldChar w:fldCharType="begin">
                <w:ffData>
                  <w:name w:val="Check16"/>
                  <w:enabled/>
                  <w:calcOnExit w:val="0"/>
                  <w:checkBox>
                    <w:sizeAuto/>
                    <w:default w:val="0"/>
                  </w:checkBox>
                </w:ffData>
              </w:fldChar>
            </w:r>
            <w:r w:rsidRPr="00D40CAE">
              <w:rPr>
                <w:rFonts w:ascii="Verdana" w:hAnsi="Verdana"/>
                <w:sz w:val="12"/>
                <w:szCs w:val="12"/>
              </w:rPr>
              <w:instrText xml:space="preserve"> FORMCHECKBOX </w:instrText>
            </w:r>
            <w:r w:rsidRPr="00D40CAE">
              <w:rPr>
                <w:rFonts w:ascii="Verdana" w:hAnsi="Verdana"/>
                <w:sz w:val="12"/>
                <w:szCs w:val="12"/>
              </w:rPr>
            </w:r>
            <w:r w:rsidRPr="00D40CAE">
              <w:rPr>
                <w:rFonts w:ascii="Verdana" w:hAnsi="Verdana"/>
                <w:sz w:val="12"/>
                <w:szCs w:val="12"/>
              </w:rPr>
              <w:fldChar w:fldCharType="separate"/>
            </w:r>
            <w:r w:rsidRPr="00D40CAE">
              <w:rPr>
                <w:rFonts w:ascii="Verdana" w:hAnsi="Verdana"/>
                <w:sz w:val="12"/>
                <w:szCs w:val="12"/>
              </w:rPr>
              <w:fldChar w:fldCharType="end"/>
            </w:r>
          </w:p>
        </w:tc>
        <w:tc>
          <w:tcPr>
            <w:tcW w:w="1276" w:type="dxa"/>
            <w:tcBorders>
              <w:top w:val="single" w:sz="8" w:space="0" w:color="C0C0C0"/>
              <w:left w:val="single" w:sz="8" w:space="0" w:color="C0C0C0"/>
              <w:bottom w:val="single" w:sz="8" w:space="0" w:color="C0C0C0"/>
              <w:right w:val="single" w:sz="8" w:space="0" w:color="C0C0C0"/>
            </w:tcBorders>
            <w:vAlign w:val="center"/>
          </w:tcPr>
          <w:p w14:paraId="31783EDD" w14:textId="5F079F66" w:rsidR="001927F1" w:rsidRPr="00D40CAE" w:rsidRDefault="001D3578"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r>
      <w:tr w:rsidR="001927F1" w:rsidRPr="00441E5E" w14:paraId="17835FF4" w14:textId="41FF9CD4" w:rsidTr="00AE14A0">
        <w:trPr>
          <w:trHeight w:hRule="exact" w:val="584"/>
        </w:trPr>
        <w:tc>
          <w:tcPr>
            <w:tcW w:w="2268" w:type="dxa"/>
            <w:tcBorders>
              <w:top w:val="single" w:sz="8" w:space="0" w:color="C0C0C0"/>
              <w:bottom w:val="single" w:sz="18" w:space="0" w:color="C0C0C0"/>
              <w:right w:val="single" w:sz="36" w:space="0" w:color="C0C0C0"/>
            </w:tcBorders>
            <w:vAlign w:val="center"/>
          </w:tcPr>
          <w:p w14:paraId="2A5717B4" w14:textId="77777777" w:rsidR="001927F1" w:rsidRPr="00A20E85" w:rsidRDefault="001927F1" w:rsidP="001927F1">
            <w:pPr>
              <w:spacing w:before="0" w:line="180" w:lineRule="exact"/>
              <w:ind w:left="57"/>
              <w:rPr>
                <w:rFonts w:ascii="Verdana" w:hAnsi="Verdana"/>
                <w:sz w:val="12"/>
                <w:szCs w:val="12"/>
              </w:rPr>
            </w:pPr>
            <w:r w:rsidRPr="00A20E85">
              <w:rPr>
                <w:rFonts w:ascii="Verdana" w:hAnsi="Verdana"/>
                <w:sz w:val="12"/>
                <w:szCs w:val="12"/>
              </w:rPr>
              <w:t>Eligible cou</w:t>
            </w:r>
            <w:r>
              <w:rPr>
                <w:rFonts w:ascii="Verdana" w:hAnsi="Verdana"/>
                <w:sz w:val="12"/>
                <w:szCs w:val="12"/>
              </w:rPr>
              <w:t>n</w:t>
            </w:r>
            <w:r w:rsidRPr="00A20E85">
              <w:rPr>
                <w:rFonts w:ascii="Verdana" w:hAnsi="Verdana"/>
                <w:sz w:val="12"/>
                <w:szCs w:val="12"/>
              </w:rPr>
              <w:t>terparty</w:t>
            </w:r>
          </w:p>
        </w:tc>
        <w:tc>
          <w:tcPr>
            <w:tcW w:w="1134" w:type="dxa"/>
            <w:tcBorders>
              <w:top w:val="single" w:sz="8" w:space="0" w:color="C0C0C0"/>
              <w:left w:val="nil"/>
              <w:bottom w:val="single" w:sz="18" w:space="0" w:color="C0C0C0"/>
              <w:right w:val="single" w:sz="8" w:space="0" w:color="C0C0C0"/>
            </w:tcBorders>
            <w:vAlign w:val="center"/>
          </w:tcPr>
          <w:p w14:paraId="6A351880" w14:textId="77777777" w:rsidR="001927F1" w:rsidRPr="00D40CAE" w:rsidRDefault="001927F1" w:rsidP="001927F1">
            <w:pPr>
              <w:spacing w:before="0" w:line="220" w:lineRule="exact"/>
              <w:ind w:left="28"/>
              <w:jc w:val="center"/>
              <w:rPr>
                <w:rFonts w:ascii="Verdana" w:hAnsi="Verdana"/>
                <w:sz w:val="12"/>
                <w:szCs w:val="12"/>
              </w:rPr>
            </w:pPr>
            <w:r w:rsidRPr="00D40CAE">
              <w:rPr>
                <w:rFonts w:ascii="Verdana" w:hAnsi="Verdana"/>
                <w:sz w:val="12"/>
                <w:szCs w:val="12"/>
              </w:rPr>
              <w:fldChar w:fldCharType="begin">
                <w:ffData>
                  <w:name w:val="Check16"/>
                  <w:enabled/>
                  <w:calcOnExit w:val="0"/>
                  <w:checkBox>
                    <w:sizeAuto/>
                    <w:default w:val="0"/>
                  </w:checkBox>
                </w:ffData>
              </w:fldChar>
            </w:r>
            <w:r w:rsidRPr="00D40CAE">
              <w:rPr>
                <w:rFonts w:ascii="Verdana" w:hAnsi="Verdana"/>
                <w:sz w:val="12"/>
                <w:szCs w:val="12"/>
              </w:rPr>
              <w:instrText xml:space="preserve"> FORMCHECKBOX </w:instrText>
            </w:r>
            <w:r w:rsidRPr="00D40CAE">
              <w:rPr>
                <w:rFonts w:ascii="Verdana" w:hAnsi="Verdana"/>
                <w:sz w:val="12"/>
                <w:szCs w:val="12"/>
              </w:rPr>
            </w:r>
            <w:r w:rsidRPr="00D40CAE">
              <w:rPr>
                <w:rFonts w:ascii="Verdana" w:hAnsi="Verdana"/>
                <w:sz w:val="12"/>
                <w:szCs w:val="12"/>
              </w:rPr>
              <w:fldChar w:fldCharType="separate"/>
            </w:r>
            <w:r w:rsidRPr="00D40CAE">
              <w:rPr>
                <w:rFonts w:ascii="Verdana" w:hAnsi="Verdana"/>
                <w:sz w:val="12"/>
                <w:szCs w:val="12"/>
              </w:rPr>
              <w:fldChar w:fldCharType="end"/>
            </w:r>
          </w:p>
        </w:tc>
        <w:tc>
          <w:tcPr>
            <w:tcW w:w="1276" w:type="dxa"/>
            <w:tcBorders>
              <w:top w:val="single" w:sz="8" w:space="0" w:color="C0C0C0"/>
              <w:left w:val="single" w:sz="8" w:space="0" w:color="C0C0C0"/>
              <w:bottom w:val="single" w:sz="18" w:space="0" w:color="C0C0C0"/>
              <w:right w:val="single" w:sz="8" w:space="0" w:color="C0C0C0"/>
            </w:tcBorders>
            <w:vAlign w:val="center"/>
          </w:tcPr>
          <w:p w14:paraId="11F9C49D" w14:textId="77777777" w:rsidR="001927F1" w:rsidRPr="00D40CAE" w:rsidRDefault="001927F1" w:rsidP="001927F1">
            <w:pPr>
              <w:spacing w:before="0" w:line="220" w:lineRule="exact"/>
              <w:ind w:left="28"/>
              <w:jc w:val="center"/>
              <w:rPr>
                <w:rFonts w:ascii="Verdana" w:hAnsi="Verdana"/>
                <w:sz w:val="12"/>
                <w:szCs w:val="12"/>
              </w:rPr>
            </w:pPr>
            <w:r w:rsidRPr="00D40CAE">
              <w:rPr>
                <w:rFonts w:ascii="Verdana" w:hAnsi="Verdana"/>
                <w:sz w:val="12"/>
                <w:szCs w:val="12"/>
              </w:rPr>
              <w:fldChar w:fldCharType="begin">
                <w:ffData>
                  <w:name w:val="Check16"/>
                  <w:enabled/>
                  <w:calcOnExit w:val="0"/>
                  <w:checkBox>
                    <w:sizeAuto/>
                    <w:default w:val="0"/>
                  </w:checkBox>
                </w:ffData>
              </w:fldChar>
            </w:r>
            <w:r w:rsidRPr="00D40CAE">
              <w:rPr>
                <w:rFonts w:ascii="Verdana" w:hAnsi="Verdana"/>
                <w:sz w:val="12"/>
                <w:szCs w:val="12"/>
              </w:rPr>
              <w:instrText xml:space="preserve"> FORMCHECKBOX </w:instrText>
            </w:r>
            <w:r w:rsidRPr="00D40CAE">
              <w:rPr>
                <w:rFonts w:ascii="Verdana" w:hAnsi="Verdana"/>
                <w:sz w:val="12"/>
                <w:szCs w:val="12"/>
              </w:rPr>
            </w:r>
            <w:r w:rsidRPr="00D40CAE">
              <w:rPr>
                <w:rFonts w:ascii="Verdana" w:hAnsi="Verdana"/>
                <w:sz w:val="12"/>
                <w:szCs w:val="12"/>
              </w:rPr>
              <w:fldChar w:fldCharType="separate"/>
            </w:r>
            <w:r w:rsidRPr="00D40CAE">
              <w:rPr>
                <w:rFonts w:ascii="Verdana" w:hAnsi="Verdana"/>
                <w:sz w:val="12"/>
                <w:szCs w:val="12"/>
              </w:rPr>
              <w:fldChar w:fldCharType="end"/>
            </w:r>
          </w:p>
        </w:tc>
        <w:tc>
          <w:tcPr>
            <w:tcW w:w="1276" w:type="dxa"/>
            <w:tcBorders>
              <w:top w:val="single" w:sz="8" w:space="0" w:color="C0C0C0"/>
              <w:left w:val="single" w:sz="8" w:space="0" w:color="C0C0C0"/>
              <w:bottom w:val="single" w:sz="18" w:space="0" w:color="C0C0C0"/>
              <w:right w:val="single" w:sz="8" w:space="0" w:color="C0C0C0"/>
            </w:tcBorders>
            <w:vAlign w:val="center"/>
          </w:tcPr>
          <w:p w14:paraId="35F873E8" w14:textId="77777777" w:rsidR="001927F1" w:rsidRPr="00D40CAE" w:rsidRDefault="001927F1" w:rsidP="001927F1">
            <w:pPr>
              <w:spacing w:before="0" w:line="220" w:lineRule="exact"/>
              <w:ind w:left="28"/>
              <w:jc w:val="center"/>
              <w:rPr>
                <w:rFonts w:ascii="Verdana" w:hAnsi="Verdana"/>
                <w:sz w:val="12"/>
                <w:szCs w:val="12"/>
              </w:rPr>
            </w:pPr>
            <w:r w:rsidRPr="00D40CAE">
              <w:rPr>
                <w:rFonts w:ascii="Verdana" w:hAnsi="Verdana"/>
                <w:sz w:val="12"/>
                <w:szCs w:val="12"/>
              </w:rPr>
              <w:fldChar w:fldCharType="begin">
                <w:ffData>
                  <w:name w:val="Check16"/>
                  <w:enabled/>
                  <w:calcOnExit w:val="0"/>
                  <w:checkBox>
                    <w:sizeAuto/>
                    <w:default w:val="0"/>
                  </w:checkBox>
                </w:ffData>
              </w:fldChar>
            </w:r>
            <w:r w:rsidRPr="00D40CAE">
              <w:rPr>
                <w:rFonts w:ascii="Verdana" w:hAnsi="Verdana"/>
                <w:sz w:val="12"/>
                <w:szCs w:val="12"/>
              </w:rPr>
              <w:instrText xml:space="preserve"> FORMCHECKBOX </w:instrText>
            </w:r>
            <w:r w:rsidRPr="00D40CAE">
              <w:rPr>
                <w:rFonts w:ascii="Verdana" w:hAnsi="Verdana"/>
                <w:sz w:val="12"/>
                <w:szCs w:val="12"/>
              </w:rPr>
            </w:r>
            <w:r w:rsidRPr="00D40CAE">
              <w:rPr>
                <w:rFonts w:ascii="Verdana" w:hAnsi="Verdana"/>
                <w:sz w:val="12"/>
                <w:szCs w:val="12"/>
              </w:rPr>
              <w:fldChar w:fldCharType="separate"/>
            </w:r>
            <w:r w:rsidRPr="00D40CAE">
              <w:rPr>
                <w:rFonts w:ascii="Verdana" w:hAnsi="Verdana"/>
                <w:sz w:val="12"/>
                <w:szCs w:val="12"/>
              </w:rPr>
              <w:fldChar w:fldCharType="end"/>
            </w:r>
          </w:p>
        </w:tc>
        <w:tc>
          <w:tcPr>
            <w:tcW w:w="1276" w:type="dxa"/>
            <w:tcBorders>
              <w:top w:val="single" w:sz="8" w:space="0" w:color="C0C0C0"/>
              <w:left w:val="single" w:sz="8" w:space="0" w:color="C0C0C0"/>
              <w:bottom w:val="single" w:sz="18" w:space="0" w:color="C0C0C0"/>
              <w:right w:val="single" w:sz="8" w:space="0" w:color="C0C0C0"/>
            </w:tcBorders>
            <w:vAlign w:val="center"/>
          </w:tcPr>
          <w:p w14:paraId="06303F18" w14:textId="07A5F47E" w:rsidR="001927F1" w:rsidRPr="00D40CAE" w:rsidRDefault="001D3578" w:rsidP="001927F1">
            <w:pPr>
              <w:spacing w:before="0" w:line="220" w:lineRule="exact"/>
              <w:ind w:left="28"/>
              <w:jc w:val="center"/>
              <w:rPr>
                <w:rFonts w:ascii="Verdana" w:hAnsi="Verdana"/>
                <w:sz w:val="12"/>
                <w:szCs w:val="12"/>
              </w:rPr>
            </w:pPr>
            <w:r w:rsidRPr="00D23178">
              <w:rPr>
                <w:rFonts w:ascii="Verdana" w:hAnsi="Verdana"/>
                <w:sz w:val="12"/>
                <w:szCs w:val="12"/>
              </w:rPr>
              <w:fldChar w:fldCharType="begin">
                <w:ffData>
                  <w:name w:val="Check16"/>
                  <w:enabled/>
                  <w:calcOnExit w:val="0"/>
                  <w:checkBox>
                    <w:sizeAuto/>
                    <w:default w:val="0"/>
                  </w:checkBox>
                </w:ffData>
              </w:fldChar>
            </w:r>
            <w:r w:rsidRPr="00D23178">
              <w:rPr>
                <w:rFonts w:ascii="Verdana" w:hAnsi="Verdana"/>
                <w:sz w:val="12"/>
                <w:szCs w:val="12"/>
              </w:rPr>
              <w:instrText xml:space="preserve"> FORMCHECKBOX </w:instrText>
            </w:r>
            <w:r w:rsidRPr="00D23178">
              <w:rPr>
                <w:rFonts w:ascii="Verdana" w:hAnsi="Verdana"/>
                <w:sz w:val="12"/>
                <w:szCs w:val="12"/>
              </w:rPr>
            </w:r>
            <w:r w:rsidRPr="00D23178">
              <w:rPr>
                <w:rFonts w:ascii="Verdana" w:hAnsi="Verdana"/>
                <w:sz w:val="12"/>
                <w:szCs w:val="12"/>
              </w:rPr>
              <w:fldChar w:fldCharType="separate"/>
            </w:r>
            <w:r w:rsidRPr="00D23178">
              <w:rPr>
                <w:rFonts w:ascii="Verdana" w:hAnsi="Verdana"/>
                <w:sz w:val="12"/>
                <w:szCs w:val="12"/>
              </w:rPr>
              <w:fldChar w:fldCharType="end"/>
            </w:r>
          </w:p>
        </w:tc>
      </w:tr>
    </w:tbl>
    <w:p w14:paraId="2604D0DC" w14:textId="77777777" w:rsidR="00E57706" w:rsidRPr="00B20E20" w:rsidRDefault="009853ED" w:rsidP="00C92514">
      <w:pPr>
        <w:pStyle w:val="QuestionCharChar"/>
        <w:tabs>
          <w:tab w:val="clear" w:pos="284"/>
          <w:tab w:val="left" w:pos="-567"/>
        </w:tabs>
        <w:ind w:left="-567"/>
        <w:rPr>
          <w:rFonts w:ascii="Verdana" w:hAnsi="Verdana"/>
        </w:rPr>
      </w:pPr>
      <w:r>
        <w:rPr>
          <w:rFonts w:ascii="Book Antiqua" w:hAnsi="Book Antiqua"/>
          <w:b w:val="0"/>
          <w:u w:val="single"/>
        </w:rPr>
        <w:br w:type="page"/>
      </w:r>
      <w:r w:rsidR="00E57706" w:rsidRPr="00B20E20">
        <w:rPr>
          <w:rFonts w:ascii="Verdana" w:hAnsi="Verdana"/>
        </w:rPr>
        <w:lastRenderedPageBreak/>
        <w:t>1.24</w:t>
      </w:r>
      <w:r w:rsidR="00B20E20" w:rsidRPr="00B20E20">
        <w:rPr>
          <w:rFonts w:ascii="Verdana" w:hAnsi="Verdana"/>
        </w:rPr>
        <w:tab/>
      </w:r>
      <w:r w:rsidR="00E57706" w:rsidRPr="00B20E20">
        <w:rPr>
          <w:rFonts w:ascii="Verdana" w:hAnsi="Verdana"/>
        </w:rPr>
        <w:t>You must comp</w:t>
      </w:r>
      <w:r w:rsidR="00EC1A31">
        <w:rPr>
          <w:rFonts w:ascii="Verdana" w:hAnsi="Verdana"/>
        </w:rPr>
        <w:t>l</w:t>
      </w:r>
      <w:r w:rsidR="00E57706" w:rsidRPr="00B20E20">
        <w:rPr>
          <w:rFonts w:ascii="Verdana" w:hAnsi="Verdana"/>
        </w:rPr>
        <w:t xml:space="preserve">ete the following </w:t>
      </w:r>
      <w:r w:rsidR="00B20E20">
        <w:rPr>
          <w:rFonts w:ascii="Verdana" w:hAnsi="Verdana"/>
        </w:rPr>
        <w:t xml:space="preserve">table to supply a list of MiFID </w:t>
      </w:r>
      <w:r w:rsidR="00E57706" w:rsidRPr="00B20E20">
        <w:rPr>
          <w:rFonts w:ascii="Verdana" w:hAnsi="Verdana"/>
        </w:rPr>
        <w:t xml:space="preserve">investment services and activities and </w:t>
      </w:r>
      <w:r w:rsidR="00EC1A31">
        <w:rPr>
          <w:rFonts w:ascii="Verdana" w:hAnsi="Verdana"/>
        </w:rPr>
        <w:t>financial instruments</w:t>
      </w:r>
      <w:r w:rsidR="00E57706" w:rsidRPr="00B20E20">
        <w:rPr>
          <w:rFonts w:ascii="Verdana" w:hAnsi="Verdana"/>
        </w:rPr>
        <w:t xml:space="preserve"> the</w:t>
      </w:r>
      <w:r w:rsidR="00B20E20">
        <w:rPr>
          <w:rFonts w:ascii="Verdana" w:hAnsi="Verdana"/>
        </w:rPr>
        <w:t xml:space="preserve"> </w:t>
      </w:r>
      <w:r w:rsidR="00E57706" w:rsidRPr="00B20E20">
        <w:rPr>
          <w:rFonts w:ascii="Verdana" w:hAnsi="Verdana"/>
        </w:rPr>
        <w:t>applicant firm intends to provide</w:t>
      </w:r>
    </w:p>
    <w:p w14:paraId="21CD4AC3" w14:textId="77777777" w:rsidR="00145966" w:rsidRPr="00A20E85" w:rsidRDefault="00145966" w:rsidP="00D40CAE">
      <w:pPr>
        <w:pStyle w:val="QuestionChar"/>
        <w:rPr>
          <w:rFonts w:ascii="Verdana" w:hAnsi="Verdana"/>
        </w:rPr>
      </w:pPr>
    </w:p>
    <w:tbl>
      <w:tblPr>
        <w:tblW w:w="10474" w:type="dxa"/>
        <w:tblInd w:w="-2421" w:type="dxa"/>
        <w:tblLayout w:type="fixed"/>
        <w:tblCellMar>
          <w:left w:w="0" w:type="dxa"/>
          <w:right w:w="0" w:type="dxa"/>
        </w:tblCellMar>
        <w:tblLook w:val="0000" w:firstRow="0" w:lastRow="0" w:firstColumn="0" w:lastColumn="0" w:noHBand="0" w:noVBand="0"/>
      </w:tblPr>
      <w:tblGrid>
        <w:gridCol w:w="6"/>
        <w:gridCol w:w="3266"/>
        <w:gridCol w:w="850"/>
        <w:gridCol w:w="851"/>
        <w:gridCol w:w="567"/>
        <w:gridCol w:w="709"/>
        <w:gridCol w:w="698"/>
        <w:gridCol w:w="35"/>
        <w:gridCol w:w="972"/>
        <w:gridCol w:w="151"/>
        <w:gridCol w:w="698"/>
        <w:gridCol w:w="284"/>
        <w:gridCol w:w="424"/>
        <w:gridCol w:w="418"/>
        <w:gridCol w:w="432"/>
        <w:gridCol w:w="113"/>
      </w:tblGrid>
      <w:tr w:rsidR="00EE16C4" w:rsidRPr="008840C5" w14:paraId="36C54E29" w14:textId="77777777" w:rsidTr="003B5A7B">
        <w:trPr>
          <w:gridAfter w:val="1"/>
          <w:wAfter w:w="113" w:type="dxa"/>
          <w:cantSplit/>
          <w:trHeight w:val="386"/>
        </w:trPr>
        <w:tc>
          <w:tcPr>
            <w:tcW w:w="3272" w:type="dxa"/>
            <w:gridSpan w:val="2"/>
            <w:tcBorders>
              <w:right w:val="single" w:sz="36" w:space="0" w:color="C0C0C0"/>
            </w:tcBorders>
            <w:vAlign w:val="center"/>
          </w:tcPr>
          <w:p w14:paraId="5BB9CF37" w14:textId="77777777" w:rsidR="00EE16C4" w:rsidRPr="008840C5" w:rsidRDefault="00EE16C4" w:rsidP="00EC1A31">
            <w:pPr>
              <w:spacing w:before="0" w:line="220" w:lineRule="exact"/>
              <w:ind w:left="57"/>
              <w:rPr>
                <w:rFonts w:ascii="Verdana" w:hAnsi="Verdana"/>
                <w:b/>
                <w:caps/>
                <w:sz w:val="12"/>
                <w:szCs w:val="12"/>
              </w:rPr>
            </w:pPr>
            <w:r>
              <w:rPr>
                <w:rFonts w:ascii="Book Antiqua" w:hAnsi="Book Antiqua" w:cs="Arial"/>
                <w:szCs w:val="22"/>
              </w:rPr>
              <w:br w:type="page"/>
            </w:r>
            <w:r w:rsidR="00EC1A31">
              <w:rPr>
                <w:rFonts w:ascii="Verdana" w:hAnsi="Verdana"/>
                <w:b/>
                <w:caps/>
                <w:sz w:val="12"/>
                <w:szCs w:val="12"/>
              </w:rPr>
              <w:t>FINANCIAL INSTRUMENT</w:t>
            </w:r>
          </w:p>
        </w:tc>
        <w:tc>
          <w:tcPr>
            <w:tcW w:w="7089" w:type="dxa"/>
            <w:gridSpan w:val="13"/>
            <w:tcBorders>
              <w:left w:val="nil"/>
              <w:right w:val="single" w:sz="8" w:space="0" w:color="BFBFBF"/>
            </w:tcBorders>
            <w:vAlign w:val="center"/>
          </w:tcPr>
          <w:p w14:paraId="024F498D" w14:textId="77777777" w:rsidR="00EE16C4" w:rsidRPr="008840C5" w:rsidRDefault="00EE16C4" w:rsidP="00425988">
            <w:pPr>
              <w:spacing w:before="0" w:line="220" w:lineRule="exact"/>
              <w:jc w:val="center"/>
              <w:rPr>
                <w:rFonts w:ascii="Verdana" w:hAnsi="Verdana"/>
                <w:sz w:val="12"/>
                <w:szCs w:val="12"/>
              </w:rPr>
            </w:pPr>
            <w:r>
              <w:rPr>
                <w:rFonts w:ascii="Verdana" w:hAnsi="Verdana"/>
                <w:b/>
                <w:caps/>
                <w:sz w:val="12"/>
                <w:szCs w:val="12"/>
              </w:rPr>
              <w:t xml:space="preserve">LIST OF </w:t>
            </w:r>
            <w:r w:rsidR="00C2254A">
              <w:rPr>
                <w:rFonts w:ascii="Verdana" w:hAnsi="Verdana"/>
                <w:b/>
                <w:caps/>
                <w:sz w:val="12"/>
                <w:szCs w:val="12"/>
              </w:rPr>
              <w:t xml:space="preserve">investment </w:t>
            </w:r>
            <w:r>
              <w:rPr>
                <w:rFonts w:ascii="Verdana" w:hAnsi="Verdana"/>
                <w:b/>
                <w:caps/>
                <w:sz w:val="12"/>
                <w:szCs w:val="12"/>
              </w:rPr>
              <w:t>SERVICES AND ACTIVITIES</w:t>
            </w:r>
          </w:p>
        </w:tc>
      </w:tr>
      <w:tr w:rsidR="0085605F" w:rsidRPr="008840C5" w14:paraId="5FAF26ED" w14:textId="77777777" w:rsidTr="003B5A7B">
        <w:trPr>
          <w:gridAfter w:val="1"/>
          <w:wAfter w:w="113" w:type="dxa"/>
          <w:cantSplit/>
          <w:trHeight w:val="1763"/>
        </w:trPr>
        <w:tc>
          <w:tcPr>
            <w:tcW w:w="3272" w:type="dxa"/>
            <w:gridSpan w:val="2"/>
            <w:tcBorders>
              <w:bottom w:val="single" w:sz="18" w:space="0" w:color="C0C0C0"/>
              <w:right w:val="single" w:sz="36" w:space="0" w:color="C0C0C0"/>
            </w:tcBorders>
            <w:vAlign w:val="center"/>
          </w:tcPr>
          <w:p w14:paraId="4A544D9E" w14:textId="77777777" w:rsidR="00BB5E28" w:rsidRPr="008840C5" w:rsidRDefault="00BB5E28" w:rsidP="008B4261">
            <w:pPr>
              <w:spacing w:line="220" w:lineRule="exact"/>
              <w:ind w:left="-1036" w:right="113"/>
              <w:rPr>
                <w:rFonts w:ascii="Verdana" w:hAnsi="Verdana"/>
                <w:b/>
                <w:sz w:val="12"/>
                <w:szCs w:val="12"/>
              </w:rPr>
            </w:pPr>
          </w:p>
        </w:tc>
        <w:tc>
          <w:tcPr>
            <w:tcW w:w="850" w:type="dxa"/>
            <w:tcBorders>
              <w:left w:val="nil"/>
              <w:bottom w:val="single" w:sz="18" w:space="0" w:color="C0C0C0"/>
              <w:right w:val="single" w:sz="6" w:space="0" w:color="BFBFBF"/>
            </w:tcBorders>
            <w:textDirection w:val="btLr"/>
            <w:vAlign w:val="center"/>
          </w:tcPr>
          <w:p w14:paraId="1F328543" w14:textId="77777777" w:rsidR="00BB5E28" w:rsidRPr="008840C5" w:rsidRDefault="00BB5E28" w:rsidP="008B4261">
            <w:pPr>
              <w:spacing w:before="0" w:line="160" w:lineRule="exact"/>
              <w:ind w:left="113" w:right="113"/>
              <w:rPr>
                <w:rFonts w:ascii="Verdana" w:hAnsi="Verdana"/>
                <w:sz w:val="12"/>
                <w:szCs w:val="12"/>
              </w:rPr>
            </w:pPr>
            <w:r>
              <w:rPr>
                <w:rFonts w:ascii="Verdana" w:hAnsi="Verdana"/>
                <w:sz w:val="12"/>
                <w:szCs w:val="12"/>
              </w:rPr>
              <w:t>Reception and transmission of orders in relation to one or more financial instruments</w:t>
            </w:r>
          </w:p>
        </w:tc>
        <w:tc>
          <w:tcPr>
            <w:tcW w:w="851" w:type="dxa"/>
            <w:tcBorders>
              <w:left w:val="single" w:sz="6" w:space="0" w:color="BFBFBF"/>
              <w:bottom w:val="single" w:sz="18" w:space="0" w:color="C0C0C0"/>
              <w:right w:val="single" w:sz="8" w:space="0" w:color="C0C0C0"/>
            </w:tcBorders>
            <w:textDirection w:val="btLr"/>
            <w:vAlign w:val="center"/>
          </w:tcPr>
          <w:p w14:paraId="702F0D2A" w14:textId="77777777" w:rsidR="00BB5E28" w:rsidRPr="008840C5" w:rsidRDefault="00BB5E28" w:rsidP="008B4261">
            <w:pPr>
              <w:spacing w:before="0" w:line="160" w:lineRule="exact"/>
              <w:ind w:left="113" w:right="113"/>
              <w:rPr>
                <w:rFonts w:ascii="Verdana" w:hAnsi="Verdana"/>
                <w:sz w:val="12"/>
                <w:szCs w:val="12"/>
              </w:rPr>
            </w:pPr>
            <w:r>
              <w:rPr>
                <w:rFonts w:ascii="Verdana" w:hAnsi="Verdana"/>
                <w:sz w:val="12"/>
                <w:szCs w:val="12"/>
              </w:rPr>
              <w:t>Execution of orders on behalf of clients</w:t>
            </w:r>
          </w:p>
        </w:tc>
        <w:tc>
          <w:tcPr>
            <w:tcW w:w="567" w:type="dxa"/>
            <w:tcBorders>
              <w:left w:val="nil"/>
              <w:bottom w:val="single" w:sz="18" w:space="0" w:color="C0C0C0"/>
              <w:right w:val="single" w:sz="6" w:space="0" w:color="BFBFBF"/>
            </w:tcBorders>
            <w:textDirection w:val="btLr"/>
            <w:vAlign w:val="center"/>
          </w:tcPr>
          <w:p w14:paraId="5818FC71" w14:textId="77777777" w:rsidR="00BB5E28" w:rsidRPr="008840C5" w:rsidRDefault="00BB5E28" w:rsidP="008B4261">
            <w:pPr>
              <w:spacing w:before="0" w:line="160" w:lineRule="exact"/>
              <w:ind w:left="113" w:right="113"/>
              <w:rPr>
                <w:rFonts w:ascii="Verdana" w:hAnsi="Verdana"/>
                <w:sz w:val="12"/>
                <w:szCs w:val="12"/>
              </w:rPr>
            </w:pPr>
            <w:r>
              <w:rPr>
                <w:rFonts w:ascii="Verdana" w:hAnsi="Verdana"/>
                <w:sz w:val="12"/>
                <w:szCs w:val="12"/>
              </w:rPr>
              <w:t>Dealing on own account</w:t>
            </w:r>
          </w:p>
        </w:tc>
        <w:tc>
          <w:tcPr>
            <w:tcW w:w="709" w:type="dxa"/>
            <w:tcBorders>
              <w:left w:val="single" w:sz="6" w:space="0" w:color="BFBFBF"/>
              <w:bottom w:val="single" w:sz="18" w:space="0" w:color="C0C0C0"/>
              <w:right w:val="single" w:sz="6" w:space="0" w:color="BFBFBF"/>
            </w:tcBorders>
            <w:textDirection w:val="btLr"/>
            <w:vAlign w:val="center"/>
          </w:tcPr>
          <w:p w14:paraId="51996260" w14:textId="77777777" w:rsidR="00BB5E28" w:rsidRPr="008840C5" w:rsidRDefault="00BB5E28" w:rsidP="008B4261">
            <w:pPr>
              <w:spacing w:before="0" w:line="160" w:lineRule="exact"/>
              <w:ind w:left="113" w:right="113"/>
              <w:rPr>
                <w:rFonts w:ascii="Verdana" w:hAnsi="Verdana"/>
                <w:sz w:val="12"/>
                <w:szCs w:val="12"/>
              </w:rPr>
            </w:pPr>
            <w:r>
              <w:rPr>
                <w:rFonts w:ascii="Verdana" w:hAnsi="Verdana"/>
                <w:sz w:val="12"/>
                <w:szCs w:val="12"/>
              </w:rPr>
              <w:t>Portfolio management</w:t>
            </w:r>
          </w:p>
        </w:tc>
        <w:tc>
          <w:tcPr>
            <w:tcW w:w="698" w:type="dxa"/>
            <w:tcBorders>
              <w:left w:val="single" w:sz="6" w:space="0" w:color="BFBFBF"/>
              <w:bottom w:val="single" w:sz="18" w:space="0" w:color="C0C0C0"/>
              <w:right w:val="single" w:sz="6" w:space="0" w:color="BFBFBF"/>
            </w:tcBorders>
            <w:textDirection w:val="btLr"/>
            <w:vAlign w:val="center"/>
          </w:tcPr>
          <w:p w14:paraId="045FE93A" w14:textId="77777777" w:rsidR="00BB5E28" w:rsidRPr="008840C5" w:rsidRDefault="00BB5E28" w:rsidP="008B4261">
            <w:pPr>
              <w:spacing w:before="0" w:line="160" w:lineRule="exact"/>
              <w:ind w:left="113" w:right="113"/>
              <w:rPr>
                <w:rFonts w:ascii="Verdana" w:hAnsi="Verdana"/>
                <w:sz w:val="12"/>
                <w:szCs w:val="12"/>
              </w:rPr>
            </w:pPr>
            <w:r>
              <w:rPr>
                <w:rFonts w:ascii="Verdana" w:hAnsi="Verdana"/>
                <w:sz w:val="12"/>
                <w:szCs w:val="12"/>
              </w:rPr>
              <w:t>Investment advice</w:t>
            </w:r>
          </w:p>
        </w:tc>
        <w:tc>
          <w:tcPr>
            <w:tcW w:w="1007" w:type="dxa"/>
            <w:gridSpan w:val="2"/>
            <w:tcBorders>
              <w:left w:val="single" w:sz="6" w:space="0" w:color="BFBFBF"/>
              <w:bottom w:val="single" w:sz="18" w:space="0" w:color="C0C0C0"/>
              <w:right w:val="single" w:sz="6" w:space="0" w:color="BFBFBF"/>
            </w:tcBorders>
            <w:textDirection w:val="btLr"/>
            <w:vAlign w:val="center"/>
          </w:tcPr>
          <w:p w14:paraId="6E82FC35" w14:textId="77777777" w:rsidR="00BB5E28" w:rsidRPr="008840C5" w:rsidRDefault="00BB5E28" w:rsidP="008B4261">
            <w:pPr>
              <w:spacing w:before="0" w:line="160" w:lineRule="exact"/>
              <w:ind w:left="113" w:right="113"/>
              <w:rPr>
                <w:rFonts w:ascii="Verdana" w:hAnsi="Verdana"/>
                <w:sz w:val="12"/>
                <w:szCs w:val="12"/>
              </w:rPr>
            </w:pPr>
            <w:r>
              <w:rPr>
                <w:rFonts w:ascii="Verdana" w:hAnsi="Verdana"/>
                <w:sz w:val="12"/>
                <w:szCs w:val="12"/>
              </w:rPr>
              <w:t>Underwriting of financial instruments and/or placing of financial instruments on a firm commitment basis</w:t>
            </w:r>
          </w:p>
        </w:tc>
        <w:tc>
          <w:tcPr>
            <w:tcW w:w="849" w:type="dxa"/>
            <w:gridSpan w:val="2"/>
            <w:tcBorders>
              <w:left w:val="single" w:sz="6" w:space="0" w:color="BFBFBF"/>
              <w:bottom w:val="single" w:sz="18" w:space="0" w:color="C0C0C0"/>
              <w:right w:val="single" w:sz="6" w:space="0" w:color="BFBFBF"/>
            </w:tcBorders>
            <w:textDirection w:val="btLr"/>
            <w:vAlign w:val="center"/>
          </w:tcPr>
          <w:p w14:paraId="3212688D" w14:textId="77777777" w:rsidR="00BB5E28" w:rsidRPr="008840C5" w:rsidRDefault="00BB5E28" w:rsidP="008B4261">
            <w:pPr>
              <w:spacing w:before="0" w:line="160" w:lineRule="exact"/>
              <w:ind w:left="113" w:right="113"/>
              <w:rPr>
                <w:rFonts w:ascii="Verdana" w:hAnsi="Verdana"/>
                <w:sz w:val="12"/>
                <w:szCs w:val="12"/>
              </w:rPr>
            </w:pPr>
            <w:r>
              <w:rPr>
                <w:rFonts w:ascii="Verdana" w:hAnsi="Verdana"/>
                <w:sz w:val="12"/>
                <w:szCs w:val="12"/>
              </w:rPr>
              <w:t>Placing of financial instruments without a firm commitment basis</w:t>
            </w:r>
          </w:p>
          <w:p w14:paraId="0741C743" w14:textId="77777777" w:rsidR="00BB5E28" w:rsidRPr="008840C5" w:rsidRDefault="00BB5E28" w:rsidP="008B4261">
            <w:pPr>
              <w:spacing w:before="0" w:line="160" w:lineRule="exact"/>
              <w:ind w:left="113" w:right="113"/>
              <w:rPr>
                <w:rFonts w:ascii="Verdana" w:hAnsi="Verdana"/>
                <w:sz w:val="12"/>
                <w:szCs w:val="12"/>
              </w:rPr>
            </w:pPr>
          </w:p>
        </w:tc>
        <w:tc>
          <w:tcPr>
            <w:tcW w:w="708" w:type="dxa"/>
            <w:gridSpan w:val="2"/>
            <w:tcBorders>
              <w:left w:val="single" w:sz="6" w:space="0" w:color="BFBFBF"/>
              <w:bottom w:val="single" w:sz="18" w:space="0" w:color="C0C0C0"/>
              <w:right w:val="single" w:sz="6" w:space="0" w:color="BFBFBF"/>
            </w:tcBorders>
            <w:textDirection w:val="btLr"/>
            <w:vAlign w:val="center"/>
          </w:tcPr>
          <w:p w14:paraId="0186073F" w14:textId="77777777" w:rsidR="00BB5E28" w:rsidRPr="008840C5" w:rsidRDefault="00BB5E28" w:rsidP="008B4261">
            <w:pPr>
              <w:spacing w:before="0" w:line="160" w:lineRule="exact"/>
              <w:ind w:left="113" w:right="113"/>
              <w:rPr>
                <w:rFonts w:ascii="Verdana" w:hAnsi="Verdana"/>
                <w:sz w:val="12"/>
                <w:szCs w:val="12"/>
              </w:rPr>
            </w:pPr>
            <w:r>
              <w:rPr>
                <w:rFonts w:ascii="Verdana" w:hAnsi="Verdana"/>
                <w:sz w:val="12"/>
                <w:szCs w:val="12"/>
              </w:rPr>
              <w:t xml:space="preserve">Operation of an </w:t>
            </w:r>
            <w:r w:rsidR="003024F1">
              <w:rPr>
                <w:rFonts w:ascii="Verdana" w:hAnsi="Verdana"/>
                <w:sz w:val="12"/>
                <w:szCs w:val="12"/>
              </w:rPr>
              <w:t>MTF</w:t>
            </w:r>
          </w:p>
          <w:p w14:paraId="0DD0AE51" w14:textId="77777777" w:rsidR="00BB5E28" w:rsidRPr="008840C5" w:rsidRDefault="00BB5E28" w:rsidP="008B4261">
            <w:pPr>
              <w:spacing w:before="0" w:line="160" w:lineRule="exact"/>
              <w:ind w:left="113" w:right="113"/>
              <w:rPr>
                <w:rFonts w:ascii="Verdana" w:hAnsi="Verdana"/>
                <w:sz w:val="12"/>
                <w:szCs w:val="12"/>
              </w:rPr>
            </w:pPr>
          </w:p>
        </w:tc>
        <w:tc>
          <w:tcPr>
            <w:tcW w:w="850" w:type="dxa"/>
            <w:gridSpan w:val="2"/>
            <w:tcBorders>
              <w:left w:val="single" w:sz="6" w:space="0" w:color="BFBFBF"/>
              <w:bottom w:val="single" w:sz="18" w:space="0" w:color="C0C0C0"/>
              <w:right w:val="single" w:sz="8" w:space="0" w:color="BFBFBF"/>
            </w:tcBorders>
            <w:textDirection w:val="btLr"/>
            <w:vAlign w:val="center"/>
          </w:tcPr>
          <w:p w14:paraId="19BC1645" w14:textId="77777777" w:rsidR="00BB5E28" w:rsidRPr="008840C5" w:rsidRDefault="00BB5E28" w:rsidP="008B4261">
            <w:pPr>
              <w:spacing w:before="0" w:line="160" w:lineRule="exact"/>
              <w:ind w:left="113" w:right="113"/>
              <w:rPr>
                <w:rFonts w:ascii="Verdana" w:hAnsi="Verdana"/>
                <w:sz w:val="12"/>
                <w:szCs w:val="12"/>
              </w:rPr>
            </w:pPr>
            <w:r>
              <w:rPr>
                <w:rFonts w:ascii="Verdana" w:hAnsi="Verdana"/>
                <w:sz w:val="12"/>
                <w:szCs w:val="12"/>
              </w:rPr>
              <w:t>Operation of an OTF</w:t>
            </w:r>
          </w:p>
        </w:tc>
      </w:tr>
      <w:tr w:rsidR="0085605F" w:rsidRPr="008840C5" w14:paraId="753713AE" w14:textId="77777777" w:rsidTr="003B5A7B">
        <w:trPr>
          <w:gridAfter w:val="1"/>
          <w:wAfter w:w="113" w:type="dxa"/>
          <w:trHeight w:hRule="exact" w:val="321"/>
        </w:trPr>
        <w:tc>
          <w:tcPr>
            <w:tcW w:w="3272" w:type="dxa"/>
            <w:gridSpan w:val="2"/>
            <w:tcBorders>
              <w:right w:val="single" w:sz="36" w:space="0" w:color="C0C0C0"/>
            </w:tcBorders>
            <w:vAlign w:val="center"/>
          </w:tcPr>
          <w:p w14:paraId="5D7529BA" w14:textId="77777777" w:rsidR="00BB5E28" w:rsidRPr="008840C5" w:rsidRDefault="00BB5E28" w:rsidP="008B4261">
            <w:pPr>
              <w:spacing w:before="0" w:line="180" w:lineRule="exact"/>
              <w:ind w:left="57"/>
              <w:rPr>
                <w:rFonts w:ascii="Verdana" w:hAnsi="Verdana"/>
                <w:sz w:val="12"/>
                <w:szCs w:val="12"/>
              </w:rPr>
            </w:pPr>
            <w:r>
              <w:rPr>
                <w:rFonts w:ascii="Verdana" w:hAnsi="Verdana"/>
                <w:sz w:val="12"/>
                <w:szCs w:val="12"/>
              </w:rPr>
              <w:t>(1)</w:t>
            </w:r>
            <w:r w:rsidR="00D8087A">
              <w:rPr>
                <w:rFonts w:ascii="Verdana" w:hAnsi="Verdana"/>
                <w:sz w:val="12"/>
                <w:szCs w:val="12"/>
              </w:rPr>
              <w:t xml:space="preserve"> </w:t>
            </w:r>
            <w:r>
              <w:rPr>
                <w:rFonts w:ascii="Verdana" w:hAnsi="Verdana"/>
                <w:sz w:val="12"/>
                <w:szCs w:val="12"/>
              </w:rPr>
              <w:t>Transferable securities</w:t>
            </w:r>
          </w:p>
        </w:tc>
        <w:tc>
          <w:tcPr>
            <w:tcW w:w="850" w:type="dxa"/>
            <w:tcBorders>
              <w:left w:val="nil"/>
              <w:right w:val="single" w:sz="6" w:space="0" w:color="BFBFBF"/>
            </w:tcBorders>
            <w:vAlign w:val="center"/>
          </w:tcPr>
          <w:p w14:paraId="72CE9BA2" w14:textId="77777777" w:rsidR="00BB5E28" w:rsidRPr="008840C5" w:rsidRDefault="00BB5E28" w:rsidP="008B426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left w:val="single" w:sz="6" w:space="0" w:color="BFBFBF"/>
              <w:right w:val="single" w:sz="8" w:space="0" w:color="C0C0C0"/>
            </w:tcBorders>
            <w:vAlign w:val="center"/>
          </w:tcPr>
          <w:p w14:paraId="7B359899" w14:textId="77777777" w:rsidR="00BB5E28" w:rsidRPr="008840C5" w:rsidRDefault="00BB5E28" w:rsidP="008B426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nil"/>
              <w:bottom w:val="single" w:sz="8" w:space="0" w:color="C0C0C0"/>
              <w:right w:val="single" w:sz="6" w:space="0" w:color="BFBFBF"/>
            </w:tcBorders>
            <w:shd w:val="clear" w:color="auto" w:fill="FFFFFF"/>
            <w:vAlign w:val="center"/>
          </w:tcPr>
          <w:p w14:paraId="522C246F" w14:textId="77777777" w:rsidR="00BB5E28" w:rsidRPr="008840C5" w:rsidRDefault="00BB5E28" w:rsidP="008B426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027EA419"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98"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4F6A0A87"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1007"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3222C6C5"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49"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7B30495B"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067B2771"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gridSpan w:val="2"/>
            <w:tcBorders>
              <w:top w:val="single" w:sz="8" w:space="0" w:color="C0C0C0"/>
              <w:left w:val="single" w:sz="6" w:space="0" w:color="BFBFBF"/>
              <w:bottom w:val="single" w:sz="8" w:space="0" w:color="C0C0C0"/>
              <w:right w:val="single" w:sz="8" w:space="0" w:color="BFBFBF"/>
            </w:tcBorders>
            <w:shd w:val="clear" w:color="auto" w:fill="FFFFFF"/>
            <w:vAlign w:val="center"/>
          </w:tcPr>
          <w:p w14:paraId="3DA4C56F"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r>
      <w:tr w:rsidR="0085605F" w:rsidRPr="008840C5" w14:paraId="6A6463EE" w14:textId="77777777" w:rsidTr="003B5A7B">
        <w:trPr>
          <w:gridAfter w:val="1"/>
          <w:wAfter w:w="113" w:type="dxa"/>
          <w:trHeight w:hRule="exact" w:val="272"/>
        </w:trPr>
        <w:tc>
          <w:tcPr>
            <w:tcW w:w="3272" w:type="dxa"/>
            <w:gridSpan w:val="2"/>
            <w:tcBorders>
              <w:top w:val="single" w:sz="8" w:space="0" w:color="C0C0C0"/>
              <w:bottom w:val="single" w:sz="8" w:space="0" w:color="C0C0C0"/>
              <w:right w:val="single" w:sz="36" w:space="0" w:color="C0C0C0"/>
            </w:tcBorders>
            <w:vAlign w:val="center"/>
          </w:tcPr>
          <w:p w14:paraId="5CFAEAAD" w14:textId="77777777" w:rsidR="00BB5E28" w:rsidRPr="008840C5" w:rsidRDefault="00BB5E28" w:rsidP="008B4261">
            <w:pPr>
              <w:spacing w:before="0" w:line="180" w:lineRule="exact"/>
              <w:ind w:left="57"/>
              <w:rPr>
                <w:rFonts w:ascii="Verdana" w:hAnsi="Verdana"/>
                <w:sz w:val="12"/>
                <w:szCs w:val="12"/>
              </w:rPr>
            </w:pPr>
            <w:r>
              <w:rPr>
                <w:rFonts w:ascii="Verdana" w:hAnsi="Verdana"/>
                <w:sz w:val="12"/>
                <w:szCs w:val="12"/>
              </w:rPr>
              <w:t>(2)</w:t>
            </w:r>
            <w:r w:rsidR="00D8087A">
              <w:rPr>
                <w:rFonts w:ascii="Verdana" w:hAnsi="Verdana"/>
                <w:sz w:val="12"/>
                <w:szCs w:val="12"/>
              </w:rPr>
              <w:t xml:space="preserve"> </w:t>
            </w:r>
            <w:r>
              <w:rPr>
                <w:rFonts w:ascii="Verdana" w:hAnsi="Verdana"/>
                <w:sz w:val="12"/>
                <w:szCs w:val="12"/>
              </w:rPr>
              <w:t>Money-market instruments</w:t>
            </w:r>
          </w:p>
        </w:tc>
        <w:tc>
          <w:tcPr>
            <w:tcW w:w="850" w:type="dxa"/>
            <w:tcBorders>
              <w:top w:val="single" w:sz="8" w:space="0" w:color="C0C0C0"/>
              <w:left w:val="nil"/>
              <w:bottom w:val="single" w:sz="8" w:space="0" w:color="C0C0C0"/>
              <w:right w:val="single" w:sz="6" w:space="0" w:color="BFBFBF"/>
            </w:tcBorders>
            <w:vAlign w:val="center"/>
          </w:tcPr>
          <w:p w14:paraId="2109E16A" w14:textId="77777777" w:rsidR="00BB5E28" w:rsidRPr="008840C5" w:rsidRDefault="00BB5E28" w:rsidP="008B426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bottom w:val="single" w:sz="8" w:space="0" w:color="C0C0C0"/>
              <w:right w:val="single" w:sz="8" w:space="0" w:color="C0C0C0"/>
            </w:tcBorders>
            <w:vAlign w:val="center"/>
          </w:tcPr>
          <w:p w14:paraId="13196EEF" w14:textId="77777777" w:rsidR="00BB5E28" w:rsidRPr="008840C5" w:rsidRDefault="00BB5E28" w:rsidP="008B426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nil"/>
              <w:bottom w:val="single" w:sz="8" w:space="0" w:color="C0C0C0"/>
              <w:right w:val="single" w:sz="6" w:space="0" w:color="BFBFBF"/>
            </w:tcBorders>
            <w:shd w:val="clear" w:color="auto" w:fill="FFFFFF"/>
            <w:vAlign w:val="center"/>
          </w:tcPr>
          <w:p w14:paraId="51C18EFB" w14:textId="77777777" w:rsidR="00BB5E28" w:rsidRPr="008840C5" w:rsidRDefault="00BB5E28" w:rsidP="008B426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099709F4"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98"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02659628"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1007"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0E3E3F12"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49"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05065469"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5EE0F378"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gridSpan w:val="2"/>
            <w:tcBorders>
              <w:top w:val="single" w:sz="8" w:space="0" w:color="C0C0C0"/>
              <w:left w:val="single" w:sz="6" w:space="0" w:color="BFBFBF"/>
              <w:bottom w:val="single" w:sz="8" w:space="0" w:color="C0C0C0"/>
              <w:right w:val="single" w:sz="8" w:space="0" w:color="BFBFBF"/>
            </w:tcBorders>
            <w:shd w:val="clear" w:color="auto" w:fill="FFFFFF"/>
            <w:vAlign w:val="center"/>
          </w:tcPr>
          <w:p w14:paraId="76E92CB0"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r>
      <w:tr w:rsidR="0085605F" w:rsidRPr="008840C5" w14:paraId="5A9B42D5" w14:textId="77777777" w:rsidTr="003B5A7B">
        <w:trPr>
          <w:gridAfter w:val="1"/>
          <w:wAfter w:w="113" w:type="dxa"/>
          <w:trHeight w:hRule="exact" w:val="275"/>
        </w:trPr>
        <w:tc>
          <w:tcPr>
            <w:tcW w:w="3272" w:type="dxa"/>
            <w:gridSpan w:val="2"/>
            <w:tcBorders>
              <w:top w:val="single" w:sz="8" w:space="0" w:color="C0C0C0"/>
              <w:bottom w:val="single" w:sz="8" w:space="0" w:color="C0C0C0"/>
              <w:right w:val="single" w:sz="36" w:space="0" w:color="C0C0C0"/>
            </w:tcBorders>
            <w:vAlign w:val="center"/>
          </w:tcPr>
          <w:p w14:paraId="285A9560" w14:textId="77777777" w:rsidR="00BB5E28" w:rsidRPr="008840C5" w:rsidRDefault="00BB5E28" w:rsidP="008B4261">
            <w:pPr>
              <w:spacing w:before="0" w:line="180" w:lineRule="exact"/>
              <w:ind w:left="57"/>
              <w:rPr>
                <w:rFonts w:ascii="Verdana" w:hAnsi="Verdana"/>
                <w:sz w:val="12"/>
                <w:szCs w:val="12"/>
              </w:rPr>
            </w:pPr>
            <w:r>
              <w:rPr>
                <w:rFonts w:ascii="Verdana" w:hAnsi="Verdana"/>
                <w:sz w:val="12"/>
                <w:szCs w:val="12"/>
              </w:rPr>
              <w:t>(3)</w:t>
            </w:r>
            <w:r w:rsidR="00D8087A">
              <w:rPr>
                <w:rFonts w:ascii="Verdana" w:hAnsi="Verdana"/>
                <w:sz w:val="12"/>
                <w:szCs w:val="12"/>
              </w:rPr>
              <w:t xml:space="preserve"> </w:t>
            </w:r>
            <w:r>
              <w:rPr>
                <w:rFonts w:ascii="Verdana" w:hAnsi="Verdana"/>
                <w:sz w:val="12"/>
                <w:szCs w:val="12"/>
              </w:rPr>
              <w:t>Units in collective investment undertakings</w:t>
            </w:r>
            <w:r w:rsidRPr="008840C5" w:rsidDel="00A267C4">
              <w:rPr>
                <w:rFonts w:ascii="Verdana" w:hAnsi="Verdana"/>
                <w:sz w:val="12"/>
                <w:szCs w:val="12"/>
              </w:rPr>
              <w:t xml:space="preserve"> </w:t>
            </w:r>
            <w:r w:rsidRPr="008840C5">
              <w:rPr>
                <w:rFonts w:ascii="Verdana" w:hAnsi="Verdana"/>
                <w:sz w:val="12"/>
                <w:szCs w:val="12"/>
              </w:rPr>
              <w:t xml:space="preserve"> </w:t>
            </w:r>
          </w:p>
        </w:tc>
        <w:tc>
          <w:tcPr>
            <w:tcW w:w="850" w:type="dxa"/>
            <w:tcBorders>
              <w:top w:val="single" w:sz="8" w:space="0" w:color="C0C0C0"/>
              <w:left w:val="nil"/>
              <w:bottom w:val="single" w:sz="8" w:space="0" w:color="C0C0C0"/>
              <w:right w:val="single" w:sz="6" w:space="0" w:color="BFBFBF"/>
            </w:tcBorders>
            <w:vAlign w:val="center"/>
          </w:tcPr>
          <w:p w14:paraId="36215DA4" w14:textId="77777777" w:rsidR="00BB5E28" w:rsidRPr="008840C5" w:rsidRDefault="00BB5E28" w:rsidP="008B426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bottom w:val="single" w:sz="8" w:space="0" w:color="C0C0C0"/>
              <w:right w:val="single" w:sz="8" w:space="0" w:color="C0C0C0"/>
            </w:tcBorders>
            <w:vAlign w:val="center"/>
          </w:tcPr>
          <w:p w14:paraId="39122748" w14:textId="77777777" w:rsidR="00BB5E28" w:rsidRPr="008840C5" w:rsidRDefault="00BB5E28" w:rsidP="008B426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nil"/>
              <w:bottom w:val="single" w:sz="8" w:space="0" w:color="C0C0C0"/>
              <w:right w:val="single" w:sz="6" w:space="0" w:color="BFBFBF"/>
            </w:tcBorders>
            <w:shd w:val="clear" w:color="auto" w:fill="FFFFFF"/>
            <w:vAlign w:val="center"/>
          </w:tcPr>
          <w:p w14:paraId="0879D2AC" w14:textId="77777777" w:rsidR="00BB5E28" w:rsidRPr="008840C5" w:rsidRDefault="00BB5E28" w:rsidP="008B426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4493B7F9"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98"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72059ABA"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1007"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5C0DD884"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49"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1A381F0A"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760B895D"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gridSpan w:val="2"/>
            <w:tcBorders>
              <w:top w:val="single" w:sz="8" w:space="0" w:color="C0C0C0"/>
              <w:left w:val="single" w:sz="6" w:space="0" w:color="BFBFBF"/>
              <w:bottom w:val="single" w:sz="8" w:space="0" w:color="C0C0C0"/>
              <w:right w:val="single" w:sz="8" w:space="0" w:color="BFBFBF"/>
            </w:tcBorders>
            <w:shd w:val="clear" w:color="auto" w:fill="FFFFFF"/>
            <w:vAlign w:val="center"/>
          </w:tcPr>
          <w:p w14:paraId="33A1A09C"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r>
      <w:tr w:rsidR="0085605F" w:rsidRPr="008840C5" w14:paraId="69951106" w14:textId="77777777" w:rsidTr="003B5A7B">
        <w:trPr>
          <w:gridAfter w:val="1"/>
          <w:wAfter w:w="113" w:type="dxa"/>
          <w:trHeight w:hRule="exact" w:val="1414"/>
        </w:trPr>
        <w:tc>
          <w:tcPr>
            <w:tcW w:w="3272" w:type="dxa"/>
            <w:gridSpan w:val="2"/>
            <w:tcBorders>
              <w:top w:val="single" w:sz="8" w:space="0" w:color="C0C0C0"/>
              <w:bottom w:val="single" w:sz="8" w:space="0" w:color="C0C0C0"/>
              <w:right w:val="single" w:sz="36" w:space="0" w:color="C0C0C0"/>
            </w:tcBorders>
            <w:vAlign w:val="center"/>
          </w:tcPr>
          <w:p w14:paraId="115FCE22" w14:textId="77777777" w:rsidR="00BB5E28" w:rsidRPr="008840C5" w:rsidRDefault="00BB5E28" w:rsidP="00D8087A">
            <w:pPr>
              <w:spacing w:before="0" w:line="180" w:lineRule="exact"/>
              <w:ind w:left="57"/>
              <w:rPr>
                <w:rFonts w:ascii="Verdana" w:hAnsi="Verdana"/>
                <w:sz w:val="12"/>
                <w:szCs w:val="12"/>
              </w:rPr>
            </w:pPr>
            <w:r>
              <w:rPr>
                <w:rFonts w:ascii="Verdana" w:hAnsi="Verdana"/>
                <w:sz w:val="12"/>
                <w:szCs w:val="12"/>
              </w:rPr>
              <w:t>(4)</w:t>
            </w:r>
            <w:r w:rsidR="00D8087A">
              <w:rPr>
                <w:rFonts w:ascii="Verdana" w:hAnsi="Verdana"/>
                <w:sz w:val="12"/>
                <w:szCs w:val="12"/>
              </w:rPr>
              <w:t xml:space="preserve"> </w:t>
            </w:r>
            <w:r>
              <w:rPr>
                <w:rFonts w:ascii="Verdana" w:hAnsi="Verdana"/>
                <w:sz w:val="12"/>
                <w:szCs w:val="12"/>
              </w:rPr>
              <w:t>Options, futures, swaps, forward rate agreements and any other derivative contr</w:t>
            </w:r>
            <w:r w:rsidR="00D8087A">
              <w:rPr>
                <w:rFonts w:ascii="Verdana" w:hAnsi="Verdana"/>
                <w:sz w:val="12"/>
                <w:szCs w:val="12"/>
              </w:rPr>
              <w:t>a</w:t>
            </w:r>
            <w:r>
              <w:rPr>
                <w:rFonts w:ascii="Verdana" w:hAnsi="Verdana"/>
                <w:sz w:val="12"/>
                <w:szCs w:val="12"/>
              </w:rPr>
              <w:t>cts relating to securities, currencies, interest rate or yields, emissions allowances or other derivatives instruments, financial indices or financial measures which may be settled physically or in cash</w:t>
            </w:r>
          </w:p>
        </w:tc>
        <w:tc>
          <w:tcPr>
            <w:tcW w:w="850" w:type="dxa"/>
            <w:tcBorders>
              <w:top w:val="single" w:sz="8" w:space="0" w:color="C0C0C0"/>
              <w:left w:val="nil"/>
              <w:bottom w:val="single" w:sz="8" w:space="0" w:color="C0C0C0"/>
              <w:right w:val="single" w:sz="6" w:space="0" w:color="BFBFBF"/>
            </w:tcBorders>
            <w:vAlign w:val="center"/>
          </w:tcPr>
          <w:p w14:paraId="23739F48" w14:textId="77777777" w:rsidR="00BB5E28" w:rsidRPr="008840C5" w:rsidRDefault="00BB5E28" w:rsidP="008B426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bottom w:val="single" w:sz="8" w:space="0" w:color="C0C0C0"/>
              <w:right w:val="single" w:sz="8" w:space="0" w:color="C0C0C0"/>
            </w:tcBorders>
            <w:vAlign w:val="center"/>
          </w:tcPr>
          <w:p w14:paraId="25B25816" w14:textId="77777777" w:rsidR="00BB5E28" w:rsidRPr="008840C5" w:rsidRDefault="00BB5E28" w:rsidP="008B426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nil"/>
              <w:bottom w:val="single" w:sz="8" w:space="0" w:color="C0C0C0"/>
              <w:right w:val="single" w:sz="6" w:space="0" w:color="BFBFBF"/>
            </w:tcBorders>
            <w:shd w:val="clear" w:color="auto" w:fill="FFFFFF"/>
            <w:vAlign w:val="center"/>
          </w:tcPr>
          <w:p w14:paraId="45EA100B" w14:textId="77777777" w:rsidR="00BB5E28" w:rsidRPr="008840C5" w:rsidRDefault="00BB5E28" w:rsidP="008B426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3F765DD9"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98"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3AFB1E3B"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1007"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4EC39373"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49"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3FFC90B3"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5747E869"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gridSpan w:val="2"/>
            <w:tcBorders>
              <w:top w:val="single" w:sz="8" w:space="0" w:color="C0C0C0"/>
              <w:left w:val="single" w:sz="6" w:space="0" w:color="BFBFBF"/>
              <w:bottom w:val="single" w:sz="8" w:space="0" w:color="C0C0C0"/>
              <w:right w:val="single" w:sz="8" w:space="0" w:color="BFBFBF"/>
            </w:tcBorders>
            <w:shd w:val="clear" w:color="auto" w:fill="FFFFFF"/>
            <w:vAlign w:val="center"/>
          </w:tcPr>
          <w:p w14:paraId="7CABE59F"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r>
      <w:tr w:rsidR="0085605F" w:rsidRPr="008840C5" w14:paraId="4629D421" w14:textId="77777777" w:rsidTr="003B5A7B">
        <w:trPr>
          <w:gridAfter w:val="1"/>
          <w:wAfter w:w="113" w:type="dxa"/>
          <w:trHeight w:hRule="exact" w:val="1252"/>
        </w:trPr>
        <w:tc>
          <w:tcPr>
            <w:tcW w:w="3272" w:type="dxa"/>
            <w:gridSpan w:val="2"/>
            <w:tcBorders>
              <w:top w:val="single" w:sz="8" w:space="0" w:color="C0C0C0"/>
              <w:bottom w:val="single" w:sz="8" w:space="0" w:color="C0C0C0"/>
              <w:right w:val="single" w:sz="36" w:space="0" w:color="C0C0C0"/>
            </w:tcBorders>
            <w:vAlign w:val="center"/>
          </w:tcPr>
          <w:p w14:paraId="16BB1495" w14:textId="77777777" w:rsidR="00BB5E28" w:rsidRPr="008840C5" w:rsidRDefault="00BB5E28" w:rsidP="008B4261">
            <w:pPr>
              <w:spacing w:before="0" w:line="180" w:lineRule="exact"/>
              <w:ind w:left="57"/>
              <w:rPr>
                <w:rFonts w:ascii="Verdana" w:hAnsi="Verdana"/>
                <w:sz w:val="12"/>
                <w:szCs w:val="12"/>
              </w:rPr>
            </w:pPr>
            <w:r>
              <w:rPr>
                <w:rFonts w:ascii="Verdana" w:hAnsi="Verdana"/>
                <w:sz w:val="12"/>
                <w:szCs w:val="12"/>
              </w:rPr>
              <w:t>(5)</w:t>
            </w:r>
            <w:r w:rsidR="00D8087A">
              <w:rPr>
                <w:rFonts w:ascii="Verdana" w:hAnsi="Verdana"/>
                <w:sz w:val="12"/>
                <w:szCs w:val="12"/>
              </w:rPr>
              <w:t xml:space="preserve"> </w:t>
            </w:r>
            <w:r>
              <w:rPr>
                <w:rFonts w:ascii="Verdana" w:hAnsi="Verdana"/>
                <w:sz w:val="12"/>
                <w:szCs w:val="12"/>
              </w:rPr>
              <w:t>Options, futures, swaps, forwards and any other derivative contracts relating to commodities that must be settled in cash or may be settled in cash at the option of one of the parties other than by reason of default or other termination event</w:t>
            </w:r>
          </w:p>
        </w:tc>
        <w:tc>
          <w:tcPr>
            <w:tcW w:w="850" w:type="dxa"/>
            <w:tcBorders>
              <w:top w:val="single" w:sz="8" w:space="0" w:color="C0C0C0"/>
              <w:left w:val="nil"/>
              <w:bottom w:val="single" w:sz="8" w:space="0" w:color="C0C0C0"/>
              <w:right w:val="single" w:sz="6" w:space="0" w:color="BFBFBF"/>
            </w:tcBorders>
            <w:vAlign w:val="center"/>
          </w:tcPr>
          <w:p w14:paraId="22116635" w14:textId="77777777" w:rsidR="00BB5E28" w:rsidRPr="008840C5" w:rsidRDefault="00BB5E28" w:rsidP="008B426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bottom w:val="single" w:sz="8" w:space="0" w:color="C0C0C0"/>
              <w:right w:val="single" w:sz="8" w:space="0" w:color="C0C0C0"/>
            </w:tcBorders>
            <w:vAlign w:val="center"/>
          </w:tcPr>
          <w:p w14:paraId="108ABD13" w14:textId="77777777" w:rsidR="00BB5E28" w:rsidRPr="008840C5" w:rsidRDefault="00BB5E28" w:rsidP="008B426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nil"/>
              <w:bottom w:val="single" w:sz="8" w:space="0" w:color="C0C0C0"/>
              <w:right w:val="single" w:sz="6" w:space="0" w:color="BFBFBF"/>
            </w:tcBorders>
            <w:shd w:val="clear" w:color="auto" w:fill="FFFFFF"/>
            <w:vAlign w:val="center"/>
          </w:tcPr>
          <w:p w14:paraId="35842FC2" w14:textId="77777777" w:rsidR="00BB5E28" w:rsidRPr="008840C5" w:rsidRDefault="00BB5E28" w:rsidP="008B426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2B29059C"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98"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5FC90D3C"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1007"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3F0D8F4A"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49"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063ED138"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32ED01D3"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gridSpan w:val="2"/>
            <w:tcBorders>
              <w:top w:val="single" w:sz="8" w:space="0" w:color="C0C0C0"/>
              <w:left w:val="single" w:sz="6" w:space="0" w:color="BFBFBF"/>
              <w:bottom w:val="single" w:sz="8" w:space="0" w:color="C0C0C0"/>
              <w:right w:val="single" w:sz="8" w:space="0" w:color="BFBFBF"/>
            </w:tcBorders>
            <w:shd w:val="clear" w:color="auto" w:fill="FFFFFF"/>
            <w:vAlign w:val="center"/>
          </w:tcPr>
          <w:p w14:paraId="496BC322" w14:textId="77777777" w:rsidR="00BB5E28" w:rsidRPr="008840C5" w:rsidRDefault="00BB5E28" w:rsidP="008B426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r>
      <w:tr w:rsidR="002B11F1" w:rsidRPr="008840C5" w14:paraId="18B2418C" w14:textId="77777777" w:rsidTr="003B5A7B">
        <w:trPr>
          <w:gridAfter w:val="1"/>
          <w:wAfter w:w="113" w:type="dxa"/>
          <w:trHeight w:hRule="exact" w:val="1473"/>
        </w:trPr>
        <w:tc>
          <w:tcPr>
            <w:tcW w:w="3272" w:type="dxa"/>
            <w:gridSpan w:val="2"/>
            <w:tcBorders>
              <w:top w:val="single" w:sz="8" w:space="0" w:color="C0C0C0"/>
              <w:bottom w:val="single" w:sz="8" w:space="0" w:color="C0C0C0"/>
              <w:right w:val="single" w:sz="36" w:space="0" w:color="C0C0C0"/>
            </w:tcBorders>
            <w:vAlign w:val="center"/>
          </w:tcPr>
          <w:p w14:paraId="3D75A73D" w14:textId="1A45BE22" w:rsidR="002B11F1" w:rsidRDefault="002B11F1" w:rsidP="002B11F1">
            <w:pPr>
              <w:spacing w:before="0" w:line="180" w:lineRule="exact"/>
              <w:ind w:left="57"/>
              <w:rPr>
                <w:rFonts w:ascii="Verdana" w:hAnsi="Verdana"/>
                <w:sz w:val="12"/>
                <w:szCs w:val="12"/>
              </w:rPr>
            </w:pPr>
            <w:r>
              <w:rPr>
                <w:rFonts w:ascii="Verdana" w:hAnsi="Verdana"/>
                <w:sz w:val="12"/>
                <w:szCs w:val="12"/>
              </w:rPr>
              <w:t xml:space="preserve">(6) Options, futures, swaps, and any other derivative contract relating to commodities that can by physically settled </w:t>
            </w:r>
            <w:proofErr w:type="gramStart"/>
            <w:r>
              <w:rPr>
                <w:rFonts w:ascii="Verdana" w:hAnsi="Verdana"/>
                <w:sz w:val="12"/>
                <w:szCs w:val="12"/>
              </w:rPr>
              <w:t>provided that</w:t>
            </w:r>
            <w:proofErr w:type="gramEnd"/>
            <w:r>
              <w:rPr>
                <w:rFonts w:ascii="Verdana" w:hAnsi="Verdana"/>
                <w:sz w:val="12"/>
                <w:szCs w:val="12"/>
              </w:rPr>
              <w:t xml:space="preserve"> they are traded on a UK regulated market, a UK MTF, or a UK OTF, except for wholesale energy products traded on a UK OTF that must be physically settled</w:t>
            </w:r>
          </w:p>
        </w:tc>
        <w:tc>
          <w:tcPr>
            <w:tcW w:w="850" w:type="dxa"/>
            <w:tcBorders>
              <w:top w:val="single" w:sz="8" w:space="0" w:color="C0C0C0"/>
              <w:left w:val="nil"/>
              <w:bottom w:val="single" w:sz="8" w:space="0" w:color="C0C0C0"/>
              <w:right w:val="single" w:sz="6" w:space="0" w:color="BFBFBF"/>
            </w:tcBorders>
            <w:vAlign w:val="center"/>
          </w:tcPr>
          <w:p w14:paraId="659D9105" w14:textId="6411BFB0"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bottom w:val="single" w:sz="8" w:space="0" w:color="C0C0C0"/>
              <w:right w:val="single" w:sz="8" w:space="0" w:color="C0C0C0"/>
            </w:tcBorders>
            <w:vAlign w:val="center"/>
          </w:tcPr>
          <w:p w14:paraId="68D1600E" w14:textId="17F3A2B3"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nil"/>
              <w:bottom w:val="single" w:sz="8" w:space="0" w:color="C0C0C0"/>
              <w:right w:val="single" w:sz="6" w:space="0" w:color="BFBFBF"/>
            </w:tcBorders>
            <w:shd w:val="clear" w:color="auto" w:fill="FFFFFF"/>
            <w:vAlign w:val="center"/>
          </w:tcPr>
          <w:p w14:paraId="435EE0DD" w14:textId="78B565BF"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29E547B7" w14:textId="620D3D7B"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98"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5BFD119E" w14:textId="30FC8382"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1007"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1699C7F2" w14:textId="624DD450"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49"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249857D2" w14:textId="5ED6E2D8"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036DE304" w14:textId="74C953E1"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gridSpan w:val="2"/>
            <w:tcBorders>
              <w:top w:val="single" w:sz="8" w:space="0" w:color="C0C0C0"/>
              <w:left w:val="single" w:sz="6" w:space="0" w:color="BFBFBF"/>
              <w:bottom w:val="single" w:sz="8" w:space="0" w:color="C0C0C0"/>
              <w:right w:val="single" w:sz="8" w:space="0" w:color="BFBFBF"/>
            </w:tcBorders>
            <w:shd w:val="clear" w:color="auto" w:fill="FFFFFF"/>
            <w:vAlign w:val="center"/>
          </w:tcPr>
          <w:p w14:paraId="29AACE1F" w14:textId="6AA3CFA7"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r>
      <w:tr w:rsidR="002B11F1" w:rsidRPr="008840C5" w14:paraId="23985FB6" w14:textId="77777777" w:rsidTr="003B5A7B">
        <w:trPr>
          <w:gridAfter w:val="1"/>
          <w:wAfter w:w="113" w:type="dxa"/>
          <w:trHeight w:hRule="exact" w:val="1473"/>
        </w:trPr>
        <w:tc>
          <w:tcPr>
            <w:tcW w:w="3272" w:type="dxa"/>
            <w:gridSpan w:val="2"/>
            <w:tcBorders>
              <w:top w:val="single" w:sz="8" w:space="0" w:color="C0C0C0"/>
              <w:bottom w:val="single" w:sz="8" w:space="0" w:color="C0C0C0"/>
              <w:right w:val="single" w:sz="36" w:space="0" w:color="C0C0C0"/>
            </w:tcBorders>
            <w:vAlign w:val="center"/>
          </w:tcPr>
          <w:p w14:paraId="388A540F" w14:textId="19E911A8" w:rsidR="002B11F1" w:rsidRPr="008840C5" w:rsidRDefault="002B11F1" w:rsidP="002B11F1">
            <w:pPr>
              <w:spacing w:before="0" w:line="180" w:lineRule="exact"/>
              <w:ind w:left="57"/>
              <w:rPr>
                <w:rFonts w:ascii="Verdana" w:hAnsi="Verdana"/>
                <w:sz w:val="12"/>
                <w:szCs w:val="12"/>
              </w:rPr>
            </w:pPr>
            <w:r>
              <w:rPr>
                <w:rFonts w:ascii="Verdana" w:hAnsi="Verdana"/>
                <w:sz w:val="12"/>
                <w:szCs w:val="12"/>
              </w:rPr>
              <w:t>(7) Options, futures, swaps, forwards and any other derivative contracts relating to commodities, that can be physically settled not otherwise mentioned in point 6 of this Section and not being for commercial purposes or wholesale energy products traded on an EU OTF that must be physically settled, which have the characteristics of other derivative financial instruments</w:t>
            </w:r>
          </w:p>
        </w:tc>
        <w:tc>
          <w:tcPr>
            <w:tcW w:w="850" w:type="dxa"/>
            <w:tcBorders>
              <w:top w:val="single" w:sz="8" w:space="0" w:color="C0C0C0"/>
              <w:left w:val="nil"/>
              <w:bottom w:val="single" w:sz="8" w:space="0" w:color="C0C0C0"/>
              <w:right w:val="single" w:sz="6" w:space="0" w:color="BFBFBF"/>
            </w:tcBorders>
            <w:vAlign w:val="center"/>
          </w:tcPr>
          <w:p w14:paraId="2DC78B4F" w14:textId="30FC77D6"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bottom w:val="single" w:sz="8" w:space="0" w:color="C0C0C0"/>
              <w:right w:val="single" w:sz="8" w:space="0" w:color="C0C0C0"/>
            </w:tcBorders>
            <w:vAlign w:val="center"/>
          </w:tcPr>
          <w:p w14:paraId="5B381097" w14:textId="608E1905"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nil"/>
              <w:bottom w:val="single" w:sz="8" w:space="0" w:color="C0C0C0"/>
              <w:right w:val="single" w:sz="6" w:space="0" w:color="BFBFBF"/>
            </w:tcBorders>
            <w:shd w:val="clear" w:color="auto" w:fill="FFFFFF"/>
            <w:vAlign w:val="center"/>
          </w:tcPr>
          <w:p w14:paraId="10E16838" w14:textId="4662B8D8"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3267ED62" w14:textId="545A231D"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98"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580A958D" w14:textId="2101F7EA"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1007"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291830F8" w14:textId="63908075"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49"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201B5F68" w14:textId="399CE80A"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5527CCEE" w14:textId="537E91D0"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gridSpan w:val="2"/>
            <w:tcBorders>
              <w:top w:val="single" w:sz="8" w:space="0" w:color="C0C0C0"/>
              <w:left w:val="single" w:sz="6" w:space="0" w:color="BFBFBF"/>
              <w:bottom w:val="single" w:sz="8" w:space="0" w:color="C0C0C0"/>
              <w:right w:val="single" w:sz="8" w:space="0" w:color="BFBFBF"/>
            </w:tcBorders>
            <w:shd w:val="clear" w:color="auto" w:fill="FFFFFF"/>
            <w:vAlign w:val="center"/>
          </w:tcPr>
          <w:p w14:paraId="72EDB07B" w14:textId="39ACABA9"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r>
      <w:tr w:rsidR="002B11F1" w:rsidRPr="008840C5" w14:paraId="4DAF4C2B" w14:textId="77777777" w:rsidTr="003B5A7B">
        <w:trPr>
          <w:gridAfter w:val="1"/>
          <w:wAfter w:w="113" w:type="dxa"/>
          <w:trHeight w:hRule="exact" w:val="1473"/>
        </w:trPr>
        <w:tc>
          <w:tcPr>
            <w:tcW w:w="3272" w:type="dxa"/>
            <w:gridSpan w:val="2"/>
            <w:tcBorders>
              <w:top w:val="single" w:sz="8" w:space="0" w:color="C0C0C0"/>
              <w:bottom w:val="single" w:sz="8" w:space="0" w:color="C0C0C0"/>
              <w:right w:val="single" w:sz="36" w:space="0" w:color="C0C0C0"/>
            </w:tcBorders>
            <w:vAlign w:val="center"/>
          </w:tcPr>
          <w:p w14:paraId="396024D5" w14:textId="20450E82" w:rsidR="002B11F1" w:rsidRDefault="002B11F1" w:rsidP="002B11F1">
            <w:pPr>
              <w:spacing w:before="0" w:line="180" w:lineRule="exact"/>
              <w:ind w:left="57"/>
              <w:rPr>
                <w:rFonts w:ascii="Verdana" w:hAnsi="Verdana"/>
                <w:sz w:val="12"/>
                <w:szCs w:val="12"/>
              </w:rPr>
            </w:pPr>
            <w:r>
              <w:rPr>
                <w:rFonts w:ascii="Verdana" w:hAnsi="Verdana"/>
                <w:sz w:val="12"/>
                <w:szCs w:val="12"/>
              </w:rPr>
              <w:t>(8) Derivative instruments for the transfer of credit risk</w:t>
            </w:r>
          </w:p>
        </w:tc>
        <w:tc>
          <w:tcPr>
            <w:tcW w:w="850" w:type="dxa"/>
            <w:tcBorders>
              <w:top w:val="single" w:sz="8" w:space="0" w:color="C0C0C0"/>
              <w:left w:val="nil"/>
              <w:bottom w:val="single" w:sz="8" w:space="0" w:color="C0C0C0"/>
              <w:right w:val="single" w:sz="6" w:space="0" w:color="BFBFBF"/>
            </w:tcBorders>
            <w:vAlign w:val="center"/>
          </w:tcPr>
          <w:p w14:paraId="3871E1E9" w14:textId="4232B19C"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bottom w:val="single" w:sz="8" w:space="0" w:color="C0C0C0"/>
              <w:right w:val="single" w:sz="8" w:space="0" w:color="C0C0C0"/>
            </w:tcBorders>
            <w:vAlign w:val="center"/>
          </w:tcPr>
          <w:p w14:paraId="03F47C05" w14:textId="2DD4881D"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nil"/>
              <w:bottom w:val="single" w:sz="8" w:space="0" w:color="C0C0C0"/>
              <w:right w:val="single" w:sz="6" w:space="0" w:color="BFBFBF"/>
            </w:tcBorders>
            <w:shd w:val="clear" w:color="auto" w:fill="FFFFFF"/>
            <w:vAlign w:val="center"/>
          </w:tcPr>
          <w:p w14:paraId="55466D29" w14:textId="4D767D3A"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09D69138" w14:textId="55AEF8DB"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98"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078DC439" w14:textId="348DBAC8"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1007"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64AD7EFE" w14:textId="3C436099"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49"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6EEDD0A1" w14:textId="7FDDB488"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3469A215" w14:textId="7763B545"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gridSpan w:val="2"/>
            <w:tcBorders>
              <w:top w:val="single" w:sz="8" w:space="0" w:color="C0C0C0"/>
              <w:left w:val="single" w:sz="6" w:space="0" w:color="BFBFBF"/>
              <w:bottom w:val="single" w:sz="8" w:space="0" w:color="C0C0C0"/>
              <w:right w:val="single" w:sz="8" w:space="0" w:color="BFBFBF"/>
            </w:tcBorders>
            <w:shd w:val="clear" w:color="auto" w:fill="FFFFFF"/>
            <w:vAlign w:val="center"/>
          </w:tcPr>
          <w:p w14:paraId="537BC131" w14:textId="472E1F9D"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r>
      <w:tr w:rsidR="002B11F1" w:rsidRPr="008840C5" w14:paraId="63A55698" w14:textId="77777777" w:rsidTr="003B5A7B">
        <w:trPr>
          <w:gridAfter w:val="1"/>
          <w:wAfter w:w="113" w:type="dxa"/>
          <w:trHeight w:hRule="exact" w:val="1473"/>
        </w:trPr>
        <w:tc>
          <w:tcPr>
            <w:tcW w:w="3272" w:type="dxa"/>
            <w:gridSpan w:val="2"/>
            <w:tcBorders>
              <w:top w:val="single" w:sz="8" w:space="0" w:color="C0C0C0"/>
              <w:bottom w:val="single" w:sz="8" w:space="0" w:color="C0C0C0"/>
              <w:right w:val="single" w:sz="36" w:space="0" w:color="C0C0C0"/>
            </w:tcBorders>
            <w:vAlign w:val="center"/>
          </w:tcPr>
          <w:p w14:paraId="47966EC3" w14:textId="3EC2BC28" w:rsidR="002B11F1" w:rsidRPr="008840C5" w:rsidRDefault="002B11F1" w:rsidP="002B11F1">
            <w:pPr>
              <w:spacing w:before="0" w:line="180" w:lineRule="exact"/>
              <w:ind w:left="57"/>
              <w:rPr>
                <w:rFonts w:ascii="Verdana" w:hAnsi="Verdana"/>
                <w:sz w:val="12"/>
                <w:szCs w:val="12"/>
              </w:rPr>
            </w:pPr>
            <w:r>
              <w:rPr>
                <w:rFonts w:ascii="Verdana" w:hAnsi="Verdana"/>
                <w:sz w:val="12"/>
                <w:szCs w:val="12"/>
              </w:rPr>
              <w:t>(9) Financial contracts for differences</w:t>
            </w:r>
          </w:p>
        </w:tc>
        <w:tc>
          <w:tcPr>
            <w:tcW w:w="850" w:type="dxa"/>
            <w:tcBorders>
              <w:top w:val="single" w:sz="8" w:space="0" w:color="C0C0C0"/>
              <w:left w:val="nil"/>
              <w:bottom w:val="single" w:sz="8" w:space="0" w:color="C0C0C0"/>
              <w:right w:val="single" w:sz="6" w:space="0" w:color="BFBFBF"/>
            </w:tcBorders>
            <w:vAlign w:val="center"/>
          </w:tcPr>
          <w:p w14:paraId="71240A79" w14:textId="795785D7"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bottom w:val="single" w:sz="8" w:space="0" w:color="C0C0C0"/>
              <w:right w:val="single" w:sz="8" w:space="0" w:color="C0C0C0"/>
            </w:tcBorders>
            <w:vAlign w:val="center"/>
          </w:tcPr>
          <w:p w14:paraId="0EB2C9C8" w14:textId="2DB692E6"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nil"/>
              <w:bottom w:val="single" w:sz="8" w:space="0" w:color="C0C0C0"/>
              <w:right w:val="single" w:sz="6" w:space="0" w:color="BFBFBF"/>
            </w:tcBorders>
            <w:shd w:val="clear" w:color="auto" w:fill="FFFFFF"/>
            <w:vAlign w:val="center"/>
          </w:tcPr>
          <w:p w14:paraId="7BF3C103" w14:textId="502E5CE4"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51409B9B" w14:textId="1DAE80C7"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98"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369E6B8A" w14:textId="4A8F25FD"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1007"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76906BFD" w14:textId="70B130A0"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49"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1D8BC777" w14:textId="58A36289"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166FF221" w14:textId="0F07F7B7"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gridSpan w:val="2"/>
            <w:tcBorders>
              <w:top w:val="single" w:sz="8" w:space="0" w:color="C0C0C0"/>
              <w:left w:val="single" w:sz="6" w:space="0" w:color="BFBFBF"/>
              <w:bottom w:val="single" w:sz="8" w:space="0" w:color="C0C0C0"/>
              <w:right w:val="single" w:sz="8" w:space="0" w:color="BFBFBF"/>
            </w:tcBorders>
            <w:shd w:val="clear" w:color="auto" w:fill="FFFFFF"/>
            <w:vAlign w:val="center"/>
          </w:tcPr>
          <w:p w14:paraId="5FA8A3EB" w14:textId="3FB6E812"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r>
      <w:tr w:rsidR="002B11F1" w:rsidRPr="008840C5" w14:paraId="07F03220" w14:textId="77777777" w:rsidTr="003B5A7B">
        <w:trPr>
          <w:gridAfter w:val="1"/>
          <w:wAfter w:w="113" w:type="dxa"/>
          <w:trHeight w:hRule="exact" w:val="1473"/>
        </w:trPr>
        <w:tc>
          <w:tcPr>
            <w:tcW w:w="3272" w:type="dxa"/>
            <w:gridSpan w:val="2"/>
            <w:tcBorders>
              <w:top w:val="single" w:sz="8" w:space="0" w:color="C0C0C0"/>
              <w:bottom w:val="single" w:sz="8" w:space="0" w:color="C0C0C0"/>
              <w:right w:val="single" w:sz="36" w:space="0" w:color="C0C0C0"/>
            </w:tcBorders>
            <w:vAlign w:val="center"/>
          </w:tcPr>
          <w:p w14:paraId="4DBBDB97" w14:textId="6DA7B45C" w:rsidR="002B11F1" w:rsidRPr="008840C5" w:rsidRDefault="002B11F1" w:rsidP="002B11F1">
            <w:pPr>
              <w:spacing w:before="0" w:line="180" w:lineRule="exact"/>
              <w:ind w:left="57"/>
              <w:rPr>
                <w:rFonts w:ascii="Verdana" w:hAnsi="Verdana"/>
                <w:sz w:val="12"/>
                <w:szCs w:val="12"/>
              </w:rPr>
            </w:pPr>
            <w:r w:rsidRPr="003E6343">
              <w:rPr>
                <w:rFonts w:ascii="Verdana" w:hAnsi="Verdana"/>
                <w:sz w:val="12"/>
                <w:szCs w:val="12"/>
              </w:rPr>
              <w:t xml:space="preserve">(10) Options, futures, swaps, forward rate agreements and any other derivative contracts relating to climatic variables, freight rates or inflation rates or other official economic statistics that must be settled in cash or may be settled in cash at the option of one of the parties other than by reason of default or other termination event, as well as any other derivative contracts relating to assets, rights, obligations, indices and measures not otherwise mentioned in this Section, which have the characteristics of other derivative financial instruments, having regards to whether, inter alia, they are traded on a </w:t>
            </w:r>
            <w:r>
              <w:rPr>
                <w:rFonts w:ascii="Verdana" w:hAnsi="Verdana"/>
                <w:sz w:val="12"/>
                <w:szCs w:val="12"/>
              </w:rPr>
              <w:t xml:space="preserve">UK </w:t>
            </w:r>
            <w:r w:rsidRPr="003E6343">
              <w:rPr>
                <w:rFonts w:ascii="Verdana" w:hAnsi="Verdana"/>
                <w:sz w:val="12"/>
                <w:szCs w:val="12"/>
              </w:rPr>
              <w:t>regulated market, a</w:t>
            </w:r>
            <w:r>
              <w:rPr>
                <w:rFonts w:ascii="Verdana" w:hAnsi="Verdana"/>
                <w:sz w:val="12"/>
                <w:szCs w:val="12"/>
              </w:rPr>
              <w:t xml:space="preserve"> UK</w:t>
            </w:r>
            <w:r w:rsidRPr="003E6343">
              <w:rPr>
                <w:rFonts w:ascii="Verdana" w:hAnsi="Verdana"/>
                <w:sz w:val="12"/>
                <w:szCs w:val="12"/>
              </w:rPr>
              <w:t xml:space="preserve"> OTF, or a</w:t>
            </w:r>
            <w:r>
              <w:rPr>
                <w:rFonts w:ascii="Verdana" w:hAnsi="Verdana"/>
                <w:sz w:val="12"/>
                <w:szCs w:val="12"/>
              </w:rPr>
              <w:t xml:space="preserve"> UK</w:t>
            </w:r>
            <w:r w:rsidRPr="003E6343">
              <w:rPr>
                <w:rFonts w:ascii="Verdana" w:hAnsi="Verdana"/>
                <w:sz w:val="12"/>
                <w:szCs w:val="12"/>
              </w:rPr>
              <w:t xml:space="preserve"> MTF</w:t>
            </w:r>
          </w:p>
        </w:tc>
        <w:tc>
          <w:tcPr>
            <w:tcW w:w="850" w:type="dxa"/>
            <w:tcBorders>
              <w:top w:val="single" w:sz="8" w:space="0" w:color="C0C0C0"/>
              <w:left w:val="nil"/>
              <w:bottom w:val="single" w:sz="8" w:space="0" w:color="C0C0C0"/>
              <w:right w:val="single" w:sz="6" w:space="0" w:color="BFBFBF"/>
            </w:tcBorders>
            <w:vAlign w:val="center"/>
          </w:tcPr>
          <w:p w14:paraId="3AE41562" w14:textId="77777777" w:rsidR="002B11F1" w:rsidRPr="008840C5" w:rsidRDefault="002B11F1" w:rsidP="002B11F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bottom w:val="single" w:sz="8" w:space="0" w:color="C0C0C0"/>
              <w:right w:val="single" w:sz="8" w:space="0" w:color="C0C0C0"/>
            </w:tcBorders>
            <w:vAlign w:val="center"/>
          </w:tcPr>
          <w:p w14:paraId="5B152F29" w14:textId="77777777" w:rsidR="002B11F1" w:rsidRPr="008840C5" w:rsidRDefault="002B11F1" w:rsidP="002B11F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nil"/>
              <w:bottom w:val="single" w:sz="8" w:space="0" w:color="C0C0C0"/>
              <w:right w:val="single" w:sz="6" w:space="0" w:color="BFBFBF"/>
            </w:tcBorders>
            <w:shd w:val="clear" w:color="auto" w:fill="FFFFFF"/>
            <w:vAlign w:val="center"/>
          </w:tcPr>
          <w:p w14:paraId="56BF1A93" w14:textId="77777777" w:rsidR="002B11F1" w:rsidRPr="008840C5" w:rsidRDefault="002B11F1" w:rsidP="002B11F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9"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7C6B5BB4" w14:textId="77777777"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698"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3DAA1495" w14:textId="77777777"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1007"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40E46C46" w14:textId="77777777"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49"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161A9299" w14:textId="77777777"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708"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1476B0E8" w14:textId="77777777"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0" w:type="dxa"/>
            <w:gridSpan w:val="2"/>
            <w:tcBorders>
              <w:top w:val="single" w:sz="8" w:space="0" w:color="C0C0C0"/>
              <w:left w:val="single" w:sz="6" w:space="0" w:color="BFBFBF"/>
              <w:bottom w:val="single" w:sz="8" w:space="0" w:color="C0C0C0"/>
              <w:right w:val="single" w:sz="8" w:space="0" w:color="BFBFBF"/>
            </w:tcBorders>
            <w:shd w:val="clear" w:color="auto" w:fill="FFFFFF"/>
            <w:vAlign w:val="center"/>
          </w:tcPr>
          <w:p w14:paraId="286D6609" w14:textId="77777777"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r>
      <w:tr w:rsidR="002B11F1" w:rsidRPr="008840C5" w14:paraId="5CF6E076" w14:textId="77777777" w:rsidTr="003B5A7B">
        <w:trPr>
          <w:gridBefore w:val="1"/>
          <w:wBefore w:w="6" w:type="dxa"/>
          <w:trHeight w:hRule="exact" w:val="1845"/>
        </w:trPr>
        <w:tc>
          <w:tcPr>
            <w:tcW w:w="3266" w:type="dxa"/>
            <w:tcBorders>
              <w:top w:val="single" w:sz="8" w:space="0" w:color="C0C0C0"/>
              <w:bottom w:val="single" w:sz="8" w:space="0" w:color="BFBFBF" w:themeColor="background1" w:themeShade="BF"/>
              <w:right w:val="single" w:sz="36" w:space="0" w:color="C0C0C0"/>
            </w:tcBorders>
            <w:vAlign w:val="center"/>
          </w:tcPr>
          <w:p w14:paraId="24BFBAB6" w14:textId="3884DEED" w:rsidR="002B11F1" w:rsidRPr="008840C5" w:rsidRDefault="002B11F1" w:rsidP="002B11F1">
            <w:pPr>
              <w:spacing w:before="0" w:line="180" w:lineRule="exact"/>
              <w:ind w:left="57"/>
              <w:rPr>
                <w:rFonts w:ascii="Verdana" w:hAnsi="Verdana"/>
                <w:sz w:val="12"/>
                <w:szCs w:val="12"/>
              </w:rPr>
            </w:pPr>
            <w:r>
              <w:rPr>
                <w:rFonts w:ascii="Verdana" w:hAnsi="Verdana"/>
                <w:sz w:val="12"/>
                <w:szCs w:val="12"/>
              </w:rPr>
              <w:lastRenderedPageBreak/>
              <w:t>(11) Emissions allowances consisting of any units recognised for compliance with the requirements of Directive 2003/87/EC (Emissions Trading Scheme)</w:t>
            </w:r>
            <w:r>
              <w:t xml:space="preserve"> </w:t>
            </w:r>
            <w:r w:rsidRPr="0068292D">
              <w:rPr>
                <w:rFonts w:ascii="Verdana" w:hAnsi="Verdana"/>
                <w:sz w:val="12"/>
                <w:szCs w:val="12"/>
              </w:rPr>
              <w:t>or allowances created under the UK’s Greenhouse Gas Emissions Trading Scheme Order 2020</w:t>
            </w:r>
          </w:p>
        </w:tc>
        <w:tc>
          <w:tcPr>
            <w:tcW w:w="850" w:type="dxa"/>
            <w:tcBorders>
              <w:top w:val="single" w:sz="8" w:space="0" w:color="C0C0C0"/>
              <w:left w:val="nil"/>
              <w:bottom w:val="single" w:sz="8" w:space="0" w:color="BFBFBF" w:themeColor="background1" w:themeShade="BF"/>
              <w:right w:val="single" w:sz="6" w:space="0" w:color="BFBFBF"/>
            </w:tcBorders>
            <w:vAlign w:val="center"/>
          </w:tcPr>
          <w:p w14:paraId="6A6A9DB9" w14:textId="77777777" w:rsidR="002B11F1" w:rsidRPr="008840C5" w:rsidRDefault="002B11F1" w:rsidP="002B11F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51" w:type="dxa"/>
            <w:tcBorders>
              <w:top w:val="single" w:sz="8" w:space="0" w:color="C0C0C0"/>
              <w:left w:val="single" w:sz="6" w:space="0" w:color="BFBFBF"/>
              <w:bottom w:val="single" w:sz="8" w:space="0" w:color="BFBFBF" w:themeColor="background1" w:themeShade="BF"/>
              <w:right w:val="single" w:sz="8" w:space="0" w:color="C0C0C0"/>
            </w:tcBorders>
            <w:vAlign w:val="center"/>
          </w:tcPr>
          <w:p w14:paraId="1731B899" w14:textId="77777777" w:rsidR="002B11F1" w:rsidRPr="008840C5" w:rsidRDefault="002B11F1" w:rsidP="002B11F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67" w:type="dxa"/>
            <w:tcBorders>
              <w:top w:val="single" w:sz="8" w:space="0" w:color="C0C0C0"/>
              <w:left w:val="nil"/>
              <w:bottom w:val="single" w:sz="8" w:space="0" w:color="BFBFBF" w:themeColor="background1" w:themeShade="BF"/>
              <w:right w:val="single" w:sz="6" w:space="0" w:color="BFBFBF"/>
            </w:tcBorders>
            <w:shd w:val="clear" w:color="auto" w:fill="FFFFFF"/>
            <w:vAlign w:val="center"/>
          </w:tcPr>
          <w:p w14:paraId="698378C1" w14:textId="77777777" w:rsidR="002B11F1" w:rsidRPr="008840C5" w:rsidRDefault="002B11F1" w:rsidP="002B11F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1407" w:type="dxa"/>
            <w:gridSpan w:val="2"/>
            <w:tcBorders>
              <w:top w:val="single" w:sz="8" w:space="0" w:color="C0C0C0"/>
              <w:left w:val="single" w:sz="6" w:space="0" w:color="BFBFBF"/>
              <w:bottom w:val="single" w:sz="8" w:space="0" w:color="BFBFBF" w:themeColor="background1" w:themeShade="BF"/>
              <w:right w:val="single" w:sz="6" w:space="0" w:color="BFBFBF"/>
            </w:tcBorders>
            <w:shd w:val="clear" w:color="auto" w:fill="FFFFFF"/>
            <w:vAlign w:val="center"/>
          </w:tcPr>
          <w:p w14:paraId="73BC86A3" w14:textId="77777777" w:rsidR="002B11F1" w:rsidRPr="008840C5" w:rsidRDefault="002B11F1" w:rsidP="002B11F1">
            <w:pPr>
              <w:spacing w:before="0" w:line="220" w:lineRule="exact"/>
              <w:ind w:left="28"/>
              <w:jc w:val="center"/>
              <w:rPr>
                <w:rFonts w:ascii="Verdana" w:hAnsi="Verdana"/>
                <w:b/>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35" w:type="dxa"/>
            <w:tcBorders>
              <w:top w:val="single" w:sz="8" w:space="0" w:color="C0C0C0"/>
              <w:left w:val="single" w:sz="6" w:space="0" w:color="BFBFBF"/>
              <w:bottom w:val="single" w:sz="8" w:space="0" w:color="C0C0C0"/>
              <w:right w:val="single" w:sz="6" w:space="0" w:color="BFBFBF"/>
            </w:tcBorders>
            <w:shd w:val="clear" w:color="auto" w:fill="FFFFFF"/>
            <w:vAlign w:val="center"/>
          </w:tcPr>
          <w:p w14:paraId="22860517" w14:textId="77777777"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1123"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0A7E1029" w14:textId="77777777"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982"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213EAF57" w14:textId="77777777"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842" w:type="dxa"/>
            <w:gridSpan w:val="2"/>
            <w:tcBorders>
              <w:top w:val="single" w:sz="8" w:space="0" w:color="C0C0C0"/>
              <w:left w:val="single" w:sz="6" w:space="0" w:color="BFBFBF"/>
              <w:bottom w:val="single" w:sz="8" w:space="0" w:color="C0C0C0"/>
              <w:right w:val="single" w:sz="6" w:space="0" w:color="BFBFBF"/>
            </w:tcBorders>
            <w:shd w:val="clear" w:color="auto" w:fill="FFFFFF"/>
            <w:vAlign w:val="center"/>
          </w:tcPr>
          <w:p w14:paraId="7CD96A27" w14:textId="77777777"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c>
          <w:tcPr>
            <w:tcW w:w="545" w:type="dxa"/>
            <w:gridSpan w:val="2"/>
            <w:tcBorders>
              <w:top w:val="single" w:sz="8" w:space="0" w:color="C0C0C0"/>
              <w:left w:val="single" w:sz="6" w:space="0" w:color="BFBFBF"/>
              <w:bottom w:val="single" w:sz="8" w:space="0" w:color="C0C0C0"/>
              <w:right w:val="single" w:sz="8" w:space="0" w:color="BFBFBF"/>
            </w:tcBorders>
            <w:shd w:val="clear" w:color="auto" w:fill="FFFFFF"/>
            <w:vAlign w:val="center"/>
          </w:tcPr>
          <w:p w14:paraId="3BCA5A4C" w14:textId="77777777" w:rsidR="002B11F1" w:rsidRPr="008840C5" w:rsidRDefault="002B11F1" w:rsidP="002B11F1">
            <w:pPr>
              <w:spacing w:before="0" w:line="220" w:lineRule="exact"/>
              <w:ind w:left="28"/>
              <w:jc w:val="center"/>
              <w:rPr>
                <w:rFonts w:ascii="Verdana" w:hAnsi="Verdana"/>
                <w:sz w:val="12"/>
                <w:szCs w:val="12"/>
              </w:rPr>
            </w:pPr>
            <w:r w:rsidRPr="008840C5">
              <w:rPr>
                <w:rFonts w:ascii="Verdana" w:hAnsi="Verdana"/>
                <w:sz w:val="12"/>
                <w:szCs w:val="12"/>
              </w:rPr>
              <w:fldChar w:fldCharType="begin">
                <w:ffData>
                  <w:name w:val="Check16"/>
                  <w:enabled/>
                  <w:calcOnExit w:val="0"/>
                  <w:checkBox>
                    <w:sizeAuto/>
                    <w:default w:val="0"/>
                  </w:checkBox>
                </w:ffData>
              </w:fldChar>
            </w:r>
            <w:r w:rsidRPr="008840C5">
              <w:rPr>
                <w:rFonts w:ascii="Verdana" w:hAnsi="Verdana"/>
                <w:sz w:val="12"/>
                <w:szCs w:val="12"/>
              </w:rPr>
              <w:instrText xml:space="preserve"> FORMCHECKBOX </w:instrText>
            </w:r>
            <w:r w:rsidRPr="008840C5">
              <w:rPr>
                <w:rFonts w:ascii="Verdana" w:hAnsi="Verdana"/>
                <w:sz w:val="12"/>
                <w:szCs w:val="12"/>
              </w:rPr>
            </w:r>
            <w:r w:rsidRPr="008840C5">
              <w:rPr>
                <w:rFonts w:ascii="Verdana" w:hAnsi="Verdana"/>
                <w:sz w:val="12"/>
                <w:szCs w:val="12"/>
              </w:rPr>
              <w:fldChar w:fldCharType="separate"/>
            </w:r>
            <w:r w:rsidRPr="008840C5">
              <w:rPr>
                <w:rFonts w:ascii="Verdana" w:hAnsi="Verdana"/>
                <w:sz w:val="12"/>
                <w:szCs w:val="12"/>
              </w:rPr>
              <w:fldChar w:fldCharType="end"/>
            </w:r>
          </w:p>
        </w:tc>
      </w:tr>
    </w:tbl>
    <w:p w14:paraId="55511835" w14:textId="77777777" w:rsidR="00E011DA" w:rsidRDefault="00E011DA" w:rsidP="006E582D">
      <w:pPr>
        <w:pStyle w:val="QuestionCharChar"/>
        <w:tabs>
          <w:tab w:val="clear" w:pos="284"/>
          <w:tab w:val="left" w:pos="-567"/>
        </w:tabs>
        <w:ind w:left="-567"/>
        <w:rPr>
          <w:rFonts w:ascii="Verdana" w:hAnsi="Verdana"/>
        </w:rPr>
      </w:pPr>
    </w:p>
    <w:p w14:paraId="56E39220" w14:textId="77777777" w:rsidR="006F402F" w:rsidRPr="00FA08A9" w:rsidRDefault="006F402F" w:rsidP="006F402F">
      <w:pPr>
        <w:pStyle w:val="Qsheading1"/>
        <w:rPr>
          <w:rFonts w:ascii="Verdana" w:hAnsi="Verdana"/>
          <w:szCs w:val="22"/>
        </w:rPr>
      </w:pPr>
      <w:r w:rsidRPr="00FA08A9">
        <w:rPr>
          <w:rFonts w:ascii="Verdana" w:hAnsi="Verdana"/>
          <w:szCs w:val="22"/>
        </w:rPr>
        <w:t>MTF / OTF</w:t>
      </w:r>
    </w:p>
    <w:p w14:paraId="7369B395" w14:textId="77777777" w:rsidR="006F402F" w:rsidRPr="00E62E77" w:rsidRDefault="006F402F" w:rsidP="006F402F">
      <w:pPr>
        <w:pStyle w:val="QuestionCharChar"/>
        <w:rPr>
          <w:rFonts w:ascii="Verdana" w:hAnsi="Verdana"/>
          <w:b w:val="0"/>
          <w:bCs/>
        </w:rPr>
      </w:pPr>
      <w:r>
        <w:rPr>
          <w:rFonts w:ascii="Verdana" w:hAnsi="Verdana"/>
          <w:bCs/>
        </w:rPr>
        <w:t>1.</w:t>
      </w:r>
      <w:r w:rsidR="00256B17">
        <w:rPr>
          <w:rFonts w:ascii="Verdana" w:hAnsi="Verdana"/>
          <w:bCs/>
        </w:rPr>
        <w:t>2</w:t>
      </w:r>
      <w:r w:rsidR="005240F8">
        <w:rPr>
          <w:rFonts w:ascii="Verdana" w:hAnsi="Verdana"/>
          <w:bCs/>
        </w:rPr>
        <w:t>5</w:t>
      </w:r>
      <w:r w:rsidRPr="00E62E77">
        <w:rPr>
          <w:rFonts w:ascii="Verdana" w:hAnsi="Verdana"/>
          <w:bCs/>
        </w:rPr>
        <w:tab/>
        <w:t xml:space="preserve">Is the applicant firm seeking permission to carry on </w:t>
      </w:r>
      <w:r w:rsidR="00C2254A">
        <w:rPr>
          <w:rFonts w:ascii="Verdana" w:hAnsi="Verdana"/>
          <w:bCs/>
        </w:rPr>
        <w:t xml:space="preserve">the regulated activity of </w:t>
      </w:r>
      <w:r w:rsidRPr="00E62E77">
        <w:rPr>
          <w:rFonts w:ascii="Verdana" w:hAnsi="Verdana"/>
          <w:bCs/>
        </w:rPr>
        <w:t xml:space="preserve">operating a </w:t>
      </w:r>
      <w:r w:rsidR="00EA103B">
        <w:rPr>
          <w:rFonts w:ascii="Verdana" w:hAnsi="Verdana"/>
          <w:bCs/>
        </w:rPr>
        <w:t>MTF</w:t>
      </w:r>
      <w:r>
        <w:rPr>
          <w:rFonts w:ascii="Verdana" w:hAnsi="Verdana"/>
          <w:bCs/>
        </w:rPr>
        <w:t xml:space="preserve"> or operating a</w:t>
      </w:r>
      <w:r w:rsidR="00F34FE2">
        <w:rPr>
          <w:rFonts w:ascii="Verdana" w:hAnsi="Verdana"/>
          <w:bCs/>
        </w:rPr>
        <w:t>n</w:t>
      </w:r>
      <w:r>
        <w:rPr>
          <w:rFonts w:ascii="Verdana" w:hAnsi="Verdana"/>
          <w:bCs/>
        </w:rPr>
        <w:t xml:space="preserve"> </w:t>
      </w:r>
      <w:r w:rsidR="00EA103B">
        <w:rPr>
          <w:rFonts w:ascii="Verdana" w:hAnsi="Verdana"/>
          <w:bCs/>
        </w:rPr>
        <w:t>OTF</w:t>
      </w:r>
      <w:r>
        <w:rPr>
          <w:rFonts w:ascii="Verdana" w:hAnsi="Verdana"/>
          <w:bCs/>
        </w:rPr>
        <w:t>?</w:t>
      </w:r>
    </w:p>
    <w:p w14:paraId="391B52CA" w14:textId="77777777" w:rsidR="006F402F" w:rsidRPr="00E62E77" w:rsidRDefault="006F402F" w:rsidP="006F402F">
      <w:pPr>
        <w:pStyle w:val="Qsyesno"/>
        <w:keepNext/>
        <w:tabs>
          <w:tab w:val="left" w:pos="624"/>
        </w:tabs>
        <w:spacing w:before="0" w:after="0"/>
        <w:rPr>
          <w:rFonts w:ascii="Verdana" w:hAnsi="Verdana"/>
        </w:rPr>
      </w:pPr>
      <w:r w:rsidRPr="00E62E77">
        <w:rPr>
          <w:rFonts w:ascii="Verdana" w:hAnsi="Verdana"/>
        </w:rPr>
        <w:fldChar w:fldCharType="begin">
          <w:ffData>
            <w:name w:val="Check16"/>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No</w:t>
      </w:r>
      <w:r w:rsidRPr="00E62E77">
        <w:rPr>
          <w:rFonts w:ascii="Verdana" w:hAnsi="Verdana"/>
        </w:rPr>
        <w:tab/>
      </w:r>
      <w:r w:rsidRPr="00E62E77">
        <w:rPr>
          <w:rFonts w:ascii="Webdings" w:eastAsia="Webdings" w:hAnsi="Webdings" w:cs="Webdings"/>
        </w:rPr>
        <w:t>4</w:t>
      </w:r>
      <w:r>
        <w:rPr>
          <w:rFonts w:ascii="Verdana" w:hAnsi="Verdana"/>
        </w:rPr>
        <w:tab/>
        <w:t>Continue to Question 1.</w:t>
      </w:r>
      <w:r w:rsidR="005240F8">
        <w:rPr>
          <w:rFonts w:ascii="Verdana" w:hAnsi="Verdana"/>
        </w:rPr>
        <w:t>27</w:t>
      </w:r>
    </w:p>
    <w:p w14:paraId="6843EC5E" w14:textId="77777777" w:rsidR="006F402F" w:rsidRPr="006F402F" w:rsidRDefault="006F402F" w:rsidP="006F402F">
      <w:pPr>
        <w:pStyle w:val="Qsyesno"/>
        <w:keepNext/>
        <w:tabs>
          <w:tab w:val="left" w:pos="624"/>
        </w:tabs>
        <w:spacing w:before="0" w:after="0"/>
        <w:rPr>
          <w:rFonts w:ascii="Verdana" w:hAnsi="Verdana"/>
        </w:rPr>
      </w:pPr>
      <w:r w:rsidRPr="00E62E77">
        <w:rPr>
          <w:rFonts w:ascii="Verdana" w:hAnsi="Verdana"/>
        </w:rPr>
        <w:fldChar w:fldCharType="begin">
          <w:ffData>
            <w:name w:val="Check16"/>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Yes</w:t>
      </w:r>
      <w:r w:rsidRPr="00E62E77">
        <w:rPr>
          <w:rFonts w:ascii="Verdana" w:hAnsi="Verdana"/>
        </w:rPr>
        <w:tab/>
      </w:r>
    </w:p>
    <w:p w14:paraId="10CFBBF3" w14:textId="77777777" w:rsidR="006F402F" w:rsidRPr="00E62E77" w:rsidRDefault="006F402F" w:rsidP="006F402F">
      <w:pPr>
        <w:pStyle w:val="QuestionCharChar"/>
        <w:rPr>
          <w:rFonts w:ascii="Verdana" w:hAnsi="Verdana"/>
          <w:b w:val="0"/>
          <w:bCs/>
        </w:rPr>
      </w:pPr>
      <w:r>
        <w:rPr>
          <w:rFonts w:ascii="Verdana" w:hAnsi="Verdana"/>
          <w:bCs/>
        </w:rPr>
        <w:tab/>
        <w:t>1.</w:t>
      </w:r>
      <w:r w:rsidR="00256B17">
        <w:rPr>
          <w:rFonts w:ascii="Verdana" w:hAnsi="Verdana"/>
          <w:bCs/>
        </w:rPr>
        <w:t>2</w:t>
      </w:r>
      <w:r w:rsidR="005240F8">
        <w:rPr>
          <w:rFonts w:ascii="Verdana" w:hAnsi="Verdana"/>
          <w:bCs/>
        </w:rPr>
        <w:t>6</w:t>
      </w:r>
      <w:r w:rsidRPr="00E62E77">
        <w:rPr>
          <w:rFonts w:ascii="Verdana" w:hAnsi="Verdana"/>
          <w:bCs/>
        </w:rPr>
        <w:tab/>
      </w:r>
      <w:r>
        <w:rPr>
          <w:rFonts w:ascii="Verdana" w:hAnsi="Verdana"/>
          <w:bCs/>
        </w:rPr>
        <w:t xml:space="preserve">You must complete and attach the MTFs and OTFs </w:t>
      </w:r>
      <w:r w:rsidR="00EA103B">
        <w:rPr>
          <w:rFonts w:ascii="Verdana" w:hAnsi="Verdana"/>
          <w:bCs/>
        </w:rPr>
        <w:t>t</w:t>
      </w:r>
      <w:r>
        <w:rPr>
          <w:rFonts w:ascii="Verdana" w:hAnsi="Verdana"/>
          <w:bCs/>
        </w:rPr>
        <w:t xml:space="preserve">able, see </w:t>
      </w:r>
      <w:hyperlink r:id="rId18" w:history="1">
        <w:r w:rsidR="005240F8" w:rsidRPr="00DD5743">
          <w:rPr>
            <w:rStyle w:val="Hyperlink"/>
            <w:rFonts w:ascii="Verdana" w:hAnsi="Verdana"/>
            <w:bCs/>
          </w:rPr>
          <w:t>https://www.fca.org.uk/publication/forms/mifid-mtf-table-form.docx</w:t>
        </w:r>
      </w:hyperlink>
      <w:r w:rsidR="005240F8">
        <w:rPr>
          <w:rFonts w:ascii="Verdana" w:hAnsi="Verdana"/>
          <w:bCs/>
        </w:rPr>
        <w:t xml:space="preserve"> </w:t>
      </w:r>
      <w:r w:rsidR="00564E59" w:rsidRPr="00564E59" w:rsidDel="00564E59">
        <w:rPr>
          <w:rFonts w:ascii="Verdana" w:hAnsi="Verdana"/>
          <w:bCs/>
        </w:rPr>
        <w:t xml:space="preserve"> </w:t>
      </w:r>
      <w:r w:rsidR="003D4EDE">
        <w:rPr>
          <w:rFonts w:ascii="Verdana" w:hAnsi="Verdana"/>
          <w:bCs/>
        </w:rPr>
        <w:t>(t</w:t>
      </w:r>
      <w:r>
        <w:rPr>
          <w:rFonts w:ascii="Verdana" w:hAnsi="Verdana"/>
          <w:bCs/>
        </w:rPr>
        <w:t xml:space="preserve">his should be saved and attached </w:t>
      </w:r>
      <w:r w:rsidR="00590395">
        <w:rPr>
          <w:rFonts w:ascii="Verdana" w:hAnsi="Verdana"/>
          <w:bCs/>
        </w:rPr>
        <w:t xml:space="preserve">to the </w:t>
      </w:r>
      <w:r>
        <w:rPr>
          <w:rFonts w:ascii="Verdana" w:hAnsi="Verdana"/>
          <w:bCs/>
        </w:rPr>
        <w:t xml:space="preserve">application </w:t>
      </w:r>
      <w:r w:rsidR="00590395">
        <w:rPr>
          <w:rFonts w:ascii="Verdana" w:hAnsi="Verdana"/>
          <w:bCs/>
        </w:rPr>
        <w:t xml:space="preserve">on </w:t>
      </w:r>
      <w:r>
        <w:rPr>
          <w:rFonts w:ascii="Verdana" w:hAnsi="Verdana"/>
          <w:bCs/>
        </w:rPr>
        <w:t>Connect</w:t>
      </w:r>
      <w:r w:rsidR="003D4EDE">
        <w:rPr>
          <w:rFonts w:ascii="Verdana" w:hAnsi="Verdana"/>
          <w:bCs/>
        </w:rPr>
        <w:t>)</w:t>
      </w:r>
    </w:p>
    <w:p w14:paraId="0C6A1F0A" w14:textId="77777777" w:rsidR="006F402F" w:rsidRDefault="006F402F" w:rsidP="006F402F">
      <w:pPr>
        <w:pStyle w:val="Qsyesno"/>
        <w:keepNext/>
        <w:tabs>
          <w:tab w:val="left" w:pos="624"/>
        </w:tabs>
        <w:spacing w:before="0" w:after="0"/>
        <w:rPr>
          <w:rFonts w:ascii="Verdana" w:hAnsi="Verdana"/>
        </w:rPr>
      </w:pPr>
      <w:r w:rsidRPr="00E62E77">
        <w:rPr>
          <w:rFonts w:ascii="Verdana" w:hAnsi="Verdana"/>
        </w:rPr>
        <w:fldChar w:fldCharType="begin">
          <w:ffData>
            <w:name w:val="Check16"/>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r>
      <w:r>
        <w:rPr>
          <w:rFonts w:ascii="Verdana" w:hAnsi="Verdana"/>
        </w:rPr>
        <w:t xml:space="preserve">Completed and </w:t>
      </w:r>
      <w:r w:rsidR="003D4EDE">
        <w:rPr>
          <w:rFonts w:ascii="Verdana" w:hAnsi="Verdana"/>
        </w:rPr>
        <w:t>a</w:t>
      </w:r>
      <w:r>
        <w:rPr>
          <w:rFonts w:ascii="Verdana" w:hAnsi="Verdana"/>
        </w:rPr>
        <w:t>ttached</w:t>
      </w:r>
    </w:p>
    <w:p w14:paraId="5E357A3A" w14:textId="77777777" w:rsidR="00ED7A58" w:rsidRDefault="00ED7A58" w:rsidP="006F402F">
      <w:pPr>
        <w:pStyle w:val="Qsyesno"/>
        <w:keepNext/>
        <w:tabs>
          <w:tab w:val="left" w:pos="624"/>
        </w:tabs>
        <w:spacing w:before="0" w:after="0"/>
        <w:rPr>
          <w:rFonts w:ascii="Verdana" w:hAnsi="Verdana"/>
        </w:rPr>
      </w:pPr>
    </w:p>
    <w:p w14:paraId="449EFABB" w14:textId="77777777" w:rsidR="00ED7A58" w:rsidRPr="00A20E85" w:rsidRDefault="00ED7A58" w:rsidP="00ED7A58">
      <w:pPr>
        <w:pStyle w:val="Qsyesno"/>
        <w:keepNext/>
        <w:tabs>
          <w:tab w:val="left" w:pos="624"/>
        </w:tabs>
        <w:spacing w:before="0" w:after="0"/>
        <w:rPr>
          <w:rFonts w:ascii="Verdana" w:hAnsi="Verdana"/>
          <w:b/>
        </w:rPr>
      </w:pPr>
      <w:r w:rsidRPr="00A20E85">
        <w:rPr>
          <w:rFonts w:ascii="Verdana" w:hAnsi="Verdana"/>
          <w:b/>
        </w:rPr>
        <w:t>You may also</w:t>
      </w:r>
      <w:r w:rsidR="00564E59" w:rsidRPr="00A20E85">
        <w:rPr>
          <w:rFonts w:ascii="Verdana" w:hAnsi="Verdana"/>
          <w:b/>
        </w:rPr>
        <w:t xml:space="preserve"> wish to apply for a waiver from pre-trade transparency and if so will</w:t>
      </w:r>
      <w:r w:rsidRPr="00A20E85">
        <w:rPr>
          <w:rFonts w:ascii="Verdana" w:hAnsi="Verdana"/>
          <w:b/>
        </w:rPr>
        <w:t xml:space="preserve"> be required to complete a Transparency Waiver Form </w:t>
      </w:r>
      <w:r w:rsidR="00564E59" w:rsidRPr="00A20E85">
        <w:rPr>
          <w:b/>
        </w:rPr>
        <w:t xml:space="preserve"> </w:t>
      </w:r>
      <w:hyperlink r:id="rId19" w:history="1">
        <w:r w:rsidR="005240F8" w:rsidRPr="00A20E85">
          <w:rPr>
            <w:rStyle w:val="Hyperlink"/>
            <w:rFonts w:ascii="Verdana" w:hAnsi="Verdana"/>
            <w:b/>
          </w:rPr>
          <w:t>https://www.fca.org.uk/publication/forms/mifid-transparency-waiver-form.docx</w:t>
        </w:r>
      </w:hyperlink>
      <w:r w:rsidR="005240F8" w:rsidRPr="00A20E85">
        <w:rPr>
          <w:rFonts w:ascii="Verdana" w:hAnsi="Verdana"/>
          <w:b/>
        </w:rPr>
        <w:t xml:space="preserve"> </w:t>
      </w:r>
      <w:r w:rsidR="005240F8">
        <w:rPr>
          <w:rFonts w:ascii="Verdana" w:hAnsi="Verdana"/>
          <w:b/>
        </w:rPr>
        <w:t>(this should be saved and attached to the application on Connect)</w:t>
      </w:r>
    </w:p>
    <w:p w14:paraId="2205B4D9" w14:textId="77777777" w:rsidR="00ED7A58" w:rsidRPr="00E62E77" w:rsidRDefault="00ED7A58" w:rsidP="00ED7A58">
      <w:pPr>
        <w:pStyle w:val="Qsyesno"/>
        <w:keepNext/>
        <w:tabs>
          <w:tab w:val="left" w:pos="624"/>
        </w:tabs>
        <w:spacing w:before="0" w:after="0"/>
        <w:rPr>
          <w:rFonts w:ascii="Verdana" w:hAnsi="Verdana"/>
        </w:rPr>
      </w:pPr>
      <w:r w:rsidRPr="00E62E77">
        <w:rPr>
          <w:rFonts w:ascii="Verdana" w:hAnsi="Verdana"/>
        </w:rPr>
        <w:fldChar w:fldCharType="begin">
          <w:ffData>
            <w:name w:val="Check16"/>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r>
      <w:r>
        <w:rPr>
          <w:rFonts w:ascii="Verdana" w:hAnsi="Verdana"/>
        </w:rPr>
        <w:t>Completed and attached</w:t>
      </w:r>
    </w:p>
    <w:p w14:paraId="62873A68" w14:textId="60426C92" w:rsidR="000962E9" w:rsidRPr="00FA08A9" w:rsidRDefault="000962E9" w:rsidP="000962E9">
      <w:pPr>
        <w:pStyle w:val="Qsheading1"/>
        <w:rPr>
          <w:rFonts w:ascii="Verdana" w:hAnsi="Verdana"/>
          <w:szCs w:val="22"/>
        </w:rPr>
      </w:pPr>
      <w:r>
        <w:rPr>
          <w:rFonts w:ascii="Verdana" w:hAnsi="Verdana"/>
          <w:szCs w:val="22"/>
        </w:rPr>
        <w:t>Public Offer Platforms</w:t>
      </w:r>
    </w:p>
    <w:p w14:paraId="78D8A163" w14:textId="555D8803" w:rsidR="000962E9" w:rsidRPr="00E62E77" w:rsidRDefault="000962E9" w:rsidP="000962E9">
      <w:pPr>
        <w:pStyle w:val="QuestionCharChar"/>
        <w:rPr>
          <w:rFonts w:ascii="Verdana" w:hAnsi="Verdana"/>
          <w:b w:val="0"/>
          <w:bCs/>
        </w:rPr>
      </w:pPr>
      <w:r>
        <w:rPr>
          <w:rFonts w:ascii="Verdana" w:hAnsi="Verdana"/>
          <w:bCs/>
        </w:rPr>
        <w:t>1.2</w:t>
      </w:r>
      <w:r w:rsidR="005C4436">
        <w:rPr>
          <w:rFonts w:ascii="Verdana" w:hAnsi="Verdana"/>
          <w:bCs/>
        </w:rPr>
        <w:t>7</w:t>
      </w:r>
      <w:r w:rsidRPr="00E62E77">
        <w:rPr>
          <w:rFonts w:ascii="Verdana" w:hAnsi="Verdana"/>
          <w:bCs/>
        </w:rPr>
        <w:tab/>
        <w:t xml:space="preserve">Is the applicant firm seeking permission to carry on </w:t>
      </w:r>
      <w:r>
        <w:rPr>
          <w:rFonts w:ascii="Verdana" w:hAnsi="Verdana"/>
          <w:bCs/>
        </w:rPr>
        <w:t xml:space="preserve">the regulated activity of </w:t>
      </w:r>
      <w:r w:rsidR="006C1310">
        <w:rPr>
          <w:rFonts w:ascii="Verdana" w:hAnsi="Verdana"/>
          <w:bCs/>
        </w:rPr>
        <w:t xml:space="preserve">Operating a Public </w:t>
      </w:r>
      <w:r w:rsidR="00490680">
        <w:rPr>
          <w:rFonts w:ascii="Verdana" w:hAnsi="Verdana"/>
          <w:bCs/>
        </w:rPr>
        <w:t>Offer Platform (POP)</w:t>
      </w:r>
      <w:r>
        <w:rPr>
          <w:rFonts w:ascii="Verdana" w:hAnsi="Verdana"/>
          <w:bCs/>
        </w:rPr>
        <w:t>?</w:t>
      </w:r>
    </w:p>
    <w:p w14:paraId="29B44B9A" w14:textId="0362A737" w:rsidR="000962E9" w:rsidRPr="00E62E77" w:rsidRDefault="000962E9" w:rsidP="000962E9">
      <w:pPr>
        <w:pStyle w:val="Qsyesno"/>
        <w:keepNext/>
        <w:tabs>
          <w:tab w:val="left" w:pos="624"/>
        </w:tabs>
        <w:spacing w:before="0" w:after="0"/>
        <w:rPr>
          <w:rFonts w:ascii="Verdana" w:hAnsi="Verdana"/>
        </w:rPr>
      </w:pPr>
      <w:r w:rsidRPr="00E62E77">
        <w:rPr>
          <w:rFonts w:ascii="Verdana" w:hAnsi="Verdana"/>
        </w:rPr>
        <w:fldChar w:fldCharType="begin">
          <w:ffData>
            <w:name w:val="Check16"/>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No</w:t>
      </w:r>
      <w:r w:rsidRPr="00E62E77">
        <w:rPr>
          <w:rFonts w:ascii="Verdana" w:hAnsi="Verdana"/>
        </w:rPr>
        <w:tab/>
      </w:r>
      <w:r w:rsidRPr="00E62E77">
        <w:rPr>
          <w:rFonts w:ascii="Webdings" w:eastAsia="Webdings" w:hAnsi="Webdings" w:cs="Webdings"/>
        </w:rPr>
        <w:t>4</w:t>
      </w:r>
      <w:r>
        <w:rPr>
          <w:rFonts w:ascii="Verdana" w:hAnsi="Verdana"/>
        </w:rPr>
        <w:tab/>
        <w:t>Continue to Question 1.</w:t>
      </w:r>
      <w:r w:rsidR="008B33A4">
        <w:rPr>
          <w:rFonts w:ascii="Verdana" w:hAnsi="Verdana"/>
        </w:rPr>
        <w:t>29</w:t>
      </w:r>
    </w:p>
    <w:p w14:paraId="04C51782" w14:textId="77777777" w:rsidR="000962E9" w:rsidRPr="006F402F" w:rsidRDefault="000962E9" w:rsidP="000962E9">
      <w:pPr>
        <w:pStyle w:val="Qsyesno"/>
        <w:keepNext/>
        <w:tabs>
          <w:tab w:val="left" w:pos="624"/>
        </w:tabs>
        <w:spacing w:before="0" w:after="0"/>
        <w:rPr>
          <w:rFonts w:ascii="Verdana" w:hAnsi="Verdana"/>
        </w:rPr>
      </w:pPr>
      <w:r w:rsidRPr="00E62E77">
        <w:rPr>
          <w:rFonts w:ascii="Verdana" w:hAnsi="Verdana"/>
        </w:rPr>
        <w:fldChar w:fldCharType="begin">
          <w:ffData>
            <w:name w:val="Check16"/>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Yes</w:t>
      </w:r>
      <w:r w:rsidRPr="00E62E77">
        <w:rPr>
          <w:rFonts w:ascii="Verdana" w:hAnsi="Verdana"/>
        </w:rPr>
        <w:tab/>
      </w:r>
    </w:p>
    <w:p w14:paraId="1823916C" w14:textId="1F34F05A" w:rsidR="000962E9" w:rsidRPr="00E62E77" w:rsidRDefault="000962E9" w:rsidP="000962E9">
      <w:pPr>
        <w:pStyle w:val="QuestionCharChar"/>
        <w:rPr>
          <w:rFonts w:ascii="Verdana" w:hAnsi="Verdana"/>
          <w:b w:val="0"/>
          <w:bCs/>
        </w:rPr>
      </w:pPr>
      <w:r>
        <w:rPr>
          <w:rFonts w:ascii="Verdana" w:hAnsi="Verdana"/>
          <w:bCs/>
        </w:rPr>
        <w:tab/>
        <w:t>1.2</w:t>
      </w:r>
      <w:r w:rsidR="005C4436">
        <w:rPr>
          <w:rFonts w:ascii="Verdana" w:hAnsi="Verdana"/>
          <w:bCs/>
        </w:rPr>
        <w:t>8</w:t>
      </w:r>
      <w:r w:rsidRPr="00E62E77">
        <w:rPr>
          <w:rFonts w:ascii="Verdana" w:hAnsi="Verdana"/>
          <w:bCs/>
        </w:rPr>
        <w:tab/>
      </w:r>
      <w:r>
        <w:rPr>
          <w:rFonts w:ascii="Verdana" w:hAnsi="Verdana"/>
          <w:bCs/>
        </w:rPr>
        <w:t xml:space="preserve">You must complete and attach the </w:t>
      </w:r>
      <w:r w:rsidR="008B33A4">
        <w:rPr>
          <w:rFonts w:ascii="Verdana" w:hAnsi="Verdana"/>
          <w:bCs/>
        </w:rPr>
        <w:t>Public Offer Platform Annex</w:t>
      </w:r>
      <w:r w:rsidR="00205078">
        <w:rPr>
          <w:rFonts w:ascii="Verdana" w:hAnsi="Verdana"/>
          <w:bCs/>
        </w:rPr>
        <w:t xml:space="preserve">, see </w:t>
      </w:r>
      <w:hyperlink r:id="rId20" w:history="1">
        <w:r w:rsidR="00D852B1" w:rsidRPr="00D852B1">
          <w:rPr>
            <w:rStyle w:val="Hyperlink"/>
            <w:rFonts w:ascii="Verdana" w:hAnsi="Verdana"/>
            <w:bCs/>
          </w:rPr>
          <w:t>https://www.fca.org.uk/publication/forms/pop-annex.docx</w:t>
        </w:r>
      </w:hyperlink>
    </w:p>
    <w:p w14:paraId="278EA2BE" w14:textId="77777777" w:rsidR="000962E9" w:rsidRDefault="000962E9" w:rsidP="000962E9">
      <w:pPr>
        <w:pStyle w:val="Qsyesno"/>
        <w:keepNext/>
        <w:tabs>
          <w:tab w:val="left" w:pos="624"/>
        </w:tabs>
        <w:spacing w:before="0" w:after="0"/>
        <w:rPr>
          <w:rFonts w:ascii="Verdana" w:hAnsi="Verdana"/>
        </w:rPr>
      </w:pPr>
      <w:r w:rsidRPr="00E62E77">
        <w:rPr>
          <w:rFonts w:ascii="Verdana" w:hAnsi="Verdana"/>
        </w:rPr>
        <w:fldChar w:fldCharType="begin">
          <w:ffData>
            <w:name w:val="Check16"/>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r>
      <w:r>
        <w:rPr>
          <w:rFonts w:ascii="Verdana" w:hAnsi="Verdana"/>
        </w:rPr>
        <w:t>Completed and attached</w:t>
      </w:r>
    </w:p>
    <w:p w14:paraId="4FF7A54C" w14:textId="40628500" w:rsidR="00E62E77" w:rsidRPr="00FA08A9" w:rsidRDefault="00E62E77" w:rsidP="00E62E77">
      <w:pPr>
        <w:pStyle w:val="Qsheading1"/>
        <w:rPr>
          <w:rFonts w:ascii="Verdana" w:hAnsi="Verdana"/>
          <w:szCs w:val="22"/>
        </w:rPr>
      </w:pPr>
      <w:r w:rsidRPr="00FA08A9">
        <w:rPr>
          <w:rFonts w:ascii="Verdana" w:hAnsi="Verdana"/>
          <w:szCs w:val="22"/>
        </w:rPr>
        <w:t>Other regulated activities</w:t>
      </w:r>
    </w:p>
    <w:p w14:paraId="6A8D44DA" w14:textId="58B5EF49" w:rsidR="00E62E77" w:rsidRPr="00E62E77" w:rsidRDefault="00BB5E28" w:rsidP="00E62E77">
      <w:pPr>
        <w:pStyle w:val="QuestionCharChar"/>
        <w:rPr>
          <w:rFonts w:ascii="Verdana" w:hAnsi="Verdana"/>
          <w:b w:val="0"/>
          <w:bCs/>
        </w:rPr>
      </w:pPr>
      <w:r>
        <w:rPr>
          <w:rFonts w:ascii="Verdana" w:hAnsi="Verdana"/>
          <w:bCs/>
        </w:rPr>
        <w:tab/>
        <w:t>1.</w:t>
      </w:r>
      <w:r w:rsidR="00256B17">
        <w:rPr>
          <w:rFonts w:ascii="Verdana" w:hAnsi="Verdana"/>
          <w:bCs/>
        </w:rPr>
        <w:t>2</w:t>
      </w:r>
      <w:r w:rsidR="006D6208">
        <w:rPr>
          <w:rFonts w:ascii="Verdana" w:hAnsi="Verdana"/>
          <w:bCs/>
        </w:rPr>
        <w:t>9</w:t>
      </w:r>
      <w:r w:rsidR="00E62E77" w:rsidRPr="00E62E77">
        <w:rPr>
          <w:rFonts w:ascii="Verdana" w:hAnsi="Verdana"/>
          <w:bCs/>
        </w:rPr>
        <w:tab/>
        <w:t>Is the applicant firm seeking permission to carry on any regulated activities not included in the Permission Profile table?</w:t>
      </w:r>
    </w:p>
    <w:p w14:paraId="48973CC8" w14:textId="77777777" w:rsidR="00E62E77" w:rsidRPr="00E62E77" w:rsidRDefault="00E62E77" w:rsidP="00E62E77">
      <w:pPr>
        <w:pStyle w:val="Qsyesno"/>
        <w:keepNext/>
        <w:tabs>
          <w:tab w:val="left" w:pos="624"/>
        </w:tabs>
        <w:spacing w:before="0" w:after="0"/>
        <w:rPr>
          <w:rFonts w:ascii="Verdana" w:hAnsi="Verdana"/>
        </w:rPr>
      </w:pPr>
      <w:r w:rsidRPr="00E62E77">
        <w:rPr>
          <w:rFonts w:ascii="Verdana" w:hAnsi="Verdana"/>
        </w:rPr>
        <w:fldChar w:fldCharType="begin">
          <w:ffData>
            <w:name w:val="Check16"/>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No</w:t>
      </w:r>
      <w:r w:rsidRPr="00E62E77">
        <w:rPr>
          <w:rFonts w:ascii="Verdana" w:hAnsi="Verdana"/>
        </w:rPr>
        <w:tab/>
      </w:r>
    </w:p>
    <w:p w14:paraId="6D039979" w14:textId="77777777" w:rsidR="00E62E77" w:rsidRPr="00E62E77" w:rsidRDefault="00E62E77" w:rsidP="00E62E77">
      <w:pPr>
        <w:pStyle w:val="Qsyesno"/>
        <w:keepNext/>
        <w:tabs>
          <w:tab w:val="left" w:pos="624"/>
        </w:tabs>
        <w:spacing w:before="0" w:after="0"/>
        <w:rPr>
          <w:rFonts w:ascii="Verdana" w:hAnsi="Verdana"/>
        </w:rPr>
      </w:pPr>
      <w:r w:rsidRPr="00E62E77">
        <w:rPr>
          <w:rFonts w:ascii="Verdana" w:hAnsi="Verdana"/>
        </w:rPr>
        <w:fldChar w:fldCharType="begin">
          <w:ffData>
            <w:name w:val="Check16"/>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Yes</w:t>
      </w:r>
      <w:r w:rsidRPr="00E62E77">
        <w:rPr>
          <w:rFonts w:ascii="Verdana" w:hAnsi="Verdana"/>
        </w:rPr>
        <w:tab/>
      </w:r>
      <w:r w:rsidRPr="00E62E77">
        <w:rPr>
          <w:rFonts w:ascii="Webdings" w:eastAsia="Webdings" w:hAnsi="Webdings" w:cs="Webdings"/>
        </w:rPr>
        <w:t>4</w:t>
      </w:r>
      <w:r w:rsidRPr="00E62E77">
        <w:rPr>
          <w:rFonts w:ascii="Verdana" w:hAnsi="Verdana"/>
        </w:rPr>
        <w:tab/>
      </w:r>
      <w:r w:rsidR="00214CAD">
        <w:rPr>
          <w:rFonts w:ascii="Verdana" w:hAnsi="Verdana"/>
        </w:rPr>
        <w:t>L</w:t>
      </w:r>
      <w:r w:rsidRPr="00E62E77">
        <w:rPr>
          <w:rFonts w:ascii="Verdana" w:hAnsi="Verdana"/>
        </w:rPr>
        <w:t>ist the</w:t>
      </w:r>
      <w:r w:rsidR="00214CAD">
        <w:rPr>
          <w:rFonts w:ascii="Verdana" w:hAnsi="Verdana"/>
        </w:rPr>
        <w:t xml:space="preserve"> regulated activities not given in the Permission Profile table</w:t>
      </w:r>
      <w:r w:rsidRPr="00E62E77">
        <w:rPr>
          <w:rFonts w:ascii="Verdana" w:hAnsi="Verdana"/>
        </w:rPr>
        <w:t xml:space="preserve"> (with the corresponding investment and client types)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62E77" w:rsidRPr="00E62E77" w14:paraId="79030AFC" w14:textId="77777777" w:rsidTr="007766BD">
        <w:trPr>
          <w:trHeight w:val="1719"/>
        </w:trPr>
        <w:tc>
          <w:tcPr>
            <w:tcW w:w="7088" w:type="dxa"/>
          </w:tcPr>
          <w:p w14:paraId="3E23A879" w14:textId="77777777" w:rsidR="00E62E77" w:rsidRPr="00E62E77" w:rsidRDefault="00E62E77" w:rsidP="007766BD">
            <w:pPr>
              <w:pStyle w:val="Qsanswer"/>
              <w:spacing w:before="40" w:after="0" w:line="240" w:lineRule="exact"/>
              <w:ind w:right="57"/>
              <w:rPr>
                <w:rFonts w:ascii="Verdana" w:hAnsi="Verdana"/>
                <w:color w:val="auto"/>
              </w:rPr>
            </w:pPr>
            <w:r w:rsidRPr="00E62E77">
              <w:rPr>
                <w:rFonts w:ascii="Verdana" w:hAnsi="Verdana"/>
                <w:color w:val="auto"/>
              </w:rPr>
              <w:fldChar w:fldCharType="begin">
                <w:ffData>
                  <w:name w:val="Text7"/>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04C96E5F" w14:textId="77777777" w:rsidR="00594BA6" w:rsidRPr="00FA08A9" w:rsidRDefault="00594BA6" w:rsidP="00594BA6">
      <w:pPr>
        <w:pStyle w:val="Qsheading1"/>
        <w:rPr>
          <w:rFonts w:ascii="Verdana" w:hAnsi="Verdana"/>
          <w:szCs w:val="22"/>
        </w:rPr>
      </w:pPr>
      <w:r w:rsidRPr="00FA08A9">
        <w:rPr>
          <w:rFonts w:ascii="Verdana" w:hAnsi="Verdana"/>
          <w:szCs w:val="22"/>
        </w:rPr>
        <w:lastRenderedPageBreak/>
        <w:t>Agreeing to carry on a regulated activity</w:t>
      </w:r>
    </w:p>
    <w:p w14:paraId="3E9BD9B3" w14:textId="77777777" w:rsidR="00594BA6" w:rsidRPr="00E62E77" w:rsidRDefault="00594BA6" w:rsidP="00594BA6">
      <w:pPr>
        <w:pStyle w:val="QuestionnoteChar"/>
        <w:rPr>
          <w:rFonts w:ascii="Verdana" w:hAnsi="Verdana"/>
        </w:rPr>
      </w:pPr>
      <w:r w:rsidRPr="00E62E77">
        <w:rPr>
          <w:rFonts w:ascii="Verdana" w:hAnsi="Verdana"/>
        </w:rPr>
        <w:t>Under the permission regime, '</w:t>
      </w:r>
      <w:r w:rsidR="00D204D6">
        <w:rPr>
          <w:rFonts w:ascii="Verdana" w:hAnsi="Verdana"/>
        </w:rPr>
        <w:t>a</w:t>
      </w:r>
      <w:r w:rsidRPr="00E62E77">
        <w:rPr>
          <w:rFonts w:ascii="Verdana" w:hAnsi="Verdana"/>
        </w:rPr>
        <w:t xml:space="preserve">greeing to carry on a regulated activity' is a regulated </w:t>
      </w:r>
      <w:proofErr w:type="gramStart"/>
      <w:r w:rsidRPr="00E62E77">
        <w:rPr>
          <w:rFonts w:ascii="Verdana" w:hAnsi="Verdana"/>
        </w:rPr>
        <w:t>activity in its own right</w:t>
      </w:r>
      <w:proofErr w:type="gramEnd"/>
      <w:r w:rsidRPr="00E62E77">
        <w:rPr>
          <w:rFonts w:ascii="Verdana" w:hAnsi="Verdana"/>
        </w:rPr>
        <w:t xml:space="preserve">. As a matter of course, </w:t>
      </w:r>
      <w:r w:rsidR="00196D62">
        <w:rPr>
          <w:rFonts w:ascii="Verdana" w:hAnsi="Verdana"/>
        </w:rPr>
        <w:t xml:space="preserve">an applicant </w:t>
      </w:r>
      <w:r w:rsidRPr="00E62E77">
        <w:rPr>
          <w:rFonts w:ascii="Verdana" w:hAnsi="Verdana"/>
        </w:rPr>
        <w:t>firm will carry on this regulated activity (which is limited to agreeing to carry on only the other regulated activities specified in its Scope of Permission Notice)</w:t>
      </w:r>
      <w:r w:rsidR="00D204D6">
        <w:rPr>
          <w:rFonts w:ascii="Verdana" w:hAnsi="Verdana"/>
        </w:rPr>
        <w:t>.</w:t>
      </w:r>
      <w:r w:rsidR="00196D62">
        <w:rPr>
          <w:rFonts w:ascii="Verdana" w:hAnsi="Verdana"/>
        </w:rPr>
        <w:t xml:space="preserve"> Please note that this is not applicable for</w:t>
      </w:r>
      <w:r w:rsidR="00C2254A">
        <w:rPr>
          <w:rFonts w:ascii="Verdana" w:hAnsi="Verdana"/>
        </w:rPr>
        <w:t xml:space="preserve"> oper</w:t>
      </w:r>
      <w:r w:rsidR="00E54DFC">
        <w:rPr>
          <w:rFonts w:ascii="Verdana" w:hAnsi="Verdana"/>
        </w:rPr>
        <w:t>a</w:t>
      </w:r>
      <w:r w:rsidR="00C2254A">
        <w:rPr>
          <w:rFonts w:ascii="Verdana" w:hAnsi="Verdana"/>
        </w:rPr>
        <w:t>ting</w:t>
      </w:r>
      <w:r w:rsidR="00196D62">
        <w:rPr>
          <w:rFonts w:ascii="Verdana" w:hAnsi="Verdana"/>
        </w:rPr>
        <w:t xml:space="preserve"> </w:t>
      </w:r>
      <w:r w:rsidR="00771063">
        <w:rPr>
          <w:rFonts w:ascii="Verdana" w:hAnsi="Verdana"/>
        </w:rPr>
        <w:t xml:space="preserve">a </w:t>
      </w:r>
      <w:r w:rsidR="00196D62">
        <w:rPr>
          <w:rFonts w:ascii="Verdana" w:hAnsi="Verdana"/>
        </w:rPr>
        <w:t>MTF</w:t>
      </w:r>
      <w:r w:rsidR="00EF3638">
        <w:rPr>
          <w:rFonts w:ascii="Verdana" w:hAnsi="Verdana"/>
        </w:rPr>
        <w:t xml:space="preserve"> or operating </w:t>
      </w:r>
      <w:r w:rsidR="00B301A8">
        <w:rPr>
          <w:rFonts w:ascii="Verdana" w:hAnsi="Verdana"/>
        </w:rPr>
        <w:t>an</w:t>
      </w:r>
      <w:r w:rsidR="00EF3638">
        <w:rPr>
          <w:rFonts w:ascii="Verdana" w:hAnsi="Verdana"/>
        </w:rPr>
        <w:t xml:space="preserve"> OTF</w:t>
      </w:r>
      <w:r w:rsidRPr="00E62E77">
        <w:rPr>
          <w:rFonts w:ascii="Verdana" w:hAnsi="Verdana"/>
        </w:rPr>
        <w:t>.</w:t>
      </w:r>
      <w:r w:rsidR="00590395">
        <w:rPr>
          <w:rFonts w:ascii="Verdana" w:hAnsi="Verdana"/>
        </w:rPr>
        <w:t xml:space="preserve"> </w:t>
      </w:r>
    </w:p>
    <w:p w14:paraId="7BFB81CA" w14:textId="60B40570" w:rsidR="00594BA6" w:rsidRPr="00E62E77" w:rsidRDefault="003656A9" w:rsidP="00594BA6">
      <w:pPr>
        <w:pStyle w:val="QuestionCharChar"/>
        <w:rPr>
          <w:rFonts w:ascii="Verdana" w:hAnsi="Verdana"/>
          <w:b w:val="0"/>
          <w:bCs/>
        </w:rPr>
      </w:pPr>
      <w:r>
        <w:rPr>
          <w:rFonts w:ascii="Verdana" w:hAnsi="Verdana"/>
          <w:bCs/>
        </w:rPr>
        <w:tab/>
        <w:t>1.</w:t>
      </w:r>
      <w:r w:rsidR="00B40902">
        <w:rPr>
          <w:rFonts w:ascii="Verdana" w:hAnsi="Verdana"/>
          <w:bCs/>
        </w:rPr>
        <w:t>30</w:t>
      </w:r>
      <w:r w:rsidR="00594BA6" w:rsidRPr="00E62E77">
        <w:rPr>
          <w:rFonts w:ascii="Verdana" w:hAnsi="Verdana"/>
          <w:bCs/>
        </w:rPr>
        <w:tab/>
        <w:t>You must confirm that the applicant firm requests permission to carry on this activity.</w:t>
      </w:r>
    </w:p>
    <w:p w14:paraId="7AAF1372" w14:textId="77777777" w:rsidR="00594BA6" w:rsidRPr="00E62E77" w:rsidRDefault="00594BA6" w:rsidP="00594BA6">
      <w:pPr>
        <w:keepNext/>
        <w:spacing w:before="0" w:line="240" w:lineRule="auto"/>
        <w:rPr>
          <w:rFonts w:ascii="Verdana" w:hAnsi="Verdana" w:cs="Arial"/>
          <w:szCs w:val="18"/>
        </w:rPr>
      </w:pPr>
      <w:r w:rsidRPr="00E62E77">
        <w:rPr>
          <w:rFonts w:ascii="Verdana" w:hAnsi="Verdana"/>
        </w:rPr>
        <w:fldChar w:fldCharType="begin">
          <w:ffData>
            <w:name w:val="Check53"/>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 xml:space="preserve"> </w:t>
      </w:r>
      <w:r w:rsidRPr="00E62E77">
        <w:rPr>
          <w:rFonts w:ascii="Verdana" w:hAnsi="Verdana" w:cs="Arial"/>
          <w:szCs w:val="18"/>
        </w:rPr>
        <w:t>Yes</w:t>
      </w:r>
    </w:p>
    <w:p w14:paraId="298A005D" w14:textId="1EC60C1B" w:rsidR="00E62E77" w:rsidRPr="00FA08A9" w:rsidRDefault="00E62E77" w:rsidP="00E62E77">
      <w:pPr>
        <w:pStyle w:val="Qsheading1"/>
        <w:rPr>
          <w:rFonts w:ascii="Verdana" w:hAnsi="Verdana"/>
          <w:szCs w:val="22"/>
        </w:rPr>
      </w:pPr>
      <w:r w:rsidRPr="00FA08A9">
        <w:rPr>
          <w:rFonts w:ascii="Verdana" w:hAnsi="Verdana"/>
          <w:szCs w:val="22"/>
        </w:rPr>
        <w:t>Standard limitation – investment activity in rights to or interests in investments</w:t>
      </w:r>
    </w:p>
    <w:p w14:paraId="2E3CC4AE" w14:textId="77777777" w:rsidR="00E62E77" w:rsidRPr="00E62E77" w:rsidRDefault="00E62E77" w:rsidP="00E62E77">
      <w:pPr>
        <w:pStyle w:val="QuestionnoteChar"/>
        <w:rPr>
          <w:rFonts w:ascii="Verdana" w:hAnsi="Verdana"/>
        </w:rPr>
      </w:pPr>
      <w:r w:rsidRPr="00E62E77">
        <w:rPr>
          <w:rFonts w:ascii="Verdana" w:hAnsi="Verdana"/>
        </w:rPr>
        <w:t>As a matter of course, a standard limitation on investment activity in the investment type of 'rights to or interests in investments' is attached to each regulated activity that a</w:t>
      </w:r>
      <w:r w:rsidR="0091425F">
        <w:rPr>
          <w:rFonts w:ascii="Verdana" w:hAnsi="Verdana"/>
        </w:rPr>
        <w:t xml:space="preserve">n applicant firm </w:t>
      </w:r>
      <w:r w:rsidRPr="00E62E77">
        <w:rPr>
          <w:rFonts w:ascii="Verdana" w:hAnsi="Verdana"/>
        </w:rPr>
        <w:t>is authorised to carry on.</w:t>
      </w:r>
    </w:p>
    <w:p w14:paraId="6C521954" w14:textId="6DB01BCA" w:rsidR="00E62E77" w:rsidRPr="00E62E77" w:rsidRDefault="003656A9" w:rsidP="00E62E77">
      <w:pPr>
        <w:pStyle w:val="QuestionCharChar"/>
        <w:rPr>
          <w:rFonts w:ascii="Verdana" w:hAnsi="Verdana"/>
          <w:b w:val="0"/>
          <w:bCs/>
        </w:rPr>
      </w:pPr>
      <w:r>
        <w:rPr>
          <w:rFonts w:ascii="Verdana" w:hAnsi="Verdana"/>
          <w:bCs/>
        </w:rPr>
        <w:tab/>
        <w:t>1.</w:t>
      </w:r>
      <w:r w:rsidR="006555FB">
        <w:rPr>
          <w:rFonts w:ascii="Verdana" w:hAnsi="Verdana"/>
          <w:bCs/>
        </w:rPr>
        <w:t>31</w:t>
      </w:r>
      <w:r w:rsidR="00E62E77" w:rsidRPr="00E62E77">
        <w:rPr>
          <w:rFonts w:ascii="Verdana" w:hAnsi="Verdana"/>
          <w:bCs/>
        </w:rPr>
        <w:tab/>
        <w:t>You must confirm that the applicant firm requests the attachment of this limitation to each regulated activity specified in its completed Permission Profile table.</w:t>
      </w:r>
    </w:p>
    <w:p w14:paraId="24A2AEB8" w14:textId="77777777" w:rsidR="00E62E77" w:rsidRPr="00E62E77" w:rsidRDefault="00E62E77" w:rsidP="00E62E77">
      <w:pPr>
        <w:spacing w:line="240" w:lineRule="auto"/>
        <w:rPr>
          <w:rFonts w:ascii="Verdana" w:hAnsi="Verdana" w:cs="Arial"/>
          <w:sz w:val="18"/>
          <w:szCs w:val="18"/>
        </w:rPr>
      </w:pPr>
      <w:r w:rsidRPr="00E62E77">
        <w:rPr>
          <w:rFonts w:ascii="Verdana" w:hAnsi="Verdana"/>
        </w:rPr>
        <w:fldChar w:fldCharType="begin">
          <w:ffData>
            <w:name w:val="Check53"/>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 xml:space="preserve"> </w:t>
      </w:r>
      <w:r w:rsidRPr="00E62E77">
        <w:rPr>
          <w:rFonts w:ascii="Verdana" w:hAnsi="Verdana" w:cs="Arial"/>
          <w:sz w:val="18"/>
          <w:szCs w:val="18"/>
        </w:rPr>
        <w:t>Yes</w:t>
      </w:r>
    </w:p>
    <w:p w14:paraId="10157E6C" w14:textId="77777777" w:rsidR="00E62E77" w:rsidRPr="00FA08A9" w:rsidRDefault="00E62E77" w:rsidP="00E62E77">
      <w:pPr>
        <w:pStyle w:val="Qsheading1"/>
        <w:rPr>
          <w:rFonts w:ascii="Verdana" w:hAnsi="Verdana"/>
          <w:szCs w:val="22"/>
        </w:rPr>
      </w:pPr>
      <w:r w:rsidRPr="00FA08A9">
        <w:rPr>
          <w:rFonts w:ascii="Verdana" w:hAnsi="Verdana"/>
          <w:szCs w:val="22"/>
        </w:rPr>
        <w:t>Standard requirement – client money</w:t>
      </w:r>
    </w:p>
    <w:p w14:paraId="239FA3D8" w14:textId="77777777" w:rsidR="00E62E77" w:rsidRPr="00E62E77" w:rsidRDefault="00E62E77" w:rsidP="00E62E77">
      <w:pPr>
        <w:pStyle w:val="QuestionnoteChar"/>
        <w:rPr>
          <w:rFonts w:ascii="Verdana" w:hAnsi="Verdana"/>
        </w:rPr>
      </w:pPr>
      <w:r w:rsidRPr="00E62E77">
        <w:rPr>
          <w:rFonts w:ascii="Verdana" w:hAnsi="Verdana"/>
        </w:rPr>
        <w:t>The applicant firm's Scope of Permission Notice will reflect whether it is permitted to hold and/or control client money.</w:t>
      </w:r>
    </w:p>
    <w:p w14:paraId="3E5D4832" w14:textId="3F3EF1F2" w:rsidR="00E62E77" w:rsidRDefault="007274DE" w:rsidP="00E62E77">
      <w:pPr>
        <w:pStyle w:val="QuestionCharChar"/>
        <w:rPr>
          <w:rFonts w:ascii="Verdana" w:hAnsi="Verdana"/>
          <w:bCs/>
        </w:rPr>
      </w:pPr>
      <w:r>
        <w:rPr>
          <w:rFonts w:ascii="Verdana" w:hAnsi="Verdana"/>
          <w:bCs/>
        </w:rPr>
        <w:tab/>
        <w:t>1.3</w:t>
      </w:r>
      <w:r w:rsidR="006555FB">
        <w:rPr>
          <w:rFonts w:ascii="Verdana" w:hAnsi="Verdana"/>
          <w:bCs/>
        </w:rPr>
        <w:t>2</w:t>
      </w:r>
      <w:r w:rsidR="00E62E77" w:rsidRPr="00E62E77">
        <w:rPr>
          <w:rFonts w:ascii="Verdana" w:hAnsi="Verdana"/>
          <w:bCs/>
        </w:rPr>
        <w:tab/>
        <w:t>Is the applicant firm seeking permission to hold and/or control client money</w:t>
      </w:r>
      <w:r w:rsidR="00761F6A">
        <w:rPr>
          <w:rFonts w:ascii="Verdana" w:hAnsi="Verdana"/>
          <w:bCs/>
        </w:rPr>
        <w:t>?</w:t>
      </w:r>
    </w:p>
    <w:p w14:paraId="1BA77EE2" w14:textId="77777777" w:rsidR="00116AD7" w:rsidRDefault="003808DC" w:rsidP="00116AD7">
      <w:pPr>
        <w:pStyle w:val="Qsyesno"/>
        <w:rPr>
          <w:rFonts w:ascii="Verdana" w:hAnsi="Verdana"/>
        </w:rPr>
      </w:pPr>
      <w:r>
        <w:rPr>
          <w:rFonts w:ascii="Verdana" w:hAnsi="Verdana"/>
        </w:rPr>
        <w:t xml:space="preserve">Please note that Article 3 </w:t>
      </w:r>
      <w:r w:rsidR="00535C5A">
        <w:rPr>
          <w:rFonts w:ascii="Verdana" w:hAnsi="Verdana"/>
        </w:rPr>
        <w:t xml:space="preserve">MiFID exempt </w:t>
      </w:r>
      <w:r>
        <w:rPr>
          <w:rFonts w:ascii="Verdana" w:hAnsi="Verdana"/>
        </w:rPr>
        <w:t>firms are not permitted to hold client money</w:t>
      </w:r>
      <w:r w:rsidR="00CE6554">
        <w:rPr>
          <w:rFonts w:ascii="Verdana" w:hAnsi="Verdana"/>
        </w:rPr>
        <w:t xml:space="preserve"> </w:t>
      </w:r>
      <w:r w:rsidR="00EA0BE2">
        <w:rPr>
          <w:rFonts w:ascii="Verdana" w:hAnsi="Verdana"/>
        </w:rPr>
        <w:t>in relation to MiFID business</w:t>
      </w:r>
    </w:p>
    <w:p w14:paraId="03BB59FB" w14:textId="77777777" w:rsidR="00532D13" w:rsidRDefault="00E62E77" w:rsidP="00E62E77">
      <w:pPr>
        <w:pStyle w:val="Qsyesno"/>
        <w:rPr>
          <w:rFonts w:ascii="Verdana" w:hAnsi="Verdana"/>
        </w:rPr>
      </w:pPr>
      <w:r w:rsidRPr="00E62E77">
        <w:rPr>
          <w:rFonts w:ascii="Verdana" w:hAnsi="Verdana"/>
        </w:rPr>
        <w:fldChar w:fldCharType="begin">
          <w:ffData>
            <w:name w:val="Check53"/>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No</w:t>
      </w:r>
    </w:p>
    <w:p w14:paraId="4577964D" w14:textId="77777777" w:rsidR="00E62E77" w:rsidRPr="00E62E77" w:rsidRDefault="00E62E77" w:rsidP="00E62E77">
      <w:pPr>
        <w:pStyle w:val="Qsyesno"/>
        <w:rPr>
          <w:rFonts w:ascii="Verdana" w:hAnsi="Verdana"/>
        </w:rPr>
      </w:pPr>
      <w:r w:rsidRPr="00E62E77">
        <w:rPr>
          <w:rFonts w:ascii="Verdana" w:hAnsi="Verdana"/>
        </w:rPr>
        <w:fldChar w:fldCharType="begin">
          <w:ffData>
            <w:name w:val="Check53"/>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Control client money</w:t>
      </w:r>
      <w:r w:rsidR="00CE6554">
        <w:rPr>
          <w:rFonts w:ascii="Verdana" w:hAnsi="Verdana"/>
        </w:rPr>
        <w:t xml:space="preserve"> </w:t>
      </w:r>
      <w:r w:rsidRPr="00E62E77">
        <w:rPr>
          <w:rFonts w:ascii="Verdana" w:hAnsi="Verdana"/>
        </w:rPr>
        <w:t>only</w:t>
      </w:r>
    </w:p>
    <w:p w14:paraId="17CDD095" w14:textId="77777777" w:rsidR="00CE6554" w:rsidRDefault="00E62E77" w:rsidP="00CE6554">
      <w:pPr>
        <w:pStyle w:val="Qsyesno"/>
        <w:rPr>
          <w:rFonts w:ascii="Verdana" w:hAnsi="Verdana"/>
        </w:rPr>
      </w:pPr>
      <w:r w:rsidRPr="00E62E77">
        <w:rPr>
          <w:rFonts w:ascii="Verdana" w:hAnsi="Verdana"/>
        </w:rPr>
        <w:fldChar w:fldCharType="begin">
          <w:ffData>
            <w:name w:val="Check53"/>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 xml:space="preserve">Hold and </w:t>
      </w:r>
      <w:r w:rsidR="00D204D6">
        <w:rPr>
          <w:rFonts w:ascii="Verdana" w:hAnsi="Verdana"/>
        </w:rPr>
        <w:t>c</w:t>
      </w:r>
      <w:r w:rsidRPr="00E62E77">
        <w:rPr>
          <w:rFonts w:ascii="Verdana" w:hAnsi="Verdana"/>
        </w:rPr>
        <w:t xml:space="preserve">ontrol client money </w:t>
      </w:r>
    </w:p>
    <w:p w14:paraId="4DC797FB" w14:textId="064D4B47" w:rsidR="000910BD" w:rsidRPr="00FA08A9" w:rsidRDefault="001B1BB8" w:rsidP="00743DFA">
      <w:pPr>
        <w:pStyle w:val="Qsheading1"/>
        <w:rPr>
          <w:rFonts w:ascii="Verdana" w:hAnsi="Verdana"/>
          <w:szCs w:val="22"/>
        </w:rPr>
      </w:pPr>
      <w:r w:rsidRPr="00FA08A9">
        <w:rPr>
          <w:rFonts w:ascii="Verdana" w:hAnsi="Verdana"/>
          <w:szCs w:val="22"/>
        </w:rPr>
        <w:t xml:space="preserve">Standard requirement for </w:t>
      </w:r>
      <w:r w:rsidR="00AC3E78">
        <w:rPr>
          <w:rFonts w:ascii="Verdana" w:hAnsi="Verdana"/>
          <w:szCs w:val="22"/>
        </w:rPr>
        <w:t>Article 3 MiFID exempt firms</w:t>
      </w:r>
    </w:p>
    <w:p w14:paraId="7D1E4655" w14:textId="609AAA84" w:rsidR="001B1BB8" w:rsidRPr="00C0399A" w:rsidRDefault="00C0399A" w:rsidP="00425988">
      <w:pPr>
        <w:pStyle w:val="QuestionCharChar"/>
        <w:rPr>
          <w:rFonts w:ascii="Verdana" w:hAnsi="Verdana"/>
          <w:bCs/>
        </w:rPr>
      </w:pPr>
      <w:r>
        <w:rPr>
          <w:rFonts w:ascii="Verdana" w:hAnsi="Verdana"/>
          <w:bCs/>
        </w:rPr>
        <w:tab/>
        <w:t>1.</w:t>
      </w:r>
      <w:r w:rsidR="00AE38EB">
        <w:rPr>
          <w:rFonts w:ascii="Verdana" w:hAnsi="Verdana"/>
          <w:bCs/>
        </w:rPr>
        <w:t>3</w:t>
      </w:r>
      <w:r w:rsidR="005E1958">
        <w:rPr>
          <w:rFonts w:ascii="Verdana" w:hAnsi="Verdana"/>
          <w:bCs/>
        </w:rPr>
        <w:t>3</w:t>
      </w:r>
      <w:r w:rsidR="001B1BB8" w:rsidRPr="00C0399A">
        <w:rPr>
          <w:rFonts w:ascii="Verdana" w:hAnsi="Verdana"/>
          <w:bCs/>
        </w:rPr>
        <w:tab/>
        <w:t>You must tick the box below if the applicant firm is exempt from MiFID by virtue of the exemption in article 3 MiFID</w:t>
      </w:r>
      <w:r w:rsidR="00FD1723">
        <w:rPr>
          <w:rFonts w:ascii="Verdana" w:hAnsi="Verdana"/>
          <w:bCs/>
        </w:rPr>
        <w:t xml:space="preserve"> as implemented in t</w:t>
      </w:r>
      <w:r w:rsidR="009F329A">
        <w:rPr>
          <w:rFonts w:ascii="Verdana" w:hAnsi="Verdana"/>
          <w:bCs/>
        </w:rPr>
        <w:t>he UK</w:t>
      </w:r>
      <w:r w:rsidR="00743DFA">
        <w:rPr>
          <w:rFonts w:ascii="Verdana" w:hAnsi="Verdana"/>
          <w:bCs/>
        </w:rPr>
        <w:t>.</w:t>
      </w:r>
    </w:p>
    <w:p w14:paraId="0D7D1608" w14:textId="77777777" w:rsidR="001B1BB8" w:rsidRPr="00ED6D07" w:rsidRDefault="001B1BB8" w:rsidP="001B1BB8">
      <w:pPr>
        <w:pStyle w:val="Qsyesno"/>
        <w:rPr>
          <w:rFonts w:ascii="Verdana" w:hAnsi="Verdana"/>
        </w:rPr>
      </w:pPr>
      <w:r w:rsidRPr="00ED6D07">
        <w:rPr>
          <w:rFonts w:ascii="Verdana" w:hAnsi="Verdana"/>
        </w:rPr>
        <w:fldChar w:fldCharType="begin">
          <w:ffData>
            <w:name w:val="Check16"/>
            <w:enabled/>
            <w:calcOnExit w:val="0"/>
            <w:checkBox>
              <w:sizeAuto/>
              <w:default w:val="0"/>
            </w:checkBox>
          </w:ffData>
        </w:fldChar>
      </w:r>
      <w:r w:rsidRPr="00ED6D07">
        <w:rPr>
          <w:rFonts w:ascii="Verdana" w:hAnsi="Verdana"/>
        </w:rPr>
        <w:instrText xml:space="preserve"> FORMCHECKBOX </w:instrText>
      </w:r>
      <w:r w:rsidRPr="00ED6D07">
        <w:rPr>
          <w:rFonts w:ascii="Verdana" w:hAnsi="Verdana"/>
        </w:rPr>
      </w:r>
      <w:r w:rsidRPr="00ED6D07">
        <w:rPr>
          <w:rFonts w:ascii="Verdana" w:hAnsi="Verdana"/>
        </w:rPr>
        <w:fldChar w:fldCharType="separate"/>
      </w:r>
      <w:r w:rsidRPr="00ED6D07">
        <w:rPr>
          <w:rFonts w:ascii="Verdana" w:hAnsi="Verdana"/>
        </w:rPr>
        <w:fldChar w:fldCharType="end"/>
      </w:r>
      <w:r w:rsidRPr="00ED6D07">
        <w:rPr>
          <w:rFonts w:ascii="Verdana" w:hAnsi="Verdana"/>
        </w:rPr>
        <w:tab/>
      </w:r>
      <w:r w:rsidRPr="003808DC">
        <w:rPr>
          <w:rFonts w:ascii="Verdana" w:hAnsi="Verdana"/>
        </w:rPr>
        <w:t xml:space="preserve">Must comply with the requirements in regulation </w:t>
      </w:r>
      <w:r w:rsidR="001B12FE">
        <w:rPr>
          <w:rFonts w:ascii="Verdana" w:hAnsi="Verdana"/>
        </w:rPr>
        <w:t>6</w:t>
      </w:r>
      <w:r w:rsidRPr="003808DC">
        <w:rPr>
          <w:rFonts w:ascii="Verdana" w:hAnsi="Verdana"/>
        </w:rPr>
        <w:t xml:space="preserve"> (or any successor provision) of </w:t>
      </w:r>
      <w:r w:rsidR="001B12FE">
        <w:rPr>
          <w:rFonts w:ascii="Verdana" w:hAnsi="Verdana"/>
        </w:rPr>
        <w:t xml:space="preserve">the Financial Services and Markets Act 2000 </w:t>
      </w:r>
      <w:r w:rsidRPr="003808DC">
        <w:rPr>
          <w:rFonts w:ascii="Verdana" w:hAnsi="Verdana"/>
        </w:rPr>
        <w:t xml:space="preserve">(Markets in Financial Instruments) Regulations </w:t>
      </w:r>
      <w:r w:rsidR="0051285C">
        <w:rPr>
          <w:rFonts w:ascii="Verdana" w:hAnsi="Verdana"/>
        </w:rPr>
        <w:t>2017</w:t>
      </w:r>
      <w:r w:rsidRPr="00ED6D07">
        <w:rPr>
          <w:rFonts w:ascii="Verdana" w:hAnsi="Verdana"/>
        </w:rPr>
        <w:t>.</w:t>
      </w:r>
    </w:p>
    <w:p w14:paraId="12C2DACB" w14:textId="77777777" w:rsidR="001B1BB8" w:rsidRPr="00743DFA" w:rsidRDefault="001B1BB8" w:rsidP="001B1BB8">
      <w:pPr>
        <w:keepNext/>
        <w:rPr>
          <w:rFonts w:ascii="Verdana" w:hAnsi="Verdana"/>
          <w:sz w:val="18"/>
          <w:szCs w:val="18"/>
        </w:rPr>
      </w:pPr>
      <w:r w:rsidRPr="00743DFA">
        <w:rPr>
          <w:rFonts w:ascii="Verdana" w:hAnsi="Verdana" w:cs="Arial"/>
          <w:sz w:val="18"/>
          <w:szCs w:val="18"/>
        </w:rPr>
        <w:t>The above requirement will be contained in your Scope of Permission Notice</w:t>
      </w:r>
    </w:p>
    <w:p w14:paraId="26BBF73F" w14:textId="77777777" w:rsidR="00A523D8" w:rsidRPr="003E30E1" w:rsidRDefault="00A523D8" w:rsidP="00A523D8">
      <w:pPr>
        <w:pStyle w:val="Qsheading1"/>
        <w:rPr>
          <w:rFonts w:ascii="Verdana" w:hAnsi="Verdana"/>
          <w:szCs w:val="22"/>
        </w:rPr>
      </w:pPr>
      <w:r w:rsidRPr="003E30E1">
        <w:rPr>
          <w:rFonts w:ascii="Verdana" w:hAnsi="Verdana"/>
          <w:szCs w:val="22"/>
        </w:rPr>
        <w:t>Venture capital / corporate finance business</w:t>
      </w:r>
    </w:p>
    <w:p w14:paraId="1408FF96" w14:textId="288C7926" w:rsidR="00A523D8" w:rsidRPr="00D35A37" w:rsidRDefault="00A523D8" w:rsidP="00A523D8">
      <w:pPr>
        <w:pStyle w:val="QuestionCharChar"/>
        <w:rPr>
          <w:rFonts w:ascii="Verdana" w:hAnsi="Verdana"/>
          <w:bCs/>
        </w:rPr>
      </w:pPr>
      <w:r>
        <w:rPr>
          <w:rFonts w:ascii="Verdana" w:hAnsi="Verdana"/>
          <w:bCs/>
        </w:rPr>
        <w:tab/>
        <w:t>1.3</w:t>
      </w:r>
      <w:r w:rsidR="00EB60B1">
        <w:rPr>
          <w:rFonts w:ascii="Verdana" w:hAnsi="Verdana"/>
          <w:bCs/>
        </w:rPr>
        <w:t>4</w:t>
      </w:r>
      <w:r w:rsidRPr="00D35A37">
        <w:rPr>
          <w:rFonts w:ascii="Verdana" w:hAnsi="Verdana"/>
          <w:bCs/>
        </w:rPr>
        <w:tab/>
        <w:t>The applicant firm must tick the box below if it is seeking authorisation only to carry on venture capital business and wishes to adopt the standard requirement below.</w:t>
      </w:r>
    </w:p>
    <w:p w14:paraId="3841CCD9" w14:textId="77777777" w:rsidR="00A523D8" w:rsidRDefault="00A523D8" w:rsidP="00A523D8">
      <w:pPr>
        <w:pStyle w:val="Qsyesno"/>
        <w:rPr>
          <w:rFonts w:ascii="Verdana" w:hAnsi="Verdana"/>
        </w:rPr>
      </w:pPr>
      <w:r w:rsidRPr="00F01A59">
        <w:rPr>
          <w:rFonts w:ascii="Verdana" w:hAnsi="Verdana"/>
        </w:rPr>
        <w:fldChar w:fldCharType="begin">
          <w:ffData>
            <w:name w:val="Check53"/>
            <w:enabled/>
            <w:calcOnExit w:val="0"/>
            <w:checkBox>
              <w:sizeAuto/>
              <w:default w:val="0"/>
            </w:checkBox>
          </w:ffData>
        </w:fldChar>
      </w:r>
      <w:r w:rsidRPr="00F01A59">
        <w:rPr>
          <w:rFonts w:ascii="Verdana" w:hAnsi="Verdana"/>
        </w:rPr>
        <w:instrText xml:space="preserve"> FORMCHECKBOX </w:instrText>
      </w:r>
      <w:r w:rsidRPr="00F01A59">
        <w:rPr>
          <w:rFonts w:ascii="Verdana" w:hAnsi="Verdana"/>
        </w:rPr>
      </w:r>
      <w:r w:rsidRPr="00F01A59">
        <w:rPr>
          <w:rFonts w:ascii="Verdana" w:hAnsi="Verdana"/>
        </w:rPr>
        <w:fldChar w:fldCharType="separate"/>
      </w:r>
      <w:r w:rsidRPr="00F01A59">
        <w:rPr>
          <w:rFonts w:ascii="Verdana" w:hAnsi="Verdana"/>
        </w:rPr>
        <w:fldChar w:fldCharType="end"/>
      </w:r>
      <w:r w:rsidRPr="00F01A59">
        <w:rPr>
          <w:rFonts w:ascii="Verdana" w:hAnsi="Verdana"/>
        </w:rPr>
        <w:t xml:space="preserve"> 'The firm must not c</w:t>
      </w:r>
      <w:r>
        <w:rPr>
          <w:rFonts w:ascii="Verdana" w:hAnsi="Verdana"/>
        </w:rPr>
        <w:t>onduct</w:t>
      </w:r>
      <w:r w:rsidRPr="00F01A59">
        <w:rPr>
          <w:rFonts w:ascii="Verdana" w:hAnsi="Verdana"/>
        </w:rPr>
        <w:t xml:space="preserve"> designated investment business other than venture capital business.'</w:t>
      </w:r>
    </w:p>
    <w:p w14:paraId="4F5C72E1" w14:textId="6148CE7D" w:rsidR="00A523D8" w:rsidRPr="00D35A37" w:rsidRDefault="006303CD" w:rsidP="00A523D8">
      <w:pPr>
        <w:pStyle w:val="QuestionCharChar"/>
        <w:rPr>
          <w:rFonts w:ascii="Verdana" w:hAnsi="Verdana"/>
          <w:bCs/>
        </w:rPr>
      </w:pPr>
      <w:r>
        <w:rPr>
          <w:rFonts w:ascii="Verdana" w:hAnsi="Verdana"/>
          <w:bCs/>
        </w:rPr>
        <w:lastRenderedPageBreak/>
        <w:t>1.3</w:t>
      </w:r>
      <w:r w:rsidR="00EB60B1">
        <w:rPr>
          <w:rFonts w:ascii="Verdana" w:hAnsi="Verdana"/>
          <w:bCs/>
        </w:rPr>
        <w:t>5</w:t>
      </w:r>
      <w:r w:rsidR="00A523D8">
        <w:rPr>
          <w:rFonts w:ascii="Verdana" w:hAnsi="Verdana"/>
          <w:bCs/>
        </w:rPr>
        <w:t xml:space="preserve"> </w:t>
      </w:r>
      <w:r w:rsidR="00A523D8" w:rsidRPr="00D35A37">
        <w:rPr>
          <w:rFonts w:ascii="Verdana" w:hAnsi="Verdana"/>
          <w:bCs/>
        </w:rPr>
        <w:t xml:space="preserve">The applicant firm must tick the box below if it is seeking authorisation only to carry on </w:t>
      </w:r>
      <w:r w:rsidR="00A523D8">
        <w:rPr>
          <w:rFonts w:ascii="Verdana" w:hAnsi="Verdana"/>
          <w:bCs/>
        </w:rPr>
        <w:t>corporate finance</w:t>
      </w:r>
      <w:r w:rsidR="00A523D8" w:rsidRPr="00D35A37">
        <w:rPr>
          <w:rFonts w:ascii="Verdana" w:hAnsi="Verdana"/>
          <w:bCs/>
        </w:rPr>
        <w:t xml:space="preserve"> business and wishes to adopt the standard requirement below.</w:t>
      </w:r>
    </w:p>
    <w:p w14:paraId="28AFF79C" w14:textId="77777777" w:rsidR="00A523D8" w:rsidRDefault="00A523D8" w:rsidP="00A523D8">
      <w:pPr>
        <w:pStyle w:val="Qsyesno"/>
        <w:rPr>
          <w:rFonts w:ascii="Verdana" w:hAnsi="Verdana"/>
        </w:rPr>
      </w:pPr>
      <w:r w:rsidRPr="00F01A59">
        <w:rPr>
          <w:rFonts w:ascii="Verdana" w:hAnsi="Verdana"/>
        </w:rPr>
        <w:fldChar w:fldCharType="begin">
          <w:ffData>
            <w:name w:val="Check53"/>
            <w:enabled/>
            <w:calcOnExit w:val="0"/>
            <w:checkBox>
              <w:sizeAuto/>
              <w:default w:val="0"/>
            </w:checkBox>
          </w:ffData>
        </w:fldChar>
      </w:r>
      <w:r w:rsidRPr="00F01A59">
        <w:rPr>
          <w:rFonts w:ascii="Verdana" w:hAnsi="Verdana"/>
        </w:rPr>
        <w:instrText xml:space="preserve"> FORMCHECKBOX </w:instrText>
      </w:r>
      <w:r w:rsidRPr="00F01A59">
        <w:rPr>
          <w:rFonts w:ascii="Verdana" w:hAnsi="Verdana"/>
        </w:rPr>
      </w:r>
      <w:r w:rsidRPr="00F01A59">
        <w:rPr>
          <w:rFonts w:ascii="Verdana" w:hAnsi="Verdana"/>
        </w:rPr>
        <w:fldChar w:fldCharType="separate"/>
      </w:r>
      <w:r w:rsidRPr="00F01A59">
        <w:rPr>
          <w:rFonts w:ascii="Verdana" w:hAnsi="Verdana"/>
        </w:rPr>
        <w:fldChar w:fldCharType="end"/>
      </w:r>
      <w:r>
        <w:rPr>
          <w:rFonts w:ascii="Verdana" w:hAnsi="Verdana"/>
        </w:rPr>
        <w:t xml:space="preserve"> 'The firm must not conduct</w:t>
      </w:r>
      <w:r w:rsidRPr="00F01A59">
        <w:rPr>
          <w:rFonts w:ascii="Verdana" w:hAnsi="Verdana"/>
        </w:rPr>
        <w:t xml:space="preserve"> designated investment business oth</w:t>
      </w:r>
      <w:r>
        <w:rPr>
          <w:rFonts w:ascii="Verdana" w:hAnsi="Verdana"/>
        </w:rPr>
        <w:t>er than corporate finance business</w:t>
      </w:r>
      <w:r w:rsidRPr="00F01A59">
        <w:rPr>
          <w:rFonts w:ascii="Verdana" w:hAnsi="Verdana"/>
        </w:rPr>
        <w:t>.'</w:t>
      </w:r>
    </w:p>
    <w:p w14:paraId="01BAD54C" w14:textId="24AAD02C" w:rsidR="00A523D8" w:rsidRPr="00D35A37" w:rsidRDefault="00A523D8" w:rsidP="00A523D8">
      <w:pPr>
        <w:pStyle w:val="QuestionCharChar"/>
        <w:rPr>
          <w:rFonts w:ascii="Verdana" w:hAnsi="Verdana"/>
          <w:bCs/>
        </w:rPr>
      </w:pPr>
      <w:r w:rsidRPr="00D35A37">
        <w:rPr>
          <w:rFonts w:ascii="Verdana" w:hAnsi="Verdana"/>
          <w:bCs/>
        </w:rPr>
        <w:tab/>
      </w:r>
      <w:r w:rsidR="006303CD">
        <w:rPr>
          <w:rFonts w:ascii="Verdana" w:hAnsi="Verdana"/>
          <w:bCs/>
        </w:rPr>
        <w:t>1.3</w:t>
      </w:r>
      <w:r w:rsidR="00EB60B1">
        <w:rPr>
          <w:rFonts w:ascii="Verdana" w:hAnsi="Verdana"/>
          <w:bCs/>
        </w:rPr>
        <w:t>6</w:t>
      </w:r>
      <w:r w:rsidRPr="00D35A37">
        <w:rPr>
          <w:rFonts w:ascii="Verdana" w:hAnsi="Verdana"/>
          <w:bCs/>
        </w:rPr>
        <w:tab/>
        <w:t>The applicant firm must tick the box below if it is seeking authorisation only to carry on venture capital and corporate finance business and wishes to adopt the standard requirement below.</w:t>
      </w:r>
    </w:p>
    <w:p w14:paraId="77956BDE" w14:textId="77777777" w:rsidR="00A523D8" w:rsidRPr="00F01A59" w:rsidRDefault="00A523D8" w:rsidP="00A523D8">
      <w:pPr>
        <w:pStyle w:val="Qsyesno"/>
        <w:rPr>
          <w:rFonts w:ascii="Verdana" w:hAnsi="Verdana"/>
        </w:rPr>
      </w:pPr>
      <w:r w:rsidRPr="00F01A59">
        <w:rPr>
          <w:rFonts w:ascii="Verdana" w:hAnsi="Verdana"/>
        </w:rPr>
        <w:fldChar w:fldCharType="begin">
          <w:ffData>
            <w:name w:val="Check53"/>
            <w:enabled/>
            <w:calcOnExit w:val="0"/>
            <w:checkBox>
              <w:sizeAuto/>
              <w:default w:val="0"/>
            </w:checkBox>
          </w:ffData>
        </w:fldChar>
      </w:r>
      <w:r w:rsidRPr="00F01A59">
        <w:rPr>
          <w:rFonts w:ascii="Verdana" w:hAnsi="Verdana"/>
        </w:rPr>
        <w:instrText xml:space="preserve"> FORMCHECKBOX </w:instrText>
      </w:r>
      <w:r w:rsidRPr="00F01A59">
        <w:rPr>
          <w:rFonts w:ascii="Verdana" w:hAnsi="Verdana"/>
        </w:rPr>
      </w:r>
      <w:r w:rsidRPr="00F01A59">
        <w:rPr>
          <w:rFonts w:ascii="Verdana" w:hAnsi="Verdana"/>
        </w:rPr>
        <w:fldChar w:fldCharType="separate"/>
      </w:r>
      <w:r w:rsidRPr="00F01A59">
        <w:rPr>
          <w:rFonts w:ascii="Verdana" w:hAnsi="Verdana"/>
        </w:rPr>
        <w:fldChar w:fldCharType="end"/>
      </w:r>
      <w:r w:rsidRPr="00F01A59">
        <w:rPr>
          <w:rFonts w:ascii="Verdana" w:hAnsi="Verdana"/>
        </w:rPr>
        <w:t xml:space="preserve"> 'The firm must not carry on designated investment business other than venture capital and corporate finance business'</w:t>
      </w:r>
    </w:p>
    <w:p w14:paraId="3A582ABF" w14:textId="7AE1C648" w:rsidR="00A523D8" w:rsidRPr="00D35A37" w:rsidRDefault="00A523D8" w:rsidP="00A523D8">
      <w:pPr>
        <w:pStyle w:val="QuestionCharChar"/>
        <w:rPr>
          <w:rFonts w:ascii="Verdana" w:hAnsi="Verdana"/>
          <w:bCs/>
        </w:rPr>
      </w:pPr>
      <w:r>
        <w:rPr>
          <w:rFonts w:ascii="Verdana" w:hAnsi="Verdana"/>
          <w:bCs/>
        </w:rPr>
        <w:tab/>
      </w:r>
      <w:r w:rsidR="006303CD">
        <w:rPr>
          <w:rFonts w:ascii="Verdana" w:hAnsi="Verdana"/>
          <w:bCs/>
        </w:rPr>
        <w:t>1.3</w:t>
      </w:r>
      <w:r w:rsidR="00EB60B1">
        <w:rPr>
          <w:rFonts w:ascii="Verdana" w:hAnsi="Verdana"/>
          <w:bCs/>
        </w:rPr>
        <w:t>7</w:t>
      </w:r>
      <w:r w:rsidRPr="00D35A37">
        <w:rPr>
          <w:rFonts w:ascii="Verdana" w:hAnsi="Verdana"/>
          <w:bCs/>
        </w:rPr>
        <w:tab/>
        <w:t xml:space="preserve">You must tick the box(es) below if the applicant firm is seeking authorisation for advising retail clients, but it is only advising retail clients on venture capital business and/or corporate finance business </w:t>
      </w:r>
    </w:p>
    <w:p w14:paraId="636CBEF8" w14:textId="77777777" w:rsidR="00A523D8" w:rsidRPr="00F01A59" w:rsidRDefault="00A523D8" w:rsidP="00A523D8">
      <w:pPr>
        <w:pStyle w:val="Qsyesno"/>
        <w:rPr>
          <w:rFonts w:ascii="Verdana" w:hAnsi="Verdana"/>
        </w:rPr>
      </w:pPr>
      <w:r w:rsidRPr="00F01A59">
        <w:rPr>
          <w:rFonts w:ascii="Verdana" w:hAnsi="Verdana"/>
        </w:rPr>
        <w:fldChar w:fldCharType="begin">
          <w:ffData>
            <w:name w:val="Check53"/>
            <w:enabled/>
            <w:calcOnExit w:val="0"/>
            <w:checkBox>
              <w:sizeAuto/>
              <w:default w:val="0"/>
            </w:checkBox>
          </w:ffData>
        </w:fldChar>
      </w:r>
      <w:r w:rsidRPr="00F01A59">
        <w:rPr>
          <w:rFonts w:ascii="Verdana" w:hAnsi="Verdana"/>
        </w:rPr>
        <w:instrText xml:space="preserve"> FORMCHECKBOX </w:instrText>
      </w:r>
      <w:r w:rsidRPr="00F01A59">
        <w:rPr>
          <w:rFonts w:ascii="Verdana" w:hAnsi="Verdana"/>
        </w:rPr>
      </w:r>
      <w:r w:rsidRPr="00F01A59">
        <w:rPr>
          <w:rFonts w:ascii="Verdana" w:hAnsi="Verdana"/>
        </w:rPr>
        <w:fldChar w:fldCharType="separate"/>
      </w:r>
      <w:r w:rsidRPr="00F01A59">
        <w:rPr>
          <w:rFonts w:ascii="Verdana" w:hAnsi="Verdana"/>
        </w:rPr>
        <w:fldChar w:fldCharType="end"/>
      </w:r>
      <w:r w:rsidRPr="00F01A59">
        <w:rPr>
          <w:rFonts w:ascii="Verdana" w:hAnsi="Verdana"/>
        </w:rPr>
        <w:t xml:space="preserve"> ‘The firm must not conduct any designated investment business with retail clients other (or except) than corporate finance business.’</w:t>
      </w:r>
    </w:p>
    <w:p w14:paraId="5DE72B46" w14:textId="77777777" w:rsidR="00A523D8" w:rsidRPr="007633E1" w:rsidRDefault="00A523D8" w:rsidP="00A523D8">
      <w:pPr>
        <w:pStyle w:val="Qsyesno"/>
        <w:rPr>
          <w:rFonts w:ascii="Verdana" w:hAnsi="Verdana"/>
        </w:rPr>
      </w:pPr>
      <w:r w:rsidRPr="007633E1">
        <w:rPr>
          <w:rFonts w:ascii="Verdana" w:hAnsi="Verdana"/>
        </w:rPr>
        <w:fldChar w:fldCharType="begin">
          <w:ffData>
            <w:name w:val="Check53"/>
            <w:enabled/>
            <w:calcOnExit w:val="0"/>
            <w:checkBox>
              <w:sizeAuto/>
              <w:default w:val="0"/>
            </w:checkBox>
          </w:ffData>
        </w:fldChar>
      </w:r>
      <w:r w:rsidRPr="007633E1">
        <w:rPr>
          <w:rFonts w:ascii="Verdana" w:hAnsi="Verdana"/>
        </w:rPr>
        <w:instrText xml:space="preserve"> FORMCHECKBOX </w:instrText>
      </w:r>
      <w:r w:rsidRPr="007633E1">
        <w:rPr>
          <w:rFonts w:ascii="Verdana" w:hAnsi="Verdana"/>
        </w:rPr>
      </w:r>
      <w:r w:rsidRPr="007633E1">
        <w:rPr>
          <w:rFonts w:ascii="Verdana" w:hAnsi="Verdana"/>
        </w:rPr>
        <w:fldChar w:fldCharType="separate"/>
      </w:r>
      <w:r w:rsidRPr="007633E1">
        <w:rPr>
          <w:rFonts w:ascii="Verdana" w:hAnsi="Verdana"/>
        </w:rPr>
        <w:fldChar w:fldCharType="end"/>
      </w:r>
      <w:r w:rsidRPr="00DD4034">
        <w:rPr>
          <w:rFonts w:ascii="Verdana" w:hAnsi="Verdana"/>
        </w:rPr>
        <w:t xml:space="preserve"> </w:t>
      </w:r>
      <w:r w:rsidRPr="007633E1">
        <w:rPr>
          <w:rFonts w:ascii="Verdana" w:hAnsi="Verdana"/>
        </w:rPr>
        <w:t xml:space="preserve">‘The firm must not conduct any designated investment business with retail clients other (or except) than venture capital business.’ </w:t>
      </w:r>
    </w:p>
    <w:p w14:paraId="22BBA1D3" w14:textId="29206389" w:rsidR="00B45625" w:rsidRDefault="00B45625" w:rsidP="00B45625">
      <w:pPr>
        <w:pStyle w:val="Qsheading1"/>
        <w:rPr>
          <w:rFonts w:ascii="Verdana" w:hAnsi="Verdana"/>
          <w:szCs w:val="22"/>
        </w:rPr>
      </w:pPr>
      <w:r>
        <w:rPr>
          <w:rFonts w:ascii="Verdana" w:hAnsi="Verdana"/>
          <w:szCs w:val="22"/>
        </w:rPr>
        <w:t>Financial Promotions</w:t>
      </w:r>
    </w:p>
    <w:p w14:paraId="64376C74" w14:textId="7CAEBF3B" w:rsidR="00B813E4" w:rsidRDefault="00B813E4" w:rsidP="00B813E4">
      <w:pPr>
        <w:pStyle w:val="Question"/>
        <w:keepNext/>
        <w:spacing w:before="0" w:after="0"/>
        <w:ind w:firstLine="0"/>
        <w:rPr>
          <w:rFonts w:ascii="Verdana" w:hAnsi="Verdana"/>
        </w:rPr>
      </w:pPr>
      <w:r w:rsidRPr="00482113">
        <w:rPr>
          <w:rFonts w:ascii="Verdana" w:hAnsi="Verdana"/>
        </w:rPr>
        <w:t xml:space="preserve">From </w:t>
      </w:r>
      <w:r w:rsidR="708D02E2" w:rsidRPr="003B4097">
        <w:rPr>
          <w:rFonts w:ascii="Verdana" w:eastAsia="Verdana" w:hAnsi="Verdana" w:cs="Verdana"/>
          <w:szCs w:val="18"/>
        </w:rPr>
        <w:t>7</w:t>
      </w:r>
      <w:r w:rsidR="708D02E2" w:rsidRPr="003B4097">
        <w:rPr>
          <w:rFonts w:ascii="Verdana" w:eastAsia="Verdana" w:hAnsi="Verdana" w:cs="Verdana"/>
          <w:szCs w:val="18"/>
          <w:vertAlign w:val="superscript"/>
        </w:rPr>
        <w:t>th</w:t>
      </w:r>
      <w:r w:rsidR="708D02E2" w:rsidRPr="003B4097">
        <w:rPr>
          <w:rFonts w:ascii="Verdana" w:eastAsia="Verdana" w:hAnsi="Verdana" w:cs="Verdana"/>
          <w:szCs w:val="18"/>
        </w:rPr>
        <w:t xml:space="preserve"> February 202</w:t>
      </w:r>
      <w:r w:rsidR="00E76EA2">
        <w:rPr>
          <w:rFonts w:ascii="Verdana" w:eastAsia="Verdana" w:hAnsi="Verdana" w:cs="Verdana"/>
          <w:szCs w:val="18"/>
        </w:rPr>
        <w:t>4</w:t>
      </w:r>
      <w:r w:rsidRPr="00482113">
        <w:rPr>
          <w:rFonts w:ascii="Verdana" w:hAnsi="Verdana"/>
        </w:rPr>
        <w:t xml:space="preserve"> all authorised persons will require specific FCA permission to approve financial promotions for unauthorised persons. Authorised persons do not need to seek FCA permission to approve (i) their own financial promotions; or (ii) the financial promotions of their group entities or appointed representatives (in relation to regulated activities for which the firm has accepted responsibility).</w:t>
      </w:r>
    </w:p>
    <w:p w14:paraId="283DD278" w14:textId="61FAF64D" w:rsidR="00E71A13" w:rsidRPr="00E71A13" w:rsidRDefault="00CB721F" w:rsidP="00CB721F">
      <w:pPr>
        <w:pStyle w:val="QuestionCharChar"/>
        <w:rPr>
          <w:rFonts w:ascii="Verdana" w:hAnsi="Verdana"/>
        </w:rPr>
      </w:pPr>
      <w:r w:rsidRPr="00186811">
        <w:rPr>
          <w:rFonts w:ascii="Verdana" w:hAnsi="Verdana"/>
        </w:rPr>
        <w:t>1.3</w:t>
      </w:r>
      <w:r w:rsidR="00EB60B1">
        <w:rPr>
          <w:rFonts w:ascii="Verdana" w:hAnsi="Verdana"/>
        </w:rPr>
        <w:t>8</w:t>
      </w:r>
      <w:r w:rsidRPr="00186811">
        <w:rPr>
          <w:rFonts w:ascii="Verdana" w:hAnsi="Verdana"/>
        </w:rPr>
        <w:tab/>
      </w:r>
      <w:r w:rsidR="00E71A13" w:rsidRPr="00E71A13">
        <w:rPr>
          <w:rFonts w:ascii="Verdana" w:hAnsi="Verdana"/>
        </w:rPr>
        <w:t>Is the applicant firm applying for permission to approve financial promotions for unauthorised persons (other than its group entities or appointed representatives) under section 21 of FSMA?</w:t>
      </w:r>
    </w:p>
    <w:p w14:paraId="25D106ED" w14:textId="77777777" w:rsidR="00021924" w:rsidRDefault="00021924" w:rsidP="00CB721F">
      <w:pPr>
        <w:pStyle w:val="Qsyesno"/>
        <w:keepNext/>
        <w:tabs>
          <w:tab w:val="left" w:pos="624"/>
        </w:tabs>
        <w:spacing w:before="0" w:after="0"/>
        <w:rPr>
          <w:rFonts w:ascii="Verdana" w:hAnsi="Verdana"/>
        </w:rPr>
      </w:pPr>
      <w:r w:rsidRPr="00021924">
        <w:rPr>
          <w:rFonts w:ascii="Verdana" w:hAnsi="Verdana"/>
        </w:rPr>
        <w:t xml:space="preserve">By selecting </w:t>
      </w:r>
      <w:proofErr w:type="gramStart"/>
      <w:r w:rsidRPr="00021924">
        <w:rPr>
          <w:rFonts w:ascii="Verdana" w:hAnsi="Verdana"/>
        </w:rPr>
        <w:t>yes</w:t>
      </w:r>
      <w:proofErr w:type="gramEnd"/>
      <w:r w:rsidRPr="00021924">
        <w:rPr>
          <w:rFonts w:ascii="Verdana" w:hAnsi="Verdana"/>
        </w:rPr>
        <w:t xml:space="preserve"> you are applying for permission to approve financial promotions for unauthorised persons. This will not affect the firm's ability to approve its own financial promotions or those of its appointed representatives and members of its group. You will be asked further questions about this in the application for permission to approve financial promotions.</w:t>
      </w:r>
    </w:p>
    <w:p w14:paraId="3C234088" w14:textId="1C11D3B7" w:rsidR="00CB721F" w:rsidRPr="00B6111A" w:rsidRDefault="00CB721F" w:rsidP="00CB721F">
      <w:pPr>
        <w:pStyle w:val="Qsyesno"/>
        <w:keepNext/>
        <w:tabs>
          <w:tab w:val="left" w:pos="624"/>
        </w:tabs>
        <w:spacing w:before="0" w:after="0"/>
        <w:rPr>
          <w:rFonts w:ascii="Verdana" w:hAnsi="Verdana"/>
        </w:rPr>
      </w:pPr>
      <w:r>
        <w:fldChar w:fldCharType="begin">
          <w:ffData>
            <w:name w:val="Check16"/>
            <w:enabled/>
            <w:calcOnExit w:val="0"/>
            <w:checkBox>
              <w:sizeAuto/>
              <w:default w:val="0"/>
            </w:checkBox>
          </w:ffData>
        </w:fldChar>
      </w:r>
      <w:r>
        <w:rPr>
          <w:rFonts w:ascii="Verdana" w:hAnsi="Verdana"/>
        </w:rPr>
        <w:instrText xml:space="preserve"> FORMCHECKBOX </w:instrText>
      </w:r>
      <w:r>
        <w:fldChar w:fldCharType="separate"/>
      </w:r>
      <w:r>
        <w:fldChar w:fldCharType="end"/>
      </w:r>
      <w:r>
        <w:rPr>
          <w:rFonts w:ascii="Verdana" w:hAnsi="Verdana"/>
        </w:rPr>
        <w:tab/>
        <w:t>No</w:t>
      </w:r>
      <w:r w:rsidR="00B6111A">
        <w:rPr>
          <w:rFonts w:ascii="Webdings" w:eastAsia="Webdings" w:hAnsi="Webdings" w:cs="Webdings"/>
        </w:rPr>
        <w:t>4</w:t>
      </w:r>
      <w:r w:rsidR="00B6111A">
        <w:rPr>
          <w:rFonts w:ascii="Verdana" w:eastAsia="Webdings" w:hAnsi="Verdana" w:cs="Webdings"/>
        </w:rPr>
        <w:t xml:space="preserve">Continue to Question </w:t>
      </w:r>
      <w:r w:rsidR="00640DAF">
        <w:rPr>
          <w:rFonts w:ascii="Verdana" w:eastAsia="Webdings" w:hAnsi="Verdana" w:cs="Webdings"/>
        </w:rPr>
        <w:t>1.5</w:t>
      </w:r>
      <w:r w:rsidR="00314376">
        <w:rPr>
          <w:rFonts w:ascii="Verdana" w:eastAsia="Webdings" w:hAnsi="Verdana" w:cs="Webdings"/>
        </w:rPr>
        <w:t>4</w:t>
      </w:r>
    </w:p>
    <w:p w14:paraId="2F6F6D4F" w14:textId="3AEE2C85" w:rsidR="00CB721F" w:rsidRDefault="00CB721F" w:rsidP="00CB721F">
      <w:pPr>
        <w:pStyle w:val="Qsyesno"/>
        <w:keepNext/>
        <w:tabs>
          <w:tab w:val="left" w:pos="624"/>
        </w:tabs>
        <w:spacing w:before="0" w:after="0"/>
        <w:rPr>
          <w:rFonts w:ascii="Verdana" w:hAnsi="Verdana"/>
        </w:rPr>
      </w:pPr>
      <w:r>
        <w:fldChar w:fldCharType="begin">
          <w:ffData>
            <w:name w:val="Check16"/>
            <w:enabled/>
            <w:calcOnExit w:val="0"/>
            <w:checkBox>
              <w:sizeAuto/>
              <w:default w:val="0"/>
            </w:checkBox>
          </w:ffData>
        </w:fldChar>
      </w:r>
      <w:r>
        <w:rPr>
          <w:rFonts w:ascii="Verdana" w:hAnsi="Verdana"/>
        </w:rPr>
        <w:instrText xml:space="preserve"> FORMCHECKBOX </w:instrText>
      </w:r>
      <w:r>
        <w:fldChar w:fldCharType="separate"/>
      </w:r>
      <w:r>
        <w:fldChar w:fldCharType="end"/>
      </w:r>
      <w:r>
        <w:rPr>
          <w:rFonts w:ascii="Verdana" w:hAnsi="Verdana"/>
        </w:rPr>
        <w:tab/>
        <w:t>Yes</w:t>
      </w:r>
      <w:r>
        <w:rPr>
          <w:rFonts w:ascii="Verdana" w:hAnsi="Verdana"/>
        </w:rPr>
        <w:tab/>
      </w:r>
      <w:r>
        <w:rPr>
          <w:rFonts w:ascii="Webdings" w:eastAsia="Webdings" w:hAnsi="Webdings" w:cs="Webdings"/>
        </w:rPr>
        <w:t>4</w:t>
      </w:r>
      <w:r w:rsidR="00A259CD">
        <w:rPr>
          <w:rFonts w:ascii="Verdana" w:hAnsi="Verdana"/>
        </w:rPr>
        <w:t xml:space="preserve"> </w:t>
      </w:r>
      <w:r w:rsidR="001E126B">
        <w:rPr>
          <w:rFonts w:ascii="Verdana" w:hAnsi="Verdana"/>
        </w:rPr>
        <w:t>Continue to Question 1.3</w:t>
      </w:r>
      <w:r w:rsidR="00314376">
        <w:rPr>
          <w:rFonts w:ascii="Verdana" w:hAnsi="Verdana"/>
        </w:rPr>
        <w:t>9</w:t>
      </w:r>
    </w:p>
    <w:p w14:paraId="5E615C46" w14:textId="77777777" w:rsidR="00F90257" w:rsidRDefault="00B11B06" w:rsidP="00B11B06">
      <w:pPr>
        <w:pStyle w:val="Question"/>
        <w:keepNext/>
        <w:rPr>
          <w:rFonts w:ascii="Verdana" w:hAnsi="Verdana"/>
          <w:b/>
        </w:rPr>
      </w:pPr>
      <w:r>
        <w:rPr>
          <w:rFonts w:ascii="Verdana" w:hAnsi="Verdana"/>
          <w:b/>
        </w:rPr>
        <w:tab/>
      </w:r>
    </w:p>
    <w:p w14:paraId="0C627701" w14:textId="77777777" w:rsidR="00F90257" w:rsidRDefault="00F90257">
      <w:pPr>
        <w:spacing w:before="0" w:line="240" w:lineRule="auto"/>
        <w:rPr>
          <w:rFonts w:ascii="Verdana" w:hAnsi="Verdana"/>
          <w:b/>
          <w:sz w:val="18"/>
        </w:rPr>
      </w:pPr>
      <w:r>
        <w:rPr>
          <w:rFonts w:ascii="Verdana" w:hAnsi="Verdana"/>
          <w:b/>
        </w:rPr>
        <w:br w:type="page"/>
      </w:r>
    </w:p>
    <w:p w14:paraId="7AE510B7" w14:textId="581DDADF" w:rsidR="00B11B06" w:rsidRDefault="0046223A" w:rsidP="00B11B06">
      <w:pPr>
        <w:pStyle w:val="Question"/>
        <w:keepNext/>
        <w:rPr>
          <w:rFonts w:ascii="Verdana" w:hAnsi="Verdana"/>
          <w:b/>
        </w:rPr>
      </w:pPr>
      <w:r>
        <w:rPr>
          <w:rFonts w:ascii="Verdana" w:hAnsi="Verdana"/>
          <w:b/>
        </w:rPr>
        <w:lastRenderedPageBreak/>
        <w:t>1.3</w:t>
      </w:r>
      <w:r w:rsidR="00314376">
        <w:rPr>
          <w:rFonts w:ascii="Verdana" w:hAnsi="Verdana"/>
          <w:b/>
        </w:rPr>
        <w:t>9</w:t>
      </w:r>
      <w:r w:rsidR="00B11B06">
        <w:rPr>
          <w:rFonts w:ascii="Verdana" w:hAnsi="Verdana"/>
          <w:b/>
        </w:rPr>
        <w:tab/>
      </w:r>
      <w:r w:rsidR="00B21672" w:rsidRPr="04E460FA">
        <w:rPr>
          <w:rFonts w:ascii="Verdana" w:hAnsi="Verdana"/>
          <w:b/>
          <w:bCs/>
        </w:rPr>
        <w:t xml:space="preserve">Give details below of the </w:t>
      </w:r>
      <w:r w:rsidR="00514AD1">
        <w:rPr>
          <w:rFonts w:ascii="Verdana" w:hAnsi="Verdana"/>
          <w:b/>
          <w:bCs/>
        </w:rPr>
        <w:t xml:space="preserve">type of </w:t>
      </w:r>
      <w:r w:rsidR="00B21672" w:rsidRPr="04E460FA">
        <w:rPr>
          <w:rFonts w:ascii="Verdana" w:hAnsi="Verdana"/>
          <w:b/>
          <w:bCs/>
        </w:rPr>
        <w:t>investment</w:t>
      </w:r>
      <w:r w:rsidR="00CF2A5C">
        <w:rPr>
          <w:rFonts w:ascii="Verdana" w:hAnsi="Verdana"/>
          <w:b/>
          <w:bCs/>
        </w:rPr>
        <w:t>s</w:t>
      </w:r>
      <w:r w:rsidR="00B21672" w:rsidRPr="04E460FA">
        <w:rPr>
          <w:rFonts w:ascii="Verdana" w:hAnsi="Verdana"/>
          <w:b/>
          <w:bCs/>
        </w:rPr>
        <w:t xml:space="preserve"> </w:t>
      </w:r>
      <w:r w:rsidR="00B21672">
        <w:rPr>
          <w:rFonts w:ascii="Verdana" w:hAnsi="Verdana"/>
          <w:b/>
          <w:bCs/>
        </w:rPr>
        <w:t xml:space="preserve">the </w:t>
      </w:r>
      <w:r w:rsidR="00B21672" w:rsidRPr="04E460FA">
        <w:rPr>
          <w:rFonts w:ascii="Verdana" w:hAnsi="Verdana"/>
          <w:b/>
          <w:bCs/>
        </w:rPr>
        <w:t xml:space="preserve">applicant firm </w:t>
      </w:r>
      <w:r w:rsidR="00CF2A5C">
        <w:rPr>
          <w:rFonts w:ascii="Verdana" w:hAnsi="Verdana"/>
          <w:b/>
          <w:bCs/>
        </w:rPr>
        <w:t xml:space="preserve">wants </w:t>
      </w:r>
      <w:r w:rsidR="00B21672" w:rsidRPr="04E460FA">
        <w:rPr>
          <w:rFonts w:ascii="Verdana" w:hAnsi="Verdana"/>
          <w:b/>
          <w:bCs/>
        </w:rPr>
        <w:t xml:space="preserve">to apply </w:t>
      </w:r>
      <w:r w:rsidR="00B21672">
        <w:rPr>
          <w:rFonts w:ascii="Verdana" w:hAnsi="Verdana"/>
          <w:b/>
          <w:bCs/>
        </w:rPr>
        <w:t xml:space="preserve">for permission to approve </w:t>
      </w:r>
      <w:r w:rsidR="00B21672" w:rsidRPr="04E460FA">
        <w:rPr>
          <w:rFonts w:ascii="Verdana" w:hAnsi="Verdana"/>
          <w:b/>
          <w:bCs/>
        </w:rPr>
        <w:t>financial promotions</w:t>
      </w:r>
      <w:r w:rsidR="00CF2A5C">
        <w:rPr>
          <w:rFonts w:ascii="Verdana" w:hAnsi="Verdana"/>
          <w:b/>
          <w:bCs/>
        </w:rPr>
        <w:t xml:space="preserve"> for</w:t>
      </w:r>
      <w:r w:rsidR="00B21672" w:rsidRPr="04E460FA">
        <w:rPr>
          <w:rFonts w:ascii="Verdana" w:hAnsi="Verdana"/>
          <w:b/>
          <w:bCs/>
        </w:rPr>
        <w:t>.</w:t>
      </w:r>
    </w:p>
    <w:tbl>
      <w:tblPr>
        <w:tblW w:w="722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413"/>
        <w:gridCol w:w="5812"/>
      </w:tblGrid>
      <w:tr w:rsidR="000808D2" w:rsidRPr="00A507AC" w14:paraId="2C8CA0F6" w14:textId="77777777" w:rsidTr="00A507AC">
        <w:tc>
          <w:tcPr>
            <w:tcW w:w="1413" w:type="dxa"/>
          </w:tcPr>
          <w:p w14:paraId="2325462D" w14:textId="694F52AB" w:rsidR="000808D2" w:rsidRPr="00A507AC" w:rsidRDefault="000808D2" w:rsidP="00551BCB">
            <w:pPr>
              <w:pStyle w:val="Question"/>
              <w:tabs>
                <w:tab w:val="clear" w:pos="284"/>
                <w:tab w:val="left" w:pos="0"/>
              </w:tabs>
              <w:spacing w:before="100" w:beforeAutospacing="1" w:after="100" w:afterAutospacing="1" w:line="240" w:lineRule="auto"/>
              <w:ind w:right="0" w:firstLine="0"/>
              <w:rPr>
                <w:rFonts w:ascii="Verdana" w:hAnsi="Verdana"/>
                <w:b/>
                <w:bCs/>
              </w:rPr>
            </w:pPr>
            <w:r>
              <w:rPr>
                <w:rFonts w:ascii="Verdana" w:hAnsi="Verdana"/>
                <w:b/>
                <w:bCs/>
              </w:rPr>
              <w:t>A</w:t>
            </w:r>
            <w:r w:rsidRPr="00A507AC">
              <w:rPr>
                <w:rFonts w:ascii="Verdana" w:hAnsi="Verdana"/>
                <w:b/>
                <w:bCs/>
              </w:rPr>
              <w:t>dd</w:t>
            </w:r>
          </w:p>
        </w:tc>
        <w:tc>
          <w:tcPr>
            <w:tcW w:w="5812" w:type="dxa"/>
          </w:tcPr>
          <w:p w14:paraId="6801EA76" w14:textId="4B16DDB4" w:rsidR="000808D2" w:rsidRPr="00A507AC" w:rsidRDefault="000808D2" w:rsidP="00DA1FDA">
            <w:pPr>
              <w:pStyle w:val="QsyesnoCharChar"/>
              <w:tabs>
                <w:tab w:val="left" w:pos="624"/>
                <w:tab w:val="left" w:pos="709"/>
              </w:tabs>
              <w:spacing w:after="100" w:afterAutospacing="1" w:line="240" w:lineRule="auto"/>
              <w:ind w:right="0"/>
              <w:rPr>
                <w:rFonts w:ascii="Verdana" w:hAnsi="Verdana"/>
                <w:b/>
                <w:bCs/>
              </w:rPr>
            </w:pPr>
            <w:r w:rsidRPr="00A507AC">
              <w:rPr>
                <w:rFonts w:ascii="Verdana" w:hAnsi="Verdana"/>
                <w:b/>
                <w:bCs/>
              </w:rPr>
              <w:t>Investment Type</w:t>
            </w:r>
          </w:p>
        </w:tc>
      </w:tr>
      <w:tr w:rsidR="00B11B06" w:rsidRPr="005510FB" w14:paraId="0782C8DC" w14:textId="77777777" w:rsidTr="00A507AC">
        <w:tc>
          <w:tcPr>
            <w:tcW w:w="1413" w:type="dxa"/>
          </w:tcPr>
          <w:p w14:paraId="21AA5954" w14:textId="77777777" w:rsidR="00B11B06" w:rsidRPr="005510FB" w:rsidRDefault="00B11B06" w:rsidP="00551BCB">
            <w:pPr>
              <w:pStyle w:val="Question"/>
              <w:tabs>
                <w:tab w:val="clear" w:pos="284"/>
                <w:tab w:val="left" w:pos="0"/>
              </w:tabs>
              <w:spacing w:before="100" w:beforeAutospacing="1" w:after="100" w:afterAutospacing="1" w:line="240" w:lineRule="auto"/>
              <w:ind w:right="0" w:firstLine="0"/>
              <w:rPr>
                <w:rFonts w:ascii="Verdana" w:hAnsi="Verdana"/>
                <w:b/>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4F0ED80A" w14:textId="430CA214" w:rsidR="000808D2" w:rsidRPr="00E71A13" w:rsidRDefault="00B11B06" w:rsidP="00DA1FDA">
            <w:pPr>
              <w:pStyle w:val="QsyesnoCharChar"/>
              <w:tabs>
                <w:tab w:val="left" w:pos="624"/>
                <w:tab w:val="left" w:pos="709"/>
              </w:tabs>
              <w:spacing w:after="100" w:afterAutospacing="1" w:line="240" w:lineRule="auto"/>
              <w:ind w:right="0"/>
              <w:rPr>
                <w:rFonts w:ascii="Verdana" w:hAnsi="Verdana"/>
              </w:rPr>
            </w:pPr>
            <w:r>
              <w:rPr>
                <w:rFonts w:ascii="Verdana" w:hAnsi="Verdana"/>
              </w:rPr>
              <w:t>Deposits</w:t>
            </w:r>
            <w:r w:rsidR="000808D2">
              <w:rPr>
                <w:rFonts w:ascii="Verdana" w:hAnsi="Verdana"/>
              </w:rPr>
              <w:br/>
            </w:r>
          </w:p>
        </w:tc>
      </w:tr>
      <w:tr w:rsidR="00B11B06" w:rsidRPr="005510FB" w14:paraId="2DC84220" w14:textId="77777777" w:rsidTr="00A507AC">
        <w:tc>
          <w:tcPr>
            <w:tcW w:w="1413" w:type="dxa"/>
          </w:tcPr>
          <w:p w14:paraId="3F604F80" w14:textId="77777777" w:rsidR="00B11B06" w:rsidRPr="005510FB" w:rsidRDefault="00B11B06" w:rsidP="00551BCB">
            <w:pPr>
              <w:pStyle w:val="Question"/>
              <w:tabs>
                <w:tab w:val="clear" w:pos="284"/>
                <w:tab w:val="left" w:pos="0"/>
              </w:tabs>
              <w:spacing w:before="100" w:beforeAutospacing="1" w:after="100" w:afterAutospacing="1" w:line="240" w:lineRule="auto"/>
              <w:ind w:right="0" w:firstLine="0"/>
              <w:rPr>
                <w:rFonts w:ascii="Verdana" w:hAnsi="Verdana"/>
                <w:b/>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06D4D3A6" w14:textId="5364E89E" w:rsidR="00B11B06" w:rsidRPr="005510FB" w:rsidRDefault="00B11B06" w:rsidP="00DA1FDA">
            <w:pPr>
              <w:pStyle w:val="QsyesnoCharChar"/>
              <w:tabs>
                <w:tab w:val="left" w:pos="624"/>
                <w:tab w:val="left" w:pos="709"/>
              </w:tabs>
              <w:spacing w:after="100" w:afterAutospacing="1" w:line="240" w:lineRule="auto"/>
              <w:ind w:right="0"/>
              <w:rPr>
                <w:rFonts w:ascii="Verdana" w:hAnsi="Verdana"/>
                <w:b/>
              </w:rPr>
            </w:pPr>
            <w:r>
              <w:rPr>
                <w:rFonts w:ascii="Verdana" w:hAnsi="Verdana"/>
              </w:rPr>
              <w:t>Insurance</w:t>
            </w:r>
            <w:r w:rsidR="000808D2">
              <w:rPr>
                <w:rFonts w:ascii="Verdana" w:hAnsi="Verdana"/>
              </w:rPr>
              <w:br/>
            </w:r>
          </w:p>
        </w:tc>
      </w:tr>
      <w:tr w:rsidR="00B11B06" w:rsidRPr="005510FB" w14:paraId="17081604" w14:textId="77777777" w:rsidTr="00A507AC">
        <w:tc>
          <w:tcPr>
            <w:tcW w:w="1413" w:type="dxa"/>
          </w:tcPr>
          <w:p w14:paraId="769D8FA7" w14:textId="77777777" w:rsidR="00B11B06" w:rsidRPr="005510FB" w:rsidRDefault="00B11B06" w:rsidP="00551BCB">
            <w:pPr>
              <w:pStyle w:val="Question"/>
              <w:tabs>
                <w:tab w:val="clear" w:pos="284"/>
                <w:tab w:val="left" w:pos="0"/>
              </w:tabs>
              <w:spacing w:before="100" w:beforeAutospacing="1" w:after="100" w:afterAutospacing="1" w:line="240" w:lineRule="auto"/>
              <w:ind w:right="0" w:firstLine="0"/>
              <w:rPr>
                <w:rFonts w:ascii="Verdana" w:hAnsi="Verdana"/>
                <w:b/>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3F115574" w14:textId="13D723D3" w:rsidR="00B11B06" w:rsidRPr="005510FB" w:rsidRDefault="00B11B06" w:rsidP="00DA1FDA">
            <w:pPr>
              <w:pStyle w:val="QsyesnoCharChar"/>
              <w:tabs>
                <w:tab w:val="left" w:pos="624"/>
                <w:tab w:val="left" w:pos="709"/>
              </w:tabs>
              <w:spacing w:after="100" w:afterAutospacing="1" w:line="240" w:lineRule="auto"/>
              <w:ind w:right="0"/>
              <w:rPr>
                <w:rFonts w:ascii="Verdana" w:hAnsi="Verdana"/>
                <w:b/>
              </w:rPr>
            </w:pPr>
            <w:r>
              <w:rPr>
                <w:rFonts w:ascii="Verdana" w:hAnsi="Verdana"/>
              </w:rPr>
              <w:t>Listed shares</w:t>
            </w:r>
            <w:r w:rsidR="000808D2">
              <w:rPr>
                <w:rFonts w:ascii="Verdana" w:hAnsi="Verdana"/>
              </w:rPr>
              <w:br/>
            </w:r>
          </w:p>
        </w:tc>
      </w:tr>
      <w:tr w:rsidR="00B11B06" w:rsidRPr="005510FB" w14:paraId="6E0EB74C" w14:textId="77777777" w:rsidTr="00A507AC">
        <w:tc>
          <w:tcPr>
            <w:tcW w:w="1413" w:type="dxa"/>
          </w:tcPr>
          <w:p w14:paraId="2C4146E2" w14:textId="77777777" w:rsidR="00B11B06" w:rsidRPr="005510FB" w:rsidRDefault="00B11B06" w:rsidP="00551BCB">
            <w:pPr>
              <w:pStyle w:val="Question"/>
              <w:tabs>
                <w:tab w:val="clear" w:pos="284"/>
                <w:tab w:val="left" w:pos="0"/>
              </w:tabs>
              <w:spacing w:before="100" w:beforeAutospacing="1" w:after="100" w:afterAutospacing="1" w:line="240" w:lineRule="auto"/>
              <w:ind w:right="0" w:firstLine="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1421C1A6" w14:textId="7C147061" w:rsidR="00B11B06" w:rsidRPr="005510FB" w:rsidRDefault="00B11B06" w:rsidP="00DA1FDA">
            <w:pPr>
              <w:pStyle w:val="QsyesnoCharChar"/>
              <w:tabs>
                <w:tab w:val="left" w:pos="624"/>
                <w:tab w:val="left" w:pos="709"/>
              </w:tabs>
              <w:spacing w:after="100" w:afterAutospacing="1" w:line="240" w:lineRule="auto"/>
              <w:ind w:right="0"/>
              <w:rPr>
                <w:rFonts w:ascii="Verdana" w:hAnsi="Verdana"/>
              </w:rPr>
            </w:pPr>
            <w:r>
              <w:rPr>
                <w:rFonts w:ascii="Verdana" w:hAnsi="Verdana"/>
              </w:rPr>
              <w:t>Unlisted shares</w:t>
            </w:r>
            <w:r w:rsidR="000808D2">
              <w:rPr>
                <w:rFonts w:ascii="Verdana" w:hAnsi="Verdana"/>
              </w:rPr>
              <w:br/>
            </w:r>
          </w:p>
        </w:tc>
      </w:tr>
      <w:tr w:rsidR="00B11B06" w:rsidRPr="005510FB" w14:paraId="4F62B4F9" w14:textId="77777777" w:rsidTr="00A507AC">
        <w:tc>
          <w:tcPr>
            <w:tcW w:w="1413" w:type="dxa"/>
          </w:tcPr>
          <w:p w14:paraId="459ACF14" w14:textId="77777777" w:rsidR="00B11B06" w:rsidRPr="005510FB" w:rsidRDefault="00B11B06" w:rsidP="00551BCB">
            <w:pPr>
              <w:pStyle w:val="Question"/>
              <w:tabs>
                <w:tab w:val="clear" w:pos="284"/>
                <w:tab w:val="left" w:pos="0"/>
              </w:tabs>
              <w:spacing w:before="100" w:beforeAutospacing="1" w:after="100" w:afterAutospacing="1" w:line="240" w:lineRule="auto"/>
              <w:ind w:right="0" w:firstLine="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2A5D1105" w14:textId="62213D29" w:rsidR="00B11B06" w:rsidRPr="005510FB" w:rsidRDefault="00B11B06" w:rsidP="00DA1FDA">
            <w:pPr>
              <w:pStyle w:val="QsyesnoCharChar"/>
              <w:tabs>
                <w:tab w:val="left" w:pos="624"/>
                <w:tab w:val="left" w:pos="709"/>
              </w:tabs>
              <w:spacing w:after="100" w:afterAutospacing="1" w:line="240" w:lineRule="auto"/>
              <w:ind w:right="0"/>
              <w:rPr>
                <w:rFonts w:ascii="Verdana" w:hAnsi="Verdana"/>
              </w:rPr>
            </w:pPr>
            <w:r>
              <w:rPr>
                <w:rFonts w:ascii="Verdana" w:hAnsi="Verdana"/>
              </w:rPr>
              <w:t>Debentures</w:t>
            </w:r>
            <w:r w:rsidR="000808D2">
              <w:rPr>
                <w:rFonts w:ascii="Verdana" w:hAnsi="Verdana"/>
              </w:rPr>
              <w:br/>
            </w:r>
          </w:p>
        </w:tc>
      </w:tr>
      <w:tr w:rsidR="00B11B06" w:rsidRPr="005510FB" w14:paraId="7A9F8AC5" w14:textId="77777777" w:rsidTr="00A507AC">
        <w:tc>
          <w:tcPr>
            <w:tcW w:w="1413" w:type="dxa"/>
          </w:tcPr>
          <w:p w14:paraId="18C58B3A" w14:textId="77777777" w:rsidR="00B11B06" w:rsidRPr="005510FB" w:rsidRDefault="00B11B06" w:rsidP="00551BCB">
            <w:pPr>
              <w:pStyle w:val="Question"/>
              <w:tabs>
                <w:tab w:val="clear" w:pos="284"/>
                <w:tab w:val="left" w:pos="0"/>
              </w:tabs>
              <w:spacing w:before="100" w:beforeAutospacing="1" w:after="100" w:afterAutospacing="1" w:line="240" w:lineRule="auto"/>
              <w:ind w:right="0" w:firstLine="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206C6D08" w14:textId="1A66790D" w:rsidR="00B11B06" w:rsidRPr="005510FB" w:rsidRDefault="00B11B06" w:rsidP="00DA1FDA">
            <w:pPr>
              <w:pStyle w:val="QsyesnoCharChar"/>
              <w:tabs>
                <w:tab w:val="left" w:pos="624"/>
                <w:tab w:val="left" w:pos="709"/>
              </w:tabs>
              <w:spacing w:after="100" w:afterAutospacing="1" w:line="240" w:lineRule="auto"/>
              <w:ind w:right="0"/>
              <w:rPr>
                <w:rFonts w:ascii="Verdana" w:hAnsi="Verdana"/>
              </w:rPr>
            </w:pPr>
            <w:r>
              <w:rPr>
                <w:rFonts w:ascii="Verdana" w:hAnsi="Verdana"/>
              </w:rPr>
              <w:t>Alternative debentures</w:t>
            </w:r>
            <w:r w:rsidR="000808D2">
              <w:rPr>
                <w:rFonts w:ascii="Verdana" w:hAnsi="Verdana"/>
              </w:rPr>
              <w:br/>
            </w:r>
          </w:p>
        </w:tc>
      </w:tr>
      <w:tr w:rsidR="00034D26" w:rsidRPr="005510FB" w14:paraId="733FBD92" w14:textId="77777777" w:rsidTr="00A507AC">
        <w:tc>
          <w:tcPr>
            <w:tcW w:w="1413" w:type="dxa"/>
          </w:tcPr>
          <w:p w14:paraId="005988D5" w14:textId="269007FC" w:rsidR="00034D26" w:rsidRPr="005510FB" w:rsidRDefault="00034D26" w:rsidP="00551BCB">
            <w:pPr>
              <w:pStyle w:val="Question"/>
              <w:tabs>
                <w:tab w:val="clear" w:pos="284"/>
                <w:tab w:val="left" w:pos="0"/>
              </w:tabs>
              <w:spacing w:before="100" w:beforeAutospacing="1" w:after="100" w:afterAutospacing="1" w:line="240" w:lineRule="auto"/>
              <w:ind w:right="0" w:firstLine="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05E3123F" w14:textId="35AEA343" w:rsidR="00034D26" w:rsidRDefault="00034D26" w:rsidP="00DA1FDA">
            <w:pPr>
              <w:pStyle w:val="QsyesnoCharChar"/>
              <w:tabs>
                <w:tab w:val="left" w:pos="624"/>
                <w:tab w:val="left" w:pos="709"/>
              </w:tabs>
              <w:spacing w:after="100" w:afterAutospacing="1" w:line="240" w:lineRule="auto"/>
              <w:ind w:right="0"/>
              <w:rPr>
                <w:rFonts w:ascii="Verdana" w:hAnsi="Verdana"/>
              </w:rPr>
            </w:pPr>
            <w:r>
              <w:rPr>
                <w:rFonts w:ascii="Verdana" w:hAnsi="Verdana"/>
              </w:rPr>
              <w:t>Government and public security</w:t>
            </w:r>
            <w:r>
              <w:rPr>
                <w:rFonts w:ascii="Verdana" w:hAnsi="Verdana"/>
              </w:rPr>
              <w:br/>
            </w:r>
          </w:p>
        </w:tc>
      </w:tr>
      <w:tr w:rsidR="00B11B06" w:rsidRPr="005510FB" w14:paraId="02186F94" w14:textId="77777777" w:rsidTr="00A507AC">
        <w:tc>
          <w:tcPr>
            <w:tcW w:w="1413" w:type="dxa"/>
          </w:tcPr>
          <w:p w14:paraId="559B909D" w14:textId="77777777" w:rsidR="00B11B06" w:rsidRPr="0037534B" w:rsidRDefault="00B11B06" w:rsidP="00551BCB">
            <w:pPr>
              <w:pStyle w:val="Question"/>
              <w:tabs>
                <w:tab w:val="clear" w:pos="284"/>
                <w:tab w:val="left" w:pos="0"/>
              </w:tabs>
              <w:spacing w:before="100" w:beforeAutospacing="1" w:after="100" w:afterAutospacing="1" w:line="240" w:lineRule="auto"/>
              <w:ind w:right="0" w:firstLine="0"/>
              <w:rPr>
                <w:rFonts w:ascii="Verdana" w:hAnsi="Verdana"/>
              </w:rPr>
            </w:pPr>
            <w:r w:rsidRPr="0037534B">
              <w:rPr>
                <w:rFonts w:ascii="Verdana" w:hAnsi="Verdana"/>
              </w:rPr>
              <w:fldChar w:fldCharType="begin">
                <w:ffData>
                  <w:name w:val="Check24"/>
                  <w:enabled/>
                  <w:calcOnExit w:val="0"/>
                  <w:checkBox>
                    <w:sizeAuto/>
                    <w:default w:val="0"/>
                  </w:checkBox>
                </w:ffData>
              </w:fldChar>
            </w:r>
            <w:r w:rsidRPr="00DD40E3">
              <w:rPr>
                <w:rFonts w:ascii="Verdana" w:hAnsi="Verdana"/>
                <w:highlight w:val="yellow"/>
              </w:rPr>
              <w:instrText xml:space="preserve"> FORMCHECKBOX </w:instrText>
            </w:r>
            <w:r w:rsidRPr="0037534B">
              <w:rPr>
                <w:rFonts w:ascii="Verdana" w:hAnsi="Verdana"/>
              </w:rPr>
            </w:r>
            <w:r w:rsidRPr="0037534B">
              <w:rPr>
                <w:rFonts w:ascii="Verdana" w:hAnsi="Verdana"/>
              </w:rPr>
              <w:fldChar w:fldCharType="separate"/>
            </w:r>
            <w:r w:rsidRPr="0037534B">
              <w:rPr>
                <w:rFonts w:ascii="Verdana" w:hAnsi="Verdana"/>
              </w:rPr>
              <w:fldChar w:fldCharType="end"/>
            </w:r>
          </w:p>
        </w:tc>
        <w:tc>
          <w:tcPr>
            <w:tcW w:w="5812" w:type="dxa"/>
          </w:tcPr>
          <w:p w14:paraId="61EAA713" w14:textId="19E090D5" w:rsidR="00B11B06" w:rsidRPr="0037534B" w:rsidRDefault="00B11B06" w:rsidP="00DA1FDA">
            <w:pPr>
              <w:pStyle w:val="QsyesnoCharChar"/>
              <w:tabs>
                <w:tab w:val="left" w:pos="624"/>
                <w:tab w:val="left" w:pos="709"/>
              </w:tabs>
              <w:spacing w:after="100" w:afterAutospacing="1" w:line="240" w:lineRule="auto"/>
              <w:ind w:right="0"/>
              <w:rPr>
                <w:rFonts w:ascii="Verdana" w:hAnsi="Verdana"/>
              </w:rPr>
            </w:pPr>
            <w:r w:rsidRPr="0037534B">
              <w:rPr>
                <w:rFonts w:ascii="Verdana" w:hAnsi="Verdana"/>
              </w:rPr>
              <w:t>Warrants</w:t>
            </w:r>
            <w:r w:rsidR="000808D2" w:rsidRPr="0037534B">
              <w:rPr>
                <w:rFonts w:ascii="Verdana" w:hAnsi="Verdana"/>
              </w:rPr>
              <w:br/>
            </w:r>
          </w:p>
        </w:tc>
      </w:tr>
      <w:tr w:rsidR="00B11B06" w:rsidRPr="005510FB" w14:paraId="37AAFAEF" w14:textId="77777777" w:rsidTr="00A507AC">
        <w:tc>
          <w:tcPr>
            <w:tcW w:w="1413" w:type="dxa"/>
          </w:tcPr>
          <w:p w14:paraId="7E7D34EA" w14:textId="77777777" w:rsidR="00B11B06" w:rsidRPr="005510FB" w:rsidRDefault="00B11B06" w:rsidP="00551BCB">
            <w:pPr>
              <w:pStyle w:val="Question"/>
              <w:tabs>
                <w:tab w:val="clear" w:pos="284"/>
                <w:tab w:val="left" w:pos="0"/>
              </w:tabs>
              <w:spacing w:before="100" w:beforeAutospacing="1" w:after="100" w:afterAutospacing="1" w:line="240" w:lineRule="auto"/>
              <w:ind w:right="0" w:firstLine="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26702793" w14:textId="11157C62" w:rsidR="00B11B06" w:rsidRPr="005510FB" w:rsidRDefault="00B11B06" w:rsidP="00DA1FDA">
            <w:pPr>
              <w:pStyle w:val="QsyesnoCharChar"/>
              <w:tabs>
                <w:tab w:val="left" w:pos="624"/>
                <w:tab w:val="left" w:pos="709"/>
              </w:tabs>
              <w:spacing w:after="100" w:afterAutospacing="1" w:line="240" w:lineRule="auto"/>
              <w:ind w:right="0"/>
              <w:rPr>
                <w:rFonts w:ascii="Verdana" w:hAnsi="Verdana"/>
              </w:rPr>
            </w:pPr>
            <w:r w:rsidRPr="0037534B">
              <w:rPr>
                <w:rFonts w:ascii="Verdana" w:hAnsi="Verdana"/>
              </w:rPr>
              <w:t>Certificates representing certain securities</w:t>
            </w:r>
            <w:r w:rsidR="000808D2">
              <w:rPr>
                <w:rFonts w:ascii="Verdana" w:hAnsi="Verdana"/>
              </w:rPr>
              <w:br/>
            </w:r>
          </w:p>
        </w:tc>
      </w:tr>
      <w:tr w:rsidR="00B11B06" w:rsidRPr="005510FB" w14:paraId="6083E913" w14:textId="77777777" w:rsidTr="00A507AC">
        <w:tc>
          <w:tcPr>
            <w:tcW w:w="1413" w:type="dxa"/>
          </w:tcPr>
          <w:p w14:paraId="35697612" w14:textId="77777777" w:rsidR="00B11B06" w:rsidRPr="0037534B" w:rsidRDefault="00B11B06" w:rsidP="00551BCB">
            <w:pPr>
              <w:pStyle w:val="Question"/>
              <w:tabs>
                <w:tab w:val="clear" w:pos="284"/>
                <w:tab w:val="left" w:pos="0"/>
              </w:tabs>
              <w:spacing w:before="100" w:beforeAutospacing="1" w:after="100" w:afterAutospacing="1" w:line="240" w:lineRule="auto"/>
              <w:ind w:right="0" w:firstLine="0"/>
              <w:rPr>
                <w:rFonts w:ascii="Verdana" w:hAnsi="Verdana"/>
              </w:rPr>
            </w:pPr>
            <w:r w:rsidRPr="0037534B">
              <w:rPr>
                <w:rFonts w:ascii="Verdana" w:hAnsi="Verdana"/>
              </w:rPr>
              <w:fldChar w:fldCharType="begin">
                <w:ffData>
                  <w:name w:val="Check24"/>
                  <w:enabled/>
                  <w:calcOnExit w:val="0"/>
                  <w:checkBox>
                    <w:sizeAuto/>
                    <w:default w:val="0"/>
                  </w:checkBox>
                </w:ffData>
              </w:fldChar>
            </w:r>
            <w:r w:rsidRPr="00DD40E3">
              <w:rPr>
                <w:rFonts w:ascii="Verdana" w:hAnsi="Verdana"/>
                <w:highlight w:val="yellow"/>
              </w:rPr>
              <w:instrText xml:space="preserve"> FORMCHECKBOX </w:instrText>
            </w:r>
            <w:r w:rsidRPr="0037534B">
              <w:rPr>
                <w:rFonts w:ascii="Verdana" w:hAnsi="Verdana"/>
              </w:rPr>
            </w:r>
            <w:r w:rsidRPr="0037534B">
              <w:rPr>
                <w:rFonts w:ascii="Verdana" w:hAnsi="Verdana"/>
              </w:rPr>
              <w:fldChar w:fldCharType="separate"/>
            </w:r>
            <w:r w:rsidRPr="0037534B">
              <w:rPr>
                <w:rFonts w:ascii="Verdana" w:hAnsi="Verdana"/>
              </w:rPr>
              <w:fldChar w:fldCharType="end"/>
            </w:r>
          </w:p>
        </w:tc>
        <w:tc>
          <w:tcPr>
            <w:tcW w:w="5812" w:type="dxa"/>
          </w:tcPr>
          <w:p w14:paraId="135289FA" w14:textId="3619A2C7" w:rsidR="00B11B06" w:rsidRPr="005510FB" w:rsidRDefault="00B11B06" w:rsidP="00DA1FDA">
            <w:pPr>
              <w:pStyle w:val="QsyesnoCharChar"/>
              <w:tabs>
                <w:tab w:val="left" w:pos="624"/>
                <w:tab w:val="left" w:pos="709"/>
              </w:tabs>
              <w:spacing w:after="100" w:afterAutospacing="1" w:line="240" w:lineRule="auto"/>
              <w:ind w:right="0"/>
              <w:rPr>
                <w:rFonts w:ascii="Verdana" w:hAnsi="Verdana"/>
              </w:rPr>
            </w:pPr>
            <w:r w:rsidRPr="0037534B">
              <w:rPr>
                <w:rFonts w:ascii="Verdana" w:hAnsi="Verdana"/>
              </w:rPr>
              <w:t>Units</w:t>
            </w:r>
            <w:r w:rsidR="000808D2">
              <w:rPr>
                <w:rFonts w:ascii="Verdana" w:hAnsi="Verdana"/>
              </w:rPr>
              <w:br/>
            </w:r>
          </w:p>
        </w:tc>
      </w:tr>
      <w:tr w:rsidR="005A6082" w:rsidRPr="005510FB" w14:paraId="72526917" w14:textId="77777777" w:rsidTr="00A507AC">
        <w:tc>
          <w:tcPr>
            <w:tcW w:w="1413" w:type="dxa"/>
          </w:tcPr>
          <w:p w14:paraId="2293BB11" w14:textId="5A4C8714" w:rsidR="005A6082" w:rsidRPr="005510FB" w:rsidRDefault="005A6082" w:rsidP="005A6082">
            <w:pPr>
              <w:pStyle w:val="Question"/>
              <w:tabs>
                <w:tab w:val="clear" w:pos="284"/>
                <w:tab w:val="left" w:pos="0"/>
              </w:tabs>
              <w:spacing w:before="100" w:beforeAutospacing="1" w:after="100" w:afterAutospacing="1" w:line="240" w:lineRule="auto"/>
              <w:ind w:right="0" w:firstLine="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187C443C" w14:textId="44E6F005" w:rsidR="005A6082" w:rsidRDefault="005A6082" w:rsidP="005A6082">
            <w:pPr>
              <w:pStyle w:val="QsyesnoCharChar"/>
              <w:tabs>
                <w:tab w:val="left" w:pos="624"/>
                <w:tab w:val="left" w:pos="709"/>
              </w:tabs>
              <w:spacing w:after="100" w:afterAutospacing="1" w:line="240" w:lineRule="auto"/>
              <w:ind w:right="0"/>
              <w:rPr>
                <w:rFonts w:ascii="Verdana" w:hAnsi="Verdana"/>
              </w:rPr>
            </w:pPr>
            <w:r>
              <w:rPr>
                <w:rFonts w:ascii="Verdana" w:hAnsi="Verdana"/>
              </w:rPr>
              <w:t>Pensions</w:t>
            </w:r>
            <w:r>
              <w:rPr>
                <w:rFonts w:ascii="Verdana" w:hAnsi="Verdana"/>
              </w:rPr>
              <w:br/>
            </w:r>
          </w:p>
        </w:tc>
      </w:tr>
      <w:tr w:rsidR="005A6082" w:rsidRPr="005510FB" w14:paraId="7239E200" w14:textId="77777777" w:rsidTr="00A507AC">
        <w:tc>
          <w:tcPr>
            <w:tcW w:w="1413" w:type="dxa"/>
          </w:tcPr>
          <w:p w14:paraId="13BC9D22" w14:textId="77777777" w:rsidR="005A6082" w:rsidRPr="005510FB" w:rsidRDefault="005A6082" w:rsidP="005A6082">
            <w:pPr>
              <w:pStyle w:val="Question"/>
              <w:tabs>
                <w:tab w:val="clear" w:pos="284"/>
                <w:tab w:val="left" w:pos="0"/>
              </w:tabs>
              <w:spacing w:before="100" w:beforeAutospacing="1" w:after="100" w:afterAutospacing="1" w:line="240" w:lineRule="auto"/>
              <w:ind w:right="0" w:firstLine="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77863205" w14:textId="1957E426" w:rsidR="005A6082" w:rsidRDefault="005A6082" w:rsidP="005A6082">
            <w:pPr>
              <w:pStyle w:val="QsyesnoCharChar"/>
              <w:tabs>
                <w:tab w:val="left" w:pos="624"/>
                <w:tab w:val="left" w:pos="709"/>
              </w:tabs>
              <w:spacing w:after="100" w:afterAutospacing="1" w:line="240" w:lineRule="auto"/>
              <w:ind w:right="0"/>
              <w:rPr>
                <w:rFonts w:ascii="Verdana" w:hAnsi="Verdana"/>
              </w:rPr>
            </w:pPr>
            <w:r>
              <w:rPr>
                <w:rFonts w:ascii="Verdana" w:hAnsi="Verdana"/>
              </w:rPr>
              <w:t>Options</w:t>
            </w:r>
            <w:r>
              <w:rPr>
                <w:rFonts w:ascii="Verdana" w:hAnsi="Verdana"/>
              </w:rPr>
              <w:br/>
            </w:r>
          </w:p>
        </w:tc>
      </w:tr>
      <w:tr w:rsidR="005A6082" w:rsidRPr="005510FB" w14:paraId="12F0C531" w14:textId="77777777" w:rsidTr="00A507AC">
        <w:tc>
          <w:tcPr>
            <w:tcW w:w="1413" w:type="dxa"/>
          </w:tcPr>
          <w:p w14:paraId="31A00154" w14:textId="77777777" w:rsidR="005A6082" w:rsidRPr="005510FB" w:rsidRDefault="005A6082" w:rsidP="005A6082">
            <w:pPr>
              <w:pStyle w:val="Question"/>
              <w:tabs>
                <w:tab w:val="clear" w:pos="284"/>
                <w:tab w:val="left" w:pos="0"/>
              </w:tabs>
              <w:spacing w:before="100" w:beforeAutospacing="1" w:after="100" w:afterAutospacing="1" w:line="240" w:lineRule="auto"/>
              <w:ind w:right="0" w:firstLine="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0D5F0FE0" w14:textId="5C5D5F1C" w:rsidR="005A6082" w:rsidRDefault="005A6082" w:rsidP="005A6082">
            <w:pPr>
              <w:pStyle w:val="QsyesnoCharChar"/>
              <w:tabs>
                <w:tab w:val="left" w:pos="624"/>
                <w:tab w:val="left" w:pos="709"/>
              </w:tabs>
              <w:spacing w:after="100" w:afterAutospacing="1" w:line="240" w:lineRule="auto"/>
              <w:ind w:right="0"/>
              <w:rPr>
                <w:rFonts w:ascii="Verdana" w:hAnsi="Verdana"/>
              </w:rPr>
            </w:pPr>
            <w:r>
              <w:rPr>
                <w:rFonts w:ascii="Verdana" w:hAnsi="Verdana"/>
              </w:rPr>
              <w:t>Futures</w:t>
            </w:r>
            <w:r>
              <w:rPr>
                <w:rFonts w:ascii="Verdana" w:hAnsi="Verdana"/>
              </w:rPr>
              <w:br/>
            </w:r>
          </w:p>
        </w:tc>
      </w:tr>
      <w:tr w:rsidR="005A6082" w:rsidRPr="005510FB" w14:paraId="64E8DD5B" w14:textId="77777777" w:rsidTr="00A507AC">
        <w:tc>
          <w:tcPr>
            <w:tcW w:w="1413" w:type="dxa"/>
          </w:tcPr>
          <w:p w14:paraId="39C9A0D9" w14:textId="77777777" w:rsidR="005A6082" w:rsidRPr="005510FB" w:rsidRDefault="005A6082" w:rsidP="005A6082">
            <w:pPr>
              <w:pStyle w:val="Question"/>
              <w:tabs>
                <w:tab w:val="clear" w:pos="284"/>
                <w:tab w:val="left" w:pos="0"/>
              </w:tabs>
              <w:spacing w:before="100" w:beforeAutospacing="1" w:after="100" w:afterAutospacing="1" w:line="240" w:lineRule="auto"/>
              <w:ind w:right="0" w:firstLine="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5040E6F3" w14:textId="5628A012" w:rsidR="005A6082" w:rsidRDefault="005A6082" w:rsidP="005A6082">
            <w:pPr>
              <w:pStyle w:val="QsyesnoCharChar"/>
              <w:tabs>
                <w:tab w:val="left" w:pos="624"/>
                <w:tab w:val="left" w:pos="709"/>
              </w:tabs>
              <w:spacing w:after="100" w:afterAutospacing="1" w:line="240" w:lineRule="auto"/>
              <w:ind w:right="0"/>
              <w:rPr>
                <w:rFonts w:ascii="Verdana" w:hAnsi="Verdana"/>
              </w:rPr>
            </w:pPr>
            <w:r>
              <w:rPr>
                <w:rFonts w:ascii="Verdana" w:hAnsi="Verdana"/>
              </w:rPr>
              <w:t>Contracts for differences</w:t>
            </w:r>
            <w:r>
              <w:rPr>
                <w:rFonts w:ascii="Verdana" w:hAnsi="Verdana"/>
              </w:rPr>
              <w:br/>
            </w:r>
          </w:p>
        </w:tc>
      </w:tr>
      <w:tr w:rsidR="00DF34D7" w:rsidRPr="005510FB" w14:paraId="467AE534" w14:textId="77777777" w:rsidTr="00DA1FDA">
        <w:tc>
          <w:tcPr>
            <w:tcW w:w="1413" w:type="dxa"/>
          </w:tcPr>
          <w:p w14:paraId="33B0F729" w14:textId="77777777" w:rsidR="00DF34D7" w:rsidRPr="005510FB" w:rsidRDefault="00DF34D7" w:rsidP="00DA1FDA">
            <w:pPr>
              <w:pStyle w:val="Question"/>
              <w:tabs>
                <w:tab w:val="clear" w:pos="284"/>
                <w:tab w:val="left" w:pos="0"/>
              </w:tabs>
              <w:spacing w:before="100" w:beforeAutospacing="1" w:after="100" w:afterAutospacing="1" w:line="240" w:lineRule="auto"/>
              <w:ind w:right="0" w:firstLine="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2706AF2C" w14:textId="77777777" w:rsidR="00DF34D7" w:rsidRPr="005510FB" w:rsidRDefault="00DF34D7" w:rsidP="00DA1FDA">
            <w:pPr>
              <w:pStyle w:val="QsyesnoCharChar"/>
              <w:tabs>
                <w:tab w:val="left" w:pos="624"/>
                <w:tab w:val="left" w:pos="709"/>
              </w:tabs>
              <w:spacing w:after="100" w:afterAutospacing="1" w:line="240" w:lineRule="auto"/>
              <w:ind w:right="0"/>
              <w:rPr>
                <w:rFonts w:ascii="Verdana" w:hAnsi="Verdana"/>
              </w:rPr>
            </w:pPr>
            <w:r>
              <w:rPr>
                <w:rFonts w:ascii="Verdana" w:hAnsi="Verdana"/>
              </w:rPr>
              <w:t>Emission allowances</w:t>
            </w:r>
            <w:r>
              <w:rPr>
                <w:rFonts w:ascii="Verdana" w:hAnsi="Verdana"/>
              </w:rPr>
              <w:br/>
            </w:r>
          </w:p>
        </w:tc>
      </w:tr>
      <w:tr w:rsidR="00DF34D7" w:rsidRPr="005510FB" w14:paraId="6B16971B" w14:textId="77777777" w:rsidTr="00A507AC">
        <w:tc>
          <w:tcPr>
            <w:tcW w:w="1413" w:type="dxa"/>
          </w:tcPr>
          <w:p w14:paraId="2F92E76C" w14:textId="5E30D94E" w:rsidR="00DF34D7" w:rsidRPr="005510FB" w:rsidRDefault="00B93E40" w:rsidP="005A6082">
            <w:pPr>
              <w:pStyle w:val="Question"/>
              <w:tabs>
                <w:tab w:val="clear" w:pos="284"/>
                <w:tab w:val="left" w:pos="0"/>
              </w:tabs>
              <w:spacing w:before="100" w:beforeAutospacing="1" w:after="100" w:afterAutospacing="1" w:line="240" w:lineRule="auto"/>
              <w:ind w:right="0" w:firstLine="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31C4EF21" w14:textId="3C8387A1" w:rsidR="00DF34D7" w:rsidRDefault="00B93E40" w:rsidP="005A6082">
            <w:pPr>
              <w:pStyle w:val="QsyesnoCharChar"/>
              <w:tabs>
                <w:tab w:val="left" w:pos="624"/>
                <w:tab w:val="left" w:pos="709"/>
              </w:tabs>
              <w:spacing w:after="100" w:afterAutospacing="1" w:line="240" w:lineRule="auto"/>
              <w:ind w:right="0"/>
              <w:rPr>
                <w:rFonts w:ascii="Verdana" w:hAnsi="Verdana"/>
              </w:rPr>
            </w:pPr>
            <w:r>
              <w:rPr>
                <w:rFonts w:ascii="Verdana" w:hAnsi="Verdana"/>
              </w:rPr>
              <w:t xml:space="preserve">Lloyd’s syndicate </w:t>
            </w:r>
            <w:proofErr w:type="gramStart"/>
            <w:r>
              <w:rPr>
                <w:rFonts w:ascii="Verdana" w:hAnsi="Verdana"/>
              </w:rPr>
              <w:t>capacity  membership</w:t>
            </w:r>
            <w:proofErr w:type="gramEnd"/>
          </w:p>
        </w:tc>
      </w:tr>
      <w:tr w:rsidR="005A6082" w:rsidRPr="005510FB" w14:paraId="33F01CB1" w14:textId="77777777" w:rsidTr="00A507AC">
        <w:tc>
          <w:tcPr>
            <w:tcW w:w="1413" w:type="dxa"/>
          </w:tcPr>
          <w:p w14:paraId="5480C72C" w14:textId="77777777" w:rsidR="005A6082" w:rsidRPr="005510FB" w:rsidRDefault="005A6082" w:rsidP="005A6082">
            <w:pPr>
              <w:pStyle w:val="Question"/>
              <w:tabs>
                <w:tab w:val="clear" w:pos="284"/>
                <w:tab w:val="left" w:pos="0"/>
              </w:tabs>
              <w:spacing w:before="100" w:beforeAutospacing="1" w:after="100" w:afterAutospacing="1" w:line="240" w:lineRule="auto"/>
              <w:ind w:right="0" w:firstLine="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3851C49A" w14:textId="7F6612FB" w:rsidR="005A6082" w:rsidRDefault="005A6082" w:rsidP="005A6082">
            <w:pPr>
              <w:pStyle w:val="QsyesnoCharChar"/>
              <w:tabs>
                <w:tab w:val="left" w:pos="624"/>
                <w:tab w:val="left" w:pos="709"/>
              </w:tabs>
              <w:spacing w:after="100" w:afterAutospacing="1" w:line="240" w:lineRule="auto"/>
              <w:ind w:right="0"/>
              <w:rPr>
                <w:rFonts w:ascii="Verdana" w:hAnsi="Verdana"/>
              </w:rPr>
            </w:pPr>
            <w:r>
              <w:rPr>
                <w:rFonts w:ascii="Verdana" w:hAnsi="Verdana"/>
              </w:rPr>
              <w:t>Funeral plans</w:t>
            </w:r>
            <w:r>
              <w:rPr>
                <w:rFonts w:ascii="Verdana" w:hAnsi="Verdana"/>
              </w:rPr>
              <w:br/>
            </w:r>
          </w:p>
        </w:tc>
      </w:tr>
      <w:tr w:rsidR="005A6082" w:rsidRPr="005510FB" w14:paraId="57DE8DB4" w14:textId="77777777" w:rsidTr="00A507AC">
        <w:tc>
          <w:tcPr>
            <w:tcW w:w="1413" w:type="dxa"/>
          </w:tcPr>
          <w:p w14:paraId="1D89767D" w14:textId="77777777" w:rsidR="005A6082" w:rsidRPr="005510FB" w:rsidRDefault="005A6082" w:rsidP="005A6082">
            <w:pPr>
              <w:pStyle w:val="Question"/>
              <w:tabs>
                <w:tab w:val="clear" w:pos="284"/>
                <w:tab w:val="left" w:pos="0"/>
              </w:tabs>
              <w:spacing w:before="100" w:beforeAutospacing="1" w:after="100" w:afterAutospacing="1" w:line="240" w:lineRule="auto"/>
              <w:ind w:right="0" w:firstLine="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58A89EBD" w14:textId="2148686E" w:rsidR="005A6082" w:rsidRDefault="005A6082" w:rsidP="005A6082">
            <w:pPr>
              <w:pStyle w:val="QsyesnoCharChar"/>
              <w:tabs>
                <w:tab w:val="left" w:pos="624"/>
                <w:tab w:val="left" w:pos="709"/>
              </w:tabs>
              <w:spacing w:after="100" w:afterAutospacing="1" w:line="240" w:lineRule="auto"/>
              <w:ind w:right="0"/>
              <w:rPr>
                <w:rFonts w:ascii="Verdana" w:hAnsi="Verdana"/>
              </w:rPr>
            </w:pPr>
            <w:r>
              <w:rPr>
                <w:rFonts w:ascii="Verdana" w:hAnsi="Verdana"/>
              </w:rPr>
              <w:t>Mortgages</w:t>
            </w:r>
            <w:r>
              <w:rPr>
                <w:rFonts w:ascii="Verdana" w:hAnsi="Verdana"/>
              </w:rPr>
              <w:br/>
            </w:r>
          </w:p>
        </w:tc>
      </w:tr>
      <w:tr w:rsidR="005A6082" w:rsidRPr="005510FB" w14:paraId="51C59195" w14:textId="77777777" w:rsidTr="00A507AC">
        <w:tc>
          <w:tcPr>
            <w:tcW w:w="1413" w:type="dxa"/>
          </w:tcPr>
          <w:p w14:paraId="0FEF1274" w14:textId="77777777" w:rsidR="005A6082" w:rsidRPr="005510FB" w:rsidRDefault="005A6082" w:rsidP="005A6082">
            <w:pPr>
              <w:pStyle w:val="Question"/>
              <w:tabs>
                <w:tab w:val="clear" w:pos="284"/>
                <w:tab w:val="left" w:pos="0"/>
              </w:tabs>
              <w:spacing w:before="100" w:beforeAutospacing="1" w:after="100" w:afterAutospacing="1" w:line="240" w:lineRule="auto"/>
              <w:ind w:right="0" w:firstLine="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5C660B1F" w14:textId="0BFEAF30" w:rsidR="005A6082" w:rsidRDefault="005A6082" w:rsidP="005A6082">
            <w:pPr>
              <w:pStyle w:val="QsyesnoCharChar"/>
              <w:tabs>
                <w:tab w:val="left" w:pos="624"/>
                <w:tab w:val="left" w:pos="709"/>
              </w:tabs>
              <w:spacing w:after="100" w:afterAutospacing="1" w:line="240" w:lineRule="auto"/>
              <w:ind w:right="0"/>
              <w:rPr>
                <w:rFonts w:ascii="Verdana" w:hAnsi="Verdana"/>
              </w:rPr>
            </w:pPr>
            <w:r>
              <w:rPr>
                <w:rFonts w:ascii="Verdana" w:hAnsi="Verdana"/>
              </w:rPr>
              <w:t>Home reversion plans</w:t>
            </w:r>
            <w:r>
              <w:rPr>
                <w:rFonts w:ascii="Verdana" w:hAnsi="Verdana"/>
              </w:rPr>
              <w:br/>
            </w:r>
          </w:p>
        </w:tc>
      </w:tr>
      <w:tr w:rsidR="005A6082" w:rsidRPr="005510FB" w14:paraId="53E773DD" w14:textId="77777777" w:rsidTr="00A507AC">
        <w:tc>
          <w:tcPr>
            <w:tcW w:w="1413" w:type="dxa"/>
          </w:tcPr>
          <w:p w14:paraId="236EDB7F" w14:textId="77777777" w:rsidR="005A6082" w:rsidRPr="005510FB" w:rsidRDefault="005A6082" w:rsidP="005A6082">
            <w:pPr>
              <w:pStyle w:val="Question"/>
              <w:tabs>
                <w:tab w:val="clear" w:pos="284"/>
                <w:tab w:val="left" w:pos="0"/>
              </w:tabs>
              <w:spacing w:before="100" w:beforeAutospacing="1" w:after="100" w:afterAutospacing="1" w:line="240" w:lineRule="auto"/>
              <w:ind w:right="0" w:firstLine="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3A7C76D4" w14:textId="07CF6C5B" w:rsidR="005A6082" w:rsidRDefault="005A6082" w:rsidP="005A6082">
            <w:pPr>
              <w:pStyle w:val="QsyesnoCharChar"/>
              <w:tabs>
                <w:tab w:val="left" w:pos="624"/>
                <w:tab w:val="left" w:pos="709"/>
              </w:tabs>
              <w:spacing w:after="100" w:afterAutospacing="1" w:line="240" w:lineRule="auto"/>
              <w:ind w:right="0"/>
              <w:rPr>
                <w:rFonts w:ascii="Verdana" w:hAnsi="Verdana"/>
              </w:rPr>
            </w:pPr>
            <w:r>
              <w:rPr>
                <w:rFonts w:ascii="Verdana" w:hAnsi="Verdana"/>
              </w:rPr>
              <w:t>Home purchase plans</w:t>
            </w:r>
            <w:r>
              <w:rPr>
                <w:rFonts w:ascii="Verdana" w:hAnsi="Verdana"/>
              </w:rPr>
              <w:br/>
            </w:r>
          </w:p>
        </w:tc>
      </w:tr>
      <w:tr w:rsidR="00DF34D7" w:rsidRPr="005510FB" w14:paraId="2D37E14B" w14:textId="77777777" w:rsidTr="00A507AC">
        <w:tc>
          <w:tcPr>
            <w:tcW w:w="1413" w:type="dxa"/>
          </w:tcPr>
          <w:p w14:paraId="00078588" w14:textId="3A58D7D8" w:rsidR="00DF34D7" w:rsidRPr="005510FB" w:rsidRDefault="00EB76D6" w:rsidP="005A6082">
            <w:pPr>
              <w:pStyle w:val="Question"/>
              <w:tabs>
                <w:tab w:val="clear" w:pos="284"/>
                <w:tab w:val="left" w:pos="0"/>
              </w:tabs>
              <w:spacing w:before="100" w:beforeAutospacing="1" w:after="100" w:afterAutospacing="1" w:line="240" w:lineRule="auto"/>
              <w:ind w:right="0" w:firstLine="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r>
              <w:rPr>
                <w:rFonts w:ascii="Verdana" w:hAnsi="Verdana"/>
              </w:rPr>
              <w:br/>
            </w:r>
          </w:p>
        </w:tc>
        <w:tc>
          <w:tcPr>
            <w:tcW w:w="5812" w:type="dxa"/>
          </w:tcPr>
          <w:p w14:paraId="3B9A6595" w14:textId="0D69DDCF" w:rsidR="00DF34D7" w:rsidRDefault="00EB76D6" w:rsidP="005A6082">
            <w:pPr>
              <w:pStyle w:val="QsyesnoCharChar"/>
              <w:tabs>
                <w:tab w:val="left" w:pos="624"/>
                <w:tab w:val="left" w:pos="709"/>
              </w:tabs>
              <w:spacing w:after="100" w:afterAutospacing="1" w:line="240" w:lineRule="auto"/>
              <w:ind w:right="0"/>
              <w:rPr>
                <w:rFonts w:ascii="Verdana" w:hAnsi="Verdana"/>
              </w:rPr>
            </w:pPr>
            <w:r>
              <w:rPr>
                <w:rFonts w:ascii="Verdana" w:hAnsi="Verdana"/>
              </w:rPr>
              <w:t>Regulated sale and rent back agreement</w:t>
            </w:r>
          </w:p>
        </w:tc>
      </w:tr>
      <w:tr w:rsidR="005A6082" w:rsidRPr="005510FB" w14:paraId="390B4615" w14:textId="77777777" w:rsidTr="00A507AC">
        <w:tc>
          <w:tcPr>
            <w:tcW w:w="1413" w:type="dxa"/>
          </w:tcPr>
          <w:p w14:paraId="7154BEBF" w14:textId="77777777" w:rsidR="005A6082" w:rsidRPr="005510FB" w:rsidRDefault="005A6082" w:rsidP="005A6082">
            <w:pPr>
              <w:pStyle w:val="Question"/>
              <w:tabs>
                <w:tab w:val="clear" w:pos="284"/>
                <w:tab w:val="left" w:pos="0"/>
              </w:tabs>
              <w:spacing w:before="100" w:beforeAutospacing="1" w:after="100" w:afterAutospacing="1" w:line="240" w:lineRule="auto"/>
              <w:ind w:right="0" w:firstLine="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73F92B9E" w14:textId="13D4CBCA" w:rsidR="005A6082" w:rsidRDefault="005A6082" w:rsidP="005A6082">
            <w:pPr>
              <w:pStyle w:val="QsyesnoCharChar"/>
              <w:tabs>
                <w:tab w:val="left" w:pos="624"/>
                <w:tab w:val="left" w:pos="709"/>
              </w:tabs>
              <w:spacing w:after="100" w:afterAutospacing="1" w:line="240" w:lineRule="auto"/>
              <w:ind w:right="0"/>
              <w:rPr>
                <w:rFonts w:ascii="Verdana" w:hAnsi="Verdana"/>
              </w:rPr>
            </w:pPr>
            <w:r>
              <w:rPr>
                <w:rFonts w:ascii="Verdana" w:hAnsi="Verdana"/>
              </w:rPr>
              <w:t>Consumer credit</w:t>
            </w:r>
            <w:r>
              <w:rPr>
                <w:rFonts w:ascii="Verdana" w:hAnsi="Verdana"/>
              </w:rPr>
              <w:br/>
            </w:r>
          </w:p>
        </w:tc>
      </w:tr>
      <w:tr w:rsidR="005A6082" w:rsidRPr="005510FB" w14:paraId="4DF6A8D3" w14:textId="77777777" w:rsidTr="00A507AC">
        <w:tc>
          <w:tcPr>
            <w:tcW w:w="1413" w:type="dxa"/>
          </w:tcPr>
          <w:p w14:paraId="008C6CDF" w14:textId="77777777" w:rsidR="005A6082" w:rsidRPr="005510FB" w:rsidRDefault="005A6082" w:rsidP="005A6082">
            <w:pPr>
              <w:pStyle w:val="Question"/>
              <w:tabs>
                <w:tab w:val="clear" w:pos="284"/>
                <w:tab w:val="left" w:pos="0"/>
              </w:tabs>
              <w:spacing w:before="100" w:beforeAutospacing="1" w:after="100" w:afterAutospacing="1" w:line="240" w:lineRule="auto"/>
              <w:ind w:right="0" w:firstLine="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033CC8F9" w14:textId="5FC17F19" w:rsidR="005A6082" w:rsidRDefault="005A6082" w:rsidP="005A6082">
            <w:pPr>
              <w:pStyle w:val="QsyesnoCharChar"/>
              <w:tabs>
                <w:tab w:val="left" w:pos="624"/>
                <w:tab w:val="left" w:pos="709"/>
              </w:tabs>
              <w:spacing w:after="100" w:afterAutospacing="1" w:line="240" w:lineRule="auto"/>
              <w:ind w:right="0"/>
              <w:rPr>
                <w:rFonts w:ascii="Verdana" w:hAnsi="Verdana"/>
              </w:rPr>
            </w:pPr>
            <w:r>
              <w:rPr>
                <w:rFonts w:ascii="Verdana" w:hAnsi="Verdana"/>
              </w:rPr>
              <w:t>Consumer hire</w:t>
            </w:r>
            <w:r>
              <w:rPr>
                <w:rFonts w:ascii="Verdana" w:hAnsi="Verdana"/>
              </w:rPr>
              <w:br/>
            </w:r>
          </w:p>
        </w:tc>
      </w:tr>
      <w:tr w:rsidR="005A6082" w:rsidRPr="005510FB" w14:paraId="577EB37E" w14:textId="77777777" w:rsidTr="00A507AC">
        <w:tc>
          <w:tcPr>
            <w:tcW w:w="1413" w:type="dxa"/>
          </w:tcPr>
          <w:p w14:paraId="0AB776DE" w14:textId="77777777" w:rsidR="005A6082" w:rsidRPr="005510FB" w:rsidRDefault="005A6082" w:rsidP="005A6082">
            <w:pPr>
              <w:pStyle w:val="Question"/>
              <w:tabs>
                <w:tab w:val="clear" w:pos="284"/>
                <w:tab w:val="left" w:pos="0"/>
              </w:tabs>
              <w:spacing w:before="100" w:beforeAutospacing="1" w:after="100" w:afterAutospacing="1" w:line="240" w:lineRule="auto"/>
              <w:ind w:right="0" w:firstLine="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36E05737" w14:textId="399230E0" w:rsidR="005A6082" w:rsidRDefault="005633BB" w:rsidP="005A6082">
            <w:pPr>
              <w:pStyle w:val="QsyesnoCharChar"/>
              <w:tabs>
                <w:tab w:val="left" w:pos="624"/>
                <w:tab w:val="left" w:pos="709"/>
              </w:tabs>
              <w:spacing w:after="100" w:afterAutospacing="1" w:line="240" w:lineRule="auto"/>
              <w:ind w:right="0"/>
              <w:rPr>
                <w:rFonts w:ascii="Verdana" w:hAnsi="Verdana"/>
              </w:rPr>
            </w:pPr>
            <w:r>
              <w:rPr>
                <w:rFonts w:ascii="Verdana" w:hAnsi="Verdana"/>
              </w:rPr>
              <w:t>Cryptoassets</w:t>
            </w:r>
            <w:r w:rsidR="005A6082">
              <w:rPr>
                <w:rFonts w:ascii="Verdana" w:hAnsi="Verdana"/>
              </w:rPr>
              <w:br/>
            </w:r>
          </w:p>
        </w:tc>
      </w:tr>
      <w:tr w:rsidR="005A6082" w:rsidRPr="005510FB" w14:paraId="379E5C8A" w14:textId="77777777" w:rsidTr="00A507AC">
        <w:tc>
          <w:tcPr>
            <w:tcW w:w="1413" w:type="dxa"/>
          </w:tcPr>
          <w:p w14:paraId="32B8D2CC" w14:textId="77777777" w:rsidR="005A6082" w:rsidRPr="005510FB" w:rsidRDefault="005A6082" w:rsidP="005A6082">
            <w:pPr>
              <w:pStyle w:val="Question"/>
              <w:tabs>
                <w:tab w:val="clear" w:pos="284"/>
                <w:tab w:val="left" w:pos="0"/>
              </w:tabs>
              <w:spacing w:before="100" w:beforeAutospacing="1" w:after="100" w:afterAutospacing="1" w:line="240" w:lineRule="auto"/>
              <w:ind w:right="0" w:firstLine="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601F9B86" w14:textId="01B920DC" w:rsidR="005A6082" w:rsidRDefault="005633BB" w:rsidP="005A6082">
            <w:pPr>
              <w:pStyle w:val="QsyesnoCharChar"/>
              <w:tabs>
                <w:tab w:val="left" w:pos="624"/>
                <w:tab w:val="left" w:pos="709"/>
              </w:tabs>
              <w:spacing w:after="100" w:afterAutospacing="1" w:line="240" w:lineRule="auto"/>
              <w:ind w:right="0"/>
              <w:rPr>
                <w:rFonts w:ascii="Verdana" w:hAnsi="Verdana"/>
              </w:rPr>
            </w:pPr>
            <w:r>
              <w:rPr>
                <w:rFonts w:ascii="Verdana" w:hAnsi="Verdana"/>
              </w:rPr>
              <w:t>Peer to Peer</w:t>
            </w:r>
            <w:r w:rsidR="005A6082">
              <w:rPr>
                <w:rFonts w:ascii="Verdana" w:hAnsi="Verdana"/>
              </w:rPr>
              <w:br/>
            </w:r>
          </w:p>
        </w:tc>
      </w:tr>
      <w:tr w:rsidR="005A6082" w:rsidRPr="005510FB" w14:paraId="5681560B" w14:textId="77777777" w:rsidTr="00A507AC">
        <w:tc>
          <w:tcPr>
            <w:tcW w:w="1413" w:type="dxa"/>
          </w:tcPr>
          <w:p w14:paraId="5150F372" w14:textId="77777777" w:rsidR="005A6082" w:rsidRPr="005510FB" w:rsidRDefault="005A6082" w:rsidP="005A6082">
            <w:pPr>
              <w:pStyle w:val="Question"/>
              <w:tabs>
                <w:tab w:val="clear" w:pos="284"/>
                <w:tab w:val="left" w:pos="0"/>
              </w:tabs>
              <w:spacing w:before="100" w:beforeAutospacing="1" w:after="100" w:afterAutospacing="1" w:line="240" w:lineRule="auto"/>
              <w:ind w:right="0" w:firstLine="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525D0B24" w14:textId="64B30041" w:rsidR="005A6082" w:rsidRDefault="005633BB" w:rsidP="005A6082">
            <w:pPr>
              <w:pStyle w:val="QsyesnoCharChar"/>
              <w:tabs>
                <w:tab w:val="left" w:pos="624"/>
                <w:tab w:val="left" w:pos="709"/>
              </w:tabs>
              <w:spacing w:after="100" w:afterAutospacing="1" w:line="240" w:lineRule="auto"/>
              <w:ind w:right="0"/>
              <w:rPr>
                <w:rFonts w:ascii="Verdana" w:hAnsi="Verdana"/>
              </w:rPr>
            </w:pPr>
            <w:r>
              <w:rPr>
                <w:rFonts w:ascii="Verdana" w:hAnsi="Verdana"/>
              </w:rPr>
              <w:t>Rights to or interests in investments</w:t>
            </w:r>
            <w:r w:rsidR="005A6082">
              <w:rPr>
                <w:rFonts w:ascii="Verdana" w:hAnsi="Verdana"/>
              </w:rPr>
              <w:br/>
            </w:r>
          </w:p>
        </w:tc>
      </w:tr>
      <w:tr w:rsidR="005633BB" w:rsidRPr="005510FB" w14:paraId="524C9E0E" w14:textId="77777777" w:rsidTr="00A507AC">
        <w:tc>
          <w:tcPr>
            <w:tcW w:w="1413" w:type="dxa"/>
          </w:tcPr>
          <w:p w14:paraId="1E25E44E" w14:textId="18F98417" w:rsidR="005633BB" w:rsidRPr="005510FB" w:rsidRDefault="005633BB" w:rsidP="005A6082">
            <w:pPr>
              <w:pStyle w:val="Question"/>
              <w:tabs>
                <w:tab w:val="clear" w:pos="284"/>
                <w:tab w:val="left" w:pos="0"/>
              </w:tabs>
              <w:spacing w:before="100" w:beforeAutospacing="1" w:after="100" w:afterAutospacing="1" w:line="240" w:lineRule="auto"/>
              <w:ind w:right="0" w:firstLine="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5812" w:type="dxa"/>
          </w:tcPr>
          <w:p w14:paraId="2EB43471" w14:textId="7241FD7C" w:rsidR="005633BB" w:rsidRDefault="005633BB" w:rsidP="005A6082">
            <w:pPr>
              <w:pStyle w:val="QsyesnoCharChar"/>
              <w:tabs>
                <w:tab w:val="left" w:pos="624"/>
                <w:tab w:val="left" w:pos="709"/>
              </w:tabs>
              <w:spacing w:after="100" w:afterAutospacing="1" w:line="240" w:lineRule="auto"/>
              <w:ind w:right="0"/>
              <w:rPr>
                <w:rFonts w:ascii="Verdana" w:hAnsi="Verdana"/>
              </w:rPr>
            </w:pPr>
            <w:r>
              <w:rPr>
                <w:rFonts w:ascii="Verdana" w:hAnsi="Verdana"/>
              </w:rPr>
              <w:t xml:space="preserve">Claims management activity </w:t>
            </w:r>
            <w:r>
              <w:rPr>
                <w:rFonts w:ascii="Verdana" w:hAnsi="Verdana"/>
              </w:rPr>
              <w:br/>
            </w:r>
          </w:p>
        </w:tc>
      </w:tr>
    </w:tbl>
    <w:p w14:paraId="16A9043C" w14:textId="3A1C30B9" w:rsidR="00E47338" w:rsidRDefault="00B11B06" w:rsidP="00E47338">
      <w:pPr>
        <w:pStyle w:val="Question"/>
        <w:keepNext/>
        <w:rPr>
          <w:rFonts w:ascii="Verdana" w:hAnsi="Verdana"/>
        </w:rPr>
      </w:pPr>
      <w:r>
        <w:rPr>
          <w:rFonts w:ascii="Verdana" w:hAnsi="Verdana"/>
          <w:b/>
        </w:rPr>
        <w:lastRenderedPageBreak/>
        <w:tab/>
      </w:r>
      <w:r w:rsidR="0036315E">
        <w:rPr>
          <w:rFonts w:ascii="Verdana" w:hAnsi="Verdana"/>
          <w:b/>
        </w:rPr>
        <w:t>1.</w:t>
      </w:r>
      <w:r w:rsidR="00314376">
        <w:rPr>
          <w:rFonts w:ascii="Verdana" w:hAnsi="Verdana"/>
          <w:b/>
        </w:rPr>
        <w:t>40</w:t>
      </w:r>
      <w:r>
        <w:rPr>
          <w:rFonts w:ascii="Verdana" w:hAnsi="Verdana"/>
          <w:b/>
        </w:rPr>
        <w:tab/>
      </w:r>
      <w:r w:rsidR="00FB1179" w:rsidRPr="00FB1179">
        <w:rPr>
          <w:rFonts w:ascii="Verdana" w:hAnsi="Verdana"/>
          <w:b/>
        </w:rPr>
        <w:t>Give details of the categories of investment which have marketing restrictions which the applicant firm expects to approve financial promotions for.</w:t>
      </w:r>
    </w:p>
    <w:tbl>
      <w:tblPr>
        <w:tblW w:w="71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585"/>
        <w:gridCol w:w="1537"/>
        <w:gridCol w:w="1537"/>
        <w:gridCol w:w="1537"/>
      </w:tblGrid>
      <w:tr w:rsidR="00E47338" w14:paraId="4E0317A8" w14:textId="77777777" w:rsidTr="00DA1FDA">
        <w:tc>
          <w:tcPr>
            <w:tcW w:w="2585" w:type="dxa"/>
          </w:tcPr>
          <w:p w14:paraId="6D142199" w14:textId="77777777" w:rsidR="00E47338" w:rsidRPr="005510FB" w:rsidRDefault="00E47338" w:rsidP="00DA1FDA">
            <w:pPr>
              <w:pStyle w:val="Question"/>
              <w:tabs>
                <w:tab w:val="clear" w:pos="284"/>
                <w:tab w:val="left" w:pos="0"/>
                <w:tab w:val="left" w:pos="1553"/>
                <w:tab w:val="center" w:pos="2497"/>
              </w:tabs>
              <w:spacing w:before="0" w:after="0" w:line="240" w:lineRule="auto"/>
              <w:ind w:right="0" w:firstLine="0"/>
              <w:jc w:val="center"/>
              <w:rPr>
                <w:rFonts w:ascii="Verdana" w:hAnsi="Verdana"/>
                <w:b/>
              </w:rPr>
            </w:pPr>
            <w:r>
              <w:rPr>
                <w:rFonts w:ascii="Verdana" w:hAnsi="Verdana"/>
                <w:b/>
              </w:rPr>
              <w:t>Investment Type</w:t>
            </w:r>
          </w:p>
        </w:tc>
        <w:tc>
          <w:tcPr>
            <w:tcW w:w="1537" w:type="dxa"/>
          </w:tcPr>
          <w:p w14:paraId="3859E670" w14:textId="5EE99CEF" w:rsidR="00E47338" w:rsidRDefault="004352FE" w:rsidP="00DA1FDA">
            <w:pPr>
              <w:pStyle w:val="Question"/>
              <w:tabs>
                <w:tab w:val="clear" w:pos="284"/>
                <w:tab w:val="left" w:pos="0"/>
                <w:tab w:val="left" w:pos="1553"/>
                <w:tab w:val="center" w:pos="2497"/>
              </w:tabs>
              <w:spacing w:before="0" w:after="0" w:line="240" w:lineRule="auto"/>
              <w:ind w:right="0" w:firstLine="0"/>
              <w:jc w:val="center"/>
              <w:rPr>
                <w:rFonts w:ascii="Verdana" w:hAnsi="Verdana"/>
                <w:b/>
              </w:rPr>
            </w:pPr>
            <w:r>
              <w:rPr>
                <w:rFonts w:ascii="Verdana" w:hAnsi="Verdana"/>
                <w:b/>
              </w:rPr>
              <w:t>Non-mass market investments (NMMI)</w:t>
            </w:r>
          </w:p>
        </w:tc>
        <w:tc>
          <w:tcPr>
            <w:tcW w:w="1537" w:type="dxa"/>
          </w:tcPr>
          <w:p w14:paraId="6BEA3A44" w14:textId="77777777" w:rsidR="00E47338" w:rsidRDefault="00E47338" w:rsidP="00DA1FDA">
            <w:pPr>
              <w:pStyle w:val="Question"/>
              <w:tabs>
                <w:tab w:val="clear" w:pos="284"/>
                <w:tab w:val="left" w:pos="1553"/>
                <w:tab w:val="center" w:pos="2497"/>
              </w:tabs>
              <w:spacing w:before="0" w:after="0" w:line="240" w:lineRule="auto"/>
              <w:ind w:right="0" w:firstLine="0"/>
              <w:jc w:val="center"/>
              <w:rPr>
                <w:rFonts w:ascii="Verdana" w:hAnsi="Verdana"/>
                <w:b/>
                <w:bCs/>
              </w:rPr>
            </w:pPr>
            <w:r w:rsidRPr="25EE263E">
              <w:rPr>
                <w:rFonts w:ascii="Verdana" w:hAnsi="Verdana"/>
                <w:b/>
                <w:bCs/>
              </w:rPr>
              <w:t>Restricted Mass Market Investments (RMMI)</w:t>
            </w:r>
          </w:p>
        </w:tc>
        <w:tc>
          <w:tcPr>
            <w:tcW w:w="1537" w:type="dxa"/>
          </w:tcPr>
          <w:p w14:paraId="13CA2BE8" w14:textId="0609EBB6" w:rsidR="00E47338" w:rsidRDefault="004352FE" w:rsidP="00DA1FDA">
            <w:pPr>
              <w:pStyle w:val="Question"/>
              <w:tabs>
                <w:tab w:val="clear" w:pos="284"/>
                <w:tab w:val="left" w:pos="0"/>
                <w:tab w:val="left" w:pos="1553"/>
                <w:tab w:val="center" w:pos="2497"/>
              </w:tabs>
              <w:spacing w:before="0" w:after="0" w:line="240" w:lineRule="auto"/>
              <w:ind w:right="0" w:firstLine="0"/>
              <w:jc w:val="center"/>
              <w:rPr>
                <w:rFonts w:ascii="Verdana" w:hAnsi="Verdana"/>
                <w:b/>
              </w:rPr>
            </w:pPr>
            <w:r>
              <w:rPr>
                <w:rFonts w:ascii="Verdana" w:hAnsi="Verdana"/>
                <w:b/>
              </w:rPr>
              <w:t>No relevant restrictions</w:t>
            </w:r>
          </w:p>
        </w:tc>
      </w:tr>
      <w:tr w:rsidR="00E47338" w:rsidRPr="005510FB" w14:paraId="7995A17B" w14:textId="77777777" w:rsidTr="00DA1FDA">
        <w:tc>
          <w:tcPr>
            <w:tcW w:w="2585" w:type="dxa"/>
          </w:tcPr>
          <w:p w14:paraId="67AF6098" w14:textId="77777777" w:rsidR="00E47338" w:rsidRPr="005510FB" w:rsidRDefault="00E47338" w:rsidP="00DA1FDA">
            <w:pPr>
              <w:pStyle w:val="QsyesnoCharChar"/>
              <w:tabs>
                <w:tab w:val="left" w:pos="624"/>
                <w:tab w:val="left" w:pos="709"/>
              </w:tabs>
              <w:spacing w:after="100" w:afterAutospacing="1" w:line="240" w:lineRule="auto"/>
              <w:ind w:right="0"/>
              <w:rPr>
                <w:rFonts w:ascii="Verdana" w:hAnsi="Verdana"/>
              </w:rPr>
            </w:pPr>
            <w:r>
              <w:rPr>
                <w:rFonts w:ascii="Verdana" w:hAnsi="Verdana"/>
              </w:rPr>
              <w:t>Unlisted shares</w:t>
            </w:r>
          </w:p>
        </w:tc>
        <w:tc>
          <w:tcPr>
            <w:tcW w:w="1537" w:type="dxa"/>
          </w:tcPr>
          <w:p w14:paraId="4E199BE2" w14:textId="77777777" w:rsidR="00E47338" w:rsidRPr="005510FB" w:rsidRDefault="00E47338" w:rsidP="00DA1FDA">
            <w:pPr>
              <w:pStyle w:val="QsyesnoCharChar"/>
              <w:tabs>
                <w:tab w:val="left" w:pos="624"/>
                <w:tab w:val="left" w:pos="709"/>
              </w:tabs>
              <w:spacing w:after="100" w:afterAutospacing="1" w:line="240" w:lineRule="auto"/>
              <w:ind w:right="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1537" w:type="dxa"/>
          </w:tcPr>
          <w:p w14:paraId="477DFFD3" w14:textId="77777777" w:rsidR="00E47338" w:rsidRPr="005510FB" w:rsidRDefault="00E47338" w:rsidP="00DA1FDA">
            <w:pPr>
              <w:pStyle w:val="QsyesnoCharChar"/>
              <w:tabs>
                <w:tab w:val="left" w:pos="624"/>
                <w:tab w:val="left" w:pos="709"/>
              </w:tabs>
              <w:spacing w:after="100" w:afterAutospacing="1" w:line="240" w:lineRule="auto"/>
              <w:ind w:right="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1537" w:type="dxa"/>
          </w:tcPr>
          <w:p w14:paraId="47CC0982" w14:textId="77777777" w:rsidR="00E47338" w:rsidRPr="005510FB" w:rsidRDefault="00E47338" w:rsidP="00DA1FDA">
            <w:pPr>
              <w:pStyle w:val="QsyesnoCharChar"/>
              <w:tabs>
                <w:tab w:val="left" w:pos="624"/>
                <w:tab w:val="left" w:pos="709"/>
              </w:tabs>
              <w:spacing w:after="100" w:afterAutospacing="1" w:line="240" w:lineRule="auto"/>
              <w:ind w:right="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r>
      <w:tr w:rsidR="00E47338" w:rsidRPr="005510FB" w14:paraId="43ACAC93" w14:textId="77777777" w:rsidTr="00DA1FDA">
        <w:tc>
          <w:tcPr>
            <w:tcW w:w="2585" w:type="dxa"/>
          </w:tcPr>
          <w:p w14:paraId="7C60E30A" w14:textId="77777777" w:rsidR="00E47338" w:rsidRDefault="00E47338" w:rsidP="00DA1FDA">
            <w:pPr>
              <w:pStyle w:val="QsyesnoCharChar"/>
              <w:tabs>
                <w:tab w:val="left" w:pos="624"/>
                <w:tab w:val="left" w:pos="709"/>
              </w:tabs>
              <w:spacing w:after="100" w:afterAutospacing="1" w:line="240" w:lineRule="auto"/>
              <w:ind w:right="0"/>
              <w:rPr>
                <w:rFonts w:ascii="Verdana" w:hAnsi="Verdana"/>
              </w:rPr>
            </w:pPr>
            <w:r>
              <w:rPr>
                <w:rFonts w:ascii="Verdana" w:hAnsi="Verdana"/>
              </w:rPr>
              <w:t>Listed shares</w:t>
            </w:r>
          </w:p>
        </w:tc>
        <w:tc>
          <w:tcPr>
            <w:tcW w:w="1537" w:type="dxa"/>
          </w:tcPr>
          <w:p w14:paraId="2BF30479" w14:textId="77777777" w:rsidR="00E47338" w:rsidRPr="005510FB" w:rsidRDefault="00E47338" w:rsidP="00DA1FDA">
            <w:pPr>
              <w:pStyle w:val="QsyesnoCharChar"/>
              <w:tabs>
                <w:tab w:val="left" w:pos="624"/>
                <w:tab w:val="left" w:pos="709"/>
              </w:tabs>
              <w:spacing w:after="100" w:afterAutospacing="1" w:line="240" w:lineRule="auto"/>
              <w:ind w:right="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1537" w:type="dxa"/>
          </w:tcPr>
          <w:p w14:paraId="24FF69F4" w14:textId="77777777" w:rsidR="00E47338" w:rsidRPr="005510FB" w:rsidRDefault="00E47338" w:rsidP="00DA1FDA">
            <w:pPr>
              <w:pStyle w:val="QsyesnoCharChar"/>
              <w:tabs>
                <w:tab w:val="left" w:pos="624"/>
                <w:tab w:val="left" w:pos="709"/>
              </w:tabs>
              <w:spacing w:after="100" w:afterAutospacing="1" w:line="240" w:lineRule="auto"/>
              <w:ind w:right="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1537" w:type="dxa"/>
          </w:tcPr>
          <w:p w14:paraId="759080DE" w14:textId="77777777" w:rsidR="00E47338" w:rsidRPr="005510FB" w:rsidRDefault="00E47338" w:rsidP="00DA1FDA">
            <w:pPr>
              <w:pStyle w:val="QsyesnoCharChar"/>
              <w:tabs>
                <w:tab w:val="left" w:pos="624"/>
                <w:tab w:val="left" w:pos="709"/>
              </w:tabs>
              <w:spacing w:after="100" w:afterAutospacing="1" w:line="240" w:lineRule="auto"/>
              <w:ind w:right="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r>
      <w:tr w:rsidR="00E47338" w:rsidRPr="005510FB" w14:paraId="703E7481" w14:textId="77777777" w:rsidTr="00DA1FDA">
        <w:tc>
          <w:tcPr>
            <w:tcW w:w="2585" w:type="dxa"/>
          </w:tcPr>
          <w:p w14:paraId="52655AD8" w14:textId="77777777" w:rsidR="00E47338" w:rsidRPr="005510FB" w:rsidRDefault="00E47338" w:rsidP="00DA1FDA">
            <w:pPr>
              <w:pStyle w:val="QsyesnoCharChar"/>
              <w:tabs>
                <w:tab w:val="left" w:pos="624"/>
                <w:tab w:val="left" w:pos="709"/>
              </w:tabs>
              <w:spacing w:after="100" w:afterAutospacing="1" w:line="240" w:lineRule="auto"/>
              <w:ind w:right="0"/>
              <w:rPr>
                <w:rFonts w:ascii="Verdana" w:hAnsi="Verdana"/>
              </w:rPr>
            </w:pPr>
            <w:r>
              <w:rPr>
                <w:rFonts w:ascii="Verdana" w:hAnsi="Verdana"/>
              </w:rPr>
              <w:t>Debentures</w:t>
            </w:r>
          </w:p>
        </w:tc>
        <w:tc>
          <w:tcPr>
            <w:tcW w:w="1537" w:type="dxa"/>
          </w:tcPr>
          <w:p w14:paraId="155AE956" w14:textId="77777777" w:rsidR="00E47338" w:rsidRPr="005510FB" w:rsidRDefault="00E47338" w:rsidP="00DA1FDA">
            <w:pPr>
              <w:pStyle w:val="QsyesnoCharChar"/>
              <w:tabs>
                <w:tab w:val="left" w:pos="624"/>
                <w:tab w:val="left" w:pos="709"/>
              </w:tabs>
              <w:spacing w:after="100" w:afterAutospacing="1" w:line="240" w:lineRule="auto"/>
              <w:ind w:right="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1537" w:type="dxa"/>
          </w:tcPr>
          <w:p w14:paraId="5BB64C0D" w14:textId="77777777" w:rsidR="00E47338" w:rsidRPr="005510FB" w:rsidRDefault="00E47338" w:rsidP="00DA1FDA">
            <w:pPr>
              <w:pStyle w:val="QsyesnoCharChar"/>
              <w:tabs>
                <w:tab w:val="left" w:pos="624"/>
                <w:tab w:val="left" w:pos="709"/>
              </w:tabs>
              <w:spacing w:after="100" w:afterAutospacing="1" w:line="240" w:lineRule="auto"/>
              <w:ind w:right="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1537" w:type="dxa"/>
          </w:tcPr>
          <w:p w14:paraId="7B907752" w14:textId="77777777" w:rsidR="00E47338" w:rsidRPr="005510FB" w:rsidRDefault="00E47338" w:rsidP="00DA1FDA">
            <w:pPr>
              <w:pStyle w:val="QsyesnoCharChar"/>
              <w:tabs>
                <w:tab w:val="left" w:pos="624"/>
                <w:tab w:val="left" w:pos="709"/>
              </w:tabs>
              <w:spacing w:after="100" w:afterAutospacing="1" w:line="240" w:lineRule="auto"/>
              <w:ind w:right="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r>
      <w:tr w:rsidR="00E47338" w:rsidRPr="005510FB" w14:paraId="65974461" w14:textId="77777777" w:rsidTr="00DA1FDA">
        <w:tc>
          <w:tcPr>
            <w:tcW w:w="2585" w:type="dxa"/>
          </w:tcPr>
          <w:p w14:paraId="27087279" w14:textId="77777777" w:rsidR="00E47338" w:rsidRPr="005510FB" w:rsidRDefault="00E47338" w:rsidP="00DA1FDA">
            <w:pPr>
              <w:pStyle w:val="QsyesnoCharChar"/>
              <w:tabs>
                <w:tab w:val="left" w:pos="624"/>
                <w:tab w:val="left" w:pos="709"/>
              </w:tabs>
              <w:spacing w:after="100" w:afterAutospacing="1" w:line="240" w:lineRule="auto"/>
              <w:ind w:right="0"/>
              <w:rPr>
                <w:rFonts w:ascii="Verdana" w:hAnsi="Verdana"/>
              </w:rPr>
            </w:pPr>
            <w:r>
              <w:rPr>
                <w:rFonts w:ascii="Verdana" w:hAnsi="Verdana"/>
              </w:rPr>
              <w:t>Alternative debentures</w:t>
            </w:r>
          </w:p>
        </w:tc>
        <w:tc>
          <w:tcPr>
            <w:tcW w:w="1537" w:type="dxa"/>
          </w:tcPr>
          <w:p w14:paraId="0A1C5E4F" w14:textId="77777777" w:rsidR="00E47338" w:rsidRPr="005510FB" w:rsidRDefault="00E47338" w:rsidP="00DA1FDA">
            <w:pPr>
              <w:pStyle w:val="QsyesnoCharChar"/>
              <w:tabs>
                <w:tab w:val="left" w:pos="624"/>
                <w:tab w:val="left" w:pos="709"/>
              </w:tabs>
              <w:spacing w:after="100" w:afterAutospacing="1" w:line="240" w:lineRule="auto"/>
              <w:ind w:right="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1537" w:type="dxa"/>
          </w:tcPr>
          <w:p w14:paraId="7D5AA1B6" w14:textId="77777777" w:rsidR="00E47338" w:rsidRPr="005510FB" w:rsidRDefault="00E47338" w:rsidP="00DA1FDA">
            <w:pPr>
              <w:pStyle w:val="QsyesnoCharChar"/>
              <w:tabs>
                <w:tab w:val="left" w:pos="624"/>
                <w:tab w:val="left" w:pos="709"/>
              </w:tabs>
              <w:spacing w:after="100" w:afterAutospacing="1" w:line="240" w:lineRule="auto"/>
              <w:ind w:right="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1537" w:type="dxa"/>
          </w:tcPr>
          <w:p w14:paraId="18FAB8FB" w14:textId="77777777" w:rsidR="00E47338" w:rsidRPr="005510FB" w:rsidRDefault="00E47338" w:rsidP="00DA1FDA">
            <w:pPr>
              <w:pStyle w:val="QsyesnoCharChar"/>
              <w:tabs>
                <w:tab w:val="left" w:pos="624"/>
                <w:tab w:val="left" w:pos="709"/>
              </w:tabs>
              <w:spacing w:after="100" w:afterAutospacing="1" w:line="240" w:lineRule="auto"/>
              <w:ind w:right="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r>
      <w:tr w:rsidR="00E47338" w:rsidRPr="005510FB" w14:paraId="0A19D2BD" w14:textId="77777777" w:rsidTr="00DA1FDA">
        <w:tc>
          <w:tcPr>
            <w:tcW w:w="2585" w:type="dxa"/>
          </w:tcPr>
          <w:p w14:paraId="77273D36" w14:textId="77777777" w:rsidR="00E47338" w:rsidRPr="005510FB" w:rsidRDefault="00E47338" w:rsidP="00DA1FDA">
            <w:pPr>
              <w:pStyle w:val="QsyesnoCharChar"/>
              <w:tabs>
                <w:tab w:val="left" w:pos="624"/>
                <w:tab w:val="left" w:pos="709"/>
              </w:tabs>
              <w:spacing w:after="100" w:afterAutospacing="1" w:line="240" w:lineRule="auto"/>
              <w:ind w:right="0"/>
              <w:rPr>
                <w:rFonts w:ascii="Verdana" w:hAnsi="Verdana"/>
              </w:rPr>
            </w:pPr>
            <w:r>
              <w:rPr>
                <w:rFonts w:ascii="Verdana" w:hAnsi="Verdana"/>
              </w:rPr>
              <w:t>Units</w:t>
            </w:r>
          </w:p>
        </w:tc>
        <w:tc>
          <w:tcPr>
            <w:tcW w:w="1537" w:type="dxa"/>
          </w:tcPr>
          <w:p w14:paraId="37644A1D" w14:textId="77777777" w:rsidR="00E47338" w:rsidRPr="005510FB" w:rsidRDefault="00E47338" w:rsidP="00DA1FDA">
            <w:pPr>
              <w:pStyle w:val="QsyesnoCharChar"/>
              <w:tabs>
                <w:tab w:val="left" w:pos="624"/>
                <w:tab w:val="left" w:pos="709"/>
              </w:tabs>
              <w:spacing w:after="100" w:afterAutospacing="1" w:line="240" w:lineRule="auto"/>
              <w:ind w:right="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1537" w:type="dxa"/>
          </w:tcPr>
          <w:p w14:paraId="1D7BFA00" w14:textId="77777777" w:rsidR="00E47338" w:rsidRPr="005510FB" w:rsidRDefault="00E47338" w:rsidP="00DA1FDA">
            <w:pPr>
              <w:pStyle w:val="QsyesnoCharChar"/>
              <w:tabs>
                <w:tab w:val="left" w:pos="624"/>
                <w:tab w:val="left" w:pos="709"/>
              </w:tabs>
              <w:spacing w:after="100" w:afterAutospacing="1" w:line="240" w:lineRule="auto"/>
              <w:ind w:right="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c>
          <w:tcPr>
            <w:tcW w:w="1537" w:type="dxa"/>
          </w:tcPr>
          <w:p w14:paraId="3832A612" w14:textId="77777777" w:rsidR="00E47338" w:rsidRPr="005510FB" w:rsidRDefault="00E47338" w:rsidP="00DA1FDA">
            <w:pPr>
              <w:pStyle w:val="QsyesnoCharChar"/>
              <w:tabs>
                <w:tab w:val="left" w:pos="624"/>
                <w:tab w:val="left" w:pos="709"/>
              </w:tabs>
              <w:spacing w:after="100" w:afterAutospacing="1" w:line="240" w:lineRule="auto"/>
              <w:ind w:right="0"/>
              <w:rPr>
                <w:rFonts w:ascii="Verdana" w:hAnsi="Verdana"/>
              </w:rPr>
            </w:pPr>
            <w:r w:rsidRPr="005510FB">
              <w:rPr>
                <w:rFonts w:ascii="Verdana" w:hAnsi="Verdana"/>
              </w:rPr>
              <w:fldChar w:fldCharType="begin">
                <w:ffData>
                  <w:name w:val="Check24"/>
                  <w:enabled/>
                  <w:calcOnExit w:val="0"/>
                  <w:checkBox>
                    <w:sizeAuto/>
                    <w:default w:val="0"/>
                  </w:checkBox>
                </w:ffData>
              </w:fldChar>
            </w:r>
            <w:r w:rsidRPr="005510FB">
              <w:rPr>
                <w:rFonts w:ascii="Verdana" w:hAnsi="Verdana"/>
              </w:rPr>
              <w:instrText xml:space="preserve"> FORMCHECKBOX </w:instrText>
            </w:r>
            <w:r w:rsidRPr="005510FB">
              <w:rPr>
                <w:rFonts w:ascii="Verdana" w:hAnsi="Verdana"/>
              </w:rPr>
            </w:r>
            <w:r w:rsidRPr="005510FB">
              <w:rPr>
                <w:rFonts w:ascii="Verdana" w:hAnsi="Verdana"/>
              </w:rPr>
              <w:fldChar w:fldCharType="separate"/>
            </w:r>
            <w:r w:rsidRPr="005510FB">
              <w:rPr>
                <w:rFonts w:ascii="Verdana" w:hAnsi="Verdana"/>
              </w:rPr>
              <w:fldChar w:fldCharType="end"/>
            </w:r>
          </w:p>
        </w:tc>
      </w:tr>
    </w:tbl>
    <w:p w14:paraId="75514995" w14:textId="40573E63" w:rsidR="00FE1E42" w:rsidRPr="002F61A3" w:rsidRDefault="00FE1E42" w:rsidP="00DA1FDA">
      <w:pPr>
        <w:pStyle w:val="Qsheading1"/>
        <w:spacing w:before="360" w:line="240" w:lineRule="exact"/>
        <w:rPr>
          <w:rFonts w:ascii="Verdana" w:hAnsi="Verdana"/>
          <w:szCs w:val="22"/>
        </w:rPr>
      </w:pPr>
      <w:r>
        <w:rPr>
          <w:rFonts w:ascii="Verdana" w:hAnsi="Verdana"/>
          <w:szCs w:val="22"/>
        </w:rPr>
        <w:t>Policies and procedures</w:t>
      </w:r>
    </w:p>
    <w:p w14:paraId="4A80BD3C" w14:textId="0332BFCF" w:rsidR="00FE1E42" w:rsidRPr="002F61A3" w:rsidRDefault="00FE1E42" w:rsidP="00FE1E42">
      <w:pPr>
        <w:pStyle w:val="Question"/>
        <w:keepNext/>
        <w:spacing w:after="0"/>
        <w:ind w:right="448"/>
        <w:rPr>
          <w:rFonts w:ascii="Verdana" w:hAnsi="Verdana"/>
          <w:b/>
        </w:rPr>
      </w:pPr>
      <w:r w:rsidRPr="002F61A3">
        <w:rPr>
          <w:rFonts w:ascii="Verdana" w:hAnsi="Verdana"/>
          <w:b/>
        </w:rPr>
        <w:tab/>
      </w:r>
      <w:r>
        <w:rPr>
          <w:rFonts w:ascii="Verdana" w:hAnsi="Verdana"/>
          <w:b/>
        </w:rPr>
        <w:t>1.</w:t>
      </w:r>
      <w:r w:rsidR="00314376">
        <w:rPr>
          <w:rFonts w:ascii="Verdana" w:hAnsi="Verdana"/>
          <w:b/>
        </w:rPr>
        <w:t>41</w:t>
      </w:r>
      <w:r w:rsidRPr="002F61A3">
        <w:rPr>
          <w:rFonts w:ascii="Verdana" w:hAnsi="Verdana"/>
          <w:b/>
        </w:rPr>
        <w:tab/>
      </w:r>
      <w:r w:rsidR="00490C6A" w:rsidRPr="00490C6A">
        <w:rPr>
          <w:rFonts w:ascii="Verdana" w:hAnsi="Verdana"/>
          <w:b/>
        </w:rPr>
        <w:t>How will the applicant firm ensure that the financial promotion is fair, clear and not misleading and otherwise complies with applicable financial promotion rules, both before approving it and, where relevant, during continued monitoring of its compliance with applicable financial promotion rules?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F4574" w:rsidRPr="002F61A3" w14:paraId="1B3B115D" w14:textId="77777777" w:rsidTr="00DA1FDA">
        <w:trPr>
          <w:trHeight w:val="1588"/>
        </w:trPr>
        <w:tc>
          <w:tcPr>
            <w:tcW w:w="7088" w:type="dxa"/>
          </w:tcPr>
          <w:p w14:paraId="03A63B3C" w14:textId="77777777" w:rsidR="00FF4574" w:rsidRPr="002F61A3" w:rsidRDefault="00FF4574" w:rsidP="00DA1FDA">
            <w:pPr>
              <w:pStyle w:val="Qsanswer"/>
              <w:spacing w:before="40" w:after="0" w:line="240" w:lineRule="exact"/>
              <w:ind w:right="57"/>
              <w:rPr>
                <w:rFonts w:ascii="Verdana" w:hAnsi="Verdana"/>
                <w:color w:val="auto"/>
              </w:rPr>
            </w:pPr>
            <w:r w:rsidRPr="002F61A3">
              <w:rPr>
                <w:rFonts w:ascii="Verdana" w:hAnsi="Verdana"/>
                <w:color w:val="auto"/>
              </w:rPr>
              <w:fldChar w:fldCharType="begin">
                <w:ffData>
                  <w:name w:val="Text7"/>
                  <w:enabled/>
                  <w:calcOnExit w:val="0"/>
                  <w:textInput/>
                </w:ffData>
              </w:fldChar>
            </w:r>
            <w:r w:rsidRPr="002F61A3">
              <w:rPr>
                <w:rFonts w:ascii="Verdana" w:hAnsi="Verdana"/>
                <w:color w:val="auto"/>
              </w:rPr>
              <w:instrText xml:space="preserve"> FORMTEXT </w:instrText>
            </w:r>
            <w:r w:rsidRPr="002F61A3">
              <w:rPr>
                <w:rFonts w:ascii="Verdana" w:hAnsi="Verdana"/>
                <w:color w:val="auto"/>
              </w:rPr>
            </w:r>
            <w:r w:rsidRPr="002F61A3">
              <w:rPr>
                <w:rFonts w:ascii="Verdana" w:hAnsi="Verdana"/>
                <w:color w:val="auto"/>
              </w:rPr>
              <w:fldChar w:fldCharType="separate"/>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color w:val="auto"/>
              </w:rPr>
              <w:fldChar w:fldCharType="end"/>
            </w:r>
          </w:p>
        </w:tc>
      </w:tr>
    </w:tbl>
    <w:p w14:paraId="4415E8D6" w14:textId="5385B05F" w:rsidR="00FF4574" w:rsidRPr="002F61A3" w:rsidRDefault="00FF4574" w:rsidP="00FF4574">
      <w:pPr>
        <w:pStyle w:val="Question"/>
        <w:keepNext/>
        <w:spacing w:after="0"/>
        <w:ind w:right="448"/>
        <w:rPr>
          <w:rFonts w:ascii="Verdana" w:hAnsi="Verdana"/>
          <w:b/>
        </w:rPr>
      </w:pPr>
      <w:r w:rsidRPr="002F61A3">
        <w:rPr>
          <w:rFonts w:ascii="Verdana" w:hAnsi="Verdana"/>
          <w:b/>
        </w:rPr>
        <w:tab/>
      </w:r>
      <w:r w:rsidR="003B037D">
        <w:rPr>
          <w:rFonts w:ascii="Verdana" w:hAnsi="Verdana"/>
          <w:b/>
        </w:rPr>
        <w:t>1.</w:t>
      </w:r>
      <w:r w:rsidR="00314376">
        <w:rPr>
          <w:rFonts w:ascii="Verdana" w:hAnsi="Verdana"/>
          <w:b/>
        </w:rPr>
        <w:t>42</w:t>
      </w:r>
      <w:r w:rsidRPr="002F61A3">
        <w:rPr>
          <w:rFonts w:ascii="Verdana" w:hAnsi="Verdana"/>
          <w:b/>
        </w:rPr>
        <w:tab/>
      </w:r>
      <w:r>
        <w:rPr>
          <w:rFonts w:ascii="Verdana" w:hAnsi="Verdana"/>
          <w:b/>
        </w:rPr>
        <w:t>How will the applicant firm ensure the authenticity of the proposition</w:t>
      </w:r>
      <w:r w:rsidR="00311A0A">
        <w:rPr>
          <w:rFonts w:ascii="Verdana" w:hAnsi="Verdana"/>
          <w:b/>
        </w:rPr>
        <w:t>s</w:t>
      </w:r>
      <w:r>
        <w:rPr>
          <w:rFonts w:ascii="Verdana" w:hAnsi="Verdana"/>
          <w:b/>
        </w:rPr>
        <w:t xml:space="preserve"> described in the promotion</w:t>
      </w:r>
      <w:r w:rsidR="00311A0A">
        <w:rPr>
          <w:rFonts w:ascii="Verdana" w:hAnsi="Verdana"/>
          <w:b/>
        </w:rPr>
        <w:t>s it is asked to approve</w:t>
      </w:r>
      <w:r>
        <w:rPr>
          <w:rFonts w:ascii="Verdana" w:hAnsi="Verdana"/>
          <w:b/>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F4574" w:rsidRPr="002F61A3" w14:paraId="60EB349D" w14:textId="77777777" w:rsidTr="00DA1FDA">
        <w:trPr>
          <w:trHeight w:val="1588"/>
        </w:trPr>
        <w:tc>
          <w:tcPr>
            <w:tcW w:w="7088" w:type="dxa"/>
          </w:tcPr>
          <w:p w14:paraId="17924198" w14:textId="77777777" w:rsidR="00FF4574" w:rsidRPr="002F61A3" w:rsidRDefault="00FF4574" w:rsidP="00DA1FDA">
            <w:pPr>
              <w:pStyle w:val="Qsanswer"/>
              <w:spacing w:before="40" w:after="0" w:line="240" w:lineRule="exact"/>
              <w:ind w:right="57"/>
              <w:rPr>
                <w:rFonts w:ascii="Verdana" w:hAnsi="Verdana"/>
                <w:color w:val="auto"/>
              </w:rPr>
            </w:pPr>
            <w:r w:rsidRPr="002F61A3">
              <w:rPr>
                <w:rFonts w:ascii="Verdana" w:hAnsi="Verdana"/>
                <w:color w:val="auto"/>
              </w:rPr>
              <w:fldChar w:fldCharType="begin">
                <w:ffData>
                  <w:name w:val="Text7"/>
                  <w:enabled/>
                  <w:calcOnExit w:val="0"/>
                  <w:textInput/>
                </w:ffData>
              </w:fldChar>
            </w:r>
            <w:r w:rsidRPr="002F61A3">
              <w:rPr>
                <w:rFonts w:ascii="Verdana" w:hAnsi="Verdana"/>
                <w:color w:val="auto"/>
              </w:rPr>
              <w:instrText xml:space="preserve"> FORMTEXT </w:instrText>
            </w:r>
            <w:r w:rsidRPr="002F61A3">
              <w:rPr>
                <w:rFonts w:ascii="Verdana" w:hAnsi="Verdana"/>
                <w:color w:val="auto"/>
              </w:rPr>
            </w:r>
            <w:r w:rsidRPr="002F61A3">
              <w:rPr>
                <w:rFonts w:ascii="Verdana" w:hAnsi="Verdana"/>
                <w:color w:val="auto"/>
              </w:rPr>
              <w:fldChar w:fldCharType="separate"/>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color w:val="auto"/>
              </w:rPr>
              <w:fldChar w:fldCharType="end"/>
            </w:r>
          </w:p>
        </w:tc>
      </w:tr>
    </w:tbl>
    <w:p w14:paraId="00F5BD20" w14:textId="7ECD4932" w:rsidR="008136CC" w:rsidRDefault="00FF4574" w:rsidP="008136CC">
      <w:pPr>
        <w:pStyle w:val="Question"/>
        <w:keepNext/>
        <w:spacing w:after="0"/>
        <w:ind w:right="448"/>
        <w:rPr>
          <w:rFonts w:ascii="Verdana" w:hAnsi="Verdana"/>
          <w:b/>
        </w:rPr>
      </w:pPr>
      <w:r w:rsidRPr="002F61A3">
        <w:rPr>
          <w:rFonts w:ascii="Verdana" w:hAnsi="Verdana"/>
          <w:b/>
        </w:rPr>
        <w:tab/>
      </w:r>
      <w:r w:rsidR="008136CC">
        <w:rPr>
          <w:rFonts w:ascii="Verdana" w:hAnsi="Verdana"/>
          <w:b/>
        </w:rPr>
        <w:t>1.</w:t>
      </w:r>
      <w:r w:rsidR="00314376">
        <w:rPr>
          <w:rFonts w:ascii="Verdana" w:hAnsi="Verdana"/>
          <w:b/>
        </w:rPr>
        <w:t>43</w:t>
      </w:r>
      <w:r w:rsidR="008136CC" w:rsidRPr="002F61A3">
        <w:rPr>
          <w:rFonts w:ascii="Verdana" w:hAnsi="Verdana"/>
          <w:b/>
        </w:rPr>
        <w:tab/>
      </w:r>
      <w:r w:rsidR="00D464C4" w:rsidRPr="00D464C4">
        <w:rPr>
          <w:rFonts w:ascii="Verdana" w:hAnsi="Verdana"/>
          <w:b/>
        </w:rPr>
        <w:t xml:space="preserve">How will the applicant firm mitigate the </w:t>
      </w:r>
      <w:proofErr w:type="gramStart"/>
      <w:r w:rsidR="00D464C4" w:rsidRPr="00D464C4">
        <w:rPr>
          <w:rFonts w:ascii="Verdana" w:hAnsi="Verdana"/>
          <w:b/>
        </w:rPr>
        <w:t>particular risks</w:t>
      </w:r>
      <w:proofErr w:type="gramEnd"/>
      <w:r w:rsidR="00D464C4" w:rsidRPr="00D464C4">
        <w:rPr>
          <w:rFonts w:ascii="Verdana" w:hAnsi="Verdana"/>
          <w:b/>
        </w:rPr>
        <w:t xml:space="preserve"> which it has identified for approving financial promotions for unauthorised persons? How will the applicant firm maintain adequate records of the financial promotions which it will approve?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136CC" w:rsidRPr="002F61A3" w14:paraId="37113E07" w14:textId="77777777" w:rsidTr="00DA1FDA">
        <w:trPr>
          <w:trHeight w:val="1588"/>
        </w:trPr>
        <w:tc>
          <w:tcPr>
            <w:tcW w:w="7088" w:type="dxa"/>
          </w:tcPr>
          <w:p w14:paraId="6E651631" w14:textId="77777777" w:rsidR="008136CC" w:rsidRPr="002F61A3" w:rsidRDefault="008136CC" w:rsidP="00DA1FDA">
            <w:pPr>
              <w:pStyle w:val="Qsanswer"/>
              <w:spacing w:before="40" w:after="0" w:line="240" w:lineRule="exact"/>
              <w:ind w:right="57"/>
              <w:rPr>
                <w:rFonts w:ascii="Verdana" w:hAnsi="Verdana"/>
                <w:color w:val="auto"/>
              </w:rPr>
            </w:pPr>
            <w:r w:rsidRPr="002F61A3">
              <w:rPr>
                <w:rFonts w:ascii="Verdana" w:hAnsi="Verdana"/>
                <w:color w:val="auto"/>
              </w:rPr>
              <w:fldChar w:fldCharType="begin">
                <w:ffData>
                  <w:name w:val="Text7"/>
                  <w:enabled/>
                  <w:calcOnExit w:val="0"/>
                  <w:textInput/>
                </w:ffData>
              </w:fldChar>
            </w:r>
            <w:r w:rsidRPr="002F61A3">
              <w:rPr>
                <w:rFonts w:ascii="Verdana" w:hAnsi="Verdana"/>
                <w:color w:val="auto"/>
              </w:rPr>
              <w:instrText xml:space="preserve"> FORMTEXT </w:instrText>
            </w:r>
            <w:r w:rsidRPr="002F61A3">
              <w:rPr>
                <w:rFonts w:ascii="Verdana" w:hAnsi="Verdana"/>
                <w:color w:val="auto"/>
              </w:rPr>
            </w:r>
            <w:r w:rsidRPr="002F61A3">
              <w:rPr>
                <w:rFonts w:ascii="Verdana" w:hAnsi="Verdana"/>
                <w:color w:val="auto"/>
              </w:rPr>
              <w:fldChar w:fldCharType="separate"/>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color w:val="auto"/>
              </w:rPr>
              <w:fldChar w:fldCharType="end"/>
            </w:r>
          </w:p>
        </w:tc>
      </w:tr>
    </w:tbl>
    <w:p w14:paraId="339A3E6C" w14:textId="65135599" w:rsidR="00FF4574" w:rsidRPr="002F61A3" w:rsidRDefault="00FF4574" w:rsidP="00FF4574">
      <w:pPr>
        <w:pStyle w:val="Question"/>
        <w:keepNext/>
        <w:spacing w:after="0"/>
        <w:ind w:right="448"/>
        <w:rPr>
          <w:rFonts w:ascii="Verdana" w:hAnsi="Verdana"/>
          <w:b/>
        </w:rPr>
      </w:pPr>
      <w:r w:rsidRPr="002F61A3">
        <w:rPr>
          <w:rFonts w:ascii="Verdana" w:hAnsi="Verdana"/>
          <w:b/>
        </w:rPr>
        <w:tab/>
      </w:r>
      <w:r w:rsidR="003B037D">
        <w:rPr>
          <w:rFonts w:ascii="Verdana" w:hAnsi="Verdana"/>
          <w:b/>
        </w:rPr>
        <w:t>1.4</w:t>
      </w:r>
      <w:r w:rsidR="00314376">
        <w:rPr>
          <w:rFonts w:ascii="Verdana" w:hAnsi="Verdana"/>
          <w:b/>
        </w:rPr>
        <w:t>4</w:t>
      </w:r>
      <w:r w:rsidRPr="002F61A3">
        <w:rPr>
          <w:rFonts w:ascii="Verdana" w:hAnsi="Verdana"/>
          <w:b/>
        </w:rPr>
        <w:tab/>
      </w:r>
      <w:r w:rsidR="001E5619" w:rsidRPr="001E5619">
        <w:rPr>
          <w:rFonts w:ascii="Verdana" w:hAnsi="Verdana"/>
          <w:b/>
        </w:rPr>
        <w:t>How will the applicant firm ensure the commercial viability of the propositions described in the promotions it is asked to approve?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F4574" w:rsidRPr="002F61A3" w14:paraId="68C469BB" w14:textId="77777777" w:rsidTr="00DA1FDA">
        <w:trPr>
          <w:trHeight w:val="1588"/>
        </w:trPr>
        <w:tc>
          <w:tcPr>
            <w:tcW w:w="7088" w:type="dxa"/>
          </w:tcPr>
          <w:p w14:paraId="3F598808" w14:textId="77777777" w:rsidR="00FF4574" w:rsidRPr="002F61A3" w:rsidRDefault="00FF4574" w:rsidP="00DA1FDA">
            <w:pPr>
              <w:pStyle w:val="Qsanswer"/>
              <w:spacing w:before="40" w:after="0" w:line="240" w:lineRule="exact"/>
              <w:ind w:right="57"/>
              <w:rPr>
                <w:rFonts w:ascii="Verdana" w:hAnsi="Verdana"/>
                <w:color w:val="auto"/>
              </w:rPr>
            </w:pPr>
            <w:r w:rsidRPr="002F61A3">
              <w:rPr>
                <w:rFonts w:ascii="Verdana" w:hAnsi="Verdana"/>
                <w:color w:val="auto"/>
              </w:rPr>
              <w:fldChar w:fldCharType="begin">
                <w:ffData>
                  <w:name w:val="Text7"/>
                  <w:enabled/>
                  <w:calcOnExit w:val="0"/>
                  <w:textInput/>
                </w:ffData>
              </w:fldChar>
            </w:r>
            <w:r w:rsidRPr="002F61A3">
              <w:rPr>
                <w:rFonts w:ascii="Verdana" w:hAnsi="Verdana"/>
                <w:color w:val="auto"/>
              </w:rPr>
              <w:instrText xml:space="preserve"> FORMTEXT </w:instrText>
            </w:r>
            <w:r w:rsidRPr="002F61A3">
              <w:rPr>
                <w:rFonts w:ascii="Verdana" w:hAnsi="Verdana"/>
                <w:color w:val="auto"/>
              </w:rPr>
            </w:r>
            <w:r w:rsidRPr="002F61A3">
              <w:rPr>
                <w:rFonts w:ascii="Verdana" w:hAnsi="Verdana"/>
                <w:color w:val="auto"/>
              </w:rPr>
              <w:fldChar w:fldCharType="separate"/>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color w:val="auto"/>
              </w:rPr>
              <w:fldChar w:fldCharType="end"/>
            </w:r>
          </w:p>
        </w:tc>
      </w:tr>
    </w:tbl>
    <w:p w14:paraId="52190812" w14:textId="31C7BFA6" w:rsidR="00FF4574" w:rsidRPr="002F61A3" w:rsidRDefault="003B037D" w:rsidP="00FF4574">
      <w:pPr>
        <w:pStyle w:val="Question"/>
        <w:keepNext/>
        <w:spacing w:after="0"/>
        <w:ind w:right="448"/>
        <w:rPr>
          <w:rFonts w:ascii="Verdana" w:hAnsi="Verdana"/>
          <w:b/>
        </w:rPr>
      </w:pPr>
      <w:r>
        <w:rPr>
          <w:rFonts w:ascii="Verdana" w:hAnsi="Verdana"/>
          <w:b/>
        </w:rPr>
        <w:lastRenderedPageBreak/>
        <w:t>1.4</w:t>
      </w:r>
      <w:r w:rsidR="00314376">
        <w:rPr>
          <w:rFonts w:ascii="Verdana" w:hAnsi="Verdana"/>
          <w:b/>
        </w:rPr>
        <w:t>5</w:t>
      </w:r>
      <w:r w:rsidR="00FF4574" w:rsidRPr="002F61A3">
        <w:rPr>
          <w:rFonts w:ascii="Verdana" w:hAnsi="Verdana"/>
          <w:b/>
        </w:rPr>
        <w:tab/>
      </w:r>
      <w:r w:rsidR="006D62D5" w:rsidRPr="00640DAF">
        <w:rPr>
          <w:rFonts w:ascii="Verdana" w:hAnsi="Verdana"/>
          <w:b/>
        </w:rPr>
        <w:t>What process will the applicant firm follow for withdrawing an approval of a financial promotion, where this is required?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F4574" w:rsidRPr="002F61A3" w14:paraId="25D3AD87" w14:textId="77777777" w:rsidTr="00DA1FDA">
        <w:trPr>
          <w:trHeight w:val="1588"/>
        </w:trPr>
        <w:tc>
          <w:tcPr>
            <w:tcW w:w="7088" w:type="dxa"/>
          </w:tcPr>
          <w:p w14:paraId="25576BEA" w14:textId="77777777" w:rsidR="00FF4574" w:rsidRPr="002F61A3" w:rsidRDefault="00FF4574" w:rsidP="00DA1FDA">
            <w:pPr>
              <w:pStyle w:val="Qsanswer"/>
              <w:spacing w:before="40" w:after="0" w:line="240" w:lineRule="exact"/>
              <w:ind w:right="57"/>
              <w:rPr>
                <w:rFonts w:ascii="Verdana" w:hAnsi="Verdana"/>
                <w:color w:val="auto"/>
              </w:rPr>
            </w:pPr>
            <w:r w:rsidRPr="002F61A3">
              <w:rPr>
                <w:rFonts w:ascii="Verdana" w:hAnsi="Verdana"/>
                <w:color w:val="auto"/>
              </w:rPr>
              <w:fldChar w:fldCharType="begin">
                <w:ffData>
                  <w:name w:val="Text7"/>
                  <w:enabled/>
                  <w:calcOnExit w:val="0"/>
                  <w:textInput/>
                </w:ffData>
              </w:fldChar>
            </w:r>
            <w:r w:rsidRPr="002F61A3">
              <w:rPr>
                <w:rFonts w:ascii="Verdana" w:hAnsi="Verdana"/>
                <w:color w:val="auto"/>
              </w:rPr>
              <w:instrText xml:space="preserve"> FORMTEXT </w:instrText>
            </w:r>
            <w:r w:rsidRPr="002F61A3">
              <w:rPr>
                <w:rFonts w:ascii="Verdana" w:hAnsi="Verdana"/>
                <w:color w:val="auto"/>
              </w:rPr>
            </w:r>
            <w:r w:rsidRPr="002F61A3">
              <w:rPr>
                <w:rFonts w:ascii="Verdana" w:hAnsi="Verdana"/>
                <w:color w:val="auto"/>
              </w:rPr>
              <w:fldChar w:fldCharType="separate"/>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color w:val="auto"/>
              </w:rPr>
              <w:fldChar w:fldCharType="end"/>
            </w:r>
          </w:p>
        </w:tc>
      </w:tr>
    </w:tbl>
    <w:p w14:paraId="345B3617" w14:textId="562F7728" w:rsidR="00721FA7" w:rsidRDefault="005C6596" w:rsidP="00721FA7">
      <w:pPr>
        <w:pStyle w:val="Question"/>
        <w:keepNext/>
        <w:rPr>
          <w:rFonts w:ascii="Verdana" w:hAnsi="Verdana"/>
          <w:b/>
        </w:rPr>
      </w:pPr>
      <w:r>
        <w:rPr>
          <w:rFonts w:ascii="Verdana" w:hAnsi="Verdana"/>
          <w:b/>
        </w:rPr>
        <w:t>1.4</w:t>
      </w:r>
      <w:r w:rsidR="00314376">
        <w:rPr>
          <w:rFonts w:ascii="Verdana" w:hAnsi="Verdana"/>
          <w:b/>
        </w:rPr>
        <w:t>6</w:t>
      </w:r>
      <w:r w:rsidR="00721FA7">
        <w:rPr>
          <w:rFonts w:ascii="Verdana" w:hAnsi="Verdana"/>
          <w:b/>
        </w:rPr>
        <w:tab/>
      </w:r>
      <w:r w:rsidR="006D62D5" w:rsidRPr="00640DAF">
        <w:rPr>
          <w:rFonts w:ascii="Verdana" w:hAnsi="Verdana"/>
          <w:b/>
        </w:rPr>
        <w:t>Is the applicant firm seeking permission to approve financial promotions for designated investments?</w:t>
      </w:r>
    </w:p>
    <w:p w14:paraId="2A36EACC" w14:textId="43D19981" w:rsidR="00721FA7" w:rsidRPr="00EC24AA" w:rsidRDefault="00721FA7" w:rsidP="00721FA7">
      <w:pPr>
        <w:pStyle w:val="Question"/>
        <w:keepNext/>
        <w:spacing w:before="0" w:after="0"/>
        <w:ind w:right="1701" w:firstLine="0"/>
        <w:rPr>
          <w:rFonts w:ascii="Verdana" w:hAnsi="Verdana"/>
        </w:rPr>
      </w:pPr>
      <w:r w:rsidRPr="002F61A3">
        <w:rPr>
          <w:rFonts w:ascii="Verdana" w:hAnsi="Verdana"/>
        </w:rPr>
        <w:fldChar w:fldCharType="begin">
          <w:ffData>
            <w:name w:val="Check24"/>
            <w:enabled/>
            <w:calcOnExit w:val="0"/>
            <w:checkBox>
              <w:sizeAuto/>
              <w:default w:val="0"/>
            </w:checkBox>
          </w:ffData>
        </w:fldChar>
      </w:r>
      <w:r w:rsidRPr="002F61A3">
        <w:rPr>
          <w:rFonts w:ascii="Verdana" w:hAnsi="Verdana"/>
        </w:rPr>
        <w:instrText xml:space="preserve"> FORMCHECKBOX </w:instrText>
      </w:r>
      <w:r w:rsidRPr="002F61A3">
        <w:rPr>
          <w:rFonts w:ascii="Verdana" w:hAnsi="Verdana"/>
        </w:rPr>
      </w:r>
      <w:r w:rsidRPr="002F61A3">
        <w:rPr>
          <w:rFonts w:ascii="Verdana" w:hAnsi="Verdana"/>
        </w:rPr>
        <w:fldChar w:fldCharType="separate"/>
      </w:r>
      <w:r w:rsidRPr="002F61A3">
        <w:rPr>
          <w:rFonts w:ascii="Verdana" w:hAnsi="Verdana"/>
        </w:rPr>
        <w:fldChar w:fldCharType="end"/>
      </w:r>
      <w:r w:rsidRPr="002F61A3">
        <w:rPr>
          <w:rFonts w:ascii="Verdana" w:hAnsi="Verdana"/>
        </w:rPr>
        <w:tab/>
        <w:t>No</w:t>
      </w:r>
      <w:r w:rsidRPr="002F61A3">
        <w:rPr>
          <w:rFonts w:ascii="Webdings" w:eastAsia="Webdings" w:hAnsi="Webdings" w:cs="Webdings"/>
        </w:rPr>
        <w:t>4</w:t>
      </w:r>
      <w:r>
        <w:rPr>
          <w:rFonts w:ascii="Verdana" w:hAnsi="Verdana"/>
        </w:rPr>
        <w:t xml:space="preserve">Continue to Question </w:t>
      </w:r>
      <w:r w:rsidR="005C6596">
        <w:rPr>
          <w:rFonts w:ascii="Verdana" w:hAnsi="Verdana"/>
        </w:rPr>
        <w:t>1.4</w:t>
      </w:r>
      <w:r w:rsidR="00314376">
        <w:rPr>
          <w:rFonts w:ascii="Verdana" w:hAnsi="Verdana"/>
        </w:rPr>
        <w:t>9</w:t>
      </w:r>
    </w:p>
    <w:p w14:paraId="17DA50CE" w14:textId="77777777" w:rsidR="00721FA7" w:rsidRDefault="00721FA7" w:rsidP="00721FA7">
      <w:pPr>
        <w:pStyle w:val="Question"/>
        <w:keepNext/>
        <w:spacing w:before="0" w:after="0"/>
        <w:ind w:right="1701" w:firstLine="0"/>
        <w:rPr>
          <w:rFonts w:ascii="Verdana" w:hAnsi="Verdana"/>
        </w:rPr>
      </w:pPr>
      <w:r w:rsidRPr="002F61A3">
        <w:rPr>
          <w:rFonts w:ascii="Verdana" w:hAnsi="Verdana"/>
        </w:rPr>
        <w:fldChar w:fldCharType="begin">
          <w:ffData>
            <w:name w:val="Check24"/>
            <w:enabled/>
            <w:calcOnExit w:val="0"/>
            <w:checkBox>
              <w:sizeAuto/>
              <w:default w:val="0"/>
            </w:checkBox>
          </w:ffData>
        </w:fldChar>
      </w:r>
      <w:r w:rsidRPr="002F61A3">
        <w:rPr>
          <w:rFonts w:ascii="Verdana" w:hAnsi="Verdana"/>
        </w:rPr>
        <w:instrText xml:space="preserve"> FORMCHECKBOX </w:instrText>
      </w:r>
      <w:r w:rsidRPr="002F61A3">
        <w:rPr>
          <w:rFonts w:ascii="Verdana" w:hAnsi="Verdana"/>
        </w:rPr>
      </w:r>
      <w:r w:rsidRPr="002F61A3">
        <w:rPr>
          <w:rFonts w:ascii="Verdana" w:hAnsi="Verdana"/>
        </w:rPr>
        <w:fldChar w:fldCharType="separate"/>
      </w:r>
      <w:r w:rsidRPr="002F61A3">
        <w:rPr>
          <w:rFonts w:ascii="Verdana" w:hAnsi="Verdana"/>
        </w:rPr>
        <w:fldChar w:fldCharType="end"/>
      </w:r>
      <w:r w:rsidRPr="002F61A3">
        <w:rPr>
          <w:rFonts w:ascii="Verdana" w:hAnsi="Verdana"/>
        </w:rPr>
        <w:tab/>
        <w:t>Yes</w:t>
      </w:r>
      <w:r w:rsidDel="00117F4F">
        <w:rPr>
          <w:rFonts w:ascii="Verdana" w:hAnsi="Verdana"/>
        </w:rPr>
        <w:t xml:space="preserve"> </w:t>
      </w:r>
    </w:p>
    <w:p w14:paraId="2D5AA742" w14:textId="353A4208" w:rsidR="00721FA7" w:rsidRDefault="00721FA7" w:rsidP="00721FA7">
      <w:pPr>
        <w:pStyle w:val="Question"/>
        <w:keepNext/>
        <w:spacing w:after="0"/>
        <w:ind w:right="448"/>
        <w:rPr>
          <w:rFonts w:ascii="Verdana" w:hAnsi="Verdana"/>
          <w:b/>
        </w:rPr>
      </w:pPr>
      <w:r>
        <w:rPr>
          <w:rFonts w:ascii="Verdana" w:hAnsi="Verdana"/>
        </w:rPr>
        <w:tab/>
      </w:r>
      <w:r w:rsidR="005C6596">
        <w:rPr>
          <w:rFonts w:ascii="Verdana" w:hAnsi="Verdana"/>
          <w:b/>
        </w:rPr>
        <w:t>1.4</w:t>
      </w:r>
      <w:r w:rsidR="00314376">
        <w:rPr>
          <w:rFonts w:ascii="Verdana" w:hAnsi="Verdana"/>
          <w:b/>
        </w:rPr>
        <w:t>7</w:t>
      </w:r>
      <w:r w:rsidRPr="002F61A3">
        <w:rPr>
          <w:rFonts w:ascii="Verdana" w:hAnsi="Verdana"/>
          <w:b/>
        </w:rPr>
        <w:tab/>
      </w:r>
      <w:r w:rsidR="00B9065D" w:rsidRPr="00640DAF">
        <w:rPr>
          <w:rFonts w:ascii="Verdana" w:hAnsi="Verdana"/>
          <w:b/>
        </w:rPr>
        <w:t>How will the applicant firm assess whether relevant investments are reasonably capable of delivering advertised or headline rates of return?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1FA7" w:rsidRPr="002F61A3" w14:paraId="73AA5A78" w14:textId="77777777" w:rsidTr="00DA1FDA">
        <w:trPr>
          <w:trHeight w:val="1588"/>
        </w:trPr>
        <w:tc>
          <w:tcPr>
            <w:tcW w:w="7088" w:type="dxa"/>
          </w:tcPr>
          <w:p w14:paraId="09CF6034" w14:textId="77777777" w:rsidR="00721FA7" w:rsidRPr="002F61A3" w:rsidRDefault="00721FA7" w:rsidP="00DA1FDA">
            <w:pPr>
              <w:pStyle w:val="Qsanswer"/>
              <w:spacing w:before="40" w:after="0" w:line="240" w:lineRule="exact"/>
              <w:ind w:right="57"/>
              <w:rPr>
                <w:rFonts w:ascii="Verdana" w:hAnsi="Verdana"/>
                <w:color w:val="auto"/>
              </w:rPr>
            </w:pPr>
            <w:r w:rsidRPr="002F61A3">
              <w:rPr>
                <w:rFonts w:ascii="Verdana" w:hAnsi="Verdana"/>
                <w:color w:val="auto"/>
              </w:rPr>
              <w:fldChar w:fldCharType="begin">
                <w:ffData>
                  <w:name w:val="Text7"/>
                  <w:enabled/>
                  <w:calcOnExit w:val="0"/>
                  <w:textInput/>
                </w:ffData>
              </w:fldChar>
            </w:r>
            <w:r w:rsidRPr="002F61A3">
              <w:rPr>
                <w:rFonts w:ascii="Verdana" w:hAnsi="Verdana"/>
                <w:color w:val="auto"/>
              </w:rPr>
              <w:instrText xml:space="preserve"> FORMTEXT </w:instrText>
            </w:r>
            <w:r w:rsidRPr="002F61A3">
              <w:rPr>
                <w:rFonts w:ascii="Verdana" w:hAnsi="Verdana"/>
                <w:color w:val="auto"/>
              </w:rPr>
            </w:r>
            <w:r w:rsidRPr="002F61A3">
              <w:rPr>
                <w:rFonts w:ascii="Verdana" w:hAnsi="Verdana"/>
                <w:color w:val="auto"/>
              </w:rPr>
              <w:fldChar w:fldCharType="separate"/>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color w:val="auto"/>
              </w:rPr>
              <w:fldChar w:fldCharType="end"/>
            </w:r>
          </w:p>
        </w:tc>
      </w:tr>
    </w:tbl>
    <w:p w14:paraId="695D948B" w14:textId="11A98B6E" w:rsidR="00721FA7" w:rsidRDefault="00721FA7" w:rsidP="00721FA7">
      <w:pPr>
        <w:pStyle w:val="Question"/>
        <w:keepNext/>
        <w:spacing w:after="0"/>
        <w:ind w:right="448"/>
        <w:rPr>
          <w:rFonts w:ascii="Verdana" w:hAnsi="Verdana"/>
          <w:b/>
        </w:rPr>
      </w:pPr>
      <w:r>
        <w:rPr>
          <w:rFonts w:ascii="Verdana" w:hAnsi="Verdana"/>
          <w:b/>
        </w:rPr>
        <w:tab/>
      </w:r>
      <w:r w:rsidR="00AE5B97">
        <w:rPr>
          <w:rFonts w:ascii="Verdana" w:hAnsi="Verdana"/>
          <w:b/>
        </w:rPr>
        <w:t>1.4</w:t>
      </w:r>
      <w:r w:rsidR="00314376">
        <w:rPr>
          <w:rFonts w:ascii="Verdana" w:hAnsi="Verdana"/>
          <w:b/>
        </w:rPr>
        <w:t>8</w:t>
      </w:r>
      <w:r w:rsidRPr="002F61A3">
        <w:rPr>
          <w:rFonts w:ascii="Verdana" w:hAnsi="Verdana"/>
          <w:b/>
        </w:rPr>
        <w:tab/>
      </w:r>
      <w:r w:rsidR="005D15FA" w:rsidRPr="00640DAF">
        <w:rPr>
          <w:rFonts w:ascii="Verdana" w:hAnsi="Verdana"/>
          <w:b/>
        </w:rPr>
        <w:t>How will the applicant firm assess whether there are any fees, commissions or other charges within a relevant investment’s structure or elsewhere that could materially affect the investment’s ability to deliver advertised or headline rates of return?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1FA7" w:rsidRPr="002F61A3" w14:paraId="3639F8A2" w14:textId="77777777" w:rsidTr="00DA1FDA">
        <w:trPr>
          <w:trHeight w:val="1588"/>
        </w:trPr>
        <w:tc>
          <w:tcPr>
            <w:tcW w:w="7088" w:type="dxa"/>
          </w:tcPr>
          <w:p w14:paraId="46188884" w14:textId="77777777" w:rsidR="00721FA7" w:rsidRPr="002F61A3" w:rsidRDefault="00721FA7" w:rsidP="00DA1FDA">
            <w:pPr>
              <w:pStyle w:val="Qsanswer"/>
              <w:spacing w:before="40" w:after="0" w:line="240" w:lineRule="exact"/>
              <w:ind w:right="57"/>
              <w:rPr>
                <w:rFonts w:ascii="Verdana" w:hAnsi="Verdana"/>
                <w:color w:val="auto"/>
              </w:rPr>
            </w:pPr>
            <w:r w:rsidRPr="002F61A3">
              <w:rPr>
                <w:rFonts w:ascii="Verdana" w:hAnsi="Verdana"/>
                <w:color w:val="auto"/>
              </w:rPr>
              <w:fldChar w:fldCharType="begin">
                <w:ffData>
                  <w:name w:val="Text7"/>
                  <w:enabled/>
                  <w:calcOnExit w:val="0"/>
                  <w:textInput/>
                </w:ffData>
              </w:fldChar>
            </w:r>
            <w:r w:rsidRPr="002F61A3">
              <w:rPr>
                <w:rFonts w:ascii="Verdana" w:hAnsi="Verdana"/>
                <w:color w:val="auto"/>
              </w:rPr>
              <w:instrText xml:space="preserve"> FORMTEXT </w:instrText>
            </w:r>
            <w:r w:rsidRPr="002F61A3">
              <w:rPr>
                <w:rFonts w:ascii="Verdana" w:hAnsi="Verdana"/>
                <w:color w:val="auto"/>
              </w:rPr>
            </w:r>
            <w:r w:rsidRPr="002F61A3">
              <w:rPr>
                <w:rFonts w:ascii="Verdana" w:hAnsi="Verdana"/>
                <w:color w:val="auto"/>
              </w:rPr>
              <w:fldChar w:fldCharType="separate"/>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color w:val="auto"/>
              </w:rPr>
              <w:fldChar w:fldCharType="end"/>
            </w:r>
          </w:p>
        </w:tc>
      </w:tr>
    </w:tbl>
    <w:p w14:paraId="69044008" w14:textId="339AC564" w:rsidR="00721FA7" w:rsidRDefault="00721FA7" w:rsidP="00721FA7">
      <w:pPr>
        <w:pStyle w:val="Question"/>
        <w:keepNext/>
        <w:spacing w:after="0"/>
        <w:ind w:right="448"/>
        <w:rPr>
          <w:rFonts w:ascii="Verdana" w:hAnsi="Verdana"/>
          <w:b/>
        </w:rPr>
      </w:pPr>
      <w:r>
        <w:rPr>
          <w:rFonts w:ascii="Verdana" w:hAnsi="Verdana"/>
          <w:b/>
        </w:rPr>
        <w:tab/>
      </w:r>
      <w:r w:rsidR="00AE5B97" w:rsidRPr="00640DAF">
        <w:rPr>
          <w:rFonts w:ascii="Verdana" w:hAnsi="Verdana"/>
          <w:b/>
        </w:rPr>
        <w:t>1.4</w:t>
      </w:r>
      <w:r w:rsidR="00314376">
        <w:rPr>
          <w:rFonts w:ascii="Verdana" w:hAnsi="Verdana"/>
          <w:b/>
        </w:rPr>
        <w:t>9</w:t>
      </w:r>
      <w:r w:rsidRPr="00640DAF">
        <w:rPr>
          <w:rFonts w:ascii="Verdana" w:hAnsi="Verdana"/>
          <w:b/>
        </w:rPr>
        <w:tab/>
      </w:r>
      <w:r w:rsidR="00881566" w:rsidRPr="00640DAF">
        <w:rPr>
          <w:rFonts w:ascii="Verdana" w:hAnsi="Verdana"/>
          <w:b/>
        </w:rPr>
        <w:t>Will the applicant firm be approving financial promotions that retail customers can access?</w:t>
      </w:r>
    </w:p>
    <w:p w14:paraId="6319634C" w14:textId="1FA24645" w:rsidR="00721FA7" w:rsidRPr="00EC24AA" w:rsidRDefault="00721FA7" w:rsidP="00721FA7">
      <w:pPr>
        <w:pStyle w:val="Question"/>
        <w:keepNext/>
        <w:spacing w:before="0" w:after="0"/>
        <w:ind w:right="1701" w:firstLine="0"/>
        <w:rPr>
          <w:rFonts w:ascii="Verdana" w:hAnsi="Verdana"/>
        </w:rPr>
      </w:pPr>
      <w:r w:rsidRPr="002F61A3">
        <w:rPr>
          <w:rFonts w:ascii="Verdana" w:hAnsi="Verdana"/>
        </w:rPr>
        <w:fldChar w:fldCharType="begin">
          <w:ffData>
            <w:name w:val="Check24"/>
            <w:enabled/>
            <w:calcOnExit w:val="0"/>
            <w:checkBox>
              <w:sizeAuto/>
              <w:default w:val="0"/>
            </w:checkBox>
          </w:ffData>
        </w:fldChar>
      </w:r>
      <w:r w:rsidRPr="002F61A3">
        <w:rPr>
          <w:rFonts w:ascii="Verdana" w:hAnsi="Verdana"/>
        </w:rPr>
        <w:instrText xml:space="preserve"> FORMCHECKBOX </w:instrText>
      </w:r>
      <w:r w:rsidRPr="002F61A3">
        <w:rPr>
          <w:rFonts w:ascii="Verdana" w:hAnsi="Verdana"/>
        </w:rPr>
      </w:r>
      <w:r w:rsidRPr="002F61A3">
        <w:rPr>
          <w:rFonts w:ascii="Verdana" w:hAnsi="Verdana"/>
        </w:rPr>
        <w:fldChar w:fldCharType="separate"/>
      </w:r>
      <w:r w:rsidRPr="002F61A3">
        <w:rPr>
          <w:rFonts w:ascii="Verdana" w:hAnsi="Verdana"/>
        </w:rPr>
        <w:fldChar w:fldCharType="end"/>
      </w:r>
      <w:r w:rsidRPr="002F61A3">
        <w:rPr>
          <w:rFonts w:ascii="Verdana" w:hAnsi="Verdana"/>
        </w:rPr>
        <w:tab/>
        <w:t>No</w:t>
      </w:r>
    </w:p>
    <w:p w14:paraId="60034621" w14:textId="77777777" w:rsidR="00721FA7" w:rsidRDefault="00721FA7" w:rsidP="00721FA7">
      <w:pPr>
        <w:pStyle w:val="Question"/>
        <w:keepNext/>
        <w:spacing w:before="0" w:after="0"/>
        <w:ind w:right="1701" w:firstLine="0"/>
        <w:rPr>
          <w:rFonts w:ascii="Verdana" w:hAnsi="Verdana"/>
        </w:rPr>
      </w:pPr>
      <w:r w:rsidRPr="002F61A3">
        <w:rPr>
          <w:rFonts w:ascii="Verdana" w:hAnsi="Verdana"/>
        </w:rPr>
        <w:fldChar w:fldCharType="begin">
          <w:ffData>
            <w:name w:val="Check24"/>
            <w:enabled/>
            <w:calcOnExit w:val="0"/>
            <w:checkBox>
              <w:sizeAuto/>
              <w:default w:val="0"/>
            </w:checkBox>
          </w:ffData>
        </w:fldChar>
      </w:r>
      <w:r w:rsidRPr="002F61A3">
        <w:rPr>
          <w:rFonts w:ascii="Verdana" w:hAnsi="Verdana"/>
        </w:rPr>
        <w:instrText xml:space="preserve"> FORMCHECKBOX </w:instrText>
      </w:r>
      <w:r w:rsidRPr="002F61A3">
        <w:rPr>
          <w:rFonts w:ascii="Verdana" w:hAnsi="Verdana"/>
        </w:rPr>
      </w:r>
      <w:r w:rsidRPr="002F61A3">
        <w:rPr>
          <w:rFonts w:ascii="Verdana" w:hAnsi="Verdana"/>
        </w:rPr>
        <w:fldChar w:fldCharType="separate"/>
      </w:r>
      <w:r w:rsidRPr="002F61A3">
        <w:rPr>
          <w:rFonts w:ascii="Verdana" w:hAnsi="Verdana"/>
        </w:rPr>
        <w:fldChar w:fldCharType="end"/>
      </w:r>
      <w:r w:rsidRPr="002F61A3">
        <w:rPr>
          <w:rFonts w:ascii="Verdana" w:hAnsi="Verdana"/>
        </w:rPr>
        <w:tab/>
        <w:t>Yes</w:t>
      </w:r>
      <w:r w:rsidDel="00117F4F">
        <w:rPr>
          <w:rFonts w:ascii="Verdana" w:hAnsi="Verdana"/>
        </w:rPr>
        <w:t xml:space="preserve"> </w:t>
      </w:r>
    </w:p>
    <w:p w14:paraId="798D770B" w14:textId="52BBAAC6" w:rsidR="00F15CE0" w:rsidRPr="002F61A3" w:rsidRDefault="00210232" w:rsidP="00F15CE0">
      <w:pPr>
        <w:pStyle w:val="Question"/>
        <w:keepNext/>
        <w:spacing w:after="0"/>
        <w:rPr>
          <w:rFonts w:ascii="Verdana" w:hAnsi="Verdana"/>
          <w:b/>
        </w:rPr>
      </w:pPr>
      <w:r w:rsidRPr="00640DAF">
        <w:rPr>
          <w:rFonts w:ascii="Verdana" w:hAnsi="Verdana"/>
          <w:b/>
        </w:rPr>
        <w:t>1.</w:t>
      </w:r>
      <w:r w:rsidR="00314376">
        <w:rPr>
          <w:rFonts w:ascii="Verdana" w:hAnsi="Verdana"/>
          <w:b/>
        </w:rPr>
        <w:t>50</w:t>
      </w:r>
      <w:r w:rsidRPr="00640DAF">
        <w:rPr>
          <w:rFonts w:ascii="Verdana" w:hAnsi="Verdana"/>
          <w:b/>
        </w:rPr>
        <w:tab/>
        <w:t xml:space="preserve">Approximately how many financial promotions does the applicant </w:t>
      </w:r>
      <w:r w:rsidR="00F15CE0" w:rsidRPr="00640DAF">
        <w:rPr>
          <w:rFonts w:ascii="Verdana" w:hAnsi="Verdana"/>
          <w:b/>
        </w:rPr>
        <w:t>firm expect to approve if it is granted permission to do so?</w:t>
      </w:r>
      <w:r w:rsidR="00F15CE0">
        <w:rPr>
          <w:rFonts w:ascii="Verdana" w:hAnsi="Verdana"/>
          <w:b/>
        </w:rPr>
        <w:t xml:space="preserve"> </w:t>
      </w:r>
    </w:p>
    <w:p w14:paraId="431CD210" w14:textId="77777777" w:rsidR="00F15CE0" w:rsidRDefault="00F15CE0" w:rsidP="00F15CE0">
      <w:pPr>
        <w:pStyle w:val="Question"/>
        <w:keepNext/>
        <w:spacing w:before="0" w:after="0"/>
        <w:ind w:right="1701" w:firstLine="0"/>
        <w:rPr>
          <w:rFonts w:ascii="Verdana" w:hAnsi="Verdana"/>
        </w:rPr>
      </w:pPr>
    </w:p>
    <w:p w14:paraId="43B38D66" w14:textId="77777777" w:rsidR="00F15CE0" w:rsidRPr="002F61A3" w:rsidRDefault="00F15CE0" w:rsidP="00F15CE0">
      <w:pPr>
        <w:pStyle w:val="Question"/>
        <w:keepNext/>
        <w:spacing w:before="0" w:after="0"/>
        <w:ind w:right="1701" w:firstLine="0"/>
        <w:rPr>
          <w:rFonts w:ascii="Verdana" w:hAnsi="Verdana"/>
        </w:rPr>
      </w:pPr>
      <w:r>
        <w:rPr>
          <w:rFonts w:ascii="Verdana" w:hAnsi="Verdana"/>
        </w:rPr>
        <w:t xml:space="preserve">First 12 months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261"/>
      </w:tblGrid>
      <w:tr w:rsidR="00F15CE0" w:rsidRPr="002F61A3" w14:paraId="0AC59A88" w14:textId="77777777" w:rsidTr="00DA1FDA">
        <w:trPr>
          <w:trHeight w:val="339"/>
        </w:trPr>
        <w:tc>
          <w:tcPr>
            <w:tcW w:w="3261" w:type="dxa"/>
          </w:tcPr>
          <w:p w14:paraId="5A4456DF" w14:textId="77777777" w:rsidR="00F15CE0" w:rsidRPr="002F61A3" w:rsidRDefault="00F15CE0" w:rsidP="00DA1FDA">
            <w:pPr>
              <w:pStyle w:val="Qsanswer"/>
              <w:spacing w:before="40" w:after="0" w:line="240" w:lineRule="exact"/>
              <w:ind w:right="57"/>
              <w:rPr>
                <w:rFonts w:ascii="Verdana" w:hAnsi="Verdana"/>
                <w:color w:val="auto"/>
              </w:rPr>
            </w:pPr>
            <w:r w:rsidRPr="002F61A3">
              <w:rPr>
                <w:rFonts w:ascii="Verdana" w:hAnsi="Verdana"/>
                <w:color w:val="auto"/>
              </w:rPr>
              <w:fldChar w:fldCharType="begin">
                <w:ffData>
                  <w:name w:val="Text7"/>
                  <w:enabled/>
                  <w:calcOnExit w:val="0"/>
                  <w:textInput/>
                </w:ffData>
              </w:fldChar>
            </w:r>
            <w:r w:rsidRPr="002F61A3">
              <w:rPr>
                <w:rFonts w:ascii="Verdana" w:hAnsi="Verdana"/>
                <w:color w:val="auto"/>
              </w:rPr>
              <w:instrText xml:space="preserve"> FORMTEXT </w:instrText>
            </w:r>
            <w:r w:rsidRPr="002F61A3">
              <w:rPr>
                <w:rFonts w:ascii="Verdana" w:hAnsi="Verdana"/>
                <w:color w:val="auto"/>
              </w:rPr>
            </w:r>
            <w:r w:rsidRPr="002F61A3">
              <w:rPr>
                <w:rFonts w:ascii="Verdana" w:hAnsi="Verdana"/>
                <w:color w:val="auto"/>
              </w:rPr>
              <w:fldChar w:fldCharType="separate"/>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color w:val="auto"/>
              </w:rPr>
              <w:fldChar w:fldCharType="end"/>
            </w:r>
          </w:p>
        </w:tc>
      </w:tr>
    </w:tbl>
    <w:p w14:paraId="59C60E00" w14:textId="77777777" w:rsidR="00F15CE0" w:rsidRPr="002F61A3" w:rsidRDefault="00F15CE0" w:rsidP="00F15CE0">
      <w:pPr>
        <w:pStyle w:val="Question"/>
        <w:keepNext/>
        <w:spacing w:before="0" w:after="0"/>
        <w:ind w:right="1701" w:firstLine="0"/>
        <w:rPr>
          <w:rFonts w:ascii="Verdana" w:hAnsi="Verdana"/>
        </w:rPr>
      </w:pPr>
      <w:r>
        <w:rPr>
          <w:rFonts w:ascii="Verdana" w:hAnsi="Verdana"/>
        </w:rPr>
        <w:t xml:space="preserve">Year 2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261"/>
      </w:tblGrid>
      <w:tr w:rsidR="00F15CE0" w:rsidRPr="002F61A3" w14:paraId="7E2419EE" w14:textId="77777777" w:rsidTr="00DA1FDA">
        <w:trPr>
          <w:trHeight w:val="339"/>
        </w:trPr>
        <w:tc>
          <w:tcPr>
            <w:tcW w:w="3261" w:type="dxa"/>
          </w:tcPr>
          <w:p w14:paraId="1E13F17D" w14:textId="77777777" w:rsidR="00F15CE0" w:rsidRPr="002F61A3" w:rsidRDefault="00F15CE0" w:rsidP="00DA1FDA">
            <w:pPr>
              <w:pStyle w:val="Qsanswer"/>
              <w:spacing w:before="40" w:after="0" w:line="240" w:lineRule="exact"/>
              <w:ind w:right="57"/>
              <w:rPr>
                <w:rFonts w:ascii="Verdana" w:hAnsi="Verdana"/>
                <w:color w:val="auto"/>
              </w:rPr>
            </w:pPr>
            <w:r w:rsidRPr="002F61A3">
              <w:rPr>
                <w:rFonts w:ascii="Verdana" w:hAnsi="Verdana"/>
                <w:color w:val="auto"/>
              </w:rPr>
              <w:fldChar w:fldCharType="begin">
                <w:ffData>
                  <w:name w:val="Text7"/>
                  <w:enabled/>
                  <w:calcOnExit w:val="0"/>
                  <w:textInput/>
                </w:ffData>
              </w:fldChar>
            </w:r>
            <w:r w:rsidRPr="002F61A3">
              <w:rPr>
                <w:rFonts w:ascii="Verdana" w:hAnsi="Verdana"/>
                <w:color w:val="auto"/>
              </w:rPr>
              <w:instrText xml:space="preserve"> FORMTEXT </w:instrText>
            </w:r>
            <w:r w:rsidRPr="002F61A3">
              <w:rPr>
                <w:rFonts w:ascii="Verdana" w:hAnsi="Verdana"/>
                <w:color w:val="auto"/>
              </w:rPr>
            </w:r>
            <w:r w:rsidRPr="002F61A3">
              <w:rPr>
                <w:rFonts w:ascii="Verdana" w:hAnsi="Verdana"/>
                <w:color w:val="auto"/>
              </w:rPr>
              <w:fldChar w:fldCharType="separate"/>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color w:val="auto"/>
              </w:rPr>
              <w:fldChar w:fldCharType="end"/>
            </w:r>
          </w:p>
        </w:tc>
      </w:tr>
    </w:tbl>
    <w:p w14:paraId="4A03B147" w14:textId="77777777" w:rsidR="00F15CE0" w:rsidRPr="002F61A3" w:rsidRDefault="00F15CE0" w:rsidP="00F15CE0">
      <w:pPr>
        <w:pStyle w:val="Question"/>
        <w:keepNext/>
        <w:spacing w:before="0" w:after="0"/>
        <w:ind w:right="1701" w:firstLine="0"/>
        <w:rPr>
          <w:rFonts w:ascii="Verdana" w:hAnsi="Verdana"/>
        </w:rPr>
      </w:pPr>
      <w:r>
        <w:rPr>
          <w:rFonts w:ascii="Verdana" w:hAnsi="Verdana"/>
        </w:rPr>
        <w:t>Year 3</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261"/>
      </w:tblGrid>
      <w:tr w:rsidR="00F15CE0" w:rsidRPr="002F61A3" w14:paraId="54500036" w14:textId="77777777" w:rsidTr="00DA1FDA">
        <w:trPr>
          <w:trHeight w:val="339"/>
        </w:trPr>
        <w:tc>
          <w:tcPr>
            <w:tcW w:w="3261" w:type="dxa"/>
          </w:tcPr>
          <w:p w14:paraId="0AB4C757" w14:textId="77777777" w:rsidR="00F15CE0" w:rsidRPr="002F61A3" w:rsidRDefault="00F15CE0" w:rsidP="00DA1FDA">
            <w:pPr>
              <w:pStyle w:val="Qsanswer"/>
              <w:spacing w:before="40" w:after="0" w:line="240" w:lineRule="exact"/>
              <w:ind w:right="57"/>
              <w:rPr>
                <w:rFonts w:ascii="Verdana" w:hAnsi="Verdana"/>
                <w:color w:val="auto"/>
              </w:rPr>
            </w:pPr>
            <w:r w:rsidRPr="002F61A3">
              <w:rPr>
                <w:rFonts w:ascii="Verdana" w:hAnsi="Verdana"/>
                <w:color w:val="auto"/>
              </w:rPr>
              <w:fldChar w:fldCharType="begin">
                <w:ffData>
                  <w:name w:val="Text7"/>
                  <w:enabled/>
                  <w:calcOnExit w:val="0"/>
                  <w:textInput/>
                </w:ffData>
              </w:fldChar>
            </w:r>
            <w:r w:rsidRPr="002F61A3">
              <w:rPr>
                <w:rFonts w:ascii="Verdana" w:hAnsi="Verdana"/>
                <w:color w:val="auto"/>
              </w:rPr>
              <w:instrText xml:space="preserve"> FORMTEXT </w:instrText>
            </w:r>
            <w:r w:rsidRPr="002F61A3">
              <w:rPr>
                <w:rFonts w:ascii="Verdana" w:hAnsi="Verdana"/>
                <w:color w:val="auto"/>
              </w:rPr>
            </w:r>
            <w:r w:rsidRPr="002F61A3">
              <w:rPr>
                <w:rFonts w:ascii="Verdana" w:hAnsi="Verdana"/>
                <w:color w:val="auto"/>
              </w:rPr>
              <w:fldChar w:fldCharType="separate"/>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noProof/>
                <w:color w:val="auto"/>
              </w:rPr>
              <w:t> </w:t>
            </w:r>
            <w:r w:rsidRPr="002F61A3">
              <w:rPr>
                <w:rFonts w:ascii="Verdana" w:hAnsi="Verdana"/>
                <w:color w:val="auto"/>
              </w:rPr>
              <w:fldChar w:fldCharType="end"/>
            </w:r>
          </w:p>
        </w:tc>
      </w:tr>
    </w:tbl>
    <w:p w14:paraId="1C250CE2" w14:textId="0C14F017" w:rsidR="00F15CE0" w:rsidRPr="00640DAF" w:rsidRDefault="00210232" w:rsidP="003A0D3A">
      <w:pPr>
        <w:pStyle w:val="Question"/>
        <w:keepNext/>
        <w:rPr>
          <w:rFonts w:ascii="Verdana" w:hAnsi="Verdana"/>
          <w:b/>
        </w:rPr>
      </w:pPr>
      <w:r w:rsidRPr="00640DAF">
        <w:rPr>
          <w:rFonts w:ascii="Verdana" w:hAnsi="Verdana"/>
          <w:b/>
        </w:rPr>
        <w:t>1.</w:t>
      </w:r>
      <w:r w:rsidR="00314376">
        <w:rPr>
          <w:rFonts w:ascii="Verdana" w:hAnsi="Verdana"/>
          <w:b/>
        </w:rPr>
        <w:t>51</w:t>
      </w:r>
      <w:r w:rsidR="00F15CE0" w:rsidRPr="00640DAF">
        <w:rPr>
          <w:rFonts w:ascii="Verdana" w:hAnsi="Verdana"/>
          <w:b/>
        </w:rPr>
        <w:tab/>
      </w:r>
      <w:r w:rsidR="003A0D3A" w:rsidRPr="00640DAF">
        <w:rPr>
          <w:rFonts w:ascii="Verdana" w:hAnsi="Verdana"/>
          <w:b/>
        </w:rPr>
        <w:t>Explain what fees the applicant firm intends to charge for approving and (where applicable) ongoing monitoring of financial promotions?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15CE0" w:rsidRPr="002F61A3" w14:paraId="4D0FE6B8" w14:textId="77777777" w:rsidTr="00DA1FDA">
        <w:trPr>
          <w:trHeight w:val="1012"/>
        </w:trPr>
        <w:tc>
          <w:tcPr>
            <w:tcW w:w="7088" w:type="dxa"/>
          </w:tcPr>
          <w:p w14:paraId="546BF7D7" w14:textId="77777777" w:rsidR="00F15CE0" w:rsidRPr="002F61A3" w:rsidRDefault="00F15CE0" w:rsidP="00DA1FDA">
            <w:pPr>
              <w:pStyle w:val="QuestionChar"/>
              <w:tabs>
                <w:tab w:val="clear" w:pos="284"/>
                <w:tab w:val="left" w:pos="1418"/>
                <w:tab w:val="left" w:pos="2552"/>
              </w:tabs>
              <w:spacing w:before="0" w:after="0"/>
              <w:ind w:left="28" w:right="57" w:firstLine="0"/>
              <w:rPr>
                <w:rFonts w:ascii="Verdana" w:hAnsi="Verdana" w:cs="Arial"/>
              </w:rPr>
            </w:pPr>
            <w:r w:rsidRPr="00640DAF">
              <w:rPr>
                <w:rFonts w:ascii="Verdana" w:hAnsi="Verdana" w:cs="Arial"/>
              </w:rPr>
              <w:fldChar w:fldCharType="begin">
                <w:ffData>
                  <w:name w:val="Text7"/>
                  <w:enabled/>
                  <w:calcOnExit w:val="0"/>
                  <w:textInput/>
                </w:ffData>
              </w:fldChar>
            </w:r>
            <w:r w:rsidRPr="00640DAF">
              <w:rPr>
                <w:rFonts w:ascii="Verdana" w:hAnsi="Verdana" w:cs="Arial"/>
              </w:rPr>
              <w:instrText xml:space="preserve"> FORMTEXT </w:instrText>
            </w:r>
            <w:r w:rsidRPr="00640DAF">
              <w:rPr>
                <w:rFonts w:ascii="Verdana" w:hAnsi="Verdana" w:cs="Arial"/>
              </w:rPr>
            </w:r>
            <w:r w:rsidRPr="00640DAF">
              <w:rPr>
                <w:rFonts w:ascii="Verdana" w:hAnsi="Verdana" w:cs="Arial"/>
              </w:rPr>
              <w:fldChar w:fldCharType="separate"/>
            </w:r>
            <w:r w:rsidRPr="00640DAF">
              <w:rPr>
                <w:rFonts w:ascii="Verdana" w:hAnsi="Verdana" w:cs="Arial"/>
                <w:noProof/>
              </w:rPr>
              <w:t> </w:t>
            </w:r>
            <w:r w:rsidRPr="00640DAF">
              <w:rPr>
                <w:rFonts w:ascii="Verdana" w:hAnsi="Verdana" w:cs="Arial"/>
                <w:noProof/>
              </w:rPr>
              <w:t> </w:t>
            </w:r>
            <w:r w:rsidRPr="00640DAF">
              <w:rPr>
                <w:rFonts w:ascii="Verdana" w:hAnsi="Verdana" w:cs="Arial"/>
                <w:noProof/>
              </w:rPr>
              <w:t> </w:t>
            </w:r>
            <w:r w:rsidRPr="00640DAF">
              <w:rPr>
                <w:rFonts w:ascii="Verdana" w:hAnsi="Verdana" w:cs="Arial"/>
                <w:noProof/>
              </w:rPr>
              <w:t> </w:t>
            </w:r>
            <w:r w:rsidRPr="00640DAF">
              <w:rPr>
                <w:rFonts w:ascii="Verdana" w:hAnsi="Verdana" w:cs="Arial"/>
                <w:noProof/>
              </w:rPr>
              <w:t> </w:t>
            </w:r>
            <w:r w:rsidRPr="00640DAF">
              <w:rPr>
                <w:rFonts w:ascii="Verdana" w:hAnsi="Verdana" w:cs="Arial"/>
              </w:rPr>
              <w:fldChar w:fldCharType="end"/>
            </w:r>
          </w:p>
        </w:tc>
      </w:tr>
    </w:tbl>
    <w:p w14:paraId="44358BD1" w14:textId="7CB03858" w:rsidR="006D2B78" w:rsidRDefault="00210232" w:rsidP="006D2B78">
      <w:pPr>
        <w:pStyle w:val="Question"/>
        <w:keepNext/>
        <w:spacing w:after="0"/>
        <w:ind w:right="448"/>
        <w:rPr>
          <w:rFonts w:ascii="Verdana" w:hAnsi="Verdana"/>
          <w:b/>
        </w:rPr>
      </w:pPr>
      <w:r w:rsidRPr="006D2B78">
        <w:rPr>
          <w:rFonts w:ascii="Verdana" w:hAnsi="Verdana"/>
          <w:b/>
        </w:rPr>
        <w:lastRenderedPageBreak/>
        <w:t>1.5</w:t>
      </w:r>
      <w:r w:rsidR="00314376">
        <w:rPr>
          <w:rFonts w:ascii="Verdana" w:hAnsi="Verdana"/>
          <w:b/>
        </w:rPr>
        <w:t>2</w:t>
      </w:r>
      <w:r w:rsidR="00F15CE0" w:rsidRPr="00DD40E3">
        <w:rPr>
          <w:rFonts w:ascii="Verdana" w:hAnsi="Verdana"/>
          <w:b/>
        </w:rPr>
        <w:tab/>
      </w:r>
      <w:r w:rsidR="006D2B78" w:rsidRPr="006D2B78">
        <w:rPr>
          <w:rFonts w:ascii="Verdana" w:hAnsi="Verdana"/>
          <w:b/>
        </w:rPr>
        <w:t>Give details of the</w:t>
      </w:r>
    </w:p>
    <w:p w14:paraId="5541AA77" w14:textId="2E4F334C" w:rsidR="006D2B78" w:rsidRPr="006D2B78" w:rsidRDefault="006D2B78" w:rsidP="006D2B78">
      <w:pPr>
        <w:pStyle w:val="Question"/>
        <w:keepNext/>
        <w:numPr>
          <w:ilvl w:val="0"/>
          <w:numId w:val="40"/>
        </w:numPr>
        <w:ind w:right="1701"/>
        <w:rPr>
          <w:rFonts w:ascii="Verdana" w:hAnsi="Verdana"/>
          <w:b/>
          <w:bCs/>
        </w:rPr>
      </w:pPr>
      <w:r w:rsidRPr="006D2B78">
        <w:rPr>
          <w:rFonts w:ascii="Verdana" w:hAnsi="Verdana"/>
          <w:b/>
          <w:bCs/>
        </w:rPr>
        <w:t xml:space="preserve"> revenue the applicant firm estimates it will make from approving financial promotions</w:t>
      </w:r>
    </w:p>
    <w:p w14:paraId="619B1227" w14:textId="0D823B2E" w:rsidR="00F15CE0" w:rsidRPr="009F1A32" w:rsidRDefault="006D2B78" w:rsidP="006D2B78">
      <w:pPr>
        <w:pStyle w:val="Question"/>
        <w:keepNext/>
        <w:numPr>
          <w:ilvl w:val="0"/>
          <w:numId w:val="40"/>
        </w:numPr>
        <w:spacing w:after="0"/>
        <w:ind w:right="1701"/>
        <w:rPr>
          <w:rFonts w:ascii="Verdana" w:hAnsi="Verdana"/>
          <w:b/>
        </w:rPr>
      </w:pPr>
      <w:r w:rsidRPr="006D2B78">
        <w:rPr>
          <w:rFonts w:ascii="Verdana" w:hAnsi="Verdana"/>
          <w:b/>
          <w:bCs/>
        </w:rPr>
        <w:t xml:space="preserve"> percentage of the applicant firm’s estimated revenue from approving financial promotions.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F1A32" w:rsidRPr="002F61A3" w14:paraId="71992775" w14:textId="77777777" w:rsidTr="00DA1FDA">
        <w:trPr>
          <w:trHeight w:val="1012"/>
        </w:trPr>
        <w:tc>
          <w:tcPr>
            <w:tcW w:w="7088" w:type="dxa"/>
          </w:tcPr>
          <w:p w14:paraId="26C513E6" w14:textId="77777777" w:rsidR="009F1A32" w:rsidRPr="002F61A3" w:rsidRDefault="009F1A32" w:rsidP="00DA1FDA">
            <w:pPr>
              <w:pStyle w:val="QuestionChar"/>
              <w:tabs>
                <w:tab w:val="clear" w:pos="284"/>
                <w:tab w:val="left" w:pos="1418"/>
                <w:tab w:val="left" w:pos="2552"/>
              </w:tabs>
              <w:spacing w:before="0" w:after="0"/>
              <w:ind w:left="28" w:right="57" w:firstLine="0"/>
              <w:rPr>
                <w:rFonts w:ascii="Verdana" w:hAnsi="Verdana" w:cs="Arial"/>
              </w:rPr>
            </w:pPr>
            <w:r w:rsidRPr="002F61A3">
              <w:rPr>
                <w:rFonts w:ascii="Verdana" w:hAnsi="Verdana" w:cs="Arial"/>
              </w:rPr>
              <w:fldChar w:fldCharType="begin">
                <w:ffData>
                  <w:name w:val="Text7"/>
                  <w:enabled/>
                  <w:calcOnExit w:val="0"/>
                  <w:textInput/>
                </w:ffData>
              </w:fldChar>
            </w:r>
            <w:r w:rsidRPr="002F61A3">
              <w:rPr>
                <w:rFonts w:ascii="Verdana" w:hAnsi="Verdana" w:cs="Arial"/>
              </w:rPr>
              <w:instrText xml:space="preserve"> FORMTEXT </w:instrText>
            </w:r>
            <w:r w:rsidRPr="002F61A3">
              <w:rPr>
                <w:rFonts w:ascii="Verdana" w:hAnsi="Verdana" w:cs="Arial"/>
              </w:rPr>
            </w:r>
            <w:r w:rsidRPr="002F61A3">
              <w:rPr>
                <w:rFonts w:ascii="Verdana" w:hAnsi="Verdana" w:cs="Arial"/>
              </w:rPr>
              <w:fldChar w:fldCharType="separate"/>
            </w:r>
            <w:r w:rsidRPr="002F61A3">
              <w:rPr>
                <w:rFonts w:ascii="Verdana" w:hAnsi="Verdana" w:cs="Arial"/>
                <w:noProof/>
              </w:rPr>
              <w:t> </w:t>
            </w:r>
            <w:r w:rsidRPr="002F61A3">
              <w:rPr>
                <w:rFonts w:ascii="Verdana" w:hAnsi="Verdana" w:cs="Arial"/>
                <w:noProof/>
              </w:rPr>
              <w:t> </w:t>
            </w:r>
            <w:r w:rsidRPr="002F61A3">
              <w:rPr>
                <w:rFonts w:ascii="Verdana" w:hAnsi="Verdana" w:cs="Arial"/>
                <w:noProof/>
              </w:rPr>
              <w:t> </w:t>
            </w:r>
            <w:r w:rsidRPr="002F61A3">
              <w:rPr>
                <w:rFonts w:ascii="Verdana" w:hAnsi="Verdana" w:cs="Arial"/>
                <w:noProof/>
              </w:rPr>
              <w:t> </w:t>
            </w:r>
            <w:r w:rsidRPr="002F61A3">
              <w:rPr>
                <w:rFonts w:ascii="Verdana" w:hAnsi="Verdana" w:cs="Arial"/>
                <w:noProof/>
              </w:rPr>
              <w:t> </w:t>
            </w:r>
            <w:r w:rsidRPr="002F61A3">
              <w:rPr>
                <w:rFonts w:ascii="Verdana" w:hAnsi="Verdana" w:cs="Arial"/>
              </w:rPr>
              <w:fldChar w:fldCharType="end"/>
            </w:r>
          </w:p>
        </w:tc>
      </w:tr>
    </w:tbl>
    <w:p w14:paraId="6C3B86EC" w14:textId="75C9D057" w:rsidR="00F15CE0" w:rsidRDefault="00F15CE0" w:rsidP="00F15CE0">
      <w:pPr>
        <w:pStyle w:val="Question"/>
        <w:keepNext/>
        <w:spacing w:after="0"/>
        <w:ind w:right="448"/>
        <w:rPr>
          <w:rFonts w:ascii="Verdana" w:hAnsi="Verdana"/>
          <w:b/>
        </w:rPr>
      </w:pPr>
      <w:r>
        <w:rPr>
          <w:rFonts w:ascii="Verdana" w:hAnsi="Verdana"/>
        </w:rPr>
        <w:tab/>
      </w:r>
      <w:r w:rsidR="00210232">
        <w:rPr>
          <w:rFonts w:ascii="Verdana" w:hAnsi="Verdana"/>
          <w:b/>
        </w:rPr>
        <w:t>1.5</w:t>
      </w:r>
      <w:r w:rsidR="00314376">
        <w:rPr>
          <w:rFonts w:ascii="Verdana" w:hAnsi="Verdana"/>
          <w:b/>
        </w:rPr>
        <w:t>3</w:t>
      </w:r>
      <w:r w:rsidRPr="002F61A3">
        <w:rPr>
          <w:rFonts w:ascii="Verdana" w:hAnsi="Verdana"/>
          <w:b/>
        </w:rPr>
        <w:t xml:space="preserve"> </w:t>
      </w:r>
      <w:r>
        <w:rPr>
          <w:rFonts w:ascii="Verdana" w:hAnsi="Verdana"/>
          <w:b/>
        </w:rPr>
        <w:tab/>
        <w:t xml:space="preserve">Give details of the </w:t>
      </w:r>
      <w:r w:rsidR="003570A1">
        <w:rPr>
          <w:rFonts w:ascii="Verdana" w:hAnsi="Verdana"/>
          <w:b/>
        </w:rPr>
        <w:t xml:space="preserve">relevant </w:t>
      </w:r>
      <w:r>
        <w:rPr>
          <w:rFonts w:ascii="Verdana" w:hAnsi="Verdana"/>
          <w:b/>
        </w:rPr>
        <w:t xml:space="preserve">experience of individuals </w:t>
      </w:r>
      <w:r w:rsidR="003570A1">
        <w:rPr>
          <w:rFonts w:ascii="Verdana" w:hAnsi="Verdana"/>
          <w:b/>
        </w:rPr>
        <w:t xml:space="preserve">who will </w:t>
      </w:r>
      <w:r>
        <w:rPr>
          <w:rFonts w:ascii="Verdana" w:hAnsi="Verdana"/>
          <w:b/>
        </w:rPr>
        <w:t>approve promotions</w:t>
      </w:r>
    </w:p>
    <w:tbl>
      <w:tblPr>
        <w:tblW w:w="808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43"/>
        <w:gridCol w:w="6237"/>
      </w:tblGrid>
      <w:tr w:rsidR="00F15CE0" w14:paraId="0D9BD013" w14:textId="77777777" w:rsidTr="00DA1FDA">
        <w:tc>
          <w:tcPr>
            <w:tcW w:w="1843" w:type="dxa"/>
            <w:shd w:val="clear" w:color="auto" w:fill="D9D9D9"/>
          </w:tcPr>
          <w:p w14:paraId="42B3EB1E" w14:textId="77777777" w:rsidR="00F15CE0" w:rsidRPr="00CD2158" w:rsidRDefault="00F15CE0" w:rsidP="00DA1FDA">
            <w:pPr>
              <w:pStyle w:val="Question"/>
              <w:keepNext/>
              <w:tabs>
                <w:tab w:val="clear" w:pos="284"/>
              </w:tabs>
              <w:spacing w:after="0"/>
              <w:ind w:right="32" w:firstLine="0"/>
              <w:rPr>
                <w:rFonts w:ascii="Verdana" w:hAnsi="Verdana"/>
                <w:b/>
              </w:rPr>
            </w:pPr>
            <w:r w:rsidRPr="00CD2158">
              <w:rPr>
                <w:rFonts w:ascii="Verdana" w:hAnsi="Verdana"/>
                <w:b/>
              </w:rPr>
              <w:t>Name of individual</w:t>
            </w:r>
          </w:p>
        </w:tc>
        <w:tc>
          <w:tcPr>
            <w:tcW w:w="6237" w:type="dxa"/>
            <w:shd w:val="clear" w:color="auto" w:fill="D9D9D9"/>
          </w:tcPr>
          <w:p w14:paraId="0B4FC095" w14:textId="77777777" w:rsidR="00F15CE0" w:rsidRPr="00CD2158" w:rsidRDefault="00F15CE0" w:rsidP="00DA1FDA">
            <w:pPr>
              <w:pStyle w:val="Question"/>
              <w:keepNext/>
              <w:spacing w:after="0"/>
              <w:ind w:right="33" w:firstLine="0"/>
              <w:rPr>
                <w:rFonts w:ascii="Verdana" w:hAnsi="Verdana"/>
                <w:b/>
              </w:rPr>
            </w:pPr>
            <w:r w:rsidRPr="00CD2158">
              <w:rPr>
                <w:rFonts w:ascii="Verdana" w:hAnsi="Verdana"/>
                <w:b/>
              </w:rPr>
              <w:t>Summary of experience</w:t>
            </w:r>
          </w:p>
        </w:tc>
      </w:tr>
      <w:tr w:rsidR="00F15CE0" w14:paraId="0B99A08B" w14:textId="77777777" w:rsidTr="00DA1FDA">
        <w:tc>
          <w:tcPr>
            <w:tcW w:w="1843" w:type="dxa"/>
            <w:shd w:val="clear" w:color="auto" w:fill="FFFFFF"/>
          </w:tcPr>
          <w:p w14:paraId="2D8A285E" w14:textId="77777777" w:rsidR="00F15CE0" w:rsidRPr="00CD2158" w:rsidRDefault="00F15CE0" w:rsidP="00DA1FDA">
            <w:pPr>
              <w:pStyle w:val="Question"/>
              <w:keepNext/>
              <w:tabs>
                <w:tab w:val="clear" w:pos="284"/>
              </w:tabs>
              <w:spacing w:after="0"/>
              <w:ind w:right="32" w:firstLine="0"/>
              <w:rPr>
                <w:rFonts w:ascii="Verdana" w:hAnsi="Verdana"/>
                <w:b/>
              </w:rPr>
            </w:pPr>
            <w:r w:rsidRPr="00CD2158">
              <w:rPr>
                <w:rFonts w:ascii="Verdana" w:hAnsi="Verdana"/>
              </w:rPr>
              <w:fldChar w:fldCharType="begin">
                <w:ffData>
                  <w:name w:val="Text7"/>
                  <w:enabled/>
                  <w:calcOnExit w:val="0"/>
                  <w:textInput/>
                </w:ffData>
              </w:fldChar>
            </w:r>
            <w:r w:rsidRPr="00CD2158">
              <w:rPr>
                <w:rFonts w:ascii="Verdana" w:hAnsi="Verdana"/>
              </w:rPr>
              <w:instrText xml:space="preserve"> FORMTEXT </w:instrText>
            </w:r>
            <w:r w:rsidRPr="00CD2158">
              <w:rPr>
                <w:rFonts w:ascii="Verdana" w:hAnsi="Verdana"/>
              </w:rPr>
            </w:r>
            <w:r w:rsidRPr="00CD2158">
              <w:rPr>
                <w:rFonts w:ascii="Verdana" w:hAnsi="Verdana"/>
              </w:rPr>
              <w:fldChar w:fldCharType="separate"/>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rPr>
              <w:fldChar w:fldCharType="end"/>
            </w:r>
          </w:p>
        </w:tc>
        <w:tc>
          <w:tcPr>
            <w:tcW w:w="6237" w:type="dxa"/>
          </w:tcPr>
          <w:p w14:paraId="283B7238" w14:textId="77777777" w:rsidR="00F15CE0" w:rsidRPr="00CD2158" w:rsidRDefault="00F15CE0" w:rsidP="00DA1FDA">
            <w:pPr>
              <w:pStyle w:val="Question"/>
              <w:keepNext/>
              <w:spacing w:after="0"/>
              <w:ind w:right="948" w:firstLine="0"/>
              <w:rPr>
                <w:rFonts w:ascii="Verdana" w:hAnsi="Verdana"/>
                <w:b/>
              </w:rPr>
            </w:pPr>
            <w:r w:rsidRPr="00CD2158">
              <w:rPr>
                <w:rFonts w:ascii="Verdana" w:hAnsi="Verdana"/>
              </w:rPr>
              <w:fldChar w:fldCharType="begin">
                <w:ffData>
                  <w:name w:val="Text7"/>
                  <w:enabled/>
                  <w:calcOnExit w:val="0"/>
                  <w:textInput/>
                </w:ffData>
              </w:fldChar>
            </w:r>
            <w:r w:rsidRPr="00CD2158">
              <w:rPr>
                <w:rFonts w:ascii="Verdana" w:hAnsi="Verdana"/>
              </w:rPr>
              <w:instrText xml:space="preserve"> FORMTEXT </w:instrText>
            </w:r>
            <w:r w:rsidRPr="00CD2158">
              <w:rPr>
                <w:rFonts w:ascii="Verdana" w:hAnsi="Verdana"/>
              </w:rPr>
            </w:r>
            <w:r w:rsidRPr="00CD2158">
              <w:rPr>
                <w:rFonts w:ascii="Verdana" w:hAnsi="Verdana"/>
              </w:rPr>
              <w:fldChar w:fldCharType="separate"/>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rPr>
              <w:fldChar w:fldCharType="end"/>
            </w:r>
          </w:p>
        </w:tc>
      </w:tr>
      <w:tr w:rsidR="00F15CE0" w14:paraId="1DE747D7" w14:textId="77777777" w:rsidTr="00DA1FDA">
        <w:tc>
          <w:tcPr>
            <w:tcW w:w="1843" w:type="dxa"/>
            <w:shd w:val="clear" w:color="auto" w:fill="FFFFFF"/>
          </w:tcPr>
          <w:p w14:paraId="1FB0B1F1" w14:textId="77777777" w:rsidR="00F15CE0" w:rsidRPr="00CD2158" w:rsidRDefault="00F15CE0" w:rsidP="00DA1FDA">
            <w:pPr>
              <w:pStyle w:val="Question"/>
              <w:keepNext/>
              <w:tabs>
                <w:tab w:val="clear" w:pos="284"/>
              </w:tabs>
              <w:spacing w:after="0"/>
              <w:ind w:right="32" w:firstLine="0"/>
              <w:rPr>
                <w:rFonts w:ascii="Verdana" w:hAnsi="Verdana"/>
                <w:b/>
              </w:rPr>
            </w:pPr>
            <w:r w:rsidRPr="00CD2158">
              <w:rPr>
                <w:rFonts w:ascii="Verdana" w:hAnsi="Verdana"/>
              </w:rPr>
              <w:fldChar w:fldCharType="begin">
                <w:ffData>
                  <w:name w:val="Text7"/>
                  <w:enabled/>
                  <w:calcOnExit w:val="0"/>
                  <w:textInput/>
                </w:ffData>
              </w:fldChar>
            </w:r>
            <w:r w:rsidRPr="00CD2158">
              <w:rPr>
                <w:rFonts w:ascii="Verdana" w:hAnsi="Verdana"/>
              </w:rPr>
              <w:instrText xml:space="preserve"> FORMTEXT </w:instrText>
            </w:r>
            <w:r w:rsidRPr="00CD2158">
              <w:rPr>
                <w:rFonts w:ascii="Verdana" w:hAnsi="Verdana"/>
              </w:rPr>
            </w:r>
            <w:r w:rsidRPr="00CD2158">
              <w:rPr>
                <w:rFonts w:ascii="Verdana" w:hAnsi="Verdana"/>
              </w:rPr>
              <w:fldChar w:fldCharType="separate"/>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rPr>
              <w:fldChar w:fldCharType="end"/>
            </w:r>
          </w:p>
        </w:tc>
        <w:tc>
          <w:tcPr>
            <w:tcW w:w="6237" w:type="dxa"/>
          </w:tcPr>
          <w:p w14:paraId="58A71BED" w14:textId="77777777" w:rsidR="00F15CE0" w:rsidRPr="00CD2158" w:rsidRDefault="00F15CE0" w:rsidP="00DA1FDA">
            <w:pPr>
              <w:pStyle w:val="Question"/>
              <w:keepNext/>
              <w:spacing w:after="0"/>
              <w:ind w:right="948" w:firstLine="0"/>
              <w:rPr>
                <w:rFonts w:ascii="Verdana" w:hAnsi="Verdana"/>
                <w:b/>
              </w:rPr>
            </w:pPr>
            <w:r w:rsidRPr="00CD2158">
              <w:rPr>
                <w:rFonts w:ascii="Verdana" w:hAnsi="Verdana"/>
              </w:rPr>
              <w:fldChar w:fldCharType="begin">
                <w:ffData>
                  <w:name w:val="Text7"/>
                  <w:enabled/>
                  <w:calcOnExit w:val="0"/>
                  <w:textInput/>
                </w:ffData>
              </w:fldChar>
            </w:r>
            <w:r w:rsidRPr="00CD2158">
              <w:rPr>
                <w:rFonts w:ascii="Verdana" w:hAnsi="Verdana"/>
              </w:rPr>
              <w:instrText xml:space="preserve"> FORMTEXT </w:instrText>
            </w:r>
            <w:r w:rsidRPr="00CD2158">
              <w:rPr>
                <w:rFonts w:ascii="Verdana" w:hAnsi="Verdana"/>
              </w:rPr>
            </w:r>
            <w:r w:rsidRPr="00CD2158">
              <w:rPr>
                <w:rFonts w:ascii="Verdana" w:hAnsi="Verdana"/>
              </w:rPr>
              <w:fldChar w:fldCharType="separate"/>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rPr>
              <w:fldChar w:fldCharType="end"/>
            </w:r>
          </w:p>
        </w:tc>
      </w:tr>
      <w:tr w:rsidR="00F15CE0" w14:paraId="70A11514" w14:textId="77777777" w:rsidTr="00DA1FDA">
        <w:tc>
          <w:tcPr>
            <w:tcW w:w="1843" w:type="dxa"/>
            <w:shd w:val="clear" w:color="auto" w:fill="FFFFFF"/>
          </w:tcPr>
          <w:p w14:paraId="4CBBB66E" w14:textId="77777777" w:rsidR="00F15CE0" w:rsidRPr="00CD2158" w:rsidRDefault="00F15CE0" w:rsidP="00DA1FDA">
            <w:pPr>
              <w:pStyle w:val="Question"/>
              <w:keepNext/>
              <w:tabs>
                <w:tab w:val="clear" w:pos="284"/>
              </w:tabs>
              <w:spacing w:after="0"/>
              <w:ind w:right="32" w:firstLine="0"/>
              <w:rPr>
                <w:rFonts w:ascii="Verdana" w:hAnsi="Verdana"/>
                <w:b/>
              </w:rPr>
            </w:pPr>
            <w:r w:rsidRPr="00CD2158">
              <w:rPr>
                <w:rFonts w:ascii="Verdana" w:hAnsi="Verdana"/>
              </w:rPr>
              <w:fldChar w:fldCharType="begin">
                <w:ffData>
                  <w:name w:val="Text7"/>
                  <w:enabled/>
                  <w:calcOnExit w:val="0"/>
                  <w:textInput/>
                </w:ffData>
              </w:fldChar>
            </w:r>
            <w:r w:rsidRPr="00CD2158">
              <w:rPr>
                <w:rFonts w:ascii="Verdana" w:hAnsi="Verdana"/>
              </w:rPr>
              <w:instrText xml:space="preserve"> FORMTEXT </w:instrText>
            </w:r>
            <w:r w:rsidRPr="00CD2158">
              <w:rPr>
                <w:rFonts w:ascii="Verdana" w:hAnsi="Verdana"/>
              </w:rPr>
            </w:r>
            <w:r w:rsidRPr="00CD2158">
              <w:rPr>
                <w:rFonts w:ascii="Verdana" w:hAnsi="Verdana"/>
              </w:rPr>
              <w:fldChar w:fldCharType="separate"/>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rPr>
              <w:fldChar w:fldCharType="end"/>
            </w:r>
          </w:p>
        </w:tc>
        <w:tc>
          <w:tcPr>
            <w:tcW w:w="6237" w:type="dxa"/>
          </w:tcPr>
          <w:p w14:paraId="5852840F" w14:textId="77777777" w:rsidR="00F15CE0" w:rsidRPr="00CD2158" w:rsidRDefault="00F15CE0" w:rsidP="00DA1FDA">
            <w:pPr>
              <w:pStyle w:val="Question"/>
              <w:keepNext/>
              <w:spacing w:after="0"/>
              <w:ind w:right="948" w:firstLine="0"/>
              <w:rPr>
                <w:rFonts w:ascii="Verdana" w:hAnsi="Verdana"/>
                <w:b/>
              </w:rPr>
            </w:pPr>
            <w:r w:rsidRPr="00CD2158">
              <w:rPr>
                <w:rFonts w:ascii="Verdana" w:hAnsi="Verdana"/>
              </w:rPr>
              <w:fldChar w:fldCharType="begin">
                <w:ffData>
                  <w:name w:val="Text7"/>
                  <w:enabled/>
                  <w:calcOnExit w:val="0"/>
                  <w:textInput/>
                </w:ffData>
              </w:fldChar>
            </w:r>
            <w:r w:rsidRPr="00CD2158">
              <w:rPr>
                <w:rFonts w:ascii="Verdana" w:hAnsi="Verdana"/>
              </w:rPr>
              <w:instrText xml:space="preserve"> FORMTEXT </w:instrText>
            </w:r>
            <w:r w:rsidRPr="00CD2158">
              <w:rPr>
                <w:rFonts w:ascii="Verdana" w:hAnsi="Verdana"/>
              </w:rPr>
            </w:r>
            <w:r w:rsidRPr="00CD2158">
              <w:rPr>
                <w:rFonts w:ascii="Verdana" w:hAnsi="Verdana"/>
              </w:rPr>
              <w:fldChar w:fldCharType="separate"/>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rPr>
              <w:fldChar w:fldCharType="end"/>
            </w:r>
          </w:p>
        </w:tc>
      </w:tr>
      <w:tr w:rsidR="00F15CE0" w14:paraId="1EB8A2F4" w14:textId="77777777" w:rsidTr="00DA1FDA">
        <w:tc>
          <w:tcPr>
            <w:tcW w:w="1843" w:type="dxa"/>
            <w:shd w:val="clear" w:color="auto" w:fill="FFFFFF"/>
          </w:tcPr>
          <w:p w14:paraId="6EB2941A" w14:textId="77777777" w:rsidR="00F15CE0" w:rsidRPr="00CD2158" w:rsidRDefault="00F15CE0" w:rsidP="00DA1FDA">
            <w:pPr>
              <w:pStyle w:val="Question"/>
              <w:keepNext/>
              <w:tabs>
                <w:tab w:val="clear" w:pos="284"/>
              </w:tabs>
              <w:spacing w:after="0"/>
              <w:ind w:right="32" w:firstLine="0"/>
              <w:rPr>
                <w:rFonts w:ascii="Verdana" w:hAnsi="Verdana"/>
                <w:b/>
              </w:rPr>
            </w:pPr>
            <w:r w:rsidRPr="00CD2158">
              <w:rPr>
                <w:rFonts w:ascii="Verdana" w:hAnsi="Verdana"/>
              </w:rPr>
              <w:fldChar w:fldCharType="begin">
                <w:ffData>
                  <w:name w:val="Text7"/>
                  <w:enabled/>
                  <w:calcOnExit w:val="0"/>
                  <w:textInput/>
                </w:ffData>
              </w:fldChar>
            </w:r>
            <w:r w:rsidRPr="00CD2158">
              <w:rPr>
                <w:rFonts w:ascii="Verdana" w:hAnsi="Verdana"/>
              </w:rPr>
              <w:instrText xml:space="preserve"> FORMTEXT </w:instrText>
            </w:r>
            <w:r w:rsidRPr="00CD2158">
              <w:rPr>
                <w:rFonts w:ascii="Verdana" w:hAnsi="Verdana"/>
              </w:rPr>
            </w:r>
            <w:r w:rsidRPr="00CD2158">
              <w:rPr>
                <w:rFonts w:ascii="Verdana" w:hAnsi="Verdana"/>
              </w:rPr>
              <w:fldChar w:fldCharType="separate"/>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rPr>
              <w:fldChar w:fldCharType="end"/>
            </w:r>
          </w:p>
        </w:tc>
        <w:tc>
          <w:tcPr>
            <w:tcW w:w="6237" w:type="dxa"/>
          </w:tcPr>
          <w:p w14:paraId="53E8A2C1" w14:textId="77777777" w:rsidR="00F15CE0" w:rsidRPr="00CD2158" w:rsidRDefault="00F15CE0" w:rsidP="00DA1FDA">
            <w:pPr>
              <w:pStyle w:val="Question"/>
              <w:keepNext/>
              <w:spacing w:after="0"/>
              <w:ind w:right="948" w:firstLine="0"/>
              <w:rPr>
                <w:rFonts w:ascii="Verdana" w:hAnsi="Verdana"/>
                <w:b/>
              </w:rPr>
            </w:pPr>
            <w:r w:rsidRPr="00CD2158">
              <w:rPr>
                <w:rFonts w:ascii="Verdana" w:hAnsi="Verdana"/>
              </w:rPr>
              <w:fldChar w:fldCharType="begin">
                <w:ffData>
                  <w:name w:val="Text7"/>
                  <w:enabled/>
                  <w:calcOnExit w:val="0"/>
                  <w:textInput/>
                </w:ffData>
              </w:fldChar>
            </w:r>
            <w:r w:rsidRPr="00CD2158">
              <w:rPr>
                <w:rFonts w:ascii="Verdana" w:hAnsi="Verdana"/>
              </w:rPr>
              <w:instrText xml:space="preserve"> FORMTEXT </w:instrText>
            </w:r>
            <w:r w:rsidRPr="00CD2158">
              <w:rPr>
                <w:rFonts w:ascii="Verdana" w:hAnsi="Verdana"/>
              </w:rPr>
            </w:r>
            <w:r w:rsidRPr="00CD2158">
              <w:rPr>
                <w:rFonts w:ascii="Verdana" w:hAnsi="Verdana"/>
              </w:rPr>
              <w:fldChar w:fldCharType="separate"/>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rPr>
              <w:fldChar w:fldCharType="end"/>
            </w:r>
          </w:p>
        </w:tc>
      </w:tr>
      <w:tr w:rsidR="00F15CE0" w14:paraId="76C78379" w14:textId="77777777" w:rsidTr="00DA1FDA">
        <w:tc>
          <w:tcPr>
            <w:tcW w:w="1843" w:type="dxa"/>
            <w:shd w:val="clear" w:color="auto" w:fill="FFFFFF"/>
          </w:tcPr>
          <w:p w14:paraId="2C502024" w14:textId="77777777" w:rsidR="00F15CE0" w:rsidRPr="00CD2158" w:rsidRDefault="00F15CE0" w:rsidP="00DA1FDA">
            <w:pPr>
              <w:pStyle w:val="Question"/>
              <w:keepNext/>
              <w:tabs>
                <w:tab w:val="clear" w:pos="284"/>
              </w:tabs>
              <w:spacing w:after="0"/>
              <w:ind w:right="32" w:firstLine="0"/>
              <w:rPr>
                <w:rFonts w:ascii="Verdana" w:hAnsi="Verdana"/>
                <w:b/>
              </w:rPr>
            </w:pPr>
            <w:r w:rsidRPr="00CD2158">
              <w:rPr>
                <w:rFonts w:ascii="Verdana" w:hAnsi="Verdana"/>
              </w:rPr>
              <w:fldChar w:fldCharType="begin">
                <w:ffData>
                  <w:name w:val="Text7"/>
                  <w:enabled/>
                  <w:calcOnExit w:val="0"/>
                  <w:textInput/>
                </w:ffData>
              </w:fldChar>
            </w:r>
            <w:r w:rsidRPr="00CD2158">
              <w:rPr>
                <w:rFonts w:ascii="Verdana" w:hAnsi="Verdana"/>
              </w:rPr>
              <w:instrText xml:space="preserve"> FORMTEXT </w:instrText>
            </w:r>
            <w:r w:rsidRPr="00CD2158">
              <w:rPr>
                <w:rFonts w:ascii="Verdana" w:hAnsi="Verdana"/>
              </w:rPr>
            </w:r>
            <w:r w:rsidRPr="00CD2158">
              <w:rPr>
                <w:rFonts w:ascii="Verdana" w:hAnsi="Verdana"/>
              </w:rPr>
              <w:fldChar w:fldCharType="separate"/>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rPr>
              <w:fldChar w:fldCharType="end"/>
            </w:r>
          </w:p>
        </w:tc>
        <w:tc>
          <w:tcPr>
            <w:tcW w:w="6237" w:type="dxa"/>
          </w:tcPr>
          <w:p w14:paraId="18EDD315" w14:textId="77777777" w:rsidR="00F15CE0" w:rsidRPr="00CD2158" w:rsidRDefault="00F15CE0" w:rsidP="00DA1FDA">
            <w:pPr>
              <w:pStyle w:val="Question"/>
              <w:keepNext/>
              <w:spacing w:after="0"/>
              <w:ind w:right="948" w:firstLine="0"/>
              <w:rPr>
                <w:rFonts w:ascii="Verdana" w:hAnsi="Verdana"/>
                <w:b/>
              </w:rPr>
            </w:pPr>
            <w:r w:rsidRPr="00CD2158">
              <w:rPr>
                <w:rFonts w:ascii="Verdana" w:hAnsi="Verdana"/>
              </w:rPr>
              <w:fldChar w:fldCharType="begin">
                <w:ffData>
                  <w:name w:val="Text7"/>
                  <w:enabled/>
                  <w:calcOnExit w:val="0"/>
                  <w:textInput/>
                </w:ffData>
              </w:fldChar>
            </w:r>
            <w:r w:rsidRPr="00CD2158">
              <w:rPr>
                <w:rFonts w:ascii="Verdana" w:hAnsi="Verdana"/>
              </w:rPr>
              <w:instrText xml:space="preserve"> FORMTEXT </w:instrText>
            </w:r>
            <w:r w:rsidRPr="00CD2158">
              <w:rPr>
                <w:rFonts w:ascii="Verdana" w:hAnsi="Verdana"/>
              </w:rPr>
            </w:r>
            <w:r w:rsidRPr="00CD2158">
              <w:rPr>
                <w:rFonts w:ascii="Verdana" w:hAnsi="Verdana"/>
              </w:rPr>
              <w:fldChar w:fldCharType="separate"/>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rPr>
              <w:fldChar w:fldCharType="end"/>
            </w:r>
          </w:p>
        </w:tc>
      </w:tr>
      <w:tr w:rsidR="00F15CE0" w14:paraId="72D5CD1F" w14:textId="77777777" w:rsidTr="00DA1FDA">
        <w:tc>
          <w:tcPr>
            <w:tcW w:w="1843" w:type="dxa"/>
            <w:shd w:val="clear" w:color="auto" w:fill="FFFFFF"/>
          </w:tcPr>
          <w:p w14:paraId="5F0BB7A9" w14:textId="77777777" w:rsidR="00F15CE0" w:rsidRPr="00CD2158" w:rsidRDefault="00F15CE0" w:rsidP="00DA1FDA">
            <w:pPr>
              <w:pStyle w:val="Question"/>
              <w:keepNext/>
              <w:tabs>
                <w:tab w:val="clear" w:pos="284"/>
              </w:tabs>
              <w:spacing w:after="0"/>
              <w:ind w:right="32" w:firstLine="0"/>
              <w:rPr>
                <w:rFonts w:ascii="Verdana" w:hAnsi="Verdana"/>
                <w:b/>
              </w:rPr>
            </w:pPr>
            <w:r w:rsidRPr="00CD2158">
              <w:rPr>
                <w:rFonts w:ascii="Verdana" w:hAnsi="Verdana"/>
              </w:rPr>
              <w:fldChar w:fldCharType="begin">
                <w:ffData>
                  <w:name w:val="Text7"/>
                  <w:enabled/>
                  <w:calcOnExit w:val="0"/>
                  <w:textInput/>
                </w:ffData>
              </w:fldChar>
            </w:r>
            <w:r w:rsidRPr="00CD2158">
              <w:rPr>
                <w:rFonts w:ascii="Verdana" w:hAnsi="Verdana"/>
              </w:rPr>
              <w:instrText xml:space="preserve"> FORMTEXT </w:instrText>
            </w:r>
            <w:r w:rsidRPr="00CD2158">
              <w:rPr>
                <w:rFonts w:ascii="Verdana" w:hAnsi="Verdana"/>
              </w:rPr>
            </w:r>
            <w:r w:rsidRPr="00CD2158">
              <w:rPr>
                <w:rFonts w:ascii="Verdana" w:hAnsi="Verdana"/>
              </w:rPr>
              <w:fldChar w:fldCharType="separate"/>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rPr>
              <w:fldChar w:fldCharType="end"/>
            </w:r>
          </w:p>
        </w:tc>
        <w:tc>
          <w:tcPr>
            <w:tcW w:w="6237" w:type="dxa"/>
          </w:tcPr>
          <w:p w14:paraId="5F91AE3A" w14:textId="77777777" w:rsidR="00F15CE0" w:rsidRPr="00CD2158" w:rsidRDefault="00F15CE0" w:rsidP="00DA1FDA">
            <w:pPr>
              <w:pStyle w:val="Question"/>
              <w:keepNext/>
              <w:spacing w:after="0"/>
              <w:ind w:right="948" w:firstLine="0"/>
              <w:rPr>
                <w:rFonts w:ascii="Verdana" w:hAnsi="Verdana"/>
                <w:b/>
              </w:rPr>
            </w:pPr>
            <w:r w:rsidRPr="00CD2158">
              <w:rPr>
                <w:rFonts w:ascii="Verdana" w:hAnsi="Verdana"/>
              </w:rPr>
              <w:fldChar w:fldCharType="begin">
                <w:ffData>
                  <w:name w:val="Text7"/>
                  <w:enabled/>
                  <w:calcOnExit w:val="0"/>
                  <w:textInput/>
                </w:ffData>
              </w:fldChar>
            </w:r>
            <w:r w:rsidRPr="00CD2158">
              <w:rPr>
                <w:rFonts w:ascii="Verdana" w:hAnsi="Verdana"/>
              </w:rPr>
              <w:instrText xml:space="preserve"> FORMTEXT </w:instrText>
            </w:r>
            <w:r w:rsidRPr="00CD2158">
              <w:rPr>
                <w:rFonts w:ascii="Verdana" w:hAnsi="Verdana"/>
              </w:rPr>
            </w:r>
            <w:r w:rsidRPr="00CD2158">
              <w:rPr>
                <w:rFonts w:ascii="Verdana" w:hAnsi="Verdana"/>
              </w:rPr>
              <w:fldChar w:fldCharType="separate"/>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rPr>
              <w:fldChar w:fldCharType="end"/>
            </w:r>
          </w:p>
        </w:tc>
      </w:tr>
      <w:tr w:rsidR="00F15CE0" w14:paraId="18B4F913" w14:textId="77777777" w:rsidTr="00DA1FDA">
        <w:tc>
          <w:tcPr>
            <w:tcW w:w="1843" w:type="dxa"/>
            <w:shd w:val="clear" w:color="auto" w:fill="FFFFFF"/>
          </w:tcPr>
          <w:p w14:paraId="0F2B073D" w14:textId="77777777" w:rsidR="00F15CE0" w:rsidRPr="00CD2158" w:rsidRDefault="00F15CE0" w:rsidP="00DA1FDA">
            <w:pPr>
              <w:pStyle w:val="Question"/>
              <w:keepNext/>
              <w:tabs>
                <w:tab w:val="clear" w:pos="284"/>
              </w:tabs>
              <w:spacing w:after="0"/>
              <w:ind w:right="32" w:firstLine="0"/>
              <w:rPr>
                <w:rFonts w:ascii="Verdana" w:hAnsi="Verdana"/>
                <w:b/>
              </w:rPr>
            </w:pPr>
            <w:r w:rsidRPr="00CD2158">
              <w:rPr>
                <w:rFonts w:ascii="Verdana" w:hAnsi="Verdana"/>
              </w:rPr>
              <w:fldChar w:fldCharType="begin">
                <w:ffData>
                  <w:name w:val="Text7"/>
                  <w:enabled/>
                  <w:calcOnExit w:val="0"/>
                  <w:textInput/>
                </w:ffData>
              </w:fldChar>
            </w:r>
            <w:r w:rsidRPr="00CD2158">
              <w:rPr>
                <w:rFonts w:ascii="Verdana" w:hAnsi="Verdana"/>
              </w:rPr>
              <w:instrText xml:space="preserve"> FORMTEXT </w:instrText>
            </w:r>
            <w:r w:rsidRPr="00CD2158">
              <w:rPr>
                <w:rFonts w:ascii="Verdana" w:hAnsi="Verdana"/>
              </w:rPr>
            </w:r>
            <w:r w:rsidRPr="00CD2158">
              <w:rPr>
                <w:rFonts w:ascii="Verdana" w:hAnsi="Verdana"/>
              </w:rPr>
              <w:fldChar w:fldCharType="separate"/>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rPr>
              <w:fldChar w:fldCharType="end"/>
            </w:r>
          </w:p>
        </w:tc>
        <w:tc>
          <w:tcPr>
            <w:tcW w:w="6237" w:type="dxa"/>
          </w:tcPr>
          <w:p w14:paraId="00C17513" w14:textId="77777777" w:rsidR="00F15CE0" w:rsidRPr="00CD2158" w:rsidRDefault="00F15CE0" w:rsidP="00DA1FDA">
            <w:pPr>
              <w:pStyle w:val="Question"/>
              <w:keepNext/>
              <w:spacing w:after="0"/>
              <w:ind w:right="948" w:firstLine="0"/>
              <w:rPr>
                <w:rFonts w:ascii="Verdana" w:hAnsi="Verdana"/>
                <w:b/>
              </w:rPr>
            </w:pPr>
            <w:r w:rsidRPr="00CD2158">
              <w:rPr>
                <w:rFonts w:ascii="Verdana" w:hAnsi="Verdana"/>
              </w:rPr>
              <w:fldChar w:fldCharType="begin">
                <w:ffData>
                  <w:name w:val="Text7"/>
                  <w:enabled/>
                  <w:calcOnExit w:val="0"/>
                  <w:textInput/>
                </w:ffData>
              </w:fldChar>
            </w:r>
            <w:r w:rsidRPr="00CD2158">
              <w:rPr>
                <w:rFonts w:ascii="Verdana" w:hAnsi="Verdana"/>
              </w:rPr>
              <w:instrText xml:space="preserve"> FORMTEXT </w:instrText>
            </w:r>
            <w:r w:rsidRPr="00CD2158">
              <w:rPr>
                <w:rFonts w:ascii="Verdana" w:hAnsi="Verdana"/>
              </w:rPr>
            </w:r>
            <w:r w:rsidRPr="00CD2158">
              <w:rPr>
                <w:rFonts w:ascii="Verdana" w:hAnsi="Verdana"/>
              </w:rPr>
              <w:fldChar w:fldCharType="separate"/>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rPr>
              <w:fldChar w:fldCharType="end"/>
            </w:r>
          </w:p>
        </w:tc>
      </w:tr>
      <w:tr w:rsidR="00F15CE0" w14:paraId="5B0D9BBB" w14:textId="77777777" w:rsidTr="00DA1FDA">
        <w:tc>
          <w:tcPr>
            <w:tcW w:w="1843" w:type="dxa"/>
            <w:shd w:val="clear" w:color="auto" w:fill="FFFFFF"/>
          </w:tcPr>
          <w:p w14:paraId="71C416F5" w14:textId="77777777" w:rsidR="00F15CE0" w:rsidRPr="00CD2158" w:rsidRDefault="00F15CE0" w:rsidP="00DA1FDA">
            <w:pPr>
              <w:pStyle w:val="Question"/>
              <w:keepNext/>
              <w:tabs>
                <w:tab w:val="clear" w:pos="284"/>
              </w:tabs>
              <w:spacing w:after="0"/>
              <w:ind w:right="32" w:firstLine="0"/>
              <w:rPr>
                <w:rFonts w:ascii="Verdana" w:hAnsi="Verdana"/>
              </w:rPr>
            </w:pPr>
            <w:r w:rsidRPr="00CD2158">
              <w:rPr>
                <w:rFonts w:ascii="Verdana" w:hAnsi="Verdana"/>
              </w:rPr>
              <w:fldChar w:fldCharType="begin">
                <w:ffData>
                  <w:name w:val="Text7"/>
                  <w:enabled/>
                  <w:calcOnExit w:val="0"/>
                  <w:textInput/>
                </w:ffData>
              </w:fldChar>
            </w:r>
            <w:r w:rsidRPr="00CD2158">
              <w:rPr>
                <w:rFonts w:ascii="Verdana" w:hAnsi="Verdana"/>
              </w:rPr>
              <w:instrText xml:space="preserve"> FORMTEXT </w:instrText>
            </w:r>
            <w:r w:rsidRPr="00CD2158">
              <w:rPr>
                <w:rFonts w:ascii="Verdana" w:hAnsi="Verdana"/>
              </w:rPr>
            </w:r>
            <w:r w:rsidRPr="00CD2158">
              <w:rPr>
                <w:rFonts w:ascii="Verdana" w:hAnsi="Verdana"/>
              </w:rPr>
              <w:fldChar w:fldCharType="separate"/>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rPr>
              <w:fldChar w:fldCharType="end"/>
            </w:r>
          </w:p>
        </w:tc>
        <w:tc>
          <w:tcPr>
            <w:tcW w:w="6237" w:type="dxa"/>
          </w:tcPr>
          <w:p w14:paraId="0AB19E2B" w14:textId="77777777" w:rsidR="00F15CE0" w:rsidRPr="00CD2158" w:rsidRDefault="00F15CE0" w:rsidP="00DA1FDA">
            <w:pPr>
              <w:pStyle w:val="Question"/>
              <w:keepNext/>
              <w:spacing w:after="0"/>
              <w:ind w:right="948" w:firstLine="0"/>
              <w:rPr>
                <w:rFonts w:ascii="Verdana" w:hAnsi="Verdana"/>
              </w:rPr>
            </w:pPr>
            <w:r w:rsidRPr="00CD2158">
              <w:rPr>
                <w:rFonts w:ascii="Verdana" w:hAnsi="Verdana"/>
              </w:rPr>
              <w:fldChar w:fldCharType="begin">
                <w:ffData>
                  <w:name w:val="Text7"/>
                  <w:enabled/>
                  <w:calcOnExit w:val="0"/>
                  <w:textInput/>
                </w:ffData>
              </w:fldChar>
            </w:r>
            <w:r w:rsidRPr="00CD2158">
              <w:rPr>
                <w:rFonts w:ascii="Verdana" w:hAnsi="Verdana"/>
              </w:rPr>
              <w:instrText xml:space="preserve"> FORMTEXT </w:instrText>
            </w:r>
            <w:r w:rsidRPr="00CD2158">
              <w:rPr>
                <w:rFonts w:ascii="Verdana" w:hAnsi="Verdana"/>
              </w:rPr>
            </w:r>
            <w:r w:rsidRPr="00CD2158">
              <w:rPr>
                <w:rFonts w:ascii="Verdana" w:hAnsi="Verdana"/>
              </w:rPr>
              <w:fldChar w:fldCharType="separate"/>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rPr>
              <w:fldChar w:fldCharType="end"/>
            </w:r>
          </w:p>
        </w:tc>
      </w:tr>
      <w:tr w:rsidR="00F15CE0" w14:paraId="5FE5081A" w14:textId="77777777" w:rsidTr="00DA1FDA">
        <w:tc>
          <w:tcPr>
            <w:tcW w:w="1843" w:type="dxa"/>
            <w:shd w:val="clear" w:color="auto" w:fill="FFFFFF"/>
          </w:tcPr>
          <w:p w14:paraId="341C330B" w14:textId="77777777" w:rsidR="00F15CE0" w:rsidRPr="00CD2158" w:rsidRDefault="00F15CE0" w:rsidP="00DA1FDA">
            <w:pPr>
              <w:pStyle w:val="Question"/>
              <w:keepNext/>
              <w:tabs>
                <w:tab w:val="clear" w:pos="284"/>
              </w:tabs>
              <w:spacing w:after="0"/>
              <w:ind w:right="32" w:firstLine="0"/>
              <w:rPr>
                <w:rFonts w:ascii="Verdana" w:hAnsi="Verdana"/>
              </w:rPr>
            </w:pPr>
            <w:r w:rsidRPr="00CD2158">
              <w:rPr>
                <w:rFonts w:ascii="Verdana" w:hAnsi="Verdana"/>
              </w:rPr>
              <w:fldChar w:fldCharType="begin">
                <w:ffData>
                  <w:name w:val="Text7"/>
                  <w:enabled/>
                  <w:calcOnExit w:val="0"/>
                  <w:textInput/>
                </w:ffData>
              </w:fldChar>
            </w:r>
            <w:r w:rsidRPr="00CD2158">
              <w:rPr>
                <w:rFonts w:ascii="Verdana" w:hAnsi="Verdana"/>
              </w:rPr>
              <w:instrText xml:space="preserve"> FORMTEXT </w:instrText>
            </w:r>
            <w:r w:rsidRPr="00CD2158">
              <w:rPr>
                <w:rFonts w:ascii="Verdana" w:hAnsi="Verdana"/>
              </w:rPr>
            </w:r>
            <w:r w:rsidRPr="00CD2158">
              <w:rPr>
                <w:rFonts w:ascii="Verdana" w:hAnsi="Verdana"/>
              </w:rPr>
              <w:fldChar w:fldCharType="separate"/>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rPr>
              <w:fldChar w:fldCharType="end"/>
            </w:r>
          </w:p>
        </w:tc>
        <w:tc>
          <w:tcPr>
            <w:tcW w:w="6237" w:type="dxa"/>
          </w:tcPr>
          <w:p w14:paraId="38DF0C3B" w14:textId="77777777" w:rsidR="00F15CE0" w:rsidRPr="00CD2158" w:rsidRDefault="00F15CE0" w:rsidP="00DA1FDA">
            <w:pPr>
              <w:pStyle w:val="Question"/>
              <w:keepNext/>
              <w:spacing w:after="0"/>
              <w:ind w:right="948" w:firstLine="0"/>
              <w:rPr>
                <w:rFonts w:ascii="Verdana" w:hAnsi="Verdana"/>
              </w:rPr>
            </w:pPr>
            <w:r w:rsidRPr="00CD2158">
              <w:rPr>
                <w:rFonts w:ascii="Verdana" w:hAnsi="Verdana"/>
              </w:rPr>
              <w:fldChar w:fldCharType="begin">
                <w:ffData>
                  <w:name w:val="Text7"/>
                  <w:enabled/>
                  <w:calcOnExit w:val="0"/>
                  <w:textInput/>
                </w:ffData>
              </w:fldChar>
            </w:r>
            <w:r w:rsidRPr="00CD2158">
              <w:rPr>
                <w:rFonts w:ascii="Verdana" w:hAnsi="Verdana"/>
              </w:rPr>
              <w:instrText xml:space="preserve"> FORMTEXT </w:instrText>
            </w:r>
            <w:r w:rsidRPr="00CD2158">
              <w:rPr>
                <w:rFonts w:ascii="Verdana" w:hAnsi="Verdana"/>
              </w:rPr>
            </w:r>
            <w:r w:rsidRPr="00CD2158">
              <w:rPr>
                <w:rFonts w:ascii="Verdana" w:hAnsi="Verdana"/>
              </w:rPr>
              <w:fldChar w:fldCharType="separate"/>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noProof/>
              </w:rPr>
              <w:t> </w:t>
            </w:r>
            <w:r w:rsidRPr="00CD2158">
              <w:rPr>
                <w:rFonts w:ascii="Verdana" w:hAnsi="Verdana"/>
              </w:rPr>
              <w:fldChar w:fldCharType="end"/>
            </w:r>
          </w:p>
        </w:tc>
      </w:tr>
    </w:tbl>
    <w:p w14:paraId="585065D3" w14:textId="05C0B263" w:rsidR="00D35A37" w:rsidRPr="00FA08A9" w:rsidRDefault="00D35A37" w:rsidP="009F7214">
      <w:pPr>
        <w:pStyle w:val="Qsheading1"/>
        <w:rPr>
          <w:rFonts w:ascii="Verdana" w:hAnsi="Verdana"/>
          <w:szCs w:val="22"/>
        </w:rPr>
      </w:pPr>
      <w:r w:rsidRPr="00FA08A9">
        <w:rPr>
          <w:rFonts w:ascii="Verdana" w:hAnsi="Verdana"/>
          <w:szCs w:val="22"/>
        </w:rPr>
        <w:t>Other limitations/requirements</w:t>
      </w:r>
    </w:p>
    <w:p w14:paraId="1F5F45D1" w14:textId="0A9CE25F" w:rsidR="00D35A37" w:rsidRDefault="00D35A37" w:rsidP="00D35A37">
      <w:pPr>
        <w:pStyle w:val="QuestionChar"/>
        <w:rPr>
          <w:rFonts w:ascii="Verdana" w:hAnsi="Verdana"/>
          <w:b/>
          <w:bCs/>
        </w:rPr>
      </w:pPr>
      <w:r w:rsidRPr="008840C5">
        <w:rPr>
          <w:rFonts w:ascii="Verdana" w:hAnsi="Verdana"/>
          <w:b/>
          <w:bCs/>
        </w:rPr>
        <w:tab/>
      </w:r>
      <w:r w:rsidR="00210232">
        <w:rPr>
          <w:rFonts w:ascii="Verdana" w:hAnsi="Verdana"/>
          <w:b/>
          <w:bCs/>
        </w:rPr>
        <w:t>1.5</w:t>
      </w:r>
      <w:r w:rsidR="00314376">
        <w:rPr>
          <w:rFonts w:ascii="Verdana" w:hAnsi="Verdana"/>
          <w:b/>
          <w:bCs/>
        </w:rPr>
        <w:t>4</w:t>
      </w:r>
      <w:r w:rsidRPr="008840C5">
        <w:rPr>
          <w:rFonts w:ascii="Verdana" w:hAnsi="Verdana"/>
          <w:b/>
          <w:bCs/>
        </w:rPr>
        <w:tab/>
      </w:r>
      <w:r w:rsidR="00325746">
        <w:rPr>
          <w:rFonts w:ascii="Verdana" w:hAnsi="Verdana"/>
          <w:b/>
          <w:bCs/>
        </w:rPr>
        <w:t>Is</w:t>
      </w:r>
      <w:r w:rsidR="00325746" w:rsidRPr="008840C5">
        <w:rPr>
          <w:rFonts w:ascii="Verdana" w:hAnsi="Verdana"/>
          <w:b/>
          <w:bCs/>
        </w:rPr>
        <w:t xml:space="preserve"> </w:t>
      </w:r>
      <w:r w:rsidRPr="008840C5">
        <w:rPr>
          <w:rFonts w:ascii="Verdana" w:hAnsi="Verdana"/>
          <w:b/>
          <w:bCs/>
        </w:rPr>
        <w:t>the applicant firm seeking to attach any other limitations to any of its regulated activities, or any other requirements on its permission</w:t>
      </w:r>
      <w:r w:rsidR="00325746">
        <w:rPr>
          <w:rFonts w:ascii="Verdana" w:hAnsi="Verdana"/>
          <w:b/>
          <w:bCs/>
        </w:rPr>
        <w:t>?</w:t>
      </w:r>
    </w:p>
    <w:p w14:paraId="25062790" w14:textId="77777777" w:rsidR="00325746" w:rsidRPr="00EF3638" w:rsidRDefault="00325746" w:rsidP="00325746">
      <w:pPr>
        <w:pStyle w:val="QsyesnoChar"/>
        <w:tabs>
          <w:tab w:val="left" w:pos="1134"/>
        </w:tabs>
        <w:rPr>
          <w:rFonts w:ascii="Verdana" w:hAnsi="Verdana"/>
        </w:rPr>
      </w:pPr>
      <w:r w:rsidRPr="00EF3638">
        <w:rPr>
          <w:rFonts w:ascii="Verdana" w:hAnsi="Verdana"/>
        </w:rPr>
        <w:fldChar w:fldCharType="begin">
          <w:ffData>
            <w:name w:val="Check25"/>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No</w:t>
      </w:r>
    </w:p>
    <w:p w14:paraId="78288179" w14:textId="77777777" w:rsidR="00325746" w:rsidRPr="00EF3638" w:rsidRDefault="00325746" w:rsidP="00325746">
      <w:pPr>
        <w:pStyle w:val="QsyesnoChar"/>
        <w:tabs>
          <w:tab w:val="left" w:pos="1134"/>
        </w:tabs>
        <w:rPr>
          <w:rFonts w:ascii="Verdana" w:hAnsi="Verdana"/>
        </w:rPr>
      </w:pPr>
      <w:r w:rsidRPr="00EF3638">
        <w:rPr>
          <w:rFonts w:ascii="Verdana" w:hAnsi="Verdana"/>
        </w:rPr>
        <w:fldChar w:fldCharType="begin">
          <w:ffData>
            <w:name w:val="Check26"/>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 xml:space="preserve">Yes </w:t>
      </w:r>
      <w:r w:rsidRPr="00EF3638">
        <w:rPr>
          <w:rFonts w:ascii="Webdings" w:eastAsia="Webdings" w:hAnsi="Webdings" w:cs="Webdings"/>
        </w:rPr>
        <w:t>4</w:t>
      </w:r>
      <w:r w:rsidRPr="00EF3638">
        <w:rPr>
          <w:rFonts w:ascii="Verdana" w:hAnsi="Verdana"/>
        </w:rPr>
        <w:t>Give details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35A37" w:rsidRPr="00EF3638" w14:paraId="0EF4E233" w14:textId="77777777" w:rsidTr="00812858">
        <w:trPr>
          <w:trHeight w:val="1201"/>
        </w:trPr>
        <w:tc>
          <w:tcPr>
            <w:tcW w:w="7088" w:type="dxa"/>
          </w:tcPr>
          <w:p w14:paraId="44FBE7B5" w14:textId="77777777" w:rsidR="00D35A37" w:rsidRPr="00EF3638" w:rsidRDefault="00D35A37" w:rsidP="00D65EC3">
            <w:pPr>
              <w:pStyle w:val="Question"/>
              <w:keepNext/>
              <w:tabs>
                <w:tab w:val="clear" w:pos="284"/>
                <w:tab w:val="left" w:pos="1418"/>
                <w:tab w:val="left" w:pos="2552"/>
              </w:tabs>
              <w:spacing w:before="0"/>
              <w:ind w:left="28" w:right="57" w:firstLine="0"/>
              <w:rPr>
                <w:rFonts w:ascii="Verdana" w:hAnsi="Verdana"/>
              </w:rPr>
            </w:pPr>
            <w:r w:rsidRPr="00EF3638">
              <w:rPr>
                <w:rFonts w:ascii="Verdana" w:hAnsi="Verdana" w:cs="Arial"/>
              </w:rPr>
              <w:fldChar w:fldCharType="begin">
                <w:ffData>
                  <w:name w:val="Text7"/>
                  <w:enabled/>
                  <w:calcOnExit w:val="0"/>
                  <w:textInput/>
                </w:ffData>
              </w:fldChar>
            </w:r>
            <w:r w:rsidRPr="00EF3638">
              <w:rPr>
                <w:rFonts w:ascii="Verdana" w:hAnsi="Verdana" w:cs="Arial"/>
              </w:rPr>
              <w:instrText xml:space="preserve"> FORMTEXT </w:instrText>
            </w:r>
            <w:r w:rsidRPr="00EF3638">
              <w:rPr>
                <w:rFonts w:ascii="Verdana" w:hAnsi="Verdana" w:cs="Arial"/>
              </w:rPr>
            </w:r>
            <w:r w:rsidRPr="00EF3638">
              <w:rPr>
                <w:rFonts w:ascii="Verdana" w:hAnsi="Verdana" w:cs="Arial"/>
              </w:rPr>
              <w:fldChar w:fldCharType="separate"/>
            </w:r>
            <w:r w:rsidRPr="00EF3638">
              <w:rPr>
                <w:rFonts w:ascii="Verdana" w:hAnsi="Verdana" w:cs="Arial"/>
                <w:noProof/>
              </w:rPr>
              <w:t> </w:t>
            </w:r>
            <w:r w:rsidRPr="00EF3638">
              <w:rPr>
                <w:rFonts w:ascii="Verdana" w:hAnsi="Verdana" w:cs="Arial"/>
                <w:noProof/>
              </w:rPr>
              <w:t> </w:t>
            </w:r>
            <w:r w:rsidRPr="00EF3638">
              <w:rPr>
                <w:rFonts w:ascii="Verdana" w:hAnsi="Verdana" w:cs="Arial"/>
                <w:noProof/>
              </w:rPr>
              <w:t> </w:t>
            </w:r>
            <w:r w:rsidRPr="00EF3638">
              <w:rPr>
                <w:rFonts w:ascii="Verdana" w:hAnsi="Verdana" w:cs="Arial"/>
                <w:noProof/>
              </w:rPr>
              <w:t> </w:t>
            </w:r>
            <w:r w:rsidRPr="00EF3638">
              <w:rPr>
                <w:rFonts w:ascii="Verdana" w:hAnsi="Verdana" w:cs="Arial"/>
                <w:noProof/>
              </w:rPr>
              <w:t> </w:t>
            </w:r>
            <w:r w:rsidRPr="00EF3638">
              <w:rPr>
                <w:rFonts w:ascii="Verdana" w:hAnsi="Verdana" w:cs="Arial"/>
              </w:rPr>
              <w:fldChar w:fldCharType="end"/>
            </w:r>
          </w:p>
        </w:tc>
      </w:tr>
    </w:tbl>
    <w:p w14:paraId="307E3B67" w14:textId="77777777" w:rsidR="0049332C" w:rsidRDefault="0049332C" w:rsidP="004D7CA9">
      <w:pPr>
        <w:pStyle w:val="Qsheading1"/>
        <w:rPr>
          <w:rFonts w:ascii="Verdana" w:hAnsi="Verdana"/>
          <w:szCs w:val="22"/>
        </w:rPr>
      </w:pPr>
      <w:bookmarkStart w:id="17" w:name="_Hlk34320755"/>
    </w:p>
    <w:p w14:paraId="6DA592C3" w14:textId="77777777" w:rsidR="0049332C" w:rsidRDefault="0049332C">
      <w:pPr>
        <w:spacing w:before="0" w:line="240" w:lineRule="auto"/>
        <w:rPr>
          <w:rFonts w:ascii="Verdana" w:hAnsi="Verdana"/>
          <w:b/>
          <w:sz w:val="22"/>
          <w:szCs w:val="22"/>
        </w:rPr>
      </w:pPr>
      <w:r>
        <w:rPr>
          <w:rFonts w:ascii="Verdana" w:hAnsi="Verdana"/>
          <w:szCs w:val="22"/>
        </w:rPr>
        <w:br w:type="page"/>
      </w:r>
    </w:p>
    <w:p w14:paraId="5A66BB28" w14:textId="75B9A2C0" w:rsidR="004D7CA9" w:rsidRDefault="004D7CA9" w:rsidP="004D7CA9">
      <w:pPr>
        <w:pStyle w:val="Qsheading1"/>
        <w:rPr>
          <w:rFonts w:ascii="Verdana" w:hAnsi="Verdana"/>
          <w:szCs w:val="22"/>
        </w:rPr>
      </w:pPr>
      <w:r>
        <w:rPr>
          <w:rFonts w:ascii="Verdana" w:hAnsi="Verdana"/>
          <w:szCs w:val="22"/>
        </w:rPr>
        <w:lastRenderedPageBreak/>
        <w:t>Money Laundering, Terrorist Financing and Transfer of Funds (Information on the Payer) Regulations 2017</w:t>
      </w:r>
    </w:p>
    <w:p w14:paraId="3226DB9A" w14:textId="3FA50A23" w:rsidR="004D7CA9" w:rsidRPr="00857C17" w:rsidRDefault="004D7CA9" w:rsidP="004D7CA9">
      <w:pPr>
        <w:pStyle w:val="QuestionChar"/>
        <w:rPr>
          <w:rFonts w:ascii="Verdana" w:hAnsi="Verdana"/>
          <w:b/>
          <w:bCs/>
        </w:rPr>
      </w:pPr>
      <w:r>
        <w:rPr>
          <w:rFonts w:ascii="Verdana" w:hAnsi="Verdana"/>
          <w:b/>
          <w:bCs/>
        </w:rPr>
        <w:tab/>
      </w:r>
      <w:r w:rsidR="00210232">
        <w:rPr>
          <w:rFonts w:ascii="Verdana" w:hAnsi="Verdana"/>
          <w:b/>
          <w:bCs/>
        </w:rPr>
        <w:t>1.5</w:t>
      </w:r>
      <w:r w:rsidR="00314376">
        <w:rPr>
          <w:rFonts w:ascii="Verdana" w:hAnsi="Verdana"/>
          <w:b/>
          <w:bCs/>
        </w:rPr>
        <w:t>5</w:t>
      </w:r>
      <w:r>
        <w:rPr>
          <w:rFonts w:ascii="Verdana" w:hAnsi="Verdana"/>
          <w:b/>
          <w:bCs/>
        </w:rPr>
        <w:tab/>
      </w:r>
      <w:r w:rsidRPr="00857C17">
        <w:rPr>
          <w:rFonts w:ascii="Verdana" w:hAnsi="Verdana"/>
          <w:b/>
          <w:bCs/>
        </w:rPr>
        <w:t>Will the applicant be required to comply with the Money Laundering, Terrorist Financing and Transfer of Funds (Information on the Payer) Regulations 2017 and supervised by the FCA?</w:t>
      </w:r>
    </w:p>
    <w:p w14:paraId="17C37645" w14:textId="77777777" w:rsidR="004D7CA9" w:rsidRPr="00D544D9" w:rsidRDefault="004D7CA9" w:rsidP="004D7CA9">
      <w:pPr>
        <w:pStyle w:val="QsyesnoChar"/>
        <w:keepNext/>
        <w:tabs>
          <w:tab w:val="left" w:pos="624"/>
          <w:tab w:val="left" w:pos="709"/>
        </w:tabs>
        <w:rPr>
          <w:rFonts w:ascii="Verdana" w:hAnsi="Verdana"/>
        </w:rPr>
      </w:pPr>
      <w:r w:rsidRPr="00D544D9">
        <w:rPr>
          <w:rFonts w:ascii="Verdana" w:hAnsi="Verdana"/>
        </w:rPr>
        <w:fldChar w:fldCharType="begin">
          <w:ffData>
            <w:name w:val="Check28"/>
            <w:enabled/>
            <w:calcOnExit w:val="0"/>
            <w:checkBox>
              <w:sizeAuto/>
              <w:default w:val="0"/>
            </w:checkBox>
          </w:ffData>
        </w:fldChar>
      </w:r>
      <w:r w:rsidRPr="00D544D9">
        <w:rPr>
          <w:rFonts w:ascii="Verdana" w:hAnsi="Verdana"/>
        </w:rPr>
        <w:instrText xml:space="preserve"> FORMCHECKBOX </w:instrText>
      </w:r>
      <w:r w:rsidRPr="00D544D9">
        <w:rPr>
          <w:rFonts w:ascii="Verdana" w:hAnsi="Verdana"/>
        </w:rPr>
      </w:r>
      <w:r w:rsidRPr="00D544D9">
        <w:rPr>
          <w:rFonts w:ascii="Verdana" w:hAnsi="Verdana"/>
        </w:rPr>
        <w:fldChar w:fldCharType="separate"/>
      </w:r>
      <w:r w:rsidRPr="00D544D9">
        <w:rPr>
          <w:rFonts w:ascii="Verdana" w:hAnsi="Verdana"/>
        </w:rPr>
        <w:fldChar w:fldCharType="end"/>
      </w:r>
      <w:r w:rsidRPr="00D544D9">
        <w:rPr>
          <w:rFonts w:ascii="Verdana" w:hAnsi="Verdana"/>
        </w:rPr>
        <w:t xml:space="preserve"> No</w:t>
      </w:r>
    </w:p>
    <w:p w14:paraId="409CE7F1" w14:textId="77777777" w:rsidR="004D7CA9" w:rsidRPr="00D544D9" w:rsidRDefault="004D7CA9" w:rsidP="004D7CA9">
      <w:pPr>
        <w:pStyle w:val="QsyesnoChar"/>
        <w:keepNext/>
        <w:tabs>
          <w:tab w:val="left" w:pos="624"/>
          <w:tab w:val="left" w:pos="709"/>
        </w:tabs>
        <w:rPr>
          <w:rFonts w:ascii="Verdana" w:hAnsi="Verdana"/>
        </w:rPr>
      </w:pPr>
      <w:r w:rsidRPr="00D544D9">
        <w:rPr>
          <w:rFonts w:ascii="Verdana" w:hAnsi="Verdana"/>
        </w:rPr>
        <w:fldChar w:fldCharType="begin">
          <w:ffData>
            <w:name w:val="Check28"/>
            <w:enabled/>
            <w:calcOnExit w:val="0"/>
            <w:checkBox>
              <w:sizeAuto/>
              <w:default w:val="0"/>
            </w:checkBox>
          </w:ffData>
        </w:fldChar>
      </w:r>
      <w:r w:rsidRPr="00D544D9">
        <w:rPr>
          <w:rFonts w:ascii="Verdana" w:hAnsi="Verdana"/>
        </w:rPr>
        <w:instrText xml:space="preserve"> FORMCHECKBOX </w:instrText>
      </w:r>
      <w:r w:rsidRPr="00D544D9">
        <w:rPr>
          <w:rFonts w:ascii="Verdana" w:hAnsi="Verdana"/>
        </w:rPr>
      </w:r>
      <w:r w:rsidRPr="00D544D9">
        <w:rPr>
          <w:rFonts w:ascii="Verdana" w:hAnsi="Verdana"/>
        </w:rPr>
        <w:fldChar w:fldCharType="separate"/>
      </w:r>
      <w:r w:rsidRPr="00D544D9">
        <w:rPr>
          <w:rFonts w:ascii="Verdana" w:hAnsi="Verdana"/>
        </w:rPr>
        <w:fldChar w:fldCharType="end"/>
      </w:r>
      <w:r>
        <w:rPr>
          <w:rFonts w:ascii="Verdana" w:hAnsi="Verdana"/>
        </w:rPr>
        <w:t xml:space="preserve"> Yes</w:t>
      </w:r>
    </w:p>
    <w:p w14:paraId="5E7AEF33" w14:textId="77777777" w:rsidR="004D7CA9" w:rsidRPr="00857C17" w:rsidRDefault="004D7CA9" w:rsidP="004D7CA9">
      <w:pPr>
        <w:pStyle w:val="Questionnote"/>
        <w:rPr>
          <w:rFonts w:ascii="Verdana" w:hAnsi="Verdana"/>
        </w:rPr>
      </w:pPr>
      <w:r>
        <w:rPr>
          <w:rFonts w:ascii="Verdana" w:hAnsi="Verdana"/>
        </w:rPr>
        <w:t>S</w:t>
      </w:r>
      <w:r w:rsidRPr="00857C17">
        <w:rPr>
          <w:rFonts w:ascii="Verdana" w:hAnsi="Verdana"/>
        </w:rPr>
        <w:t>ome applicants may also be subject to the Money Laundering, Terrorist Financing and Transfer of Funds (Information on the Payer) Regulations 2017 in respect of other professional activities eg legal or accountancy activities. For these activities, applicant firms may have a different supervisor (e.g. the Solicitors Regulation Authority or the Institute of Chartered Accountants in England and Wales) under the Money Laundering, Terrorist Financing and Transfer of Funds (Information on the Payer) Regulations 2017.</w:t>
      </w:r>
    </w:p>
    <w:bookmarkEnd w:id="17"/>
    <w:p w14:paraId="1D7B03B8" w14:textId="20A15686" w:rsidR="001C5D86" w:rsidRPr="00FA08A9" w:rsidRDefault="001C5D86" w:rsidP="00997457">
      <w:pPr>
        <w:pStyle w:val="Qsheading1"/>
        <w:rPr>
          <w:rFonts w:ascii="Verdana" w:hAnsi="Verdana"/>
          <w:szCs w:val="22"/>
        </w:rPr>
      </w:pPr>
      <w:r w:rsidRPr="00FA08A9">
        <w:rPr>
          <w:rFonts w:ascii="Verdana" w:hAnsi="Verdana"/>
          <w:szCs w:val="22"/>
        </w:rPr>
        <w:t>History of applicant firm</w:t>
      </w:r>
    </w:p>
    <w:p w14:paraId="134A6C15" w14:textId="112B7C85" w:rsidR="001C5D86" w:rsidRPr="00EF3638" w:rsidRDefault="001C5D86" w:rsidP="001C5D86">
      <w:pPr>
        <w:pStyle w:val="Question"/>
        <w:keepNext/>
        <w:ind w:right="1701"/>
        <w:rPr>
          <w:rFonts w:ascii="Verdana" w:hAnsi="Verdana"/>
          <w:b/>
        </w:rPr>
      </w:pPr>
      <w:r w:rsidRPr="00EF3638">
        <w:rPr>
          <w:rFonts w:ascii="Verdana" w:hAnsi="Verdana"/>
          <w:b/>
        </w:rPr>
        <w:tab/>
      </w:r>
      <w:r w:rsidR="00210232">
        <w:rPr>
          <w:rFonts w:ascii="Verdana" w:hAnsi="Verdana"/>
          <w:b/>
        </w:rPr>
        <w:t>1.5</w:t>
      </w:r>
      <w:r w:rsidR="00314376">
        <w:rPr>
          <w:rFonts w:ascii="Verdana" w:hAnsi="Verdana"/>
          <w:b/>
        </w:rPr>
        <w:t>6</w:t>
      </w:r>
      <w:r w:rsidRPr="00EF3638">
        <w:rPr>
          <w:rFonts w:ascii="Verdana" w:hAnsi="Verdana"/>
          <w:b/>
        </w:rPr>
        <w:tab/>
        <w:t>Has the applicant firm ever been refused or had revoked any licence, membership, authorisation, registration or other permission granted by a financial services regulator or government body in the UK or overseas?</w:t>
      </w:r>
    </w:p>
    <w:p w14:paraId="29212AFC" w14:textId="77777777" w:rsidR="001C5D86" w:rsidRPr="00EF3638" w:rsidRDefault="001C5D86" w:rsidP="001C5D86">
      <w:pPr>
        <w:pStyle w:val="QsyesnoChar"/>
        <w:tabs>
          <w:tab w:val="left" w:pos="1134"/>
        </w:tabs>
        <w:rPr>
          <w:rFonts w:ascii="Verdana" w:hAnsi="Verdana"/>
        </w:rPr>
      </w:pPr>
      <w:r w:rsidRPr="00EF3638">
        <w:rPr>
          <w:rFonts w:ascii="Verdana" w:hAnsi="Verdana"/>
        </w:rPr>
        <w:fldChar w:fldCharType="begin">
          <w:ffData>
            <w:name w:val="Check25"/>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No</w:t>
      </w:r>
    </w:p>
    <w:p w14:paraId="787AD8B7" w14:textId="77777777" w:rsidR="001C5D86" w:rsidRPr="00EF3638" w:rsidRDefault="001C5D86" w:rsidP="001C5D86">
      <w:pPr>
        <w:pStyle w:val="QsyesnoChar"/>
        <w:tabs>
          <w:tab w:val="left" w:pos="1134"/>
        </w:tabs>
        <w:rPr>
          <w:rFonts w:ascii="Verdana" w:hAnsi="Verdana"/>
        </w:rPr>
      </w:pPr>
      <w:r w:rsidRPr="00EF3638">
        <w:rPr>
          <w:rFonts w:ascii="Verdana" w:hAnsi="Verdana"/>
        </w:rPr>
        <w:fldChar w:fldCharType="begin">
          <w:ffData>
            <w:name w:val="Check26"/>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Yes</w:t>
      </w:r>
    </w:p>
    <w:p w14:paraId="1BD8D626" w14:textId="7B1ED8F9" w:rsidR="001C5D86" w:rsidRPr="00EF3638" w:rsidRDefault="001C5D86" w:rsidP="001C5D86">
      <w:pPr>
        <w:pStyle w:val="Question"/>
        <w:keepNext/>
        <w:spacing w:after="0"/>
        <w:ind w:right="1701"/>
        <w:rPr>
          <w:rFonts w:ascii="Verdana" w:hAnsi="Verdana"/>
          <w:b/>
        </w:rPr>
      </w:pPr>
      <w:r w:rsidRPr="00EF3638">
        <w:rPr>
          <w:rFonts w:ascii="Verdana" w:hAnsi="Verdana"/>
          <w:b/>
        </w:rPr>
        <w:tab/>
      </w:r>
      <w:r w:rsidR="00210232">
        <w:rPr>
          <w:rFonts w:ascii="Verdana" w:hAnsi="Verdana"/>
          <w:b/>
        </w:rPr>
        <w:t>1.5</w:t>
      </w:r>
      <w:r w:rsidR="00314376">
        <w:rPr>
          <w:rFonts w:ascii="Verdana" w:hAnsi="Verdana"/>
          <w:b/>
        </w:rPr>
        <w:t>7</w:t>
      </w:r>
      <w:r w:rsidRPr="00EF3638">
        <w:rPr>
          <w:rFonts w:ascii="Verdana" w:hAnsi="Verdana"/>
          <w:b/>
        </w:rPr>
        <w:tab/>
        <w:t>Has the applicant firm ever</w:t>
      </w:r>
      <w:r w:rsidR="0052150C">
        <w:rPr>
          <w:rFonts w:ascii="Verdana" w:hAnsi="Verdana"/>
          <w:b/>
        </w:rPr>
        <w:t xml:space="preserve"> decided not to proceed</w:t>
      </w:r>
      <w:r w:rsidRPr="00EF3638">
        <w:rPr>
          <w:rFonts w:ascii="Verdana" w:hAnsi="Verdana"/>
          <w:b/>
        </w:rPr>
        <w:t>, after making an application to a regulatory body</w:t>
      </w:r>
      <w:r w:rsidR="0025377C" w:rsidRPr="00EF3638">
        <w:rPr>
          <w:rFonts w:ascii="Verdana" w:hAnsi="Verdana"/>
          <w:b/>
        </w:rPr>
        <w:t>,</w:t>
      </w:r>
      <w:r w:rsidRPr="00EF3638">
        <w:rPr>
          <w:rFonts w:ascii="Verdana" w:hAnsi="Verdana"/>
          <w:b/>
        </w:rPr>
        <w:t xml:space="preserve"> for:</w:t>
      </w:r>
    </w:p>
    <w:p w14:paraId="689C3868" w14:textId="77777777" w:rsidR="001C5D86" w:rsidRPr="00EF3638" w:rsidRDefault="001C5D86" w:rsidP="001C5D86">
      <w:pPr>
        <w:pStyle w:val="Questionbullet"/>
        <w:keepNext/>
        <w:spacing w:before="20" w:after="0"/>
        <w:ind w:left="170" w:hanging="170"/>
        <w:rPr>
          <w:rFonts w:ascii="Verdana" w:hAnsi="Verdana"/>
          <w:b/>
        </w:rPr>
      </w:pPr>
      <w:r w:rsidRPr="00EF3638">
        <w:rPr>
          <w:rFonts w:ascii="Verdana" w:hAnsi="Verdana"/>
          <w:b/>
        </w:rPr>
        <w:t>•</w:t>
      </w:r>
      <w:r w:rsidRPr="00EF3638">
        <w:rPr>
          <w:rFonts w:ascii="Verdana" w:hAnsi="Verdana"/>
          <w:b/>
        </w:rPr>
        <w:tab/>
        <w:t>a licence</w:t>
      </w:r>
      <w:r w:rsidR="0052150C">
        <w:rPr>
          <w:rFonts w:ascii="Verdana" w:hAnsi="Verdana"/>
          <w:b/>
        </w:rPr>
        <w:t>?</w:t>
      </w:r>
    </w:p>
    <w:p w14:paraId="4C2CEE5C" w14:textId="77777777" w:rsidR="001C5D86" w:rsidRPr="00EF3638" w:rsidRDefault="001C5D86" w:rsidP="001C5D86">
      <w:pPr>
        <w:pStyle w:val="Questionbullet"/>
        <w:keepNext/>
        <w:spacing w:before="20" w:after="0"/>
        <w:ind w:left="170" w:hanging="170"/>
        <w:rPr>
          <w:rFonts w:ascii="Verdana" w:hAnsi="Verdana"/>
          <w:b/>
        </w:rPr>
      </w:pPr>
      <w:r w:rsidRPr="00EF3638">
        <w:rPr>
          <w:rFonts w:ascii="Verdana" w:hAnsi="Verdana"/>
          <w:b/>
        </w:rPr>
        <w:t>•</w:t>
      </w:r>
      <w:r w:rsidRPr="00EF3638">
        <w:rPr>
          <w:rFonts w:ascii="Verdana" w:hAnsi="Verdana"/>
          <w:b/>
        </w:rPr>
        <w:tab/>
        <w:t>authorisation</w:t>
      </w:r>
      <w:r w:rsidR="0052150C">
        <w:rPr>
          <w:rFonts w:ascii="Verdana" w:hAnsi="Verdana"/>
          <w:b/>
        </w:rPr>
        <w:t>?</w:t>
      </w:r>
    </w:p>
    <w:p w14:paraId="72C10D92" w14:textId="77777777" w:rsidR="001C5D86" w:rsidRPr="00EF3638" w:rsidRDefault="001C5D86" w:rsidP="001C5D86">
      <w:pPr>
        <w:pStyle w:val="Questionbullet"/>
        <w:keepNext/>
        <w:spacing w:before="20" w:after="0"/>
        <w:ind w:left="170" w:hanging="170"/>
        <w:rPr>
          <w:rFonts w:ascii="Verdana" w:hAnsi="Verdana"/>
          <w:b/>
        </w:rPr>
      </w:pPr>
      <w:r w:rsidRPr="00EF3638">
        <w:rPr>
          <w:rFonts w:ascii="Verdana" w:hAnsi="Verdana"/>
          <w:b/>
        </w:rPr>
        <w:t>•</w:t>
      </w:r>
      <w:r w:rsidRPr="00EF3638">
        <w:rPr>
          <w:rFonts w:ascii="Verdana" w:hAnsi="Verdana"/>
          <w:b/>
        </w:rPr>
        <w:tab/>
        <w:t>registration</w:t>
      </w:r>
      <w:r w:rsidR="0052150C">
        <w:rPr>
          <w:rFonts w:ascii="Verdana" w:hAnsi="Verdana"/>
          <w:b/>
        </w:rPr>
        <w:t>?</w:t>
      </w:r>
    </w:p>
    <w:p w14:paraId="7332852F" w14:textId="77777777" w:rsidR="001C5D86" w:rsidRPr="00EF3638" w:rsidRDefault="001C5D86" w:rsidP="001C5D86">
      <w:pPr>
        <w:pStyle w:val="Questionbullet"/>
        <w:keepNext/>
        <w:spacing w:before="20" w:after="0"/>
        <w:ind w:left="170" w:hanging="170"/>
        <w:rPr>
          <w:rFonts w:ascii="Verdana" w:hAnsi="Verdana"/>
          <w:b/>
        </w:rPr>
      </w:pPr>
      <w:r w:rsidRPr="00EF3638">
        <w:rPr>
          <w:rFonts w:ascii="Verdana" w:hAnsi="Verdana"/>
          <w:b/>
        </w:rPr>
        <w:t>•</w:t>
      </w:r>
      <w:r w:rsidRPr="00EF3638">
        <w:rPr>
          <w:rFonts w:ascii="Verdana" w:hAnsi="Verdana"/>
          <w:b/>
        </w:rPr>
        <w:tab/>
        <w:t>notification</w:t>
      </w:r>
      <w:r w:rsidR="0052150C">
        <w:rPr>
          <w:rFonts w:ascii="Verdana" w:hAnsi="Verdana"/>
          <w:b/>
        </w:rPr>
        <w:t>?</w:t>
      </w:r>
    </w:p>
    <w:p w14:paraId="742C52AF" w14:textId="77777777" w:rsidR="001C5D86" w:rsidRPr="00EF3638" w:rsidRDefault="001C5D86" w:rsidP="001C5D86">
      <w:pPr>
        <w:pStyle w:val="Questionbullet"/>
        <w:keepNext/>
        <w:spacing w:before="20" w:after="0"/>
        <w:ind w:left="170" w:hanging="170"/>
        <w:rPr>
          <w:rFonts w:ascii="Verdana" w:hAnsi="Verdana"/>
          <w:b/>
        </w:rPr>
      </w:pPr>
      <w:r w:rsidRPr="00EF3638">
        <w:rPr>
          <w:rFonts w:ascii="Verdana" w:hAnsi="Verdana"/>
          <w:b/>
        </w:rPr>
        <w:t>•</w:t>
      </w:r>
      <w:r w:rsidRPr="00EF3638">
        <w:rPr>
          <w:rFonts w:ascii="Verdana" w:hAnsi="Verdana"/>
          <w:b/>
        </w:rPr>
        <w:tab/>
        <w:t>membership</w:t>
      </w:r>
      <w:r w:rsidR="0052150C">
        <w:rPr>
          <w:rFonts w:ascii="Verdana" w:hAnsi="Verdana"/>
          <w:b/>
        </w:rPr>
        <w:t>?</w:t>
      </w:r>
    </w:p>
    <w:p w14:paraId="636CF217" w14:textId="77777777" w:rsidR="001C5D86" w:rsidRPr="00EF3638" w:rsidRDefault="001C5D86" w:rsidP="001C5D86">
      <w:pPr>
        <w:pStyle w:val="Questionbullet"/>
        <w:keepNext/>
        <w:spacing w:before="20" w:after="0"/>
        <w:ind w:left="170" w:hanging="170"/>
        <w:rPr>
          <w:rFonts w:ascii="Verdana" w:hAnsi="Verdana"/>
          <w:b/>
        </w:rPr>
      </w:pPr>
      <w:r w:rsidRPr="00EF3638">
        <w:rPr>
          <w:rFonts w:ascii="Verdana" w:hAnsi="Verdana"/>
          <w:b/>
        </w:rPr>
        <w:t>•</w:t>
      </w:r>
      <w:r w:rsidRPr="00EF3638">
        <w:rPr>
          <w:rFonts w:ascii="Verdana" w:hAnsi="Verdana"/>
          <w:b/>
        </w:rPr>
        <w:tab/>
        <w:t>other permission granted by a regulatory body</w:t>
      </w:r>
      <w:r w:rsidR="0052150C">
        <w:rPr>
          <w:rFonts w:ascii="Verdana" w:hAnsi="Verdana"/>
          <w:b/>
        </w:rPr>
        <w:t>?</w:t>
      </w:r>
    </w:p>
    <w:p w14:paraId="6590598F" w14:textId="77777777" w:rsidR="001C5D86" w:rsidRPr="00EF3638" w:rsidRDefault="001C5D86" w:rsidP="001C5D86">
      <w:pPr>
        <w:pStyle w:val="QsyesnoChar"/>
        <w:tabs>
          <w:tab w:val="left" w:pos="1134"/>
        </w:tabs>
        <w:rPr>
          <w:rFonts w:ascii="Verdana" w:hAnsi="Verdana"/>
        </w:rPr>
      </w:pPr>
      <w:r w:rsidRPr="00EF3638">
        <w:rPr>
          <w:rFonts w:ascii="Verdana" w:hAnsi="Verdana"/>
        </w:rPr>
        <w:fldChar w:fldCharType="begin">
          <w:ffData>
            <w:name w:val="Check25"/>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No</w:t>
      </w:r>
    </w:p>
    <w:p w14:paraId="6DC8B0CB" w14:textId="1FF76B30" w:rsidR="001C5D86" w:rsidRDefault="001C5D86" w:rsidP="001C5D86">
      <w:pPr>
        <w:pStyle w:val="QsyesnoChar"/>
        <w:tabs>
          <w:tab w:val="left" w:pos="1134"/>
        </w:tabs>
        <w:rPr>
          <w:rFonts w:ascii="Verdana" w:hAnsi="Verdana"/>
        </w:rPr>
      </w:pPr>
      <w:r w:rsidRPr="00EF3638">
        <w:rPr>
          <w:rFonts w:ascii="Verdana" w:hAnsi="Verdana"/>
        </w:rPr>
        <w:fldChar w:fldCharType="begin">
          <w:ffData>
            <w:name w:val="Check26"/>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Yes</w:t>
      </w:r>
      <w:r w:rsidR="0025377C" w:rsidRPr="00EF3638">
        <w:rPr>
          <w:rFonts w:ascii="Verdana" w:hAnsi="Verdana"/>
        </w:rPr>
        <w:t xml:space="preserve"> </w:t>
      </w:r>
    </w:p>
    <w:p w14:paraId="47334086" w14:textId="28A64B1C" w:rsidR="001C5D86" w:rsidRPr="00EF3638" w:rsidRDefault="001C5D86" w:rsidP="001C5D86">
      <w:pPr>
        <w:pStyle w:val="Questionsection3"/>
        <w:keepNext/>
        <w:rPr>
          <w:rFonts w:ascii="Verdana" w:hAnsi="Verdana"/>
        </w:rPr>
      </w:pPr>
      <w:r w:rsidRPr="00EF3638">
        <w:rPr>
          <w:rFonts w:ascii="Verdana" w:hAnsi="Verdana"/>
        </w:rPr>
        <w:tab/>
      </w:r>
      <w:r w:rsidR="00210232">
        <w:rPr>
          <w:rFonts w:ascii="Verdana" w:hAnsi="Verdana"/>
        </w:rPr>
        <w:t>1.5</w:t>
      </w:r>
      <w:r w:rsidR="00314376">
        <w:rPr>
          <w:rFonts w:ascii="Verdana" w:hAnsi="Verdana"/>
        </w:rPr>
        <w:t>8</w:t>
      </w:r>
      <w:r w:rsidRPr="00EF3638">
        <w:rPr>
          <w:rFonts w:ascii="Verdana" w:hAnsi="Verdana"/>
        </w:rPr>
        <w:tab/>
      </w:r>
      <w:r w:rsidR="0052150C">
        <w:rPr>
          <w:rFonts w:ascii="Verdana" w:hAnsi="Verdana"/>
        </w:rPr>
        <w:t xml:space="preserve">If you have </w:t>
      </w:r>
      <w:r w:rsidRPr="00EF3638">
        <w:rPr>
          <w:rFonts w:ascii="Verdana" w:hAnsi="Verdana"/>
        </w:rPr>
        <w:t>answer</w:t>
      </w:r>
      <w:r w:rsidR="0052150C">
        <w:rPr>
          <w:rFonts w:ascii="Verdana" w:hAnsi="Verdana"/>
        </w:rPr>
        <w:t>ed</w:t>
      </w:r>
      <w:r w:rsidRPr="00EF3638">
        <w:rPr>
          <w:rFonts w:ascii="Verdana" w:hAnsi="Verdana"/>
        </w:rPr>
        <w:t xml:space="preserve"> </w:t>
      </w:r>
      <w:r w:rsidR="0052150C">
        <w:rPr>
          <w:rFonts w:ascii="Verdana" w:hAnsi="Verdana"/>
        </w:rPr>
        <w:t xml:space="preserve">yes </w:t>
      </w:r>
      <w:r w:rsidRPr="00EF3638">
        <w:rPr>
          <w:rFonts w:ascii="Verdana" w:hAnsi="Verdana"/>
        </w:rPr>
        <w:t>to Question</w:t>
      </w:r>
      <w:r w:rsidR="0052150C">
        <w:rPr>
          <w:rFonts w:ascii="Verdana" w:hAnsi="Verdana"/>
        </w:rPr>
        <w:t>s</w:t>
      </w:r>
      <w:r w:rsidRPr="00EF3638">
        <w:rPr>
          <w:rFonts w:ascii="Verdana" w:hAnsi="Verdana"/>
        </w:rPr>
        <w:t xml:space="preserve"> </w:t>
      </w:r>
      <w:r w:rsidR="00753D69" w:rsidRPr="00EF3638">
        <w:rPr>
          <w:rFonts w:ascii="Verdana" w:hAnsi="Verdana"/>
        </w:rPr>
        <w:t>1.</w:t>
      </w:r>
      <w:r w:rsidR="00210232">
        <w:rPr>
          <w:rFonts w:ascii="Verdana" w:hAnsi="Verdana"/>
        </w:rPr>
        <w:t>5</w:t>
      </w:r>
      <w:r w:rsidR="00314376">
        <w:rPr>
          <w:rFonts w:ascii="Verdana" w:hAnsi="Verdana"/>
        </w:rPr>
        <w:t>6</w:t>
      </w:r>
      <w:r w:rsidRPr="00EF3638">
        <w:rPr>
          <w:rFonts w:ascii="Verdana" w:hAnsi="Verdana"/>
        </w:rPr>
        <w:t xml:space="preserve"> or </w:t>
      </w:r>
      <w:r w:rsidR="00BE6717" w:rsidRPr="00EF3638">
        <w:rPr>
          <w:rFonts w:ascii="Verdana" w:hAnsi="Verdana"/>
        </w:rPr>
        <w:t>1.</w:t>
      </w:r>
      <w:r w:rsidR="00210232">
        <w:rPr>
          <w:rFonts w:ascii="Verdana" w:hAnsi="Verdana"/>
        </w:rPr>
        <w:t>5</w:t>
      </w:r>
      <w:r w:rsidR="00314376">
        <w:rPr>
          <w:rFonts w:ascii="Verdana" w:hAnsi="Verdana"/>
        </w:rPr>
        <w:t>7</w:t>
      </w:r>
      <w:r w:rsidRPr="00EF3638">
        <w:rPr>
          <w:rFonts w:ascii="Verdana" w:hAnsi="Verdana"/>
        </w:rPr>
        <w:t>,</w:t>
      </w:r>
      <w:r w:rsidR="000F6E28">
        <w:rPr>
          <w:rFonts w:ascii="Verdana" w:hAnsi="Verdana"/>
        </w:rPr>
        <w:t xml:space="preserve"> </w:t>
      </w:r>
      <w:r w:rsidRPr="00EF3638">
        <w:rPr>
          <w:rFonts w:ascii="Verdana" w:hAnsi="Verdana"/>
        </w:rPr>
        <w:t>give a full exp</w:t>
      </w:r>
      <w:r w:rsidR="004D2579" w:rsidRPr="00EF3638">
        <w:rPr>
          <w:rFonts w:ascii="Verdana" w:hAnsi="Verdana"/>
        </w:rPr>
        <w:t xml:space="preserve">lanation of the events </w:t>
      </w:r>
      <w:r w:rsidRPr="00EF3638">
        <w:rPr>
          <w:rFonts w:ascii="Verdana" w:hAnsi="Verdana"/>
        </w:rPr>
        <w:t>below.</w:t>
      </w:r>
    </w:p>
    <w:p w14:paraId="143F3A5C" w14:textId="2AEE5B93" w:rsidR="001C5D86" w:rsidRPr="00EF3638" w:rsidRDefault="001C5D86" w:rsidP="001161B1">
      <w:pPr>
        <w:pStyle w:val="Answer"/>
        <w:keepNext/>
        <w:tabs>
          <w:tab w:val="right" w:pos="7088"/>
        </w:tabs>
        <w:spacing w:after="0"/>
        <w:rPr>
          <w:rFonts w:ascii="Verdana" w:hAnsi="Verdana"/>
          <w:b/>
        </w:rPr>
      </w:pPr>
      <w:r w:rsidRPr="00EF3638">
        <w:rPr>
          <w:rFonts w:ascii="Verdana" w:hAnsi="Verdana"/>
          <w:b/>
        </w:rPr>
        <w:t>Make sure this includes:</w:t>
      </w:r>
    </w:p>
    <w:p w14:paraId="58AEA18E" w14:textId="77777777" w:rsidR="001C5D86" w:rsidRPr="00EF3638" w:rsidRDefault="001C5D86" w:rsidP="001C5D86">
      <w:pPr>
        <w:pStyle w:val="Questionbullet"/>
        <w:keepNext/>
        <w:tabs>
          <w:tab w:val="clear" w:pos="284"/>
        </w:tabs>
        <w:spacing w:before="20" w:after="0"/>
        <w:ind w:left="170" w:hanging="170"/>
        <w:rPr>
          <w:rFonts w:ascii="Verdana" w:hAnsi="Verdana"/>
          <w:b/>
        </w:rPr>
      </w:pPr>
      <w:r w:rsidRPr="00EF3638">
        <w:rPr>
          <w:rFonts w:ascii="Verdana" w:hAnsi="Verdana"/>
          <w:b/>
        </w:rPr>
        <w:t>•</w:t>
      </w:r>
      <w:r w:rsidRPr="00EF3638">
        <w:rPr>
          <w:rFonts w:ascii="Verdana" w:hAnsi="Verdana"/>
          <w:b/>
        </w:rPr>
        <w:tab/>
        <w:t>the question number the event refers to</w:t>
      </w:r>
    </w:p>
    <w:p w14:paraId="3E789F06" w14:textId="77777777" w:rsidR="001C5D86" w:rsidRPr="00EF3638" w:rsidRDefault="001C5D86" w:rsidP="001C5D86">
      <w:pPr>
        <w:pStyle w:val="Questionbullet"/>
        <w:keepNext/>
        <w:tabs>
          <w:tab w:val="clear" w:pos="284"/>
        </w:tabs>
        <w:spacing w:before="20" w:after="0"/>
        <w:ind w:left="170" w:hanging="170"/>
        <w:rPr>
          <w:rFonts w:ascii="Verdana" w:hAnsi="Verdana"/>
          <w:b/>
        </w:rPr>
      </w:pPr>
      <w:r w:rsidRPr="00EF3638">
        <w:rPr>
          <w:rFonts w:ascii="Verdana" w:hAnsi="Verdana"/>
          <w:b/>
        </w:rPr>
        <w:t>•</w:t>
      </w:r>
      <w:r w:rsidRPr="00EF3638">
        <w:rPr>
          <w:rFonts w:ascii="Verdana" w:hAnsi="Verdana"/>
          <w:b/>
        </w:rPr>
        <w:tab/>
        <w:t>the date of the event</w:t>
      </w:r>
    </w:p>
    <w:p w14:paraId="34798C3C" w14:textId="77777777" w:rsidR="001C5D86" w:rsidRPr="00EF3638" w:rsidRDefault="001C5D86" w:rsidP="001C5D86">
      <w:pPr>
        <w:pStyle w:val="Questionbullet"/>
        <w:keepNext/>
        <w:tabs>
          <w:tab w:val="clear" w:pos="284"/>
        </w:tabs>
        <w:spacing w:before="20" w:after="0"/>
        <w:ind w:left="170" w:hanging="170"/>
        <w:rPr>
          <w:rFonts w:ascii="Verdana" w:hAnsi="Verdana"/>
          <w:b/>
        </w:rPr>
      </w:pPr>
      <w:r w:rsidRPr="00EF3638">
        <w:rPr>
          <w:rFonts w:ascii="Verdana" w:hAnsi="Verdana"/>
          <w:b/>
        </w:rPr>
        <w:t>•</w:t>
      </w:r>
      <w:r w:rsidRPr="00EF3638">
        <w:rPr>
          <w:rFonts w:ascii="Verdana" w:hAnsi="Verdana"/>
          <w:b/>
        </w:rPr>
        <w:tab/>
        <w:t>any amounts involved</w:t>
      </w:r>
    </w:p>
    <w:p w14:paraId="3605B895" w14:textId="77777777" w:rsidR="001C5D86" w:rsidRPr="00EF3638" w:rsidRDefault="001C5D86" w:rsidP="001C5D86">
      <w:pPr>
        <w:pStyle w:val="Questionbullet"/>
        <w:keepNext/>
        <w:tabs>
          <w:tab w:val="clear" w:pos="284"/>
        </w:tabs>
        <w:spacing w:before="20" w:after="0"/>
        <w:ind w:left="170" w:hanging="170"/>
        <w:rPr>
          <w:rFonts w:ascii="Verdana" w:hAnsi="Verdana"/>
          <w:b/>
        </w:rPr>
      </w:pPr>
      <w:r w:rsidRPr="00EF3638">
        <w:rPr>
          <w:rFonts w:ascii="Verdana" w:hAnsi="Verdana"/>
          <w:b/>
        </w:rPr>
        <w:t>•</w:t>
      </w:r>
      <w:r w:rsidRPr="00EF3638">
        <w:rPr>
          <w:rFonts w:ascii="Verdana" w:hAnsi="Verdana"/>
          <w:b/>
        </w:rPr>
        <w:tab/>
        <w:t>the outcome</w:t>
      </w:r>
    </w:p>
    <w:p w14:paraId="1486FD5B" w14:textId="77777777" w:rsidR="001C5D86" w:rsidRPr="00EF3638" w:rsidRDefault="001C5D86" w:rsidP="001C5D86">
      <w:pPr>
        <w:pStyle w:val="Questionbullet"/>
        <w:keepNext/>
        <w:tabs>
          <w:tab w:val="clear" w:pos="284"/>
        </w:tabs>
        <w:spacing w:before="20" w:after="0"/>
        <w:ind w:left="170" w:hanging="170"/>
        <w:rPr>
          <w:rFonts w:ascii="Verdana" w:hAnsi="Verdana"/>
          <w:b/>
        </w:rPr>
      </w:pPr>
      <w:r w:rsidRPr="00EF3638">
        <w:rPr>
          <w:rFonts w:ascii="Verdana" w:hAnsi="Verdana"/>
          <w:b/>
        </w:rPr>
        <w:t>•</w:t>
      </w:r>
      <w:r w:rsidRPr="00EF3638">
        <w:rPr>
          <w:rFonts w:ascii="Verdana" w:hAnsi="Verdana"/>
          <w:b/>
        </w:rPr>
        <w:tab/>
        <w:t>an explanation of the circumstances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C5D86" w:rsidRPr="00EF3638" w14:paraId="65A6C32A" w14:textId="77777777" w:rsidTr="0035561C">
        <w:trPr>
          <w:trHeight w:val="1220"/>
        </w:trPr>
        <w:tc>
          <w:tcPr>
            <w:tcW w:w="7088" w:type="dxa"/>
          </w:tcPr>
          <w:p w14:paraId="19B23BA4" w14:textId="77777777" w:rsidR="001C5D86" w:rsidRPr="00EF3638" w:rsidRDefault="001C5D86" w:rsidP="001E412F">
            <w:pPr>
              <w:pStyle w:val="Qsanswer"/>
              <w:tabs>
                <w:tab w:val="clear" w:pos="1418"/>
                <w:tab w:val="clear" w:pos="2552"/>
                <w:tab w:val="left" w:pos="2730"/>
              </w:tabs>
              <w:spacing w:before="40" w:after="0" w:line="240" w:lineRule="exact"/>
              <w:ind w:right="57"/>
              <w:rPr>
                <w:rFonts w:ascii="Verdana" w:hAnsi="Verdana"/>
                <w:color w:val="auto"/>
              </w:rPr>
            </w:pPr>
            <w:r w:rsidRPr="00EF3638">
              <w:rPr>
                <w:rFonts w:ascii="Verdana" w:hAnsi="Verdana"/>
                <w:color w:val="auto"/>
              </w:rPr>
              <w:fldChar w:fldCharType="begin">
                <w:ffData>
                  <w:name w:val="Text7"/>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499A1220" w14:textId="77777777" w:rsidR="001C5D86" w:rsidRPr="00EF3638" w:rsidRDefault="001C5D86" w:rsidP="00E62E77">
      <w:pPr>
        <w:ind w:left="227" w:right="737" w:hanging="227"/>
        <w:rPr>
          <w:rFonts w:ascii="Verdana" w:hAnsi="Verdana"/>
          <w:sz w:val="18"/>
          <w:szCs w:val="18"/>
        </w:rPr>
      </w:pPr>
    </w:p>
    <w:p w14:paraId="36B636BC" w14:textId="77777777" w:rsidR="0094450C" w:rsidRPr="00EF3638" w:rsidRDefault="0094450C" w:rsidP="007274DE">
      <w:pPr>
        <w:ind w:right="737"/>
        <w:rPr>
          <w:rFonts w:ascii="Verdana" w:hAnsi="Verdana"/>
          <w:sz w:val="18"/>
          <w:szCs w:val="18"/>
          <w:highlight w:val="yellow"/>
        </w:rPr>
        <w:sectPr w:rsidR="0094450C" w:rsidRPr="00EF3638" w:rsidSect="003E30E1">
          <w:headerReference w:type="default" r:id="rId21"/>
          <w:footerReference w:type="default" r:id="rId22"/>
          <w:headerReference w:type="first" r:id="rId23"/>
          <w:footerReference w:type="first" r:id="rId24"/>
          <w:type w:val="continuous"/>
          <w:pgSz w:w="11901" w:h="16846" w:code="9"/>
          <w:pgMar w:top="1400" w:right="680" w:bottom="907" w:left="3402" w:header="567" w:footer="680" w:gutter="0"/>
          <w:cols w:space="720"/>
          <w:titlePg/>
        </w:sect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950AFF" w:rsidRPr="00842101" w14:paraId="5D28489C" w14:textId="77777777" w:rsidTr="00FA08A9">
        <w:trPr>
          <w:trHeight w:val="2830"/>
        </w:trPr>
        <w:tc>
          <w:tcPr>
            <w:tcW w:w="2268" w:type="dxa"/>
            <w:shd w:val="clear" w:color="auto" w:fill="701B45"/>
          </w:tcPr>
          <w:p w14:paraId="5161CBB3" w14:textId="77777777" w:rsidR="00950AFF" w:rsidRPr="00842101" w:rsidRDefault="00950AFF" w:rsidP="003372BF">
            <w:pPr>
              <w:pStyle w:val="Sectionnumber"/>
            </w:pPr>
            <w:r>
              <w:lastRenderedPageBreak/>
              <w:br w:type="page"/>
            </w:r>
            <w:r w:rsidR="0094450C">
              <w:t>2</w:t>
            </w:r>
          </w:p>
        </w:tc>
        <w:tc>
          <w:tcPr>
            <w:tcW w:w="7825" w:type="dxa"/>
            <w:shd w:val="clear" w:color="auto" w:fill="701B45"/>
          </w:tcPr>
          <w:p w14:paraId="2FD08498" w14:textId="4D75E841" w:rsidR="00950AFF" w:rsidRPr="003E30E1" w:rsidRDefault="00950AFF" w:rsidP="003372BF">
            <w:pPr>
              <w:pStyle w:val="Sectionheading"/>
              <w:rPr>
                <w:rFonts w:ascii="Verdana" w:hAnsi="Verdana"/>
              </w:rPr>
            </w:pPr>
            <w:r w:rsidRPr="003E30E1">
              <w:rPr>
                <w:rFonts w:ascii="Verdana" w:hAnsi="Verdana"/>
              </w:rPr>
              <w:t>Information on capital</w:t>
            </w:r>
            <w:r w:rsidR="005B05E7">
              <w:rPr>
                <w:rFonts w:ascii="Verdana" w:hAnsi="Verdana"/>
              </w:rPr>
              <w:t xml:space="preserve"> – Article 3 MiFID exempt firms </w:t>
            </w:r>
            <w:r w:rsidR="00134357">
              <w:rPr>
                <w:rFonts w:ascii="Verdana" w:hAnsi="Verdana"/>
              </w:rPr>
              <w:t xml:space="preserve">and non-UK MiFID </w:t>
            </w:r>
            <w:r w:rsidR="0084410F">
              <w:rPr>
                <w:rFonts w:ascii="Verdana" w:hAnsi="Verdana"/>
              </w:rPr>
              <w:t xml:space="preserve">investment firms </w:t>
            </w:r>
            <w:r w:rsidR="005B05E7">
              <w:rPr>
                <w:rFonts w:ascii="Verdana" w:hAnsi="Verdana"/>
              </w:rPr>
              <w:t>only</w:t>
            </w:r>
          </w:p>
          <w:p w14:paraId="6D7B8AA4" w14:textId="51170AB8" w:rsidR="00282220" w:rsidRPr="00720A62" w:rsidRDefault="0035698E" w:rsidP="00535C5A">
            <w:pPr>
              <w:pStyle w:val="ListParagraph"/>
              <w:spacing w:before="0" w:line="240" w:lineRule="auto"/>
              <w:ind w:left="0" w:right="737"/>
              <w:rPr>
                <w:rFonts w:ascii="Verdana" w:hAnsi="Verdana"/>
                <w:sz w:val="18"/>
                <w:szCs w:val="18"/>
              </w:rPr>
            </w:pPr>
            <w:r>
              <w:rPr>
                <w:rFonts w:ascii="Verdana" w:hAnsi="Verdana"/>
                <w:sz w:val="18"/>
                <w:szCs w:val="18"/>
              </w:rPr>
              <w:t>Use this</w:t>
            </w:r>
            <w:r w:rsidRPr="00720A62">
              <w:rPr>
                <w:rFonts w:ascii="Verdana" w:hAnsi="Verdana"/>
                <w:sz w:val="18"/>
                <w:szCs w:val="18"/>
              </w:rPr>
              <w:t xml:space="preserve"> </w:t>
            </w:r>
            <w:r w:rsidR="00282220" w:rsidRPr="00720A62">
              <w:rPr>
                <w:rFonts w:ascii="Verdana" w:hAnsi="Verdana"/>
                <w:sz w:val="18"/>
                <w:szCs w:val="18"/>
              </w:rPr>
              <w:t xml:space="preserve">section to provide the information required under Article 2 (Information on </w:t>
            </w:r>
            <w:r>
              <w:rPr>
                <w:rFonts w:ascii="Verdana" w:hAnsi="Verdana"/>
                <w:sz w:val="18"/>
                <w:szCs w:val="18"/>
              </w:rPr>
              <w:t>c</w:t>
            </w:r>
            <w:r w:rsidR="00282220" w:rsidRPr="00720A62">
              <w:rPr>
                <w:rFonts w:ascii="Verdana" w:hAnsi="Verdana"/>
                <w:sz w:val="18"/>
                <w:szCs w:val="18"/>
              </w:rPr>
              <w:t>apital) of the RTS</w:t>
            </w:r>
            <w:r>
              <w:rPr>
                <w:rFonts w:ascii="Verdana" w:hAnsi="Verdana"/>
                <w:sz w:val="18"/>
                <w:szCs w:val="18"/>
              </w:rPr>
              <w:t xml:space="preserve"> and </w:t>
            </w:r>
            <w:r w:rsidR="00282220" w:rsidRPr="00720A62">
              <w:rPr>
                <w:rFonts w:ascii="Verdana" w:hAnsi="Verdana"/>
                <w:sz w:val="18"/>
                <w:szCs w:val="18"/>
              </w:rPr>
              <w:t xml:space="preserve">related information that we need for domestic purposes. </w:t>
            </w:r>
            <w:r w:rsidR="00BF5BE0">
              <w:rPr>
                <w:rFonts w:ascii="Verdana" w:hAnsi="Verdana"/>
                <w:sz w:val="18"/>
                <w:szCs w:val="18"/>
              </w:rPr>
              <w:t xml:space="preserve"> </w:t>
            </w:r>
          </w:p>
          <w:p w14:paraId="3782A419" w14:textId="77777777" w:rsidR="00A30084" w:rsidRPr="00720A62" w:rsidRDefault="00A30084" w:rsidP="00535C5A">
            <w:pPr>
              <w:pStyle w:val="ListParagraph"/>
              <w:spacing w:before="0" w:line="240" w:lineRule="auto"/>
              <w:ind w:left="0" w:right="737"/>
              <w:rPr>
                <w:rFonts w:ascii="Verdana" w:hAnsi="Verdana"/>
                <w:sz w:val="18"/>
                <w:szCs w:val="18"/>
              </w:rPr>
            </w:pPr>
          </w:p>
          <w:p w14:paraId="29DE29ED" w14:textId="77777777" w:rsidR="00282220" w:rsidRPr="00720A62" w:rsidRDefault="0035698E" w:rsidP="00535C5A">
            <w:pPr>
              <w:pStyle w:val="ListParagraph"/>
              <w:spacing w:before="0" w:line="240" w:lineRule="auto"/>
              <w:ind w:left="0" w:right="737"/>
              <w:rPr>
                <w:rFonts w:ascii="Verdana" w:hAnsi="Verdana"/>
                <w:sz w:val="18"/>
                <w:szCs w:val="18"/>
              </w:rPr>
            </w:pPr>
            <w:r>
              <w:rPr>
                <w:rFonts w:ascii="Verdana" w:hAnsi="Verdana"/>
                <w:sz w:val="18"/>
                <w:szCs w:val="18"/>
              </w:rPr>
              <w:t>P</w:t>
            </w:r>
            <w:r w:rsidR="00282220" w:rsidRPr="00720A62">
              <w:rPr>
                <w:rFonts w:ascii="Verdana" w:hAnsi="Verdana"/>
                <w:sz w:val="18"/>
                <w:szCs w:val="18"/>
              </w:rPr>
              <w:t xml:space="preserve">lease refer to that Article when completing this section and satisfy yourself that you have provided all the information specified.  </w:t>
            </w:r>
          </w:p>
          <w:p w14:paraId="4AFB3094" w14:textId="77777777" w:rsidR="000F6E28" w:rsidRDefault="000F6E28" w:rsidP="00535C5A">
            <w:pPr>
              <w:pStyle w:val="ListParagraph"/>
              <w:spacing w:before="0" w:line="240" w:lineRule="auto"/>
              <w:ind w:left="0" w:right="737"/>
              <w:rPr>
                <w:rFonts w:ascii="Verdana" w:hAnsi="Verdana"/>
                <w:sz w:val="18"/>
                <w:szCs w:val="18"/>
              </w:rPr>
            </w:pPr>
          </w:p>
          <w:p w14:paraId="2183828C" w14:textId="77777777" w:rsidR="00282220" w:rsidRPr="00720A62" w:rsidRDefault="0035698E" w:rsidP="00535C5A">
            <w:pPr>
              <w:pStyle w:val="ListParagraph"/>
              <w:spacing w:before="0" w:line="240" w:lineRule="auto"/>
              <w:ind w:left="0" w:right="737"/>
              <w:rPr>
                <w:rFonts w:ascii="Verdana" w:hAnsi="Verdana"/>
                <w:sz w:val="18"/>
                <w:szCs w:val="18"/>
                <w:u w:val="single"/>
              </w:rPr>
            </w:pPr>
            <w:r>
              <w:rPr>
                <w:rFonts w:ascii="Verdana" w:hAnsi="Verdana"/>
                <w:sz w:val="18"/>
                <w:szCs w:val="18"/>
              </w:rPr>
              <w:t>P</w:t>
            </w:r>
            <w:r w:rsidR="00282220" w:rsidRPr="00720A62">
              <w:rPr>
                <w:rFonts w:ascii="Verdana" w:hAnsi="Verdana"/>
                <w:sz w:val="18"/>
                <w:szCs w:val="18"/>
              </w:rPr>
              <w:t xml:space="preserve">lease </w:t>
            </w:r>
            <w:r>
              <w:rPr>
                <w:rFonts w:ascii="Verdana" w:hAnsi="Verdana"/>
                <w:sz w:val="18"/>
                <w:szCs w:val="18"/>
              </w:rPr>
              <w:t xml:space="preserve">confirm </w:t>
            </w:r>
            <w:r w:rsidR="00282220" w:rsidRPr="00720A62">
              <w:rPr>
                <w:rFonts w:ascii="Verdana" w:hAnsi="Verdana"/>
                <w:sz w:val="18"/>
                <w:szCs w:val="18"/>
              </w:rPr>
              <w:t xml:space="preserve">in the MiFID Authorisation Form that you have provided the relevant information in this section of the Annex. </w:t>
            </w:r>
          </w:p>
          <w:p w14:paraId="4D33F419" w14:textId="77777777" w:rsidR="00A80172" w:rsidRPr="00443DF6" w:rsidRDefault="00A80172" w:rsidP="00A80172">
            <w:pPr>
              <w:autoSpaceDE w:val="0"/>
              <w:autoSpaceDN w:val="0"/>
              <w:adjustRightInd w:val="0"/>
              <w:spacing w:line="240" w:lineRule="auto"/>
              <w:rPr>
                <w:rFonts w:ascii="Verdana" w:hAnsi="Verdana"/>
              </w:rPr>
            </w:pPr>
          </w:p>
        </w:tc>
      </w:tr>
    </w:tbl>
    <w:p w14:paraId="6D76673B" w14:textId="77777777" w:rsidR="00441E5E" w:rsidRDefault="00441E5E" w:rsidP="00441E5E">
      <w:pPr>
        <w:pStyle w:val="Qsheading1"/>
        <w:spacing w:before="0" w:after="0" w:line="240" w:lineRule="exact"/>
        <w:rPr>
          <w:rFonts w:ascii="Verdana" w:hAnsi="Verdana"/>
          <w:b w:val="0"/>
          <w:sz w:val="18"/>
          <w:szCs w:val="18"/>
        </w:rPr>
      </w:pPr>
    </w:p>
    <w:p w14:paraId="69D5B3FC" w14:textId="435E5A1E" w:rsidR="00192281" w:rsidRPr="00A96CFC" w:rsidRDefault="00192281" w:rsidP="00192281">
      <w:pPr>
        <w:pStyle w:val="Qsheading1"/>
        <w:spacing w:before="0" w:after="0" w:line="240" w:lineRule="exact"/>
        <w:rPr>
          <w:rFonts w:ascii="Verdana" w:hAnsi="Verdana"/>
          <w:b w:val="0"/>
          <w:bCs/>
          <w:sz w:val="18"/>
          <w:szCs w:val="18"/>
        </w:rPr>
      </w:pPr>
      <w:r w:rsidRPr="00A96CFC">
        <w:rPr>
          <w:rFonts w:ascii="Verdana" w:hAnsi="Verdana"/>
          <w:b w:val="0"/>
          <w:bCs/>
          <w:sz w:val="18"/>
          <w:szCs w:val="18"/>
        </w:rPr>
        <w:t xml:space="preserve">This section </w:t>
      </w:r>
      <w:r w:rsidR="00630B6D">
        <w:rPr>
          <w:rFonts w:ascii="Verdana" w:hAnsi="Verdana"/>
          <w:b w:val="0"/>
          <w:bCs/>
          <w:sz w:val="18"/>
          <w:szCs w:val="18"/>
        </w:rPr>
        <w:t xml:space="preserve">of the form should </w:t>
      </w:r>
      <w:r w:rsidR="006453BB" w:rsidRPr="00A96CFC">
        <w:rPr>
          <w:rFonts w:ascii="Verdana" w:hAnsi="Verdana"/>
          <w:b w:val="0"/>
          <w:bCs/>
          <w:sz w:val="18"/>
          <w:szCs w:val="18"/>
        </w:rPr>
        <w:t>only</w:t>
      </w:r>
      <w:r w:rsidR="006453BB">
        <w:rPr>
          <w:rFonts w:ascii="Verdana" w:hAnsi="Verdana"/>
          <w:b w:val="0"/>
          <w:bCs/>
          <w:sz w:val="18"/>
          <w:szCs w:val="18"/>
        </w:rPr>
        <w:t xml:space="preserve"> </w:t>
      </w:r>
      <w:r w:rsidR="00630B6D">
        <w:rPr>
          <w:rFonts w:ascii="Verdana" w:hAnsi="Verdana"/>
          <w:b w:val="0"/>
          <w:bCs/>
          <w:sz w:val="18"/>
          <w:szCs w:val="18"/>
        </w:rPr>
        <w:t xml:space="preserve">be completed by applicant firms who </w:t>
      </w:r>
      <w:r w:rsidR="0007436F">
        <w:rPr>
          <w:rFonts w:ascii="Verdana" w:hAnsi="Verdana"/>
          <w:b w:val="0"/>
          <w:bCs/>
          <w:sz w:val="18"/>
          <w:szCs w:val="18"/>
        </w:rPr>
        <w:t>will be</w:t>
      </w:r>
      <w:r w:rsidR="00630B6D">
        <w:rPr>
          <w:rFonts w:ascii="Verdana" w:hAnsi="Verdana"/>
          <w:b w:val="0"/>
          <w:bCs/>
          <w:sz w:val="18"/>
          <w:szCs w:val="18"/>
        </w:rPr>
        <w:t xml:space="preserve"> </w:t>
      </w:r>
      <w:r w:rsidRPr="00A96CFC">
        <w:rPr>
          <w:rFonts w:ascii="Verdana" w:hAnsi="Verdana"/>
          <w:b w:val="0"/>
          <w:bCs/>
          <w:sz w:val="18"/>
          <w:szCs w:val="18"/>
        </w:rPr>
        <w:t>Article 3 MiFID exempt firms</w:t>
      </w:r>
      <w:r w:rsidRPr="00A96CFC" w:rsidDel="006453BB">
        <w:rPr>
          <w:rFonts w:ascii="Verdana" w:hAnsi="Verdana"/>
          <w:b w:val="0"/>
          <w:bCs/>
          <w:sz w:val="18"/>
          <w:szCs w:val="18"/>
        </w:rPr>
        <w:t xml:space="preserve"> </w:t>
      </w:r>
      <w:r w:rsidR="006C2345">
        <w:rPr>
          <w:rFonts w:ascii="Verdana" w:hAnsi="Verdana"/>
          <w:b w:val="0"/>
          <w:bCs/>
          <w:sz w:val="18"/>
          <w:szCs w:val="18"/>
        </w:rPr>
        <w:t>or non-UK MiFID investment firms</w:t>
      </w:r>
      <w:r w:rsidRPr="00A96CFC">
        <w:rPr>
          <w:rFonts w:ascii="Verdana" w:hAnsi="Verdana"/>
          <w:b w:val="0"/>
          <w:bCs/>
          <w:sz w:val="18"/>
          <w:szCs w:val="18"/>
        </w:rPr>
        <w:t xml:space="preserve">. </w:t>
      </w:r>
      <w:r w:rsidR="00195D66">
        <w:rPr>
          <w:rFonts w:ascii="Verdana" w:hAnsi="Verdana"/>
          <w:b w:val="0"/>
          <w:bCs/>
          <w:sz w:val="18"/>
          <w:szCs w:val="18"/>
        </w:rPr>
        <w:t xml:space="preserve">UK </w:t>
      </w:r>
      <w:r w:rsidR="00D56FA4" w:rsidRPr="000B68A6">
        <w:rPr>
          <w:rFonts w:ascii="Verdana" w:hAnsi="Verdana"/>
          <w:b w:val="0"/>
          <w:bCs/>
          <w:sz w:val="18"/>
          <w:szCs w:val="18"/>
        </w:rPr>
        <w:t xml:space="preserve">MiFID investment firms are required to provide this information as part of the MIFIDPRU Supplement Form, </w:t>
      </w:r>
      <w:r w:rsidR="00D56FA4">
        <w:rPr>
          <w:rFonts w:ascii="Verdana" w:hAnsi="Verdana"/>
          <w:b w:val="0"/>
          <w:bCs/>
          <w:sz w:val="18"/>
          <w:szCs w:val="18"/>
        </w:rPr>
        <w:t>and so</w:t>
      </w:r>
      <w:r w:rsidR="00D56FA4" w:rsidRPr="000B68A6">
        <w:rPr>
          <w:rFonts w:ascii="Verdana" w:hAnsi="Verdana"/>
          <w:b w:val="0"/>
          <w:bCs/>
          <w:sz w:val="18"/>
          <w:szCs w:val="18"/>
        </w:rPr>
        <w:t xml:space="preserve"> do not need to complete </w:t>
      </w:r>
      <w:r w:rsidR="00EB1E43">
        <w:rPr>
          <w:rFonts w:ascii="Verdana" w:hAnsi="Verdana"/>
          <w:b w:val="0"/>
          <w:bCs/>
          <w:sz w:val="18"/>
          <w:szCs w:val="18"/>
        </w:rPr>
        <w:t>this section</w:t>
      </w:r>
      <w:r w:rsidR="00D56FA4" w:rsidRPr="000B68A6">
        <w:rPr>
          <w:rFonts w:ascii="Verdana" w:hAnsi="Verdana"/>
          <w:b w:val="0"/>
          <w:bCs/>
          <w:sz w:val="18"/>
          <w:szCs w:val="18"/>
        </w:rPr>
        <w:t>.</w:t>
      </w:r>
    </w:p>
    <w:p w14:paraId="6D799AAC" w14:textId="77777777" w:rsidR="00192281" w:rsidRPr="00A96CFC" w:rsidRDefault="00192281" w:rsidP="00192281">
      <w:pPr>
        <w:pStyle w:val="Qsheading1"/>
        <w:spacing w:before="0" w:after="0" w:line="240" w:lineRule="exact"/>
        <w:rPr>
          <w:rFonts w:ascii="Verdana" w:hAnsi="Verdana"/>
          <w:sz w:val="18"/>
          <w:szCs w:val="18"/>
        </w:rPr>
      </w:pPr>
    </w:p>
    <w:p w14:paraId="5685DB08" w14:textId="1B8CBD00" w:rsidR="00192281" w:rsidRPr="00192281" w:rsidRDefault="00AB4396" w:rsidP="00192281">
      <w:pPr>
        <w:pStyle w:val="Qsheading1"/>
        <w:spacing w:before="0" w:after="0" w:line="240" w:lineRule="exact"/>
        <w:rPr>
          <w:rFonts w:ascii="Verdana" w:hAnsi="Verdana"/>
          <w:sz w:val="18"/>
          <w:szCs w:val="18"/>
        </w:rPr>
      </w:pPr>
      <w:r w:rsidRPr="00A96CFC">
        <w:rPr>
          <w:rFonts w:ascii="Verdana" w:hAnsi="Verdana"/>
          <w:b w:val="0"/>
          <w:sz w:val="18"/>
          <w:szCs w:val="18"/>
        </w:rPr>
        <w:t xml:space="preserve">Article 3 MiFID exempt firms </w:t>
      </w:r>
      <w:r w:rsidR="00EF12B4">
        <w:rPr>
          <w:rFonts w:ascii="Verdana" w:hAnsi="Verdana"/>
          <w:b w:val="0"/>
          <w:sz w:val="18"/>
          <w:szCs w:val="18"/>
        </w:rPr>
        <w:t xml:space="preserve">may be subject to IPRU (INV) 3, 5 or 13 depending on their activities. They </w:t>
      </w:r>
      <w:r w:rsidRPr="00A96CFC">
        <w:rPr>
          <w:rFonts w:ascii="Verdana" w:hAnsi="Verdana"/>
          <w:b w:val="0"/>
          <w:sz w:val="18"/>
          <w:szCs w:val="18"/>
        </w:rPr>
        <w:t xml:space="preserve">are not subject to </w:t>
      </w:r>
      <w:r w:rsidR="0032408E" w:rsidRPr="00A96CFC">
        <w:rPr>
          <w:rFonts w:ascii="Verdana" w:hAnsi="Verdana"/>
          <w:b w:val="0"/>
          <w:sz w:val="18"/>
          <w:szCs w:val="18"/>
        </w:rPr>
        <w:t>MIFIDPRU</w:t>
      </w:r>
      <w:r w:rsidR="00C6743D">
        <w:rPr>
          <w:rFonts w:ascii="Verdana" w:hAnsi="Verdana"/>
          <w:b w:val="0"/>
          <w:sz w:val="18"/>
          <w:szCs w:val="18"/>
        </w:rPr>
        <w:t xml:space="preserve"> on an individual </w:t>
      </w:r>
      <w:proofErr w:type="gramStart"/>
      <w:r w:rsidR="00C6743D">
        <w:rPr>
          <w:rFonts w:ascii="Verdana" w:hAnsi="Verdana"/>
          <w:b w:val="0"/>
          <w:sz w:val="18"/>
          <w:szCs w:val="18"/>
        </w:rPr>
        <w:t>basis</w:t>
      </w:r>
      <w:r w:rsidR="00EF12B4">
        <w:rPr>
          <w:rFonts w:ascii="Verdana" w:hAnsi="Verdana"/>
          <w:b w:val="0"/>
          <w:sz w:val="18"/>
          <w:szCs w:val="18"/>
        </w:rPr>
        <w:t>,</w:t>
      </w:r>
      <w:r w:rsidR="0032408E" w:rsidRPr="00A96CFC">
        <w:rPr>
          <w:rFonts w:ascii="Verdana" w:hAnsi="Verdana"/>
          <w:b w:val="0"/>
          <w:sz w:val="18"/>
          <w:szCs w:val="18"/>
        </w:rPr>
        <w:t xml:space="preserve"> but</w:t>
      </w:r>
      <w:proofErr w:type="gramEnd"/>
      <w:r w:rsidRPr="00A96CFC">
        <w:rPr>
          <w:rFonts w:ascii="Verdana" w:hAnsi="Verdana"/>
          <w:b w:val="0"/>
          <w:sz w:val="18"/>
          <w:szCs w:val="18"/>
        </w:rPr>
        <w:t xml:space="preserve"> </w:t>
      </w:r>
      <w:r w:rsidR="00C6743D">
        <w:rPr>
          <w:rFonts w:ascii="Verdana" w:hAnsi="Verdana"/>
          <w:b w:val="0"/>
          <w:sz w:val="18"/>
          <w:szCs w:val="18"/>
        </w:rPr>
        <w:t xml:space="preserve">may be </w:t>
      </w:r>
      <w:r w:rsidR="007F4A60">
        <w:rPr>
          <w:rFonts w:ascii="Verdana" w:hAnsi="Verdana"/>
          <w:b w:val="0"/>
          <w:sz w:val="18"/>
          <w:szCs w:val="18"/>
        </w:rPr>
        <w:t>caught by</w:t>
      </w:r>
      <w:r w:rsidR="00C6743D">
        <w:rPr>
          <w:rFonts w:ascii="Verdana" w:hAnsi="Verdana"/>
          <w:b w:val="0"/>
          <w:sz w:val="18"/>
          <w:szCs w:val="18"/>
        </w:rPr>
        <w:t xml:space="preserve"> MIFIDPRU if </w:t>
      </w:r>
      <w:r w:rsidR="007F4A60">
        <w:rPr>
          <w:rFonts w:ascii="Verdana" w:hAnsi="Verdana"/>
          <w:b w:val="0"/>
          <w:sz w:val="18"/>
          <w:szCs w:val="18"/>
        </w:rPr>
        <w:t>part of</w:t>
      </w:r>
      <w:r w:rsidR="00C6743D">
        <w:rPr>
          <w:rFonts w:ascii="Verdana" w:hAnsi="Verdana"/>
          <w:b w:val="0"/>
          <w:sz w:val="18"/>
          <w:szCs w:val="18"/>
        </w:rPr>
        <w:t xml:space="preserve"> a group containing a UK MiFID investment firm. </w:t>
      </w:r>
    </w:p>
    <w:p w14:paraId="3E8AB20D" w14:textId="1C8BB10D" w:rsidR="003455FC" w:rsidRPr="003455FC" w:rsidRDefault="003455FC" w:rsidP="003455FC">
      <w:pPr>
        <w:pStyle w:val="Qsheading1"/>
        <w:spacing w:before="0" w:after="0" w:line="240" w:lineRule="exact"/>
        <w:rPr>
          <w:rFonts w:ascii="Verdana" w:hAnsi="Verdana"/>
          <w:b w:val="0"/>
          <w:sz w:val="18"/>
          <w:szCs w:val="18"/>
        </w:rPr>
      </w:pPr>
      <w:r w:rsidRPr="003455FC">
        <w:rPr>
          <w:rFonts w:ascii="Verdana" w:hAnsi="Verdana"/>
          <w:b w:val="0"/>
          <w:sz w:val="18"/>
          <w:szCs w:val="18"/>
        </w:rPr>
        <w:t>Our prudential expectations for non-UK MiFID investment firms are described in MIFIDPRU 1.1.3G &amp; 1.1.4G.</w:t>
      </w:r>
    </w:p>
    <w:p w14:paraId="6093ABEA" w14:textId="29AA44A0" w:rsidR="00B20E20" w:rsidRDefault="001D45C9" w:rsidP="00B20E20">
      <w:pPr>
        <w:pStyle w:val="QuestionChar"/>
        <w:rPr>
          <w:rFonts w:ascii="Verdana" w:hAnsi="Verdana"/>
          <w:b/>
          <w:bCs/>
        </w:rPr>
      </w:pPr>
      <w:r>
        <w:rPr>
          <w:rFonts w:ascii="Verdana" w:hAnsi="Verdana"/>
          <w:b/>
          <w:bCs/>
        </w:rPr>
        <w:tab/>
      </w:r>
      <w:r w:rsidRPr="006E544A">
        <w:rPr>
          <w:rFonts w:ascii="Verdana" w:hAnsi="Verdana"/>
          <w:b/>
          <w:bCs/>
        </w:rPr>
        <w:t>2.1</w:t>
      </w:r>
      <w:r w:rsidRPr="006E544A">
        <w:rPr>
          <w:rFonts w:ascii="Verdana" w:hAnsi="Verdana"/>
          <w:b/>
          <w:bCs/>
        </w:rPr>
        <w:tab/>
      </w:r>
      <w:r w:rsidR="00C94F89">
        <w:rPr>
          <w:rFonts w:ascii="Verdana" w:hAnsi="Verdana"/>
          <w:b/>
          <w:bCs/>
        </w:rPr>
        <w:t>Please confirm which of the following the applicant firm is applying as</w:t>
      </w:r>
      <w:r w:rsidR="006F71FD">
        <w:rPr>
          <w:rFonts w:ascii="Verdana" w:hAnsi="Verdana"/>
          <w:b/>
          <w:bCs/>
        </w:rPr>
        <w:t>?</w:t>
      </w:r>
    </w:p>
    <w:p w14:paraId="0A9C886C" w14:textId="063E5AE9" w:rsidR="00A838BA" w:rsidRPr="00A838BA" w:rsidRDefault="00C9697F" w:rsidP="00A838BA">
      <w:pPr>
        <w:pStyle w:val="Qsyesno"/>
        <w:rPr>
          <w:rFonts w:ascii="Verdana" w:hAnsi="Verdana"/>
        </w:rPr>
      </w:pPr>
      <w:r w:rsidRPr="006E544A">
        <w:rPr>
          <w:rFonts w:ascii="Verdana" w:hAnsi="Verdana"/>
        </w:rPr>
        <w:fldChar w:fldCharType="begin">
          <w:ffData>
            <w:name w:val="Check53"/>
            <w:enabled/>
            <w:calcOnExit w:val="0"/>
            <w:checkBox>
              <w:sizeAuto/>
              <w:default w:val="0"/>
            </w:checkBox>
          </w:ffData>
        </w:fldChar>
      </w:r>
      <w:r w:rsidRPr="006E544A">
        <w:rPr>
          <w:rFonts w:ascii="Verdana" w:hAnsi="Verdana"/>
        </w:rPr>
        <w:instrText xml:space="preserve"> FORMCHECKBOX </w:instrText>
      </w:r>
      <w:r w:rsidRPr="006E544A">
        <w:rPr>
          <w:rFonts w:ascii="Verdana" w:hAnsi="Verdana"/>
        </w:rPr>
      </w:r>
      <w:r w:rsidRPr="006E544A">
        <w:rPr>
          <w:rFonts w:ascii="Verdana" w:hAnsi="Verdana"/>
        </w:rPr>
        <w:fldChar w:fldCharType="separate"/>
      </w:r>
      <w:r w:rsidRPr="006E544A">
        <w:rPr>
          <w:rFonts w:ascii="Verdana" w:hAnsi="Verdana"/>
        </w:rPr>
        <w:fldChar w:fldCharType="end"/>
      </w:r>
      <w:r w:rsidR="00630B6D">
        <w:rPr>
          <w:rFonts w:ascii="Verdana" w:hAnsi="Verdana"/>
        </w:rPr>
        <w:t xml:space="preserve"> Securities and futures firm subject to Chapter 3 of IPRU (INV)</w:t>
      </w:r>
    </w:p>
    <w:p w14:paraId="322A477D" w14:textId="692CC688" w:rsidR="00A838BA" w:rsidRPr="00A838BA" w:rsidRDefault="00C9697F" w:rsidP="00A838BA">
      <w:pPr>
        <w:pStyle w:val="Qsyesno"/>
        <w:rPr>
          <w:rFonts w:ascii="Verdana" w:hAnsi="Verdana"/>
        </w:rPr>
      </w:pPr>
      <w:r w:rsidRPr="006E544A">
        <w:rPr>
          <w:rFonts w:ascii="Verdana" w:hAnsi="Verdana"/>
        </w:rPr>
        <w:fldChar w:fldCharType="begin">
          <w:ffData>
            <w:name w:val="Check53"/>
            <w:enabled/>
            <w:calcOnExit w:val="0"/>
            <w:checkBox>
              <w:sizeAuto/>
              <w:default w:val="0"/>
            </w:checkBox>
          </w:ffData>
        </w:fldChar>
      </w:r>
      <w:r w:rsidRPr="006E544A">
        <w:rPr>
          <w:rFonts w:ascii="Verdana" w:hAnsi="Verdana"/>
        </w:rPr>
        <w:instrText xml:space="preserve"> FORMCHECKBOX </w:instrText>
      </w:r>
      <w:r w:rsidRPr="006E544A">
        <w:rPr>
          <w:rFonts w:ascii="Verdana" w:hAnsi="Verdana"/>
        </w:rPr>
      </w:r>
      <w:r w:rsidRPr="006E544A">
        <w:rPr>
          <w:rFonts w:ascii="Verdana" w:hAnsi="Verdana"/>
        </w:rPr>
        <w:fldChar w:fldCharType="separate"/>
      </w:r>
      <w:r w:rsidRPr="006E544A">
        <w:rPr>
          <w:rFonts w:ascii="Verdana" w:hAnsi="Verdana"/>
        </w:rPr>
        <w:fldChar w:fldCharType="end"/>
      </w:r>
      <w:r w:rsidR="00630B6D">
        <w:rPr>
          <w:rFonts w:ascii="Verdana" w:hAnsi="Verdana"/>
        </w:rPr>
        <w:t xml:space="preserve"> Investment management firm subject to Chapter 5 of IPRU (INV)</w:t>
      </w:r>
    </w:p>
    <w:p w14:paraId="1B055F5A" w14:textId="1D0DBD42" w:rsidR="00630B6D" w:rsidRDefault="00C9697F" w:rsidP="00630B6D">
      <w:pPr>
        <w:pStyle w:val="Qsyesno"/>
        <w:rPr>
          <w:rFonts w:ascii="Verdana" w:hAnsi="Verdana"/>
        </w:rPr>
      </w:pPr>
      <w:r w:rsidRPr="006E544A">
        <w:rPr>
          <w:rFonts w:ascii="Verdana" w:hAnsi="Verdana"/>
        </w:rPr>
        <w:fldChar w:fldCharType="begin">
          <w:ffData>
            <w:name w:val="Check53"/>
            <w:enabled/>
            <w:calcOnExit w:val="0"/>
            <w:checkBox>
              <w:sizeAuto/>
              <w:default w:val="0"/>
            </w:checkBox>
          </w:ffData>
        </w:fldChar>
      </w:r>
      <w:r w:rsidRPr="006E544A">
        <w:rPr>
          <w:rFonts w:ascii="Verdana" w:hAnsi="Verdana"/>
        </w:rPr>
        <w:instrText xml:space="preserve"> FORMCHECKBOX </w:instrText>
      </w:r>
      <w:r w:rsidRPr="006E544A">
        <w:rPr>
          <w:rFonts w:ascii="Verdana" w:hAnsi="Verdana"/>
        </w:rPr>
      </w:r>
      <w:r w:rsidRPr="006E544A">
        <w:rPr>
          <w:rFonts w:ascii="Verdana" w:hAnsi="Verdana"/>
        </w:rPr>
        <w:fldChar w:fldCharType="separate"/>
      </w:r>
      <w:r w:rsidRPr="006E544A">
        <w:rPr>
          <w:rFonts w:ascii="Verdana" w:hAnsi="Verdana"/>
        </w:rPr>
        <w:fldChar w:fldCharType="end"/>
      </w:r>
      <w:r w:rsidR="00630B6D">
        <w:rPr>
          <w:rFonts w:ascii="Verdana" w:hAnsi="Verdana"/>
        </w:rPr>
        <w:t xml:space="preserve"> Personal investment firm subject to Chapter 13 of IPRU (INV) </w:t>
      </w:r>
    </w:p>
    <w:p w14:paraId="036AF141" w14:textId="5D24AAB5" w:rsidR="004908EB" w:rsidRDefault="00C9697F" w:rsidP="00630B6D">
      <w:pPr>
        <w:pStyle w:val="Qsyesno"/>
        <w:rPr>
          <w:rFonts w:ascii="Verdana" w:hAnsi="Verdana"/>
        </w:rPr>
      </w:pPr>
      <w:r w:rsidRPr="006E544A">
        <w:rPr>
          <w:rFonts w:ascii="Verdana" w:hAnsi="Verdana"/>
        </w:rPr>
        <w:fldChar w:fldCharType="begin">
          <w:ffData>
            <w:name w:val="Check53"/>
            <w:enabled/>
            <w:calcOnExit w:val="0"/>
            <w:checkBox>
              <w:sizeAuto/>
              <w:default w:val="0"/>
            </w:checkBox>
          </w:ffData>
        </w:fldChar>
      </w:r>
      <w:r w:rsidRPr="006E544A">
        <w:rPr>
          <w:rFonts w:ascii="Verdana" w:hAnsi="Verdana"/>
        </w:rPr>
        <w:instrText xml:space="preserve"> FORMCHECKBOX </w:instrText>
      </w:r>
      <w:r w:rsidRPr="006E544A">
        <w:rPr>
          <w:rFonts w:ascii="Verdana" w:hAnsi="Verdana"/>
        </w:rPr>
      </w:r>
      <w:r w:rsidRPr="006E544A">
        <w:rPr>
          <w:rFonts w:ascii="Verdana" w:hAnsi="Verdana"/>
        </w:rPr>
        <w:fldChar w:fldCharType="separate"/>
      </w:r>
      <w:r w:rsidRPr="006E544A">
        <w:rPr>
          <w:rFonts w:ascii="Verdana" w:hAnsi="Verdana"/>
        </w:rPr>
        <w:fldChar w:fldCharType="end"/>
      </w:r>
      <w:r w:rsidR="00134357">
        <w:rPr>
          <w:rFonts w:ascii="Verdana" w:hAnsi="Verdana"/>
        </w:rPr>
        <w:t xml:space="preserve"> Non-UK MiFID investment firm</w:t>
      </w:r>
      <w:r w:rsidR="00F22CAA">
        <w:rPr>
          <w:rFonts w:ascii="Verdana" w:hAnsi="Verdana"/>
        </w:rPr>
        <w:t xml:space="preserve"> </w:t>
      </w:r>
    </w:p>
    <w:p w14:paraId="05F9DD6A" w14:textId="77777777" w:rsidR="003826D8" w:rsidRDefault="003826D8" w:rsidP="00630B6D">
      <w:pPr>
        <w:pStyle w:val="Qsyesno"/>
        <w:rPr>
          <w:rFonts w:ascii="Verdana" w:hAnsi="Verdana"/>
        </w:rPr>
      </w:pPr>
    </w:p>
    <w:p w14:paraId="5C13F311" w14:textId="46CB3B7D" w:rsidR="002F019D" w:rsidRDefault="007740EC">
      <w:pPr>
        <w:pStyle w:val="QuestionnoteChar"/>
        <w:rPr>
          <w:rFonts w:ascii="Verdana" w:hAnsi="Verdana"/>
        </w:rPr>
      </w:pPr>
      <w:r w:rsidRPr="00D07F72">
        <w:rPr>
          <w:rFonts w:ascii="Verdana" w:hAnsi="Verdana"/>
        </w:rPr>
        <w:t>The</w:t>
      </w:r>
      <w:r w:rsidR="00DA4AA6">
        <w:rPr>
          <w:rFonts w:ascii="Verdana" w:hAnsi="Verdana"/>
        </w:rPr>
        <w:t xml:space="preserve"> option selected above</w:t>
      </w:r>
      <w:r w:rsidRPr="00D07F72">
        <w:rPr>
          <w:rFonts w:ascii="Verdana" w:hAnsi="Verdana"/>
        </w:rPr>
        <w:t xml:space="preserve"> should correspond with </w:t>
      </w:r>
      <w:r w:rsidR="00942F7D">
        <w:rPr>
          <w:rFonts w:ascii="Verdana" w:hAnsi="Verdana"/>
        </w:rPr>
        <w:t>the applicant firm’s</w:t>
      </w:r>
      <w:r w:rsidRPr="00D07F72">
        <w:rPr>
          <w:rFonts w:ascii="Verdana" w:hAnsi="Verdana"/>
        </w:rPr>
        <w:t xml:space="preserve"> Scope o</w:t>
      </w:r>
      <w:r>
        <w:rPr>
          <w:rFonts w:ascii="Verdana" w:hAnsi="Verdana"/>
        </w:rPr>
        <w:t>f</w:t>
      </w:r>
      <w:r w:rsidRPr="00D07F72">
        <w:rPr>
          <w:rFonts w:ascii="Verdana" w:hAnsi="Verdana"/>
        </w:rPr>
        <w:t xml:space="preserve"> Permission (as requested </w:t>
      </w:r>
      <w:r>
        <w:rPr>
          <w:rFonts w:ascii="Verdana" w:hAnsi="Verdana"/>
        </w:rPr>
        <w:t>in</w:t>
      </w:r>
      <w:r w:rsidRPr="00D07F72">
        <w:rPr>
          <w:rFonts w:ascii="Verdana" w:hAnsi="Verdana"/>
        </w:rPr>
        <w:t xml:space="preserve"> Section 1</w:t>
      </w:r>
      <w:r>
        <w:rPr>
          <w:rFonts w:ascii="Verdana" w:hAnsi="Verdana"/>
        </w:rPr>
        <w:t xml:space="preserve"> of this Annex</w:t>
      </w:r>
      <w:r w:rsidRPr="00D07F72">
        <w:rPr>
          <w:rFonts w:ascii="Verdana" w:hAnsi="Verdana"/>
        </w:rPr>
        <w:t>)</w:t>
      </w:r>
      <w:r w:rsidR="003455FC">
        <w:rPr>
          <w:rFonts w:ascii="Verdana" w:hAnsi="Verdana"/>
        </w:rPr>
        <w:t>,</w:t>
      </w:r>
      <w:r w:rsidRPr="00D07F72">
        <w:rPr>
          <w:rFonts w:ascii="Verdana" w:hAnsi="Verdana"/>
        </w:rPr>
        <w:t xml:space="preserve"> the description of its proposed business in Section 6 of this Annex</w:t>
      </w:r>
      <w:r w:rsidR="003455FC">
        <w:rPr>
          <w:rFonts w:ascii="Verdana" w:hAnsi="Verdana"/>
        </w:rPr>
        <w:t xml:space="preserve"> and its place of incorporation</w:t>
      </w:r>
      <w:r w:rsidR="00B52CC1">
        <w:rPr>
          <w:rFonts w:ascii="Verdana" w:hAnsi="Verdana"/>
        </w:rPr>
        <w:t xml:space="preserve"> given in question 1.5</w:t>
      </w:r>
      <w:r w:rsidRPr="00D07F72">
        <w:rPr>
          <w:rFonts w:ascii="Verdana" w:hAnsi="Verdana"/>
        </w:rPr>
        <w:t>. If it is not clear to us how it does so, then we will query this with you.</w:t>
      </w:r>
    </w:p>
    <w:p w14:paraId="6638D3E9" w14:textId="70DE8535" w:rsidR="00FC7C46" w:rsidRPr="000B02EC" w:rsidRDefault="00855111" w:rsidP="000B02EC">
      <w:pPr>
        <w:pStyle w:val="QuestionChar"/>
        <w:rPr>
          <w:rFonts w:ascii="Verdana" w:hAnsi="Verdana"/>
          <w:b/>
        </w:rPr>
      </w:pPr>
      <w:r>
        <w:rPr>
          <w:rFonts w:ascii="Verdana" w:hAnsi="Verdana"/>
          <w:b/>
        </w:rPr>
        <w:tab/>
      </w:r>
      <w:r w:rsidR="00FC7C46" w:rsidRPr="000B02EC">
        <w:rPr>
          <w:rFonts w:ascii="Verdana" w:hAnsi="Verdana"/>
          <w:b/>
        </w:rPr>
        <w:t>2.2</w:t>
      </w:r>
      <w:r>
        <w:rPr>
          <w:rFonts w:ascii="Verdana" w:hAnsi="Verdana"/>
          <w:b/>
        </w:rPr>
        <w:tab/>
      </w:r>
      <w:r w:rsidR="00FC7C46" w:rsidRPr="000B02EC">
        <w:rPr>
          <w:rFonts w:ascii="Verdana" w:hAnsi="Verdana"/>
          <w:b/>
        </w:rPr>
        <w:t xml:space="preserve">If you answered </w:t>
      </w:r>
      <w:r>
        <w:rPr>
          <w:rFonts w:ascii="Verdana" w:hAnsi="Verdana"/>
          <w:b/>
        </w:rPr>
        <w:t>Q</w:t>
      </w:r>
      <w:r w:rsidR="00FC7C46" w:rsidRPr="000B02EC">
        <w:rPr>
          <w:rFonts w:ascii="Verdana" w:hAnsi="Verdana"/>
          <w:b/>
        </w:rPr>
        <w:t xml:space="preserve">uestion 2.1 with “non-UK MiFID investment firm”, you should complete this question and then continue to </w:t>
      </w:r>
      <w:r w:rsidR="00A816A8">
        <w:rPr>
          <w:rFonts w:ascii="Verdana" w:hAnsi="Verdana"/>
          <w:b/>
        </w:rPr>
        <w:t>S</w:t>
      </w:r>
      <w:r w:rsidR="00FC7C46" w:rsidRPr="000B02EC">
        <w:rPr>
          <w:rFonts w:ascii="Verdana" w:hAnsi="Verdana"/>
          <w:b/>
        </w:rPr>
        <w:t>ection 3.</w:t>
      </w:r>
    </w:p>
    <w:p w14:paraId="5F9A8E73" w14:textId="77777777" w:rsidR="009B3EF3" w:rsidRDefault="00FC7C46" w:rsidP="000B02EC">
      <w:pPr>
        <w:pStyle w:val="QuestionnoteChar"/>
        <w:rPr>
          <w:rFonts w:ascii="Verdana" w:hAnsi="Verdana"/>
        </w:rPr>
      </w:pPr>
      <w:r w:rsidRPr="009B3EF3">
        <w:rPr>
          <w:rFonts w:ascii="Verdana" w:hAnsi="Verdana"/>
          <w:b/>
          <w:bCs/>
        </w:rPr>
        <w:t>Please provide details of the prudential regulation that the applicant firm is subject to in its home jurisdiction.</w:t>
      </w:r>
      <w:r w:rsidRPr="000B02EC">
        <w:rPr>
          <w:rFonts w:ascii="Verdana" w:hAnsi="Verdana"/>
        </w:rPr>
        <w:t xml:space="preserve"> </w:t>
      </w:r>
    </w:p>
    <w:p w14:paraId="375D958E" w14:textId="2EED45C6" w:rsidR="00FC7C46" w:rsidRPr="000B02EC" w:rsidRDefault="00FC7C46" w:rsidP="000B02EC">
      <w:pPr>
        <w:pStyle w:val="QuestionnoteChar"/>
        <w:rPr>
          <w:rFonts w:ascii="Verdana" w:hAnsi="Verdana"/>
        </w:rPr>
      </w:pPr>
      <w:r w:rsidRPr="000B02EC">
        <w:rPr>
          <w:rFonts w:ascii="Verdana" w:hAnsi="Verdana"/>
        </w:rPr>
        <w:t>This should include:</w:t>
      </w:r>
    </w:p>
    <w:p w14:paraId="1C3F3192" w14:textId="37332D42" w:rsidR="00FC7C46" w:rsidRPr="005017C3" w:rsidRDefault="00FC7C46" w:rsidP="00FC7C46">
      <w:pPr>
        <w:pStyle w:val="ListParagraph"/>
        <w:numPr>
          <w:ilvl w:val="0"/>
          <w:numId w:val="37"/>
        </w:numPr>
        <w:spacing w:before="0" w:line="240" w:lineRule="auto"/>
        <w:rPr>
          <w:rFonts w:ascii="Verdana" w:hAnsi="Verdana"/>
          <w:sz w:val="18"/>
          <w:szCs w:val="18"/>
        </w:rPr>
      </w:pPr>
      <w:r w:rsidRPr="005017C3">
        <w:rPr>
          <w:rFonts w:ascii="Verdana" w:hAnsi="Verdana"/>
          <w:sz w:val="18"/>
          <w:szCs w:val="18"/>
        </w:rPr>
        <w:t>The name of any relevant regulatory body/bodies in the firm’s home jurisdiction</w:t>
      </w:r>
    </w:p>
    <w:p w14:paraId="3F5D5E5E" w14:textId="415C1F22" w:rsidR="00FC7C46" w:rsidRPr="005017C3" w:rsidRDefault="00FC7C46" w:rsidP="00FC7C46">
      <w:pPr>
        <w:pStyle w:val="ListParagraph"/>
        <w:numPr>
          <w:ilvl w:val="0"/>
          <w:numId w:val="37"/>
        </w:numPr>
        <w:spacing w:before="0" w:line="240" w:lineRule="auto"/>
        <w:rPr>
          <w:rFonts w:ascii="Verdana" w:hAnsi="Verdana"/>
          <w:sz w:val="18"/>
          <w:szCs w:val="18"/>
        </w:rPr>
      </w:pPr>
      <w:r w:rsidRPr="005017C3">
        <w:rPr>
          <w:rFonts w:ascii="Verdana" w:hAnsi="Verdana"/>
          <w:sz w:val="18"/>
          <w:szCs w:val="18"/>
        </w:rPr>
        <w:t>The activities for which the regulatory body is responsible</w:t>
      </w:r>
    </w:p>
    <w:p w14:paraId="7BFA1C0E" w14:textId="0623333F" w:rsidR="00FC7C46" w:rsidRPr="005017C3" w:rsidRDefault="00FC7C46" w:rsidP="00FC7C46">
      <w:pPr>
        <w:pStyle w:val="ListParagraph"/>
        <w:numPr>
          <w:ilvl w:val="0"/>
          <w:numId w:val="37"/>
        </w:numPr>
        <w:spacing w:before="0" w:line="240" w:lineRule="auto"/>
        <w:rPr>
          <w:rFonts w:ascii="Verdana" w:hAnsi="Verdana"/>
          <w:sz w:val="18"/>
          <w:szCs w:val="18"/>
        </w:rPr>
      </w:pPr>
      <w:r w:rsidRPr="005017C3">
        <w:rPr>
          <w:rFonts w:ascii="Verdana" w:hAnsi="Verdana"/>
          <w:sz w:val="18"/>
          <w:szCs w:val="18"/>
        </w:rPr>
        <w:t>Contact details for a supervisor at each regulatory body</w:t>
      </w:r>
    </w:p>
    <w:p w14:paraId="4513321B" w14:textId="79208EAD" w:rsidR="00FC7C46" w:rsidRPr="005017C3" w:rsidRDefault="00FC7C46" w:rsidP="00FC7C46">
      <w:pPr>
        <w:pStyle w:val="ListParagraph"/>
        <w:numPr>
          <w:ilvl w:val="0"/>
          <w:numId w:val="37"/>
        </w:numPr>
        <w:spacing w:before="0" w:line="240" w:lineRule="auto"/>
        <w:rPr>
          <w:rFonts w:ascii="Verdana" w:hAnsi="Verdana"/>
          <w:sz w:val="18"/>
          <w:szCs w:val="18"/>
        </w:rPr>
      </w:pPr>
      <w:r w:rsidRPr="005017C3">
        <w:rPr>
          <w:rFonts w:ascii="Verdana" w:hAnsi="Verdana"/>
          <w:sz w:val="18"/>
          <w:szCs w:val="18"/>
        </w:rPr>
        <w:t>A summary of those requirements that apply to the applicant firm, including the following information</w:t>
      </w:r>
      <w:r w:rsidR="009B3EF3">
        <w:rPr>
          <w:rFonts w:ascii="Verdana" w:hAnsi="Verdana"/>
          <w:sz w:val="18"/>
          <w:szCs w:val="18"/>
        </w:rPr>
        <w:t>:</w:t>
      </w:r>
      <w:r w:rsidRPr="005017C3">
        <w:rPr>
          <w:rFonts w:ascii="Verdana" w:hAnsi="Verdana"/>
          <w:sz w:val="18"/>
          <w:szCs w:val="18"/>
        </w:rPr>
        <w:t xml:space="preserve"> </w:t>
      </w:r>
    </w:p>
    <w:p w14:paraId="0C761ABE" w14:textId="7FD67780" w:rsidR="00FC7C46" w:rsidRPr="005017C3" w:rsidRDefault="00FC7C46" w:rsidP="002E63D9">
      <w:pPr>
        <w:pStyle w:val="ListParagraph"/>
        <w:numPr>
          <w:ilvl w:val="0"/>
          <w:numId w:val="39"/>
        </w:numPr>
        <w:spacing w:before="0" w:line="240" w:lineRule="auto"/>
        <w:rPr>
          <w:rFonts w:ascii="Verdana" w:hAnsi="Verdana"/>
          <w:sz w:val="18"/>
          <w:szCs w:val="18"/>
        </w:rPr>
      </w:pPr>
      <w:r w:rsidRPr="005017C3">
        <w:rPr>
          <w:rFonts w:ascii="Verdana" w:hAnsi="Verdana"/>
          <w:sz w:val="18"/>
          <w:szCs w:val="18"/>
        </w:rPr>
        <w:t>What are the firm’s capital requirements (if any)?</w:t>
      </w:r>
      <w:r w:rsidR="001F6362">
        <w:rPr>
          <w:rFonts w:ascii="Verdana" w:hAnsi="Verdana"/>
          <w:sz w:val="18"/>
          <w:szCs w:val="18"/>
        </w:rPr>
        <w:t xml:space="preserve"> </w:t>
      </w:r>
      <w:r w:rsidRPr="005017C3">
        <w:rPr>
          <w:rFonts w:ascii="Verdana" w:hAnsi="Verdana"/>
          <w:sz w:val="18"/>
          <w:szCs w:val="18"/>
        </w:rPr>
        <w:t xml:space="preserve"> How much eligible capital does the firm have and by how much does it exceed these requirements?</w:t>
      </w:r>
    </w:p>
    <w:p w14:paraId="29EC91D7" w14:textId="50AF1049" w:rsidR="00FC7C46" w:rsidRPr="005017C3" w:rsidRDefault="00FC7C46" w:rsidP="002E63D9">
      <w:pPr>
        <w:pStyle w:val="ListParagraph"/>
        <w:numPr>
          <w:ilvl w:val="0"/>
          <w:numId w:val="39"/>
        </w:numPr>
        <w:spacing w:before="0" w:line="240" w:lineRule="auto"/>
        <w:rPr>
          <w:rFonts w:ascii="Verdana" w:hAnsi="Verdana"/>
          <w:sz w:val="18"/>
          <w:szCs w:val="18"/>
        </w:rPr>
      </w:pPr>
      <w:r w:rsidRPr="005017C3">
        <w:rPr>
          <w:rFonts w:ascii="Verdana" w:hAnsi="Verdana"/>
          <w:sz w:val="18"/>
          <w:szCs w:val="18"/>
        </w:rPr>
        <w:t>What are the firm’s liquidity requirements (if any)? How much eligible liquidity does the firm have and by how much does it exceed these requirements?</w:t>
      </w:r>
    </w:p>
    <w:p w14:paraId="73A39C06" w14:textId="77777777" w:rsidR="00FC7C46" w:rsidRPr="005017C3" w:rsidRDefault="00FC7C46" w:rsidP="002E63D9">
      <w:pPr>
        <w:pStyle w:val="ListParagraph"/>
        <w:numPr>
          <w:ilvl w:val="0"/>
          <w:numId w:val="39"/>
        </w:numPr>
        <w:spacing w:before="0" w:line="240" w:lineRule="auto"/>
        <w:rPr>
          <w:rFonts w:ascii="Verdana" w:hAnsi="Verdana"/>
          <w:sz w:val="18"/>
          <w:szCs w:val="18"/>
        </w:rPr>
      </w:pPr>
      <w:r w:rsidRPr="005017C3">
        <w:rPr>
          <w:rFonts w:ascii="Verdana" w:hAnsi="Verdana"/>
          <w:sz w:val="18"/>
          <w:szCs w:val="18"/>
        </w:rPr>
        <w:lastRenderedPageBreak/>
        <w:t>What other key requirements does the firm have (if any)? And does it meet them?</w:t>
      </w:r>
    </w:p>
    <w:p w14:paraId="7D9C8693" w14:textId="40C741C6" w:rsidR="00063C40" w:rsidRPr="00063C40" w:rsidRDefault="00FC7C46" w:rsidP="003A45A3">
      <w:pPr>
        <w:pStyle w:val="ListParagraph"/>
        <w:numPr>
          <w:ilvl w:val="0"/>
          <w:numId w:val="37"/>
        </w:numPr>
        <w:spacing w:before="0" w:line="240" w:lineRule="auto"/>
        <w:rPr>
          <w:rFonts w:ascii="Verdana" w:hAnsi="Verdana"/>
          <w:sz w:val="18"/>
          <w:szCs w:val="18"/>
        </w:rPr>
      </w:pPr>
      <w:r w:rsidRPr="005017C3">
        <w:rPr>
          <w:rFonts w:ascii="Verdana" w:hAnsi="Verdana"/>
          <w:sz w:val="18"/>
          <w:szCs w:val="18"/>
        </w:rPr>
        <w:t>A link or access to the applicable requirements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63C40" w:rsidRPr="00EF3638" w14:paraId="54027E50" w14:textId="77777777" w:rsidTr="00191BF2">
        <w:trPr>
          <w:trHeight w:val="1220"/>
        </w:trPr>
        <w:tc>
          <w:tcPr>
            <w:tcW w:w="7088" w:type="dxa"/>
          </w:tcPr>
          <w:p w14:paraId="78E3BE25" w14:textId="77777777" w:rsidR="00063C40" w:rsidRPr="00EF3638" w:rsidRDefault="00063C40" w:rsidP="00191BF2">
            <w:pPr>
              <w:pStyle w:val="Qsanswer"/>
              <w:tabs>
                <w:tab w:val="clear" w:pos="1418"/>
                <w:tab w:val="clear" w:pos="2552"/>
                <w:tab w:val="left" w:pos="2730"/>
              </w:tabs>
              <w:spacing w:before="40" w:after="0" w:line="240" w:lineRule="exact"/>
              <w:ind w:right="57"/>
              <w:rPr>
                <w:rFonts w:ascii="Verdana" w:hAnsi="Verdana"/>
                <w:color w:val="auto"/>
              </w:rPr>
            </w:pPr>
            <w:r w:rsidRPr="00EF3638">
              <w:rPr>
                <w:rFonts w:ascii="Verdana" w:hAnsi="Verdana"/>
                <w:color w:val="auto"/>
              </w:rPr>
              <w:fldChar w:fldCharType="begin">
                <w:ffData>
                  <w:name w:val="Text7"/>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736FAF90" w14:textId="78121B09" w:rsidR="00737847" w:rsidRPr="009B3EF3" w:rsidRDefault="005F4540" w:rsidP="00C404B4">
      <w:pPr>
        <w:pStyle w:val="Qsheading1"/>
        <w:rPr>
          <w:rFonts w:ascii="Verdana" w:hAnsi="Verdana"/>
          <w:b w:val="0"/>
          <w:bCs/>
          <w:szCs w:val="22"/>
        </w:rPr>
      </w:pPr>
      <w:r w:rsidRPr="00C404B4">
        <w:rPr>
          <w:rFonts w:ascii="Verdana" w:hAnsi="Verdana"/>
          <w:szCs w:val="22"/>
        </w:rPr>
        <w:t xml:space="preserve">Article 3 </w:t>
      </w:r>
      <w:r w:rsidR="00D36B33" w:rsidRPr="009B3EF3">
        <w:rPr>
          <w:rFonts w:ascii="Verdana" w:hAnsi="Verdana"/>
          <w:bCs/>
          <w:szCs w:val="22"/>
        </w:rPr>
        <w:t xml:space="preserve">MiFID </w:t>
      </w:r>
      <w:r w:rsidRPr="009B3EF3">
        <w:rPr>
          <w:rFonts w:ascii="Verdana" w:hAnsi="Verdana"/>
          <w:bCs/>
          <w:szCs w:val="22"/>
        </w:rPr>
        <w:t>exempt firm</w:t>
      </w:r>
      <w:r w:rsidR="00535C5A" w:rsidRPr="009B3EF3">
        <w:rPr>
          <w:rFonts w:ascii="Verdana" w:hAnsi="Verdana"/>
          <w:bCs/>
          <w:szCs w:val="22"/>
        </w:rPr>
        <w:t>s</w:t>
      </w:r>
      <w:r w:rsidR="00945C70" w:rsidRPr="009B3EF3">
        <w:rPr>
          <w:rFonts w:ascii="Verdana" w:hAnsi="Verdana"/>
          <w:bCs/>
          <w:szCs w:val="22"/>
        </w:rPr>
        <w:t xml:space="preserve"> </w:t>
      </w:r>
    </w:p>
    <w:p w14:paraId="54BBD576" w14:textId="3E6741E4" w:rsidR="000753BD" w:rsidRPr="00EF3638" w:rsidRDefault="00C404B4" w:rsidP="00C404B4">
      <w:pPr>
        <w:pStyle w:val="QuestionChar"/>
        <w:ind w:right="142"/>
        <w:rPr>
          <w:rFonts w:ascii="Verdana" w:hAnsi="Verdana"/>
          <w:b/>
          <w:bCs/>
        </w:rPr>
      </w:pPr>
      <w:r>
        <w:rPr>
          <w:rFonts w:ascii="Verdana" w:hAnsi="Verdana"/>
          <w:b/>
        </w:rPr>
        <w:tab/>
      </w:r>
      <w:r w:rsidR="005C43AF">
        <w:rPr>
          <w:rFonts w:ascii="Verdana" w:hAnsi="Verdana"/>
          <w:b/>
          <w:bCs/>
        </w:rPr>
        <w:t>2.</w:t>
      </w:r>
      <w:r w:rsidR="00B52CC1">
        <w:rPr>
          <w:rFonts w:ascii="Verdana" w:hAnsi="Verdana"/>
          <w:b/>
          <w:bCs/>
        </w:rPr>
        <w:t>3</w:t>
      </w:r>
      <w:r>
        <w:rPr>
          <w:rFonts w:ascii="Verdana" w:hAnsi="Verdana"/>
          <w:b/>
        </w:rPr>
        <w:tab/>
      </w:r>
      <w:r w:rsidR="00C7278F" w:rsidRPr="00EF3638">
        <w:rPr>
          <w:rFonts w:ascii="Verdana" w:hAnsi="Verdana"/>
          <w:b/>
          <w:bCs/>
        </w:rPr>
        <w:t xml:space="preserve">You must state the </w:t>
      </w:r>
      <w:r w:rsidR="009967B1">
        <w:rPr>
          <w:rFonts w:ascii="Verdana" w:hAnsi="Verdana"/>
          <w:b/>
          <w:bCs/>
        </w:rPr>
        <w:t xml:space="preserve">gross </w:t>
      </w:r>
      <w:r w:rsidR="00C7278F" w:rsidRPr="00EF3638">
        <w:rPr>
          <w:rFonts w:ascii="Verdana" w:hAnsi="Verdana"/>
          <w:b/>
          <w:bCs/>
        </w:rPr>
        <w:t xml:space="preserve">amounts of </w:t>
      </w:r>
      <w:r w:rsidR="002E28A8">
        <w:rPr>
          <w:rFonts w:ascii="Verdana" w:hAnsi="Verdana"/>
          <w:b/>
          <w:bCs/>
        </w:rPr>
        <w:t xml:space="preserve">each </w:t>
      </w:r>
      <w:r w:rsidR="00FB6301">
        <w:rPr>
          <w:rFonts w:ascii="Verdana" w:hAnsi="Verdana"/>
          <w:b/>
          <w:bCs/>
        </w:rPr>
        <w:t>item for your</w:t>
      </w:r>
      <w:r w:rsidR="002543C0">
        <w:rPr>
          <w:rFonts w:ascii="Verdana" w:hAnsi="Verdana"/>
          <w:b/>
          <w:bCs/>
        </w:rPr>
        <w:t xml:space="preserve"> capital</w:t>
      </w:r>
      <w:r w:rsidR="002E28A8">
        <w:rPr>
          <w:rFonts w:ascii="Verdana" w:hAnsi="Verdana"/>
          <w:b/>
          <w:bCs/>
        </w:rPr>
        <w:t xml:space="preserve"> </w:t>
      </w:r>
      <w:r w:rsidR="00FB6301">
        <w:rPr>
          <w:rFonts w:ascii="Verdana" w:hAnsi="Verdana"/>
          <w:b/>
          <w:bCs/>
        </w:rPr>
        <w:t xml:space="preserve">calculation </w:t>
      </w:r>
      <w:r w:rsidR="002E28A8">
        <w:rPr>
          <w:rFonts w:ascii="Verdana" w:hAnsi="Verdana"/>
          <w:b/>
          <w:bCs/>
        </w:rPr>
        <w:t xml:space="preserve">in accordance with </w:t>
      </w:r>
      <w:r w:rsidR="00A03C7C">
        <w:rPr>
          <w:rFonts w:ascii="Verdana" w:hAnsi="Verdana"/>
          <w:b/>
          <w:bCs/>
        </w:rPr>
        <w:t>Chapter</w:t>
      </w:r>
      <w:r w:rsidR="00987DED">
        <w:rPr>
          <w:rFonts w:ascii="Verdana" w:hAnsi="Verdana"/>
          <w:b/>
          <w:bCs/>
        </w:rPr>
        <w:t>s</w:t>
      </w:r>
      <w:r w:rsidR="00A03C7C">
        <w:rPr>
          <w:rFonts w:ascii="Verdana" w:hAnsi="Verdana"/>
          <w:b/>
          <w:bCs/>
        </w:rPr>
        <w:t xml:space="preserve"> 3</w:t>
      </w:r>
      <w:r w:rsidR="002F3460">
        <w:rPr>
          <w:rFonts w:ascii="Verdana" w:hAnsi="Verdana"/>
          <w:b/>
          <w:bCs/>
        </w:rPr>
        <w:t>,</w:t>
      </w:r>
      <w:r w:rsidR="0068675F">
        <w:rPr>
          <w:rFonts w:ascii="Verdana" w:hAnsi="Verdana"/>
          <w:b/>
          <w:bCs/>
        </w:rPr>
        <w:t xml:space="preserve"> 5</w:t>
      </w:r>
      <w:r w:rsidR="002F3460">
        <w:rPr>
          <w:rFonts w:ascii="Verdana" w:hAnsi="Verdana"/>
          <w:b/>
          <w:bCs/>
        </w:rPr>
        <w:t xml:space="preserve"> </w:t>
      </w:r>
      <w:r w:rsidR="00987DED">
        <w:rPr>
          <w:rFonts w:ascii="Verdana" w:hAnsi="Verdana"/>
          <w:b/>
          <w:bCs/>
        </w:rPr>
        <w:t>or</w:t>
      </w:r>
      <w:r w:rsidR="002F3460">
        <w:rPr>
          <w:rFonts w:ascii="Verdana" w:hAnsi="Verdana"/>
          <w:b/>
          <w:bCs/>
        </w:rPr>
        <w:t xml:space="preserve"> 13</w:t>
      </w:r>
      <w:r w:rsidR="00A03C7C">
        <w:rPr>
          <w:rFonts w:ascii="Verdana" w:hAnsi="Verdana"/>
          <w:b/>
          <w:bCs/>
        </w:rPr>
        <w:t xml:space="preserve"> of </w:t>
      </w:r>
      <w:r w:rsidR="00CE6554">
        <w:rPr>
          <w:rFonts w:ascii="Verdana" w:hAnsi="Verdana"/>
          <w:b/>
          <w:bCs/>
        </w:rPr>
        <w:t>IPRU (</w:t>
      </w:r>
      <w:r w:rsidR="002E28A8">
        <w:rPr>
          <w:rFonts w:ascii="Verdana" w:hAnsi="Verdana"/>
          <w:b/>
          <w:bCs/>
        </w:rPr>
        <w:t xml:space="preserve">INV) </w:t>
      </w:r>
    </w:p>
    <w:tbl>
      <w:tblPr>
        <w:tblW w:w="6096" w:type="dxa"/>
        <w:tblLayout w:type="fixed"/>
        <w:tblCellMar>
          <w:left w:w="0" w:type="dxa"/>
          <w:right w:w="0" w:type="dxa"/>
        </w:tblCellMar>
        <w:tblLook w:val="0000" w:firstRow="0" w:lastRow="0" w:firstColumn="0" w:lastColumn="0" w:noHBand="0" w:noVBand="0"/>
      </w:tblPr>
      <w:tblGrid>
        <w:gridCol w:w="709"/>
        <w:gridCol w:w="3827"/>
        <w:gridCol w:w="1560"/>
      </w:tblGrid>
      <w:tr w:rsidR="00C7278F" w:rsidRPr="006E544A" w14:paraId="5B65452F" w14:textId="77777777" w:rsidTr="00280EEA">
        <w:trPr>
          <w:cantSplit/>
          <w:trHeight w:hRule="exact" w:val="618"/>
          <w:tblHeader/>
        </w:trPr>
        <w:tc>
          <w:tcPr>
            <w:tcW w:w="709" w:type="dxa"/>
            <w:shd w:val="clear" w:color="auto" w:fill="D9D9D9" w:themeFill="background1" w:themeFillShade="D9"/>
            <w:vAlign w:val="center"/>
          </w:tcPr>
          <w:p w14:paraId="44F8F5EB" w14:textId="29109308" w:rsidR="00C7278F" w:rsidRPr="006E544A" w:rsidRDefault="00C7278F" w:rsidP="00171052">
            <w:pPr>
              <w:pStyle w:val="QspromptCharCharCharCharCharChar"/>
              <w:rPr>
                <w:rFonts w:ascii="Verdana" w:hAnsi="Verdana"/>
                <w:b/>
              </w:rPr>
            </w:pPr>
            <w:r w:rsidRPr="006E544A">
              <w:rPr>
                <w:rFonts w:ascii="Verdana" w:hAnsi="Verdana"/>
                <w:b/>
              </w:rPr>
              <w:t>Please tick</w:t>
            </w:r>
          </w:p>
        </w:tc>
        <w:tc>
          <w:tcPr>
            <w:tcW w:w="3827" w:type="dxa"/>
            <w:shd w:val="clear" w:color="auto" w:fill="D9D9D9" w:themeFill="background1" w:themeFillShade="D9"/>
            <w:vAlign w:val="center"/>
          </w:tcPr>
          <w:p w14:paraId="1DFF2159" w14:textId="56640C96" w:rsidR="00C7278F" w:rsidRPr="006E544A" w:rsidRDefault="005823E3" w:rsidP="00171052">
            <w:pPr>
              <w:pStyle w:val="QspromptCharCharCharCharCharChar"/>
              <w:rPr>
                <w:rFonts w:ascii="Verdana" w:hAnsi="Verdana"/>
                <w:b/>
              </w:rPr>
            </w:pPr>
            <w:r>
              <w:rPr>
                <w:rFonts w:ascii="Verdana" w:hAnsi="Verdana"/>
                <w:b/>
              </w:rPr>
              <w:t>Item</w:t>
            </w:r>
          </w:p>
        </w:tc>
        <w:tc>
          <w:tcPr>
            <w:tcW w:w="1560" w:type="dxa"/>
            <w:shd w:val="clear" w:color="auto" w:fill="D9D9D9" w:themeFill="background1" w:themeFillShade="D9"/>
            <w:vAlign w:val="center"/>
          </w:tcPr>
          <w:p w14:paraId="5FAF192A" w14:textId="77777777" w:rsidR="00C7278F" w:rsidRPr="006E544A" w:rsidRDefault="00C7278F" w:rsidP="00171052">
            <w:pPr>
              <w:pStyle w:val="QspromptCharCharCharCharCharChar"/>
              <w:rPr>
                <w:rFonts w:ascii="Verdana" w:hAnsi="Verdana"/>
                <w:b/>
              </w:rPr>
            </w:pPr>
            <w:r w:rsidRPr="006E544A">
              <w:rPr>
                <w:rFonts w:ascii="Verdana" w:hAnsi="Verdana"/>
                <w:b/>
              </w:rPr>
              <w:t>Amount</w:t>
            </w:r>
          </w:p>
        </w:tc>
      </w:tr>
      <w:tr w:rsidR="00C7278F" w:rsidRPr="006E544A" w14:paraId="74F54EB7" w14:textId="77777777" w:rsidTr="00280EEA">
        <w:trPr>
          <w:cantSplit/>
        </w:trPr>
        <w:tc>
          <w:tcPr>
            <w:tcW w:w="709" w:type="dxa"/>
          </w:tcPr>
          <w:p w14:paraId="571C0F9D" w14:textId="77777777" w:rsidR="00C7278F" w:rsidRPr="006E544A" w:rsidRDefault="00C7278F" w:rsidP="00171052">
            <w:pPr>
              <w:pStyle w:val="QspromptCharCharCharCharCharChar"/>
              <w:spacing w:line="240" w:lineRule="auto"/>
              <w:ind w:left="0"/>
              <w:rPr>
                <w:rFonts w:ascii="Verdana" w:hAnsi="Verdana"/>
                <w:sz w:val="4"/>
              </w:rPr>
            </w:pPr>
          </w:p>
        </w:tc>
        <w:tc>
          <w:tcPr>
            <w:tcW w:w="3827" w:type="dxa"/>
            <w:vAlign w:val="center"/>
          </w:tcPr>
          <w:p w14:paraId="6A8FD752" w14:textId="77777777" w:rsidR="00C7278F" w:rsidRPr="006E544A" w:rsidRDefault="00C7278F" w:rsidP="00171052">
            <w:pPr>
              <w:pStyle w:val="QspromptCharCharCharCharCharChar"/>
              <w:spacing w:line="240" w:lineRule="auto"/>
              <w:ind w:left="0"/>
              <w:rPr>
                <w:rFonts w:ascii="Verdana" w:hAnsi="Verdana"/>
                <w:sz w:val="4"/>
              </w:rPr>
            </w:pPr>
          </w:p>
        </w:tc>
        <w:tc>
          <w:tcPr>
            <w:tcW w:w="1560" w:type="dxa"/>
            <w:vAlign w:val="center"/>
          </w:tcPr>
          <w:p w14:paraId="2B444419" w14:textId="77777777" w:rsidR="00C7278F" w:rsidRPr="006E544A" w:rsidRDefault="00C7278F" w:rsidP="00171052">
            <w:pPr>
              <w:pStyle w:val="Qsanswer"/>
              <w:spacing w:after="0" w:line="240" w:lineRule="auto"/>
              <w:ind w:left="0" w:right="0"/>
              <w:rPr>
                <w:rFonts w:ascii="Verdana" w:hAnsi="Verdana"/>
                <w:color w:val="auto"/>
                <w:sz w:val="4"/>
              </w:rPr>
            </w:pPr>
          </w:p>
        </w:tc>
      </w:tr>
      <w:tr w:rsidR="00C7278F" w:rsidRPr="006E544A" w14:paraId="7DAC2B02" w14:textId="77777777" w:rsidTr="00280EEA">
        <w:trPr>
          <w:cantSplit/>
          <w:trHeight w:hRule="exact" w:val="586"/>
        </w:trPr>
        <w:tc>
          <w:tcPr>
            <w:tcW w:w="709" w:type="dxa"/>
            <w:vAlign w:val="center"/>
          </w:tcPr>
          <w:p w14:paraId="01D9C84E" w14:textId="77777777" w:rsidR="00C7278F" w:rsidRPr="006E544A" w:rsidRDefault="00C7278F" w:rsidP="00171052">
            <w:pPr>
              <w:pStyle w:val="QspromptCharCharCharCharCharChar"/>
              <w:spacing w:before="40"/>
              <w:jc w:val="center"/>
              <w:rPr>
                <w:rFonts w:ascii="Verdana" w:hAnsi="Verdana"/>
              </w:rPr>
            </w:pPr>
            <w:r w:rsidRPr="006E544A">
              <w:rPr>
                <w:rFonts w:ascii="Verdana" w:hAnsi="Verdana"/>
              </w:rPr>
              <w:fldChar w:fldCharType="begin"/>
            </w:r>
            <w:r w:rsidRPr="006E544A">
              <w:rPr>
                <w:rFonts w:ascii="Verdana" w:hAnsi="Verdana"/>
              </w:rPr>
              <w:instrText xml:space="preserve"> FORMCHECKBOX </w:instrText>
            </w:r>
            <w:r w:rsidRPr="006E544A">
              <w:rPr>
                <w:rFonts w:ascii="Verdana" w:hAnsi="Verdana"/>
              </w:rPr>
              <w:fldChar w:fldCharType="separate"/>
            </w:r>
            <w:r w:rsidRPr="006E544A">
              <w:rPr>
                <w:rFonts w:ascii="Verdana" w:hAnsi="Verdana"/>
              </w:rPr>
              <w:fldChar w:fldCharType="end"/>
            </w:r>
            <w:r w:rsidRPr="006E544A">
              <w:rPr>
                <w:rFonts w:ascii="Verdana" w:hAnsi="Verdana"/>
              </w:rPr>
              <w:fldChar w:fldCharType="begin">
                <w:ffData>
                  <w:name w:val="Check53"/>
                  <w:enabled/>
                  <w:calcOnExit w:val="0"/>
                  <w:checkBox>
                    <w:sizeAuto/>
                    <w:default w:val="0"/>
                  </w:checkBox>
                </w:ffData>
              </w:fldChar>
            </w:r>
            <w:r w:rsidRPr="006E544A">
              <w:rPr>
                <w:rFonts w:ascii="Verdana" w:hAnsi="Verdana"/>
              </w:rPr>
              <w:instrText xml:space="preserve"> FORMCHECKBOX </w:instrText>
            </w:r>
            <w:r w:rsidRPr="006E544A">
              <w:rPr>
                <w:rFonts w:ascii="Verdana" w:hAnsi="Verdana"/>
              </w:rPr>
            </w:r>
            <w:r w:rsidRPr="006E544A">
              <w:rPr>
                <w:rFonts w:ascii="Verdana" w:hAnsi="Verdana"/>
              </w:rPr>
              <w:fldChar w:fldCharType="separate"/>
            </w:r>
            <w:r w:rsidRPr="006E544A">
              <w:rPr>
                <w:rFonts w:ascii="Verdana" w:hAnsi="Verdana"/>
              </w:rPr>
              <w:fldChar w:fldCharType="end"/>
            </w:r>
          </w:p>
        </w:tc>
        <w:tc>
          <w:tcPr>
            <w:tcW w:w="3827" w:type="dxa"/>
            <w:tcBorders>
              <w:right w:val="single" w:sz="2" w:space="0" w:color="auto"/>
            </w:tcBorders>
            <w:vAlign w:val="center"/>
          </w:tcPr>
          <w:p w14:paraId="1AE61BB3" w14:textId="77777777" w:rsidR="00C7278F" w:rsidRPr="006E544A" w:rsidRDefault="00C7278F" w:rsidP="00171052">
            <w:pPr>
              <w:pStyle w:val="QspromptCharCharCharCharCharChar"/>
              <w:spacing w:before="40"/>
              <w:rPr>
                <w:rFonts w:ascii="Verdana" w:hAnsi="Verdana"/>
              </w:rPr>
            </w:pPr>
            <w:r>
              <w:rPr>
                <w:rFonts w:ascii="Verdana" w:hAnsi="Verdana"/>
              </w:rPr>
              <w:t>Ordinary share</w:t>
            </w:r>
            <w:r w:rsidR="002E28A8">
              <w:rPr>
                <w:rFonts w:ascii="Verdana" w:hAnsi="Verdana"/>
              </w:rPr>
              <w:t xml:space="preserve"> capital</w:t>
            </w:r>
          </w:p>
        </w:tc>
        <w:tc>
          <w:tcPr>
            <w:tcW w:w="1560" w:type="dxa"/>
            <w:tcBorders>
              <w:top w:val="single" w:sz="2" w:space="0" w:color="auto"/>
              <w:left w:val="single" w:sz="2" w:space="0" w:color="auto"/>
              <w:bottom w:val="single" w:sz="2" w:space="0" w:color="auto"/>
              <w:right w:val="single" w:sz="2" w:space="0" w:color="auto"/>
            </w:tcBorders>
          </w:tcPr>
          <w:p w14:paraId="08C160D3" w14:textId="77777777" w:rsidR="00C7278F" w:rsidRPr="006E544A" w:rsidRDefault="00C7278F" w:rsidP="00171052">
            <w:pPr>
              <w:pStyle w:val="Question"/>
              <w:keepNext/>
              <w:tabs>
                <w:tab w:val="clear" w:pos="284"/>
                <w:tab w:val="left" w:pos="1418"/>
                <w:tab w:val="left" w:pos="2552"/>
              </w:tabs>
              <w:spacing w:before="0"/>
              <w:ind w:left="28" w:right="57" w:firstLine="0"/>
              <w:rPr>
                <w:rFonts w:ascii="Verdana" w:hAnsi="Verdana"/>
              </w:rPr>
            </w:pPr>
            <w:r w:rsidRPr="006E544A">
              <w:rPr>
                <w:rFonts w:ascii="Verdana" w:hAnsi="Verdana" w:cs="Arial"/>
              </w:rPr>
              <w:fldChar w:fldCharType="begin">
                <w:ffData>
                  <w:name w:val="Text32"/>
                  <w:enabled/>
                  <w:calcOnExit w:val="0"/>
                  <w:textInput/>
                </w:ffData>
              </w:fldChar>
            </w:r>
            <w:r w:rsidRPr="006E544A">
              <w:rPr>
                <w:rFonts w:ascii="Verdana" w:hAnsi="Verdana" w:cs="Arial"/>
              </w:rPr>
              <w:instrText xml:space="preserve"> FORMTEXT </w:instrText>
            </w:r>
            <w:r w:rsidRPr="006E544A">
              <w:rPr>
                <w:rFonts w:ascii="Verdana" w:hAnsi="Verdana" w:cs="Arial"/>
              </w:rPr>
            </w:r>
            <w:r w:rsidRPr="006E544A">
              <w:rPr>
                <w:rFonts w:ascii="Verdana" w:hAnsi="Verdana" w:cs="Arial"/>
              </w:rPr>
              <w:fldChar w:fldCharType="separate"/>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rPr>
              <w:fldChar w:fldCharType="end"/>
            </w:r>
          </w:p>
        </w:tc>
      </w:tr>
      <w:tr w:rsidR="00C7278F" w:rsidRPr="006E544A" w14:paraId="674B0079" w14:textId="77777777" w:rsidTr="00E0002C">
        <w:trPr>
          <w:cantSplit/>
          <w:trHeight w:val="69"/>
        </w:trPr>
        <w:tc>
          <w:tcPr>
            <w:tcW w:w="709" w:type="dxa"/>
            <w:tcBorders>
              <w:bottom w:val="single" w:sz="12" w:space="0" w:color="C0C0C0"/>
            </w:tcBorders>
            <w:vAlign w:val="center"/>
          </w:tcPr>
          <w:p w14:paraId="50FAD9F2" w14:textId="77777777" w:rsidR="00C7278F" w:rsidRPr="006E544A" w:rsidRDefault="00C7278F" w:rsidP="00171052">
            <w:pPr>
              <w:pStyle w:val="QspromptCharCharCharCharCharChar"/>
              <w:spacing w:line="240" w:lineRule="auto"/>
              <w:ind w:left="0"/>
              <w:jc w:val="center"/>
              <w:rPr>
                <w:rFonts w:ascii="Verdana" w:hAnsi="Verdana"/>
                <w:sz w:val="4"/>
              </w:rPr>
            </w:pPr>
          </w:p>
        </w:tc>
        <w:tc>
          <w:tcPr>
            <w:tcW w:w="3827" w:type="dxa"/>
            <w:tcBorders>
              <w:bottom w:val="single" w:sz="12" w:space="0" w:color="C0C0C0"/>
            </w:tcBorders>
            <w:vAlign w:val="center"/>
          </w:tcPr>
          <w:p w14:paraId="4287FA3F" w14:textId="77777777" w:rsidR="00C7278F" w:rsidRPr="006E544A" w:rsidRDefault="00C7278F" w:rsidP="00171052">
            <w:pPr>
              <w:pStyle w:val="QspromptCharCharCharCharCharChar"/>
              <w:spacing w:line="240" w:lineRule="auto"/>
              <w:ind w:left="0"/>
              <w:rPr>
                <w:rFonts w:ascii="Verdana" w:hAnsi="Verdana"/>
                <w:sz w:val="4"/>
              </w:rPr>
            </w:pPr>
          </w:p>
        </w:tc>
        <w:tc>
          <w:tcPr>
            <w:tcW w:w="1560" w:type="dxa"/>
            <w:tcBorders>
              <w:bottom w:val="single" w:sz="12" w:space="0" w:color="C0C0C0"/>
            </w:tcBorders>
            <w:vAlign w:val="center"/>
          </w:tcPr>
          <w:p w14:paraId="75981AD9" w14:textId="77777777" w:rsidR="00C7278F" w:rsidRPr="006E544A" w:rsidRDefault="00C7278F" w:rsidP="00171052">
            <w:pPr>
              <w:pStyle w:val="Qsanswer"/>
              <w:spacing w:after="0" w:line="240" w:lineRule="auto"/>
              <w:ind w:left="0" w:right="0"/>
              <w:rPr>
                <w:rFonts w:ascii="Verdana" w:hAnsi="Verdana"/>
                <w:color w:val="auto"/>
                <w:sz w:val="4"/>
              </w:rPr>
            </w:pPr>
          </w:p>
        </w:tc>
      </w:tr>
      <w:tr w:rsidR="00C7278F" w:rsidRPr="006E544A" w14:paraId="2202ECBE" w14:textId="77777777" w:rsidTr="00280EEA">
        <w:trPr>
          <w:cantSplit/>
        </w:trPr>
        <w:tc>
          <w:tcPr>
            <w:tcW w:w="709" w:type="dxa"/>
            <w:vAlign w:val="center"/>
          </w:tcPr>
          <w:p w14:paraId="435E15B9" w14:textId="77777777" w:rsidR="00C7278F" w:rsidRPr="006E544A" w:rsidRDefault="00C7278F" w:rsidP="00171052">
            <w:pPr>
              <w:pStyle w:val="QspromptCharCharCharCharCharChar"/>
              <w:spacing w:line="240" w:lineRule="auto"/>
              <w:ind w:left="0"/>
              <w:jc w:val="center"/>
              <w:rPr>
                <w:rFonts w:ascii="Verdana" w:hAnsi="Verdana"/>
                <w:sz w:val="4"/>
              </w:rPr>
            </w:pPr>
          </w:p>
        </w:tc>
        <w:tc>
          <w:tcPr>
            <w:tcW w:w="3827" w:type="dxa"/>
            <w:vAlign w:val="center"/>
          </w:tcPr>
          <w:p w14:paraId="0B74260A" w14:textId="77777777" w:rsidR="00C7278F" w:rsidRPr="006E544A" w:rsidRDefault="00C7278F" w:rsidP="00171052">
            <w:pPr>
              <w:pStyle w:val="QspromptCharCharCharCharCharChar"/>
              <w:spacing w:line="240" w:lineRule="auto"/>
              <w:ind w:left="0"/>
              <w:rPr>
                <w:rFonts w:ascii="Verdana" w:hAnsi="Verdana"/>
                <w:sz w:val="4"/>
              </w:rPr>
            </w:pPr>
          </w:p>
        </w:tc>
        <w:tc>
          <w:tcPr>
            <w:tcW w:w="1560" w:type="dxa"/>
            <w:vAlign w:val="center"/>
          </w:tcPr>
          <w:p w14:paraId="01E3FA38" w14:textId="77777777" w:rsidR="00C7278F" w:rsidRPr="006E544A" w:rsidRDefault="00C7278F" w:rsidP="00171052">
            <w:pPr>
              <w:pStyle w:val="Qsanswer"/>
              <w:spacing w:after="0" w:line="240" w:lineRule="auto"/>
              <w:ind w:left="0" w:right="0"/>
              <w:rPr>
                <w:rFonts w:ascii="Verdana" w:hAnsi="Verdana"/>
                <w:color w:val="auto"/>
                <w:sz w:val="4"/>
              </w:rPr>
            </w:pPr>
          </w:p>
        </w:tc>
      </w:tr>
      <w:tr w:rsidR="00C7278F" w:rsidRPr="006E544A" w14:paraId="24FA7CF8" w14:textId="77777777" w:rsidTr="00280EEA">
        <w:trPr>
          <w:cantSplit/>
          <w:trHeight w:hRule="exact" w:val="567"/>
        </w:trPr>
        <w:tc>
          <w:tcPr>
            <w:tcW w:w="709" w:type="dxa"/>
            <w:vAlign w:val="center"/>
          </w:tcPr>
          <w:p w14:paraId="654109EB" w14:textId="77777777" w:rsidR="00C7278F" w:rsidRPr="006E544A" w:rsidRDefault="00C7278F" w:rsidP="00171052">
            <w:pPr>
              <w:pStyle w:val="QspromptCharCharCharCharCharChar"/>
              <w:spacing w:before="40"/>
              <w:jc w:val="center"/>
              <w:rPr>
                <w:rFonts w:ascii="Verdana" w:hAnsi="Verdana"/>
              </w:rPr>
            </w:pPr>
            <w:r w:rsidRPr="006E544A">
              <w:rPr>
                <w:rFonts w:ascii="Verdana" w:hAnsi="Verdana"/>
              </w:rPr>
              <w:fldChar w:fldCharType="begin"/>
            </w:r>
            <w:r w:rsidRPr="006E544A">
              <w:rPr>
                <w:rFonts w:ascii="Verdana" w:hAnsi="Verdana"/>
              </w:rPr>
              <w:instrText xml:space="preserve"> FORMCHECKBOX </w:instrText>
            </w:r>
            <w:r w:rsidRPr="006E544A">
              <w:rPr>
                <w:rFonts w:ascii="Verdana" w:hAnsi="Verdana"/>
              </w:rPr>
              <w:fldChar w:fldCharType="separate"/>
            </w:r>
            <w:r w:rsidRPr="006E544A">
              <w:rPr>
                <w:rFonts w:ascii="Verdana" w:hAnsi="Verdana"/>
              </w:rPr>
              <w:fldChar w:fldCharType="end"/>
            </w:r>
            <w:r w:rsidRPr="006E544A">
              <w:rPr>
                <w:rFonts w:ascii="Verdana" w:hAnsi="Verdana"/>
              </w:rPr>
              <w:fldChar w:fldCharType="begin">
                <w:ffData>
                  <w:name w:val="Check53"/>
                  <w:enabled/>
                  <w:calcOnExit w:val="0"/>
                  <w:checkBox>
                    <w:sizeAuto/>
                    <w:default w:val="0"/>
                  </w:checkBox>
                </w:ffData>
              </w:fldChar>
            </w:r>
            <w:r w:rsidRPr="006E544A">
              <w:rPr>
                <w:rFonts w:ascii="Verdana" w:hAnsi="Verdana"/>
              </w:rPr>
              <w:instrText xml:space="preserve"> FORMCHECKBOX </w:instrText>
            </w:r>
            <w:r w:rsidRPr="006E544A">
              <w:rPr>
                <w:rFonts w:ascii="Verdana" w:hAnsi="Verdana"/>
              </w:rPr>
            </w:r>
            <w:r w:rsidRPr="006E544A">
              <w:rPr>
                <w:rFonts w:ascii="Verdana" w:hAnsi="Verdana"/>
              </w:rPr>
              <w:fldChar w:fldCharType="separate"/>
            </w:r>
            <w:r w:rsidRPr="006E544A">
              <w:rPr>
                <w:rFonts w:ascii="Verdana" w:hAnsi="Verdana"/>
              </w:rPr>
              <w:fldChar w:fldCharType="end"/>
            </w:r>
          </w:p>
        </w:tc>
        <w:tc>
          <w:tcPr>
            <w:tcW w:w="3827" w:type="dxa"/>
            <w:tcBorders>
              <w:right w:val="single" w:sz="2" w:space="0" w:color="auto"/>
            </w:tcBorders>
            <w:vAlign w:val="center"/>
          </w:tcPr>
          <w:p w14:paraId="0B266580" w14:textId="77777777" w:rsidR="00C7278F" w:rsidRPr="006E544A" w:rsidRDefault="00C7278F" w:rsidP="00171052">
            <w:pPr>
              <w:pStyle w:val="QspromptCharCharCharCharCharChar"/>
              <w:spacing w:before="40"/>
              <w:rPr>
                <w:rFonts w:ascii="Verdana" w:hAnsi="Verdana"/>
              </w:rPr>
            </w:pPr>
            <w:r>
              <w:rPr>
                <w:rFonts w:ascii="Verdana" w:hAnsi="Verdana"/>
              </w:rPr>
              <w:t xml:space="preserve">Preference share </w:t>
            </w:r>
            <w:r w:rsidR="002E28A8">
              <w:rPr>
                <w:rFonts w:ascii="Verdana" w:hAnsi="Verdana"/>
              </w:rPr>
              <w:t>capital</w:t>
            </w:r>
          </w:p>
        </w:tc>
        <w:tc>
          <w:tcPr>
            <w:tcW w:w="1560" w:type="dxa"/>
            <w:tcBorders>
              <w:top w:val="single" w:sz="2" w:space="0" w:color="auto"/>
              <w:left w:val="single" w:sz="2" w:space="0" w:color="auto"/>
              <w:bottom w:val="single" w:sz="2" w:space="0" w:color="auto"/>
              <w:right w:val="single" w:sz="2" w:space="0" w:color="auto"/>
            </w:tcBorders>
          </w:tcPr>
          <w:p w14:paraId="5B108CE8" w14:textId="77777777" w:rsidR="00C7278F" w:rsidRPr="006E544A" w:rsidRDefault="00C7278F" w:rsidP="00171052">
            <w:pPr>
              <w:pStyle w:val="Qsanswer"/>
              <w:spacing w:before="40" w:after="0"/>
              <w:ind w:right="57"/>
              <w:rPr>
                <w:rFonts w:ascii="Verdana" w:hAnsi="Verdana" w:cs="Arial"/>
                <w:color w:val="auto"/>
              </w:rPr>
            </w:pPr>
            <w:r w:rsidRPr="006E544A">
              <w:rPr>
                <w:rFonts w:ascii="Verdana" w:hAnsi="Verdana" w:cs="Arial"/>
                <w:color w:val="auto"/>
              </w:rPr>
              <w:fldChar w:fldCharType="begin">
                <w:ffData>
                  <w:name w:val="Text32"/>
                  <w:enabled/>
                  <w:calcOnExit w:val="0"/>
                  <w:textInput/>
                </w:ffData>
              </w:fldChar>
            </w:r>
            <w:r w:rsidRPr="006E544A">
              <w:rPr>
                <w:rFonts w:ascii="Verdana" w:hAnsi="Verdana" w:cs="Arial"/>
                <w:color w:val="auto"/>
              </w:rPr>
              <w:instrText xml:space="preserve"> FORMTEXT </w:instrText>
            </w:r>
            <w:r w:rsidRPr="006E544A">
              <w:rPr>
                <w:rFonts w:ascii="Verdana" w:hAnsi="Verdana" w:cs="Arial"/>
                <w:color w:val="auto"/>
              </w:rPr>
            </w:r>
            <w:r w:rsidRPr="006E544A">
              <w:rPr>
                <w:rFonts w:ascii="Verdana" w:hAnsi="Verdana" w:cs="Arial"/>
                <w:color w:val="auto"/>
              </w:rPr>
              <w:fldChar w:fldCharType="separate"/>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color w:val="auto"/>
              </w:rPr>
              <w:fldChar w:fldCharType="end"/>
            </w:r>
          </w:p>
        </w:tc>
      </w:tr>
      <w:tr w:rsidR="00C7278F" w:rsidRPr="006E544A" w14:paraId="4F347307" w14:textId="77777777" w:rsidTr="00280EEA">
        <w:trPr>
          <w:cantSplit/>
        </w:trPr>
        <w:tc>
          <w:tcPr>
            <w:tcW w:w="709" w:type="dxa"/>
            <w:tcBorders>
              <w:bottom w:val="single" w:sz="12" w:space="0" w:color="C0C0C0"/>
            </w:tcBorders>
            <w:vAlign w:val="center"/>
          </w:tcPr>
          <w:p w14:paraId="38990405" w14:textId="77777777" w:rsidR="00C7278F" w:rsidRPr="006E544A" w:rsidRDefault="00C7278F" w:rsidP="00171052">
            <w:pPr>
              <w:pStyle w:val="QspromptCharCharCharCharCharChar"/>
              <w:spacing w:line="240" w:lineRule="auto"/>
              <w:ind w:left="0"/>
              <w:jc w:val="center"/>
              <w:rPr>
                <w:rFonts w:ascii="Verdana" w:hAnsi="Verdana"/>
                <w:sz w:val="4"/>
              </w:rPr>
            </w:pPr>
          </w:p>
        </w:tc>
        <w:tc>
          <w:tcPr>
            <w:tcW w:w="3827" w:type="dxa"/>
            <w:tcBorders>
              <w:bottom w:val="single" w:sz="12" w:space="0" w:color="C0C0C0"/>
            </w:tcBorders>
            <w:vAlign w:val="center"/>
          </w:tcPr>
          <w:p w14:paraId="613C0A0F" w14:textId="77777777" w:rsidR="00C7278F" w:rsidRPr="006E544A" w:rsidRDefault="00C7278F" w:rsidP="00171052">
            <w:pPr>
              <w:pStyle w:val="QspromptCharCharCharCharCharChar"/>
              <w:spacing w:line="240" w:lineRule="auto"/>
              <w:ind w:left="0"/>
              <w:rPr>
                <w:rFonts w:ascii="Verdana" w:hAnsi="Verdana"/>
                <w:sz w:val="4"/>
              </w:rPr>
            </w:pPr>
          </w:p>
        </w:tc>
        <w:tc>
          <w:tcPr>
            <w:tcW w:w="1560" w:type="dxa"/>
            <w:tcBorders>
              <w:bottom w:val="single" w:sz="12" w:space="0" w:color="C0C0C0"/>
            </w:tcBorders>
            <w:vAlign w:val="center"/>
          </w:tcPr>
          <w:p w14:paraId="575ABDE9" w14:textId="77777777" w:rsidR="00C7278F" w:rsidRPr="006E544A" w:rsidRDefault="00C7278F" w:rsidP="00171052">
            <w:pPr>
              <w:pStyle w:val="Qsanswer"/>
              <w:spacing w:after="0" w:line="240" w:lineRule="auto"/>
              <w:ind w:left="0" w:right="0"/>
              <w:rPr>
                <w:rFonts w:ascii="Verdana" w:hAnsi="Verdana"/>
                <w:color w:val="auto"/>
                <w:sz w:val="4"/>
              </w:rPr>
            </w:pPr>
          </w:p>
        </w:tc>
      </w:tr>
      <w:tr w:rsidR="00C7278F" w:rsidRPr="006E544A" w14:paraId="5A2CD63D" w14:textId="77777777" w:rsidTr="00280EEA">
        <w:trPr>
          <w:cantSplit/>
        </w:trPr>
        <w:tc>
          <w:tcPr>
            <w:tcW w:w="709" w:type="dxa"/>
            <w:vAlign w:val="center"/>
          </w:tcPr>
          <w:p w14:paraId="2A2DB626" w14:textId="77777777" w:rsidR="00C7278F" w:rsidRPr="006E544A" w:rsidRDefault="00C7278F" w:rsidP="00171052">
            <w:pPr>
              <w:pStyle w:val="QspromptCharCharCharCharCharChar"/>
              <w:spacing w:line="240" w:lineRule="auto"/>
              <w:ind w:left="0"/>
              <w:jc w:val="center"/>
              <w:rPr>
                <w:rFonts w:ascii="Verdana" w:hAnsi="Verdana"/>
                <w:sz w:val="4"/>
              </w:rPr>
            </w:pPr>
          </w:p>
        </w:tc>
        <w:tc>
          <w:tcPr>
            <w:tcW w:w="3827" w:type="dxa"/>
            <w:vAlign w:val="center"/>
          </w:tcPr>
          <w:p w14:paraId="36B1AB25" w14:textId="77777777" w:rsidR="00C7278F" w:rsidRPr="006E544A" w:rsidRDefault="00C7278F" w:rsidP="00171052">
            <w:pPr>
              <w:pStyle w:val="QspromptCharCharCharCharCharChar"/>
              <w:spacing w:line="240" w:lineRule="auto"/>
              <w:ind w:left="0"/>
              <w:rPr>
                <w:rFonts w:ascii="Verdana" w:hAnsi="Verdana"/>
                <w:sz w:val="4"/>
              </w:rPr>
            </w:pPr>
          </w:p>
        </w:tc>
        <w:tc>
          <w:tcPr>
            <w:tcW w:w="1560" w:type="dxa"/>
            <w:vAlign w:val="center"/>
          </w:tcPr>
          <w:p w14:paraId="58FF6E07" w14:textId="77777777" w:rsidR="00C7278F" w:rsidRPr="006E544A" w:rsidRDefault="00C7278F" w:rsidP="00171052">
            <w:pPr>
              <w:pStyle w:val="Qsanswer"/>
              <w:spacing w:after="0" w:line="240" w:lineRule="auto"/>
              <w:ind w:left="0" w:right="0"/>
              <w:rPr>
                <w:rFonts w:ascii="Verdana" w:hAnsi="Verdana"/>
                <w:color w:val="auto"/>
                <w:sz w:val="4"/>
              </w:rPr>
            </w:pPr>
          </w:p>
        </w:tc>
      </w:tr>
      <w:tr w:rsidR="00C7278F" w:rsidRPr="006E544A" w14:paraId="195AAC73" w14:textId="77777777" w:rsidTr="00280EEA">
        <w:trPr>
          <w:cantSplit/>
          <w:trHeight w:hRule="exact" w:val="664"/>
        </w:trPr>
        <w:tc>
          <w:tcPr>
            <w:tcW w:w="709" w:type="dxa"/>
            <w:vAlign w:val="center"/>
          </w:tcPr>
          <w:p w14:paraId="0523B7E2" w14:textId="77777777" w:rsidR="00C7278F" w:rsidRPr="006E544A" w:rsidRDefault="00C7278F" w:rsidP="00171052">
            <w:pPr>
              <w:pStyle w:val="QspromptCharCharCharCharCharChar"/>
              <w:spacing w:before="40"/>
              <w:jc w:val="center"/>
              <w:rPr>
                <w:rFonts w:ascii="Verdana" w:hAnsi="Verdana"/>
              </w:rPr>
            </w:pPr>
            <w:r w:rsidRPr="006E544A">
              <w:rPr>
                <w:rFonts w:ascii="Verdana" w:hAnsi="Verdana"/>
              </w:rPr>
              <w:fldChar w:fldCharType="begin"/>
            </w:r>
            <w:r w:rsidRPr="006E544A">
              <w:rPr>
                <w:rFonts w:ascii="Verdana" w:hAnsi="Verdana"/>
              </w:rPr>
              <w:instrText xml:space="preserve"> FORMCHECKBOX </w:instrText>
            </w:r>
            <w:r w:rsidRPr="006E544A">
              <w:rPr>
                <w:rFonts w:ascii="Verdana" w:hAnsi="Verdana"/>
              </w:rPr>
              <w:fldChar w:fldCharType="separate"/>
            </w:r>
            <w:r w:rsidRPr="006E544A">
              <w:rPr>
                <w:rFonts w:ascii="Verdana" w:hAnsi="Verdana"/>
              </w:rPr>
              <w:fldChar w:fldCharType="end"/>
            </w:r>
            <w:r w:rsidRPr="006E544A">
              <w:rPr>
                <w:rFonts w:ascii="Verdana" w:hAnsi="Verdana"/>
              </w:rPr>
              <w:fldChar w:fldCharType="begin">
                <w:ffData>
                  <w:name w:val="Check53"/>
                  <w:enabled/>
                  <w:calcOnExit w:val="0"/>
                  <w:checkBox>
                    <w:sizeAuto/>
                    <w:default w:val="0"/>
                  </w:checkBox>
                </w:ffData>
              </w:fldChar>
            </w:r>
            <w:r w:rsidRPr="006E544A">
              <w:rPr>
                <w:rFonts w:ascii="Verdana" w:hAnsi="Verdana"/>
              </w:rPr>
              <w:instrText xml:space="preserve"> FORMCHECKBOX </w:instrText>
            </w:r>
            <w:r w:rsidRPr="006E544A">
              <w:rPr>
                <w:rFonts w:ascii="Verdana" w:hAnsi="Verdana"/>
              </w:rPr>
            </w:r>
            <w:r w:rsidRPr="006E544A">
              <w:rPr>
                <w:rFonts w:ascii="Verdana" w:hAnsi="Verdana"/>
              </w:rPr>
              <w:fldChar w:fldCharType="separate"/>
            </w:r>
            <w:r w:rsidRPr="006E544A">
              <w:rPr>
                <w:rFonts w:ascii="Verdana" w:hAnsi="Verdana"/>
              </w:rPr>
              <w:fldChar w:fldCharType="end"/>
            </w:r>
          </w:p>
        </w:tc>
        <w:tc>
          <w:tcPr>
            <w:tcW w:w="3827" w:type="dxa"/>
            <w:tcBorders>
              <w:right w:val="single" w:sz="2" w:space="0" w:color="auto"/>
            </w:tcBorders>
            <w:vAlign w:val="center"/>
          </w:tcPr>
          <w:p w14:paraId="465204C9" w14:textId="77777777" w:rsidR="00C7278F" w:rsidRPr="006E544A" w:rsidRDefault="00C7278F" w:rsidP="00171052">
            <w:pPr>
              <w:pStyle w:val="QspromptCharCharCharCharCharChar"/>
              <w:spacing w:before="40"/>
              <w:rPr>
                <w:rFonts w:ascii="Verdana" w:hAnsi="Verdana"/>
              </w:rPr>
            </w:pPr>
            <w:r>
              <w:rPr>
                <w:rFonts w:ascii="Verdana" w:hAnsi="Verdana"/>
              </w:rPr>
              <w:t xml:space="preserve">Share premium </w:t>
            </w:r>
            <w:r w:rsidR="002E28A8">
              <w:rPr>
                <w:rFonts w:ascii="Verdana" w:hAnsi="Verdana"/>
              </w:rPr>
              <w:t>account</w:t>
            </w:r>
          </w:p>
        </w:tc>
        <w:tc>
          <w:tcPr>
            <w:tcW w:w="1560" w:type="dxa"/>
            <w:tcBorders>
              <w:top w:val="single" w:sz="2" w:space="0" w:color="auto"/>
              <w:left w:val="single" w:sz="2" w:space="0" w:color="auto"/>
              <w:bottom w:val="single" w:sz="2" w:space="0" w:color="auto"/>
              <w:right w:val="single" w:sz="2" w:space="0" w:color="auto"/>
            </w:tcBorders>
          </w:tcPr>
          <w:p w14:paraId="538E68E3" w14:textId="77777777" w:rsidR="00C7278F" w:rsidRPr="006E544A" w:rsidRDefault="00C7278F" w:rsidP="00171052">
            <w:pPr>
              <w:pStyle w:val="Qsanswer"/>
              <w:spacing w:before="40" w:after="0"/>
              <w:ind w:right="57"/>
              <w:rPr>
                <w:rFonts w:ascii="Verdana" w:hAnsi="Verdana" w:cs="Arial"/>
                <w:color w:val="auto"/>
              </w:rPr>
            </w:pPr>
            <w:r w:rsidRPr="006E544A">
              <w:rPr>
                <w:rFonts w:ascii="Verdana" w:hAnsi="Verdana" w:cs="Arial"/>
                <w:color w:val="auto"/>
              </w:rPr>
              <w:fldChar w:fldCharType="begin">
                <w:ffData>
                  <w:name w:val="Text32"/>
                  <w:enabled/>
                  <w:calcOnExit w:val="0"/>
                  <w:textInput/>
                </w:ffData>
              </w:fldChar>
            </w:r>
            <w:r w:rsidRPr="006E544A">
              <w:rPr>
                <w:rFonts w:ascii="Verdana" w:hAnsi="Verdana" w:cs="Arial"/>
                <w:color w:val="auto"/>
              </w:rPr>
              <w:instrText xml:space="preserve"> FORMTEXT </w:instrText>
            </w:r>
            <w:r w:rsidRPr="006E544A">
              <w:rPr>
                <w:rFonts w:ascii="Verdana" w:hAnsi="Verdana" w:cs="Arial"/>
                <w:color w:val="auto"/>
              </w:rPr>
            </w:r>
            <w:r w:rsidRPr="006E544A">
              <w:rPr>
                <w:rFonts w:ascii="Verdana" w:hAnsi="Verdana" w:cs="Arial"/>
                <w:color w:val="auto"/>
              </w:rPr>
              <w:fldChar w:fldCharType="separate"/>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color w:val="auto"/>
              </w:rPr>
              <w:fldChar w:fldCharType="end"/>
            </w:r>
          </w:p>
        </w:tc>
      </w:tr>
      <w:tr w:rsidR="00C7278F" w:rsidRPr="006E544A" w14:paraId="2C8472A3" w14:textId="77777777" w:rsidTr="00280EEA">
        <w:trPr>
          <w:cantSplit/>
        </w:trPr>
        <w:tc>
          <w:tcPr>
            <w:tcW w:w="709" w:type="dxa"/>
            <w:tcBorders>
              <w:bottom w:val="single" w:sz="12" w:space="0" w:color="C0C0C0"/>
            </w:tcBorders>
            <w:vAlign w:val="center"/>
          </w:tcPr>
          <w:p w14:paraId="46968567" w14:textId="77777777" w:rsidR="00C7278F" w:rsidRPr="006E544A" w:rsidRDefault="00C7278F" w:rsidP="00171052">
            <w:pPr>
              <w:pStyle w:val="QspromptCharCharCharCharCharChar"/>
              <w:spacing w:line="240" w:lineRule="auto"/>
              <w:ind w:left="0"/>
              <w:jc w:val="center"/>
              <w:rPr>
                <w:rFonts w:ascii="Verdana" w:hAnsi="Verdana"/>
                <w:sz w:val="4"/>
              </w:rPr>
            </w:pPr>
          </w:p>
        </w:tc>
        <w:tc>
          <w:tcPr>
            <w:tcW w:w="3827" w:type="dxa"/>
            <w:tcBorders>
              <w:bottom w:val="single" w:sz="12" w:space="0" w:color="C0C0C0"/>
            </w:tcBorders>
            <w:vAlign w:val="center"/>
          </w:tcPr>
          <w:p w14:paraId="1788A127" w14:textId="77777777" w:rsidR="00C7278F" w:rsidRPr="006E544A" w:rsidRDefault="00C7278F" w:rsidP="00171052">
            <w:pPr>
              <w:pStyle w:val="QspromptCharCharCharCharCharChar"/>
              <w:spacing w:line="240" w:lineRule="auto"/>
              <w:ind w:left="0"/>
              <w:rPr>
                <w:rFonts w:ascii="Verdana" w:hAnsi="Verdana"/>
                <w:sz w:val="4"/>
              </w:rPr>
            </w:pPr>
          </w:p>
        </w:tc>
        <w:tc>
          <w:tcPr>
            <w:tcW w:w="1560" w:type="dxa"/>
            <w:tcBorders>
              <w:bottom w:val="single" w:sz="12" w:space="0" w:color="C0C0C0"/>
            </w:tcBorders>
            <w:vAlign w:val="center"/>
          </w:tcPr>
          <w:p w14:paraId="6F9B1BBF" w14:textId="77777777" w:rsidR="00C7278F" w:rsidRPr="006E544A" w:rsidRDefault="00C7278F" w:rsidP="00171052">
            <w:pPr>
              <w:pStyle w:val="Qsanswer"/>
              <w:spacing w:after="0" w:line="240" w:lineRule="auto"/>
              <w:ind w:left="0" w:right="0"/>
              <w:rPr>
                <w:rFonts w:ascii="Verdana" w:hAnsi="Verdana"/>
                <w:color w:val="auto"/>
                <w:sz w:val="4"/>
              </w:rPr>
            </w:pPr>
          </w:p>
        </w:tc>
      </w:tr>
      <w:tr w:rsidR="00C7278F" w:rsidRPr="006E544A" w14:paraId="708B171A" w14:textId="77777777" w:rsidTr="00280EEA">
        <w:trPr>
          <w:cantSplit/>
        </w:trPr>
        <w:tc>
          <w:tcPr>
            <w:tcW w:w="709" w:type="dxa"/>
            <w:vAlign w:val="center"/>
          </w:tcPr>
          <w:p w14:paraId="702EA19E" w14:textId="77777777" w:rsidR="00C7278F" w:rsidRPr="006E544A" w:rsidRDefault="00C7278F" w:rsidP="00171052">
            <w:pPr>
              <w:pStyle w:val="QspromptCharCharCharCharCharChar"/>
              <w:spacing w:line="240" w:lineRule="auto"/>
              <w:ind w:left="0"/>
              <w:jc w:val="center"/>
              <w:rPr>
                <w:rFonts w:ascii="Verdana" w:hAnsi="Verdana"/>
                <w:sz w:val="4"/>
              </w:rPr>
            </w:pPr>
          </w:p>
        </w:tc>
        <w:tc>
          <w:tcPr>
            <w:tcW w:w="3827" w:type="dxa"/>
            <w:vAlign w:val="center"/>
          </w:tcPr>
          <w:p w14:paraId="47FB1266" w14:textId="77777777" w:rsidR="00C7278F" w:rsidRPr="006E544A" w:rsidRDefault="00C7278F" w:rsidP="00171052">
            <w:pPr>
              <w:pStyle w:val="QspromptCharCharCharCharCharChar"/>
              <w:spacing w:line="240" w:lineRule="auto"/>
              <w:ind w:left="0"/>
              <w:rPr>
                <w:rFonts w:ascii="Verdana" w:hAnsi="Verdana"/>
                <w:sz w:val="4"/>
              </w:rPr>
            </w:pPr>
          </w:p>
        </w:tc>
        <w:tc>
          <w:tcPr>
            <w:tcW w:w="1560" w:type="dxa"/>
            <w:vAlign w:val="center"/>
          </w:tcPr>
          <w:p w14:paraId="05FDB165" w14:textId="77777777" w:rsidR="00C7278F" w:rsidRPr="006E544A" w:rsidRDefault="00C7278F" w:rsidP="00171052">
            <w:pPr>
              <w:pStyle w:val="Qsanswer"/>
              <w:spacing w:after="0" w:line="240" w:lineRule="auto"/>
              <w:ind w:left="0" w:right="0"/>
              <w:rPr>
                <w:rFonts w:ascii="Verdana" w:hAnsi="Verdana"/>
                <w:color w:val="auto"/>
                <w:sz w:val="4"/>
              </w:rPr>
            </w:pPr>
          </w:p>
        </w:tc>
      </w:tr>
      <w:tr w:rsidR="00A02EAE" w:rsidRPr="006E544A" w14:paraId="43114949" w14:textId="77777777" w:rsidTr="00280EEA">
        <w:trPr>
          <w:cantSplit/>
          <w:trHeight w:hRule="exact" w:val="586"/>
        </w:trPr>
        <w:tc>
          <w:tcPr>
            <w:tcW w:w="709" w:type="dxa"/>
            <w:vAlign w:val="center"/>
          </w:tcPr>
          <w:p w14:paraId="23022F1E" w14:textId="77777777" w:rsidR="00A02EAE" w:rsidRPr="006E544A" w:rsidRDefault="00A02EAE" w:rsidP="002934DC">
            <w:pPr>
              <w:pStyle w:val="QspromptCharCharCharCharCharChar"/>
              <w:spacing w:before="40"/>
              <w:jc w:val="center"/>
              <w:rPr>
                <w:rFonts w:ascii="Verdana" w:hAnsi="Verdana"/>
              </w:rPr>
            </w:pPr>
            <w:r w:rsidRPr="006E544A">
              <w:rPr>
                <w:rFonts w:ascii="Verdana" w:hAnsi="Verdana"/>
              </w:rPr>
              <w:fldChar w:fldCharType="begin"/>
            </w:r>
            <w:r w:rsidRPr="006E544A">
              <w:rPr>
                <w:rFonts w:ascii="Verdana" w:hAnsi="Verdana"/>
              </w:rPr>
              <w:instrText xml:space="preserve"> FORMCHECKBOX </w:instrText>
            </w:r>
            <w:r w:rsidRPr="006E544A">
              <w:rPr>
                <w:rFonts w:ascii="Verdana" w:hAnsi="Verdana"/>
              </w:rPr>
              <w:fldChar w:fldCharType="separate"/>
            </w:r>
            <w:r w:rsidRPr="006E544A">
              <w:rPr>
                <w:rFonts w:ascii="Verdana" w:hAnsi="Verdana"/>
              </w:rPr>
              <w:fldChar w:fldCharType="end"/>
            </w:r>
            <w:r w:rsidRPr="006E544A">
              <w:rPr>
                <w:rFonts w:ascii="Verdana" w:hAnsi="Verdana"/>
              </w:rPr>
              <w:fldChar w:fldCharType="begin">
                <w:ffData>
                  <w:name w:val="Check53"/>
                  <w:enabled/>
                  <w:calcOnExit w:val="0"/>
                  <w:checkBox>
                    <w:sizeAuto/>
                    <w:default w:val="0"/>
                  </w:checkBox>
                </w:ffData>
              </w:fldChar>
            </w:r>
            <w:r w:rsidRPr="006E544A">
              <w:rPr>
                <w:rFonts w:ascii="Verdana" w:hAnsi="Verdana"/>
              </w:rPr>
              <w:instrText xml:space="preserve"> FORMCHECKBOX </w:instrText>
            </w:r>
            <w:r w:rsidRPr="006E544A">
              <w:rPr>
                <w:rFonts w:ascii="Verdana" w:hAnsi="Verdana"/>
              </w:rPr>
            </w:r>
            <w:r w:rsidRPr="006E544A">
              <w:rPr>
                <w:rFonts w:ascii="Verdana" w:hAnsi="Verdana"/>
              </w:rPr>
              <w:fldChar w:fldCharType="separate"/>
            </w:r>
            <w:r w:rsidRPr="006E544A">
              <w:rPr>
                <w:rFonts w:ascii="Verdana" w:hAnsi="Verdana"/>
              </w:rPr>
              <w:fldChar w:fldCharType="end"/>
            </w:r>
          </w:p>
        </w:tc>
        <w:tc>
          <w:tcPr>
            <w:tcW w:w="3827" w:type="dxa"/>
            <w:tcBorders>
              <w:right w:val="single" w:sz="2" w:space="0" w:color="auto"/>
            </w:tcBorders>
            <w:vAlign w:val="center"/>
          </w:tcPr>
          <w:p w14:paraId="25D65051" w14:textId="77777777" w:rsidR="00A02EAE" w:rsidRPr="006E544A" w:rsidRDefault="00536500" w:rsidP="002934DC">
            <w:pPr>
              <w:pStyle w:val="QspromptCharCharCharCharCharChar"/>
              <w:spacing w:before="40"/>
              <w:rPr>
                <w:rFonts w:ascii="Verdana" w:hAnsi="Verdana"/>
              </w:rPr>
            </w:pPr>
            <w:r>
              <w:rPr>
                <w:rFonts w:ascii="Verdana" w:hAnsi="Verdana"/>
              </w:rPr>
              <w:t>Profit and loss account</w:t>
            </w:r>
            <w:r w:rsidR="00B20E20">
              <w:rPr>
                <w:rFonts w:ascii="Verdana" w:hAnsi="Verdana"/>
              </w:rPr>
              <w:t xml:space="preserve"> (verified)</w:t>
            </w:r>
          </w:p>
        </w:tc>
        <w:tc>
          <w:tcPr>
            <w:tcW w:w="1560" w:type="dxa"/>
            <w:tcBorders>
              <w:top w:val="single" w:sz="2" w:space="0" w:color="auto"/>
              <w:left w:val="single" w:sz="2" w:space="0" w:color="auto"/>
              <w:bottom w:val="single" w:sz="2" w:space="0" w:color="auto"/>
              <w:right w:val="single" w:sz="2" w:space="0" w:color="auto"/>
            </w:tcBorders>
          </w:tcPr>
          <w:p w14:paraId="29D3F2AB" w14:textId="77777777" w:rsidR="00A02EAE" w:rsidRPr="006E544A" w:rsidRDefault="00A02EAE" w:rsidP="002934DC">
            <w:pPr>
              <w:pStyle w:val="Question"/>
              <w:keepNext/>
              <w:tabs>
                <w:tab w:val="clear" w:pos="284"/>
                <w:tab w:val="left" w:pos="1418"/>
                <w:tab w:val="left" w:pos="2552"/>
              </w:tabs>
              <w:spacing w:before="0"/>
              <w:ind w:left="28" w:right="57" w:firstLine="0"/>
              <w:rPr>
                <w:rFonts w:ascii="Verdana" w:hAnsi="Verdana"/>
              </w:rPr>
            </w:pPr>
            <w:r w:rsidRPr="006E544A">
              <w:rPr>
                <w:rFonts w:ascii="Verdana" w:hAnsi="Verdana" w:cs="Arial"/>
              </w:rPr>
              <w:fldChar w:fldCharType="begin">
                <w:ffData>
                  <w:name w:val="Text32"/>
                  <w:enabled/>
                  <w:calcOnExit w:val="0"/>
                  <w:textInput/>
                </w:ffData>
              </w:fldChar>
            </w:r>
            <w:r w:rsidRPr="006E544A">
              <w:rPr>
                <w:rFonts w:ascii="Verdana" w:hAnsi="Verdana" w:cs="Arial"/>
              </w:rPr>
              <w:instrText xml:space="preserve"> FORMTEXT </w:instrText>
            </w:r>
            <w:r w:rsidRPr="006E544A">
              <w:rPr>
                <w:rFonts w:ascii="Verdana" w:hAnsi="Verdana" w:cs="Arial"/>
              </w:rPr>
            </w:r>
            <w:r w:rsidRPr="006E544A">
              <w:rPr>
                <w:rFonts w:ascii="Verdana" w:hAnsi="Verdana" w:cs="Arial"/>
              </w:rPr>
              <w:fldChar w:fldCharType="separate"/>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rPr>
              <w:fldChar w:fldCharType="end"/>
            </w:r>
          </w:p>
        </w:tc>
      </w:tr>
      <w:tr w:rsidR="00A02EAE" w:rsidRPr="006E544A" w14:paraId="32D3652C" w14:textId="77777777" w:rsidTr="00280EEA">
        <w:trPr>
          <w:cantSplit/>
          <w:trHeight w:val="63"/>
        </w:trPr>
        <w:tc>
          <w:tcPr>
            <w:tcW w:w="709" w:type="dxa"/>
            <w:tcBorders>
              <w:bottom w:val="single" w:sz="12" w:space="0" w:color="C0C0C0"/>
            </w:tcBorders>
            <w:vAlign w:val="center"/>
          </w:tcPr>
          <w:p w14:paraId="09355415" w14:textId="77777777" w:rsidR="00A02EAE" w:rsidRPr="006E544A" w:rsidRDefault="00A02EAE" w:rsidP="002934DC">
            <w:pPr>
              <w:pStyle w:val="QspromptCharCharCharCharCharChar"/>
              <w:spacing w:line="240" w:lineRule="auto"/>
              <w:ind w:left="0"/>
              <w:jc w:val="center"/>
              <w:rPr>
                <w:rFonts w:ascii="Verdana" w:hAnsi="Verdana"/>
                <w:sz w:val="4"/>
              </w:rPr>
            </w:pPr>
          </w:p>
        </w:tc>
        <w:tc>
          <w:tcPr>
            <w:tcW w:w="3827" w:type="dxa"/>
            <w:tcBorders>
              <w:bottom w:val="single" w:sz="12" w:space="0" w:color="C0C0C0"/>
            </w:tcBorders>
            <w:vAlign w:val="center"/>
          </w:tcPr>
          <w:p w14:paraId="5DE765F2" w14:textId="77777777" w:rsidR="00A02EAE" w:rsidRPr="006E544A" w:rsidRDefault="00A02EAE" w:rsidP="002934DC">
            <w:pPr>
              <w:pStyle w:val="QspromptCharCharCharCharCharChar"/>
              <w:spacing w:line="240" w:lineRule="auto"/>
              <w:ind w:left="0"/>
              <w:rPr>
                <w:rFonts w:ascii="Verdana" w:hAnsi="Verdana"/>
                <w:sz w:val="4"/>
              </w:rPr>
            </w:pPr>
          </w:p>
        </w:tc>
        <w:tc>
          <w:tcPr>
            <w:tcW w:w="1560" w:type="dxa"/>
            <w:tcBorders>
              <w:bottom w:val="single" w:sz="12" w:space="0" w:color="C0C0C0"/>
            </w:tcBorders>
            <w:vAlign w:val="center"/>
          </w:tcPr>
          <w:p w14:paraId="113ED739" w14:textId="77777777" w:rsidR="00A02EAE" w:rsidRPr="006E544A" w:rsidRDefault="00A02EAE" w:rsidP="002934DC">
            <w:pPr>
              <w:pStyle w:val="Qsanswer"/>
              <w:spacing w:after="0" w:line="240" w:lineRule="auto"/>
              <w:ind w:left="0" w:right="0"/>
              <w:rPr>
                <w:rFonts w:ascii="Verdana" w:hAnsi="Verdana"/>
                <w:color w:val="auto"/>
                <w:sz w:val="4"/>
              </w:rPr>
            </w:pPr>
          </w:p>
        </w:tc>
      </w:tr>
      <w:tr w:rsidR="00536500" w:rsidRPr="006E544A" w14:paraId="71AB81FA" w14:textId="77777777" w:rsidTr="00280EEA">
        <w:trPr>
          <w:cantSplit/>
        </w:trPr>
        <w:tc>
          <w:tcPr>
            <w:tcW w:w="709" w:type="dxa"/>
            <w:vAlign w:val="center"/>
          </w:tcPr>
          <w:p w14:paraId="72DD1D0D" w14:textId="77777777" w:rsidR="00536500" w:rsidRPr="006E544A" w:rsidRDefault="00536500" w:rsidP="001E19B8">
            <w:pPr>
              <w:pStyle w:val="QspromptCharCharCharCharCharChar"/>
              <w:spacing w:line="240" w:lineRule="auto"/>
              <w:ind w:left="0"/>
              <w:jc w:val="center"/>
              <w:rPr>
                <w:rFonts w:ascii="Verdana" w:hAnsi="Verdana"/>
                <w:sz w:val="4"/>
              </w:rPr>
            </w:pPr>
          </w:p>
        </w:tc>
        <w:tc>
          <w:tcPr>
            <w:tcW w:w="3827" w:type="dxa"/>
            <w:vAlign w:val="center"/>
          </w:tcPr>
          <w:p w14:paraId="27B07449" w14:textId="77777777" w:rsidR="00536500" w:rsidRPr="006E544A" w:rsidRDefault="00536500" w:rsidP="001E19B8">
            <w:pPr>
              <w:pStyle w:val="QspromptCharCharCharCharCharChar"/>
              <w:spacing w:line="240" w:lineRule="auto"/>
              <w:ind w:left="0"/>
              <w:rPr>
                <w:rFonts w:ascii="Verdana" w:hAnsi="Verdana"/>
                <w:sz w:val="4"/>
              </w:rPr>
            </w:pPr>
          </w:p>
        </w:tc>
        <w:tc>
          <w:tcPr>
            <w:tcW w:w="1560" w:type="dxa"/>
            <w:vAlign w:val="center"/>
          </w:tcPr>
          <w:p w14:paraId="3769D209" w14:textId="77777777" w:rsidR="00536500" w:rsidRPr="006E544A" w:rsidRDefault="00536500" w:rsidP="001E19B8">
            <w:pPr>
              <w:pStyle w:val="Qsanswer"/>
              <w:spacing w:after="0" w:line="240" w:lineRule="auto"/>
              <w:ind w:left="0" w:right="0"/>
              <w:rPr>
                <w:rFonts w:ascii="Verdana" w:hAnsi="Verdana"/>
                <w:color w:val="auto"/>
                <w:sz w:val="4"/>
              </w:rPr>
            </w:pPr>
          </w:p>
        </w:tc>
      </w:tr>
      <w:tr w:rsidR="00536500" w:rsidRPr="006E544A" w14:paraId="5B48CF6E" w14:textId="77777777" w:rsidTr="00280EEA">
        <w:trPr>
          <w:cantSplit/>
          <w:trHeight w:hRule="exact" w:val="630"/>
        </w:trPr>
        <w:tc>
          <w:tcPr>
            <w:tcW w:w="709" w:type="dxa"/>
            <w:vAlign w:val="center"/>
          </w:tcPr>
          <w:p w14:paraId="5BA64470" w14:textId="77777777" w:rsidR="00536500" w:rsidRPr="006E544A" w:rsidRDefault="00536500" w:rsidP="001E19B8">
            <w:pPr>
              <w:pStyle w:val="QspromptCharCharCharCharCharChar"/>
              <w:spacing w:before="40"/>
              <w:jc w:val="center"/>
              <w:rPr>
                <w:rFonts w:ascii="Verdana" w:hAnsi="Verdana"/>
              </w:rPr>
            </w:pPr>
            <w:r w:rsidRPr="006E544A">
              <w:rPr>
                <w:rFonts w:ascii="Verdana" w:hAnsi="Verdana"/>
              </w:rPr>
              <w:fldChar w:fldCharType="begin"/>
            </w:r>
            <w:r w:rsidRPr="006E544A">
              <w:rPr>
                <w:rFonts w:ascii="Verdana" w:hAnsi="Verdana"/>
              </w:rPr>
              <w:instrText xml:space="preserve"> FORMCHECKBOX </w:instrText>
            </w:r>
            <w:r w:rsidRPr="006E544A">
              <w:rPr>
                <w:rFonts w:ascii="Verdana" w:hAnsi="Verdana"/>
              </w:rPr>
              <w:fldChar w:fldCharType="separate"/>
            </w:r>
            <w:r w:rsidRPr="006E544A">
              <w:rPr>
                <w:rFonts w:ascii="Verdana" w:hAnsi="Verdana"/>
              </w:rPr>
              <w:fldChar w:fldCharType="end"/>
            </w:r>
            <w:r w:rsidRPr="006E544A">
              <w:rPr>
                <w:rFonts w:ascii="Verdana" w:hAnsi="Verdana"/>
              </w:rPr>
              <w:fldChar w:fldCharType="begin">
                <w:ffData>
                  <w:name w:val="Check53"/>
                  <w:enabled/>
                  <w:calcOnExit w:val="0"/>
                  <w:checkBox>
                    <w:sizeAuto/>
                    <w:default w:val="0"/>
                  </w:checkBox>
                </w:ffData>
              </w:fldChar>
            </w:r>
            <w:r w:rsidRPr="006E544A">
              <w:rPr>
                <w:rFonts w:ascii="Verdana" w:hAnsi="Verdana"/>
              </w:rPr>
              <w:instrText xml:space="preserve"> FORMCHECKBOX </w:instrText>
            </w:r>
            <w:r w:rsidRPr="006E544A">
              <w:rPr>
                <w:rFonts w:ascii="Verdana" w:hAnsi="Verdana"/>
              </w:rPr>
            </w:r>
            <w:r w:rsidRPr="006E544A">
              <w:rPr>
                <w:rFonts w:ascii="Verdana" w:hAnsi="Verdana"/>
              </w:rPr>
              <w:fldChar w:fldCharType="separate"/>
            </w:r>
            <w:r w:rsidRPr="006E544A">
              <w:rPr>
                <w:rFonts w:ascii="Verdana" w:hAnsi="Verdana"/>
              </w:rPr>
              <w:fldChar w:fldCharType="end"/>
            </w:r>
          </w:p>
        </w:tc>
        <w:tc>
          <w:tcPr>
            <w:tcW w:w="3827" w:type="dxa"/>
            <w:tcBorders>
              <w:right w:val="single" w:sz="2" w:space="0" w:color="auto"/>
            </w:tcBorders>
            <w:vAlign w:val="center"/>
          </w:tcPr>
          <w:p w14:paraId="149C56D4" w14:textId="77777777" w:rsidR="00536500" w:rsidRPr="006E544A" w:rsidRDefault="00B91B59" w:rsidP="001E19B8">
            <w:pPr>
              <w:pStyle w:val="QspromptCharCharCharCharCharChar"/>
              <w:spacing w:before="40"/>
              <w:rPr>
                <w:rFonts w:ascii="Verdana" w:hAnsi="Verdana"/>
              </w:rPr>
            </w:pPr>
            <w:r>
              <w:rPr>
                <w:rFonts w:ascii="Verdana" w:hAnsi="Verdana"/>
              </w:rPr>
              <w:t>Partners’ current and capital accounts</w:t>
            </w:r>
          </w:p>
        </w:tc>
        <w:tc>
          <w:tcPr>
            <w:tcW w:w="1560" w:type="dxa"/>
            <w:tcBorders>
              <w:top w:val="single" w:sz="2" w:space="0" w:color="auto"/>
              <w:left w:val="single" w:sz="2" w:space="0" w:color="auto"/>
              <w:bottom w:val="single" w:sz="2" w:space="0" w:color="auto"/>
              <w:right w:val="single" w:sz="2" w:space="0" w:color="auto"/>
            </w:tcBorders>
          </w:tcPr>
          <w:p w14:paraId="4CBBCA32" w14:textId="77777777" w:rsidR="00536500" w:rsidRPr="006E544A" w:rsidRDefault="00536500" w:rsidP="001E19B8">
            <w:pPr>
              <w:pStyle w:val="Qsanswer"/>
              <w:spacing w:before="40" w:after="0"/>
              <w:ind w:right="57"/>
              <w:rPr>
                <w:rFonts w:ascii="Verdana" w:hAnsi="Verdana" w:cs="Arial"/>
                <w:color w:val="auto"/>
              </w:rPr>
            </w:pPr>
            <w:r w:rsidRPr="006E544A">
              <w:rPr>
                <w:rFonts w:ascii="Verdana" w:hAnsi="Verdana" w:cs="Arial"/>
                <w:color w:val="auto"/>
              </w:rPr>
              <w:fldChar w:fldCharType="begin">
                <w:ffData>
                  <w:name w:val="Text32"/>
                  <w:enabled/>
                  <w:calcOnExit w:val="0"/>
                  <w:textInput/>
                </w:ffData>
              </w:fldChar>
            </w:r>
            <w:r w:rsidRPr="006E544A">
              <w:rPr>
                <w:rFonts w:ascii="Verdana" w:hAnsi="Verdana" w:cs="Arial"/>
                <w:color w:val="auto"/>
              </w:rPr>
              <w:instrText xml:space="preserve"> FORMTEXT </w:instrText>
            </w:r>
            <w:r w:rsidRPr="006E544A">
              <w:rPr>
                <w:rFonts w:ascii="Verdana" w:hAnsi="Verdana" w:cs="Arial"/>
                <w:color w:val="auto"/>
              </w:rPr>
            </w:r>
            <w:r w:rsidRPr="006E544A">
              <w:rPr>
                <w:rFonts w:ascii="Verdana" w:hAnsi="Verdana" w:cs="Arial"/>
                <w:color w:val="auto"/>
              </w:rPr>
              <w:fldChar w:fldCharType="separate"/>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color w:val="auto"/>
              </w:rPr>
              <w:fldChar w:fldCharType="end"/>
            </w:r>
          </w:p>
        </w:tc>
      </w:tr>
      <w:tr w:rsidR="00536500" w:rsidRPr="006E544A" w14:paraId="29DB2C0C" w14:textId="77777777" w:rsidTr="00280EEA">
        <w:trPr>
          <w:cantSplit/>
        </w:trPr>
        <w:tc>
          <w:tcPr>
            <w:tcW w:w="709" w:type="dxa"/>
            <w:tcBorders>
              <w:bottom w:val="single" w:sz="12" w:space="0" w:color="C0C0C0"/>
            </w:tcBorders>
            <w:vAlign w:val="center"/>
          </w:tcPr>
          <w:p w14:paraId="134AA50D" w14:textId="77777777" w:rsidR="00536500" w:rsidRPr="006E544A" w:rsidRDefault="00536500" w:rsidP="001E19B8">
            <w:pPr>
              <w:pStyle w:val="QspromptCharCharCharCharCharChar"/>
              <w:spacing w:line="240" w:lineRule="auto"/>
              <w:ind w:left="0"/>
              <w:jc w:val="center"/>
              <w:rPr>
                <w:rFonts w:ascii="Verdana" w:hAnsi="Verdana"/>
                <w:sz w:val="4"/>
              </w:rPr>
            </w:pPr>
          </w:p>
        </w:tc>
        <w:tc>
          <w:tcPr>
            <w:tcW w:w="3827" w:type="dxa"/>
            <w:tcBorders>
              <w:bottom w:val="single" w:sz="12" w:space="0" w:color="C0C0C0"/>
            </w:tcBorders>
            <w:vAlign w:val="center"/>
          </w:tcPr>
          <w:p w14:paraId="31AAA164" w14:textId="77777777" w:rsidR="00536500" w:rsidRPr="006E544A" w:rsidRDefault="00536500" w:rsidP="001E19B8">
            <w:pPr>
              <w:pStyle w:val="QspromptCharCharCharCharCharChar"/>
              <w:spacing w:line="240" w:lineRule="auto"/>
              <w:ind w:left="0"/>
              <w:rPr>
                <w:rFonts w:ascii="Verdana" w:hAnsi="Verdana"/>
                <w:sz w:val="4"/>
              </w:rPr>
            </w:pPr>
          </w:p>
        </w:tc>
        <w:tc>
          <w:tcPr>
            <w:tcW w:w="1560" w:type="dxa"/>
            <w:tcBorders>
              <w:bottom w:val="single" w:sz="12" w:space="0" w:color="C0C0C0"/>
            </w:tcBorders>
            <w:vAlign w:val="center"/>
          </w:tcPr>
          <w:p w14:paraId="79FE3F9C" w14:textId="77777777" w:rsidR="00536500" w:rsidRPr="006E544A" w:rsidRDefault="00536500" w:rsidP="001E19B8">
            <w:pPr>
              <w:pStyle w:val="Qsanswer"/>
              <w:spacing w:after="0" w:line="240" w:lineRule="auto"/>
              <w:ind w:left="0" w:right="0"/>
              <w:rPr>
                <w:rFonts w:ascii="Verdana" w:hAnsi="Verdana"/>
                <w:color w:val="auto"/>
                <w:sz w:val="4"/>
              </w:rPr>
            </w:pPr>
          </w:p>
        </w:tc>
      </w:tr>
      <w:tr w:rsidR="00536500" w:rsidRPr="006E544A" w14:paraId="3826A170" w14:textId="77777777" w:rsidTr="00280EEA">
        <w:trPr>
          <w:cantSplit/>
        </w:trPr>
        <w:tc>
          <w:tcPr>
            <w:tcW w:w="709" w:type="dxa"/>
            <w:vAlign w:val="center"/>
          </w:tcPr>
          <w:p w14:paraId="5835A33F" w14:textId="77777777" w:rsidR="00536500" w:rsidRPr="006E544A" w:rsidRDefault="00536500" w:rsidP="001E19B8">
            <w:pPr>
              <w:pStyle w:val="QspromptCharCharCharCharCharChar"/>
              <w:spacing w:line="240" w:lineRule="auto"/>
              <w:ind w:left="0"/>
              <w:jc w:val="center"/>
              <w:rPr>
                <w:rFonts w:ascii="Verdana" w:hAnsi="Verdana"/>
                <w:sz w:val="4"/>
              </w:rPr>
            </w:pPr>
          </w:p>
        </w:tc>
        <w:tc>
          <w:tcPr>
            <w:tcW w:w="3827" w:type="dxa"/>
            <w:vAlign w:val="center"/>
          </w:tcPr>
          <w:p w14:paraId="1CC48E64" w14:textId="77777777" w:rsidR="00536500" w:rsidRPr="006E544A" w:rsidRDefault="00536500" w:rsidP="001E19B8">
            <w:pPr>
              <w:pStyle w:val="QspromptCharCharCharCharCharChar"/>
              <w:spacing w:line="240" w:lineRule="auto"/>
              <w:ind w:left="0"/>
              <w:rPr>
                <w:rFonts w:ascii="Verdana" w:hAnsi="Verdana"/>
                <w:sz w:val="4"/>
              </w:rPr>
            </w:pPr>
          </w:p>
        </w:tc>
        <w:tc>
          <w:tcPr>
            <w:tcW w:w="1560" w:type="dxa"/>
            <w:vAlign w:val="center"/>
          </w:tcPr>
          <w:p w14:paraId="3B975863" w14:textId="77777777" w:rsidR="00536500" w:rsidRPr="006E544A" w:rsidRDefault="00536500" w:rsidP="001E19B8">
            <w:pPr>
              <w:pStyle w:val="Qsanswer"/>
              <w:spacing w:after="0" w:line="240" w:lineRule="auto"/>
              <w:ind w:left="0" w:right="0"/>
              <w:rPr>
                <w:rFonts w:ascii="Verdana" w:hAnsi="Verdana"/>
                <w:color w:val="auto"/>
                <w:sz w:val="4"/>
              </w:rPr>
            </w:pPr>
          </w:p>
        </w:tc>
      </w:tr>
      <w:tr w:rsidR="00A02EAE" w:rsidRPr="006E544A" w14:paraId="02BFAD84" w14:textId="77777777" w:rsidTr="00280EEA">
        <w:trPr>
          <w:cantSplit/>
        </w:trPr>
        <w:tc>
          <w:tcPr>
            <w:tcW w:w="709" w:type="dxa"/>
            <w:vAlign w:val="center"/>
          </w:tcPr>
          <w:p w14:paraId="3D0C0680" w14:textId="77777777" w:rsidR="00A02EAE" w:rsidRPr="006E544A" w:rsidRDefault="00A02EAE" w:rsidP="002934DC">
            <w:pPr>
              <w:pStyle w:val="QspromptCharCharCharCharCharChar"/>
              <w:spacing w:line="240" w:lineRule="auto"/>
              <w:ind w:left="0"/>
              <w:jc w:val="center"/>
              <w:rPr>
                <w:rFonts w:ascii="Verdana" w:hAnsi="Verdana"/>
                <w:sz w:val="4"/>
              </w:rPr>
            </w:pPr>
          </w:p>
        </w:tc>
        <w:tc>
          <w:tcPr>
            <w:tcW w:w="3827" w:type="dxa"/>
            <w:vAlign w:val="center"/>
          </w:tcPr>
          <w:p w14:paraId="11623AEA" w14:textId="77777777" w:rsidR="00A02EAE" w:rsidRPr="006E544A" w:rsidRDefault="00A02EAE" w:rsidP="002934DC">
            <w:pPr>
              <w:pStyle w:val="QspromptCharCharCharCharCharChar"/>
              <w:spacing w:line="240" w:lineRule="auto"/>
              <w:ind w:left="0"/>
              <w:rPr>
                <w:rFonts w:ascii="Verdana" w:hAnsi="Verdana"/>
                <w:sz w:val="4"/>
              </w:rPr>
            </w:pPr>
          </w:p>
        </w:tc>
        <w:tc>
          <w:tcPr>
            <w:tcW w:w="1560" w:type="dxa"/>
            <w:vAlign w:val="center"/>
          </w:tcPr>
          <w:p w14:paraId="007AD165" w14:textId="77777777" w:rsidR="00A02EAE" w:rsidRPr="006E544A" w:rsidRDefault="00A02EAE" w:rsidP="002934DC">
            <w:pPr>
              <w:pStyle w:val="Qsanswer"/>
              <w:spacing w:after="0" w:line="240" w:lineRule="auto"/>
              <w:ind w:left="0" w:right="0"/>
              <w:rPr>
                <w:rFonts w:ascii="Verdana" w:hAnsi="Verdana"/>
                <w:color w:val="auto"/>
                <w:sz w:val="4"/>
              </w:rPr>
            </w:pPr>
          </w:p>
        </w:tc>
      </w:tr>
      <w:tr w:rsidR="00A02EAE" w:rsidRPr="006E544A" w14:paraId="297BD616" w14:textId="77777777" w:rsidTr="00280EEA">
        <w:trPr>
          <w:cantSplit/>
          <w:trHeight w:hRule="exact" w:val="567"/>
        </w:trPr>
        <w:tc>
          <w:tcPr>
            <w:tcW w:w="709" w:type="dxa"/>
            <w:vAlign w:val="center"/>
          </w:tcPr>
          <w:p w14:paraId="0E705FAC" w14:textId="77777777" w:rsidR="00A02EAE" w:rsidRPr="006E544A" w:rsidRDefault="00A02EAE" w:rsidP="002934DC">
            <w:pPr>
              <w:pStyle w:val="QspromptCharCharCharCharCharChar"/>
              <w:spacing w:before="40"/>
              <w:jc w:val="center"/>
              <w:rPr>
                <w:rFonts w:ascii="Verdana" w:hAnsi="Verdana"/>
              </w:rPr>
            </w:pPr>
            <w:r w:rsidRPr="006E544A">
              <w:rPr>
                <w:rFonts w:ascii="Verdana" w:hAnsi="Verdana"/>
              </w:rPr>
              <w:fldChar w:fldCharType="begin"/>
            </w:r>
            <w:r w:rsidRPr="006E544A">
              <w:rPr>
                <w:rFonts w:ascii="Verdana" w:hAnsi="Verdana"/>
              </w:rPr>
              <w:instrText xml:space="preserve"> FORMCHECKBOX </w:instrText>
            </w:r>
            <w:r w:rsidRPr="006E544A">
              <w:rPr>
                <w:rFonts w:ascii="Verdana" w:hAnsi="Verdana"/>
              </w:rPr>
              <w:fldChar w:fldCharType="separate"/>
            </w:r>
            <w:r w:rsidRPr="006E544A">
              <w:rPr>
                <w:rFonts w:ascii="Verdana" w:hAnsi="Verdana"/>
              </w:rPr>
              <w:fldChar w:fldCharType="end"/>
            </w:r>
            <w:r w:rsidRPr="006E544A">
              <w:rPr>
                <w:rFonts w:ascii="Verdana" w:hAnsi="Verdana"/>
              </w:rPr>
              <w:fldChar w:fldCharType="begin">
                <w:ffData>
                  <w:name w:val="Check53"/>
                  <w:enabled/>
                  <w:calcOnExit w:val="0"/>
                  <w:checkBox>
                    <w:sizeAuto/>
                    <w:default w:val="0"/>
                  </w:checkBox>
                </w:ffData>
              </w:fldChar>
            </w:r>
            <w:r w:rsidRPr="006E544A">
              <w:rPr>
                <w:rFonts w:ascii="Verdana" w:hAnsi="Verdana"/>
              </w:rPr>
              <w:instrText xml:space="preserve"> FORMCHECKBOX </w:instrText>
            </w:r>
            <w:r w:rsidRPr="006E544A">
              <w:rPr>
                <w:rFonts w:ascii="Verdana" w:hAnsi="Verdana"/>
              </w:rPr>
            </w:r>
            <w:r w:rsidRPr="006E544A">
              <w:rPr>
                <w:rFonts w:ascii="Verdana" w:hAnsi="Verdana"/>
              </w:rPr>
              <w:fldChar w:fldCharType="separate"/>
            </w:r>
            <w:r w:rsidRPr="006E544A">
              <w:rPr>
                <w:rFonts w:ascii="Verdana" w:hAnsi="Verdana"/>
              </w:rPr>
              <w:fldChar w:fldCharType="end"/>
            </w:r>
          </w:p>
        </w:tc>
        <w:tc>
          <w:tcPr>
            <w:tcW w:w="3827" w:type="dxa"/>
            <w:tcBorders>
              <w:right w:val="single" w:sz="2" w:space="0" w:color="auto"/>
            </w:tcBorders>
            <w:vAlign w:val="center"/>
          </w:tcPr>
          <w:p w14:paraId="081309BD" w14:textId="77777777" w:rsidR="00A02EAE" w:rsidRPr="006E544A" w:rsidRDefault="00B91B59" w:rsidP="002934DC">
            <w:pPr>
              <w:pStyle w:val="QspromptCharCharCharCharCharChar"/>
              <w:spacing w:before="40"/>
              <w:rPr>
                <w:rFonts w:ascii="Verdana" w:hAnsi="Verdana"/>
              </w:rPr>
            </w:pPr>
            <w:r>
              <w:rPr>
                <w:rFonts w:ascii="Verdana" w:hAnsi="Verdana"/>
              </w:rPr>
              <w:t>Sole trader capital</w:t>
            </w:r>
            <w:r w:rsidDel="00B91B59">
              <w:rPr>
                <w:rFonts w:ascii="Verdana" w:hAnsi="Verdana"/>
              </w:rPr>
              <w:t xml:space="preserve"> </w:t>
            </w:r>
          </w:p>
        </w:tc>
        <w:tc>
          <w:tcPr>
            <w:tcW w:w="1560" w:type="dxa"/>
            <w:tcBorders>
              <w:top w:val="single" w:sz="2" w:space="0" w:color="auto"/>
              <w:left w:val="single" w:sz="2" w:space="0" w:color="auto"/>
              <w:bottom w:val="single" w:sz="2" w:space="0" w:color="auto"/>
              <w:right w:val="single" w:sz="2" w:space="0" w:color="auto"/>
            </w:tcBorders>
          </w:tcPr>
          <w:p w14:paraId="5D693DFC" w14:textId="77777777" w:rsidR="00A02EAE" w:rsidRPr="006E544A" w:rsidRDefault="00A02EAE" w:rsidP="002934DC">
            <w:pPr>
              <w:pStyle w:val="Qsanswer"/>
              <w:spacing w:before="40" w:after="0"/>
              <w:ind w:right="57"/>
              <w:rPr>
                <w:rFonts w:ascii="Verdana" w:hAnsi="Verdana" w:cs="Arial"/>
                <w:color w:val="auto"/>
              </w:rPr>
            </w:pPr>
            <w:r w:rsidRPr="006E544A">
              <w:rPr>
                <w:rFonts w:ascii="Verdana" w:hAnsi="Verdana" w:cs="Arial"/>
                <w:color w:val="auto"/>
              </w:rPr>
              <w:fldChar w:fldCharType="begin">
                <w:ffData>
                  <w:name w:val="Text32"/>
                  <w:enabled/>
                  <w:calcOnExit w:val="0"/>
                  <w:textInput/>
                </w:ffData>
              </w:fldChar>
            </w:r>
            <w:r w:rsidRPr="006E544A">
              <w:rPr>
                <w:rFonts w:ascii="Verdana" w:hAnsi="Verdana" w:cs="Arial"/>
                <w:color w:val="auto"/>
              </w:rPr>
              <w:instrText xml:space="preserve"> FORMTEXT </w:instrText>
            </w:r>
            <w:r w:rsidRPr="006E544A">
              <w:rPr>
                <w:rFonts w:ascii="Verdana" w:hAnsi="Verdana" w:cs="Arial"/>
                <w:color w:val="auto"/>
              </w:rPr>
            </w:r>
            <w:r w:rsidRPr="006E544A">
              <w:rPr>
                <w:rFonts w:ascii="Verdana" w:hAnsi="Verdana" w:cs="Arial"/>
                <w:color w:val="auto"/>
              </w:rPr>
              <w:fldChar w:fldCharType="separate"/>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color w:val="auto"/>
              </w:rPr>
              <w:fldChar w:fldCharType="end"/>
            </w:r>
          </w:p>
        </w:tc>
      </w:tr>
      <w:tr w:rsidR="00A02EAE" w:rsidRPr="006E544A" w14:paraId="3F59826E" w14:textId="77777777" w:rsidTr="00280EEA">
        <w:trPr>
          <w:cantSplit/>
        </w:trPr>
        <w:tc>
          <w:tcPr>
            <w:tcW w:w="709" w:type="dxa"/>
            <w:tcBorders>
              <w:bottom w:val="single" w:sz="12" w:space="0" w:color="C0C0C0"/>
            </w:tcBorders>
            <w:vAlign w:val="center"/>
          </w:tcPr>
          <w:p w14:paraId="0ED0CA95" w14:textId="77777777" w:rsidR="00A02EAE" w:rsidRPr="006E544A" w:rsidRDefault="00A02EAE" w:rsidP="002934DC">
            <w:pPr>
              <w:pStyle w:val="QspromptCharCharCharCharCharChar"/>
              <w:spacing w:line="240" w:lineRule="auto"/>
              <w:ind w:left="0"/>
              <w:jc w:val="center"/>
              <w:rPr>
                <w:rFonts w:ascii="Verdana" w:hAnsi="Verdana"/>
                <w:sz w:val="4"/>
              </w:rPr>
            </w:pPr>
          </w:p>
        </w:tc>
        <w:tc>
          <w:tcPr>
            <w:tcW w:w="3827" w:type="dxa"/>
            <w:tcBorders>
              <w:bottom w:val="single" w:sz="12" w:space="0" w:color="C0C0C0"/>
            </w:tcBorders>
            <w:vAlign w:val="center"/>
          </w:tcPr>
          <w:p w14:paraId="7AF87FA1" w14:textId="77777777" w:rsidR="00A02EAE" w:rsidRPr="006E544A" w:rsidRDefault="00A02EAE" w:rsidP="002934DC">
            <w:pPr>
              <w:pStyle w:val="QspromptCharCharCharCharCharChar"/>
              <w:spacing w:line="240" w:lineRule="auto"/>
              <w:ind w:left="0"/>
              <w:rPr>
                <w:rFonts w:ascii="Verdana" w:hAnsi="Verdana"/>
                <w:sz w:val="4"/>
              </w:rPr>
            </w:pPr>
          </w:p>
        </w:tc>
        <w:tc>
          <w:tcPr>
            <w:tcW w:w="1560" w:type="dxa"/>
            <w:tcBorders>
              <w:bottom w:val="single" w:sz="12" w:space="0" w:color="C0C0C0"/>
            </w:tcBorders>
            <w:vAlign w:val="center"/>
          </w:tcPr>
          <w:p w14:paraId="2A454AF6" w14:textId="77777777" w:rsidR="00A02EAE" w:rsidRPr="006E544A" w:rsidRDefault="00A02EAE" w:rsidP="002934DC">
            <w:pPr>
              <w:pStyle w:val="Qsanswer"/>
              <w:spacing w:after="0" w:line="240" w:lineRule="auto"/>
              <w:ind w:left="0" w:right="0"/>
              <w:rPr>
                <w:rFonts w:ascii="Verdana" w:hAnsi="Verdana"/>
                <w:color w:val="auto"/>
                <w:sz w:val="4"/>
              </w:rPr>
            </w:pPr>
          </w:p>
        </w:tc>
      </w:tr>
      <w:tr w:rsidR="00536500" w:rsidRPr="006E544A" w14:paraId="3F3EF5CB" w14:textId="77777777" w:rsidTr="00280EEA">
        <w:trPr>
          <w:cantSplit/>
        </w:trPr>
        <w:tc>
          <w:tcPr>
            <w:tcW w:w="709" w:type="dxa"/>
            <w:vAlign w:val="center"/>
          </w:tcPr>
          <w:p w14:paraId="67ED7F3D" w14:textId="77777777" w:rsidR="00536500" w:rsidRPr="006E544A" w:rsidRDefault="00536500" w:rsidP="001E19B8">
            <w:pPr>
              <w:pStyle w:val="QspromptCharCharCharCharCharChar"/>
              <w:spacing w:line="240" w:lineRule="auto"/>
              <w:ind w:left="0"/>
              <w:jc w:val="center"/>
              <w:rPr>
                <w:rFonts w:ascii="Verdana" w:hAnsi="Verdana"/>
                <w:sz w:val="4"/>
              </w:rPr>
            </w:pPr>
          </w:p>
        </w:tc>
        <w:tc>
          <w:tcPr>
            <w:tcW w:w="3827" w:type="dxa"/>
            <w:vAlign w:val="center"/>
          </w:tcPr>
          <w:p w14:paraId="1D3739BA" w14:textId="77777777" w:rsidR="00536500" w:rsidRPr="006E544A" w:rsidRDefault="00536500" w:rsidP="001E19B8">
            <w:pPr>
              <w:pStyle w:val="QspromptCharCharCharCharCharChar"/>
              <w:spacing w:line="240" w:lineRule="auto"/>
              <w:ind w:left="0"/>
              <w:rPr>
                <w:rFonts w:ascii="Verdana" w:hAnsi="Verdana"/>
                <w:sz w:val="4"/>
              </w:rPr>
            </w:pPr>
          </w:p>
        </w:tc>
        <w:tc>
          <w:tcPr>
            <w:tcW w:w="1560" w:type="dxa"/>
            <w:vAlign w:val="center"/>
          </w:tcPr>
          <w:p w14:paraId="6AAE63FE" w14:textId="77777777" w:rsidR="00536500" w:rsidRPr="006E544A" w:rsidRDefault="00536500" w:rsidP="001E19B8">
            <w:pPr>
              <w:pStyle w:val="Qsanswer"/>
              <w:spacing w:after="0" w:line="240" w:lineRule="auto"/>
              <w:ind w:left="0" w:right="0"/>
              <w:rPr>
                <w:rFonts w:ascii="Verdana" w:hAnsi="Verdana"/>
                <w:color w:val="auto"/>
                <w:sz w:val="4"/>
              </w:rPr>
            </w:pPr>
          </w:p>
        </w:tc>
      </w:tr>
      <w:tr w:rsidR="0068675F" w:rsidRPr="006E544A" w14:paraId="1EC7D417" w14:textId="77777777" w:rsidTr="00280EEA">
        <w:trPr>
          <w:cantSplit/>
          <w:trHeight w:hRule="exact" w:val="664"/>
        </w:trPr>
        <w:tc>
          <w:tcPr>
            <w:tcW w:w="709" w:type="dxa"/>
            <w:vAlign w:val="center"/>
          </w:tcPr>
          <w:p w14:paraId="6D684383" w14:textId="77777777" w:rsidR="0068675F" w:rsidRPr="006E544A" w:rsidRDefault="0068675F" w:rsidP="005052E6">
            <w:pPr>
              <w:pStyle w:val="QspromptCharCharCharCharCharChar"/>
              <w:spacing w:before="40"/>
              <w:jc w:val="center"/>
              <w:rPr>
                <w:rFonts w:ascii="Verdana" w:hAnsi="Verdana"/>
              </w:rPr>
            </w:pPr>
            <w:r w:rsidRPr="006E544A">
              <w:rPr>
                <w:rFonts w:ascii="Verdana" w:hAnsi="Verdana"/>
              </w:rPr>
              <w:fldChar w:fldCharType="begin"/>
            </w:r>
            <w:r w:rsidRPr="006E544A">
              <w:rPr>
                <w:rFonts w:ascii="Verdana" w:hAnsi="Verdana"/>
              </w:rPr>
              <w:instrText xml:space="preserve"> FORMCHECKBOX </w:instrText>
            </w:r>
            <w:r w:rsidRPr="006E544A">
              <w:rPr>
                <w:rFonts w:ascii="Verdana" w:hAnsi="Verdana"/>
              </w:rPr>
              <w:fldChar w:fldCharType="separate"/>
            </w:r>
            <w:r w:rsidRPr="006E544A">
              <w:rPr>
                <w:rFonts w:ascii="Verdana" w:hAnsi="Verdana"/>
              </w:rPr>
              <w:fldChar w:fldCharType="end"/>
            </w:r>
            <w:r w:rsidRPr="006E544A">
              <w:rPr>
                <w:rFonts w:ascii="Verdana" w:hAnsi="Verdana"/>
              </w:rPr>
              <w:fldChar w:fldCharType="begin">
                <w:ffData>
                  <w:name w:val="Check53"/>
                  <w:enabled/>
                  <w:calcOnExit w:val="0"/>
                  <w:checkBox>
                    <w:sizeAuto/>
                    <w:default w:val="0"/>
                  </w:checkBox>
                </w:ffData>
              </w:fldChar>
            </w:r>
            <w:r w:rsidRPr="006E544A">
              <w:rPr>
                <w:rFonts w:ascii="Verdana" w:hAnsi="Verdana"/>
              </w:rPr>
              <w:instrText xml:space="preserve"> FORMCHECKBOX </w:instrText>
            </w:r>
            <w:r w:rsidRPr="006E544A">
              <w:rPr>
                <w:rFonts w:ascii="Verdana" w:hAnsi="Verdana"/>
              </w:rPr>
            </w:r>
            <w:r w:rsidRPr="006E544A">
              <w:rPr>
                <w:rFonts w:ascii="Verdana" w:hAnsi="Verdana"/>
              </w:rPr>
              <w:fldChar w:fldCharType="separate"/>
            </w:r>
            <w:r w:rsidRPr="006E544A">
              <w:rPr>
                <w:rFonts w:ascii="Verdana" w:hAnsi="Verdana"/>
              </w:rPr>
              <w:fldChar w:fldCharType="end"/>
            </w:r>
          </w:p>
        </w:tc>
        <w:tc>
          <w:tcPr>
            <w:tcW w:w="3827" w:type="dxa"/>
            <w:tcBorders>
              <w:right w:val="single" w:sz="2" w:space="0" w:color="auto"/>
            </w:tcBorders>
            <w:vAlign w:val="center"/>
          </w:tcPr>
          <w:p w14:paraId="53F2DF77" w14:textId="77777777" w:rsidR="0068675F" w:rsidRPr="006E544A" w:rsidRDefault="00B91B59" w:rsidP="005052E6">
            <w:pPr>
              <w:pStyle w:val="QspromptCharCharCharCharCharChar"/>
              <w:spacing w:before="40"/>
              <w:rPr>
                <w:rFonts w:ascii="Verdana" w:hAnsi="Verdana"/>
              </w:rPr>
            </w:pPr>
            <w:r>
              <w:rPr>
                <w:rFonts w:ascii="Verdana" w:hAnsi="Verdana"/>
              </w:rPr>
              <w:t>Eligible LLP members’ capital</w:t>
            </w:r>
          </w:p>
        </w:tc>
        <w:tc>
          <w:tcPr>
            <w:tcW w:w="1560" w:type="dxa"/>
            <w:tcBorders>
              <w:top w:val="single" w:sz="2" w:space="0" w:color="auto"/>
              <w:left w:val="single" w:sz="2" w:space="0" w:color="auto"/>
              <w:bottom w:val="single" w:sz="2" w:space="0" w:color="auto"/>
              <w:right w:val="single" w:sz="2" w:space="0" w:color="auto"/>
            </w:tcBorders>
          </w:tcPr>
          <w:p w14:paraId="2773C135" w14:textId="77777777" w:rsidR="0068675F" w:rsidRPr="006E544A" w:rsidRDefault="0068675F" w:rsidP="005052E6">
            <w:pPr>
              <w:pStyle w:val="Qsanswer"/>
              <w:spacing w:before="40" w:after="0"/>
              <w:ind w:right="57"/>
              <w:rPr>
                <w:rFonts w:ascii="Verdana" w:hAnsi="Verdana" w:cs="Arial"/>
                <w:color w:val="auto"/>
              </w:rPr>
            </w:pPr>
            <w:r w:rsidRPr="006E544A">
              <w:rPr>
                <w:rFonts w:ascii="Verdana" w:hAnsi="Verdana" w:cs="Arial"/>
                <w:color w:val="auto"/>
              </w:rPr>
              <w:fldChar w:fldCharType="begin">
                <w:ffData>
                  <w:name w:val="Text32"/>
                  <w:enabled/>
                  <w:calcOnExit w:val="0"/>
                  <w:textInput/>
                </w:ffData>
              </w:fldChar>
            </w:r>
            <w:r w:rsidRPr="006E544A">
              <w:rPr>
                <w:rFonts w:ascii="Verdana" w:hAnsi="Verdana" w:cs="Arial"/>
                <w:color w:val="auto"/>
              </w:rPr>
              <w:instrText xml:space="preserve"> FORMTEXT </w:instrText>
            </w:r>
            <w:r w:rsidRPr="006E544A">
              <w:rPr>
                <w:rFonts w:ascii="Verdana" w:hAnsi="Verdana" w:cs="Arial"/>
                <w:color w:val="auto"/>
              </w:rPr>
            </w:r>
            <w:r w:rsidRPr="006E544A">
              <w:rPr>
                <w:rFonts w:ascii="Verdana" w:hAnsi="Verdana" w:cs="Arial"/>
                <w:color w:val="auto"/>
              </w:rPr>
              <w:fldChar w:fldCharType="separate"/>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color w:val="auto"/>
              </w:rPr>
              <w:fldChar w:fldCharType="end"/>
            </w:r>
          </w:p>
        </w:tc>
      </w:tr>
      <w:tr w:rsidR="0068675F" w:rsidRPr="006E544A" w14:paraId="152F9284" w14:textId="77777777" w:rsidTr="00280EEA">
        <w:trPr>
          <w:cantSplit/>
        </w:trPr>
        <w:tc>
          <w:tcPr>
            <w:tcW w:w="709" w:type="dxa"/>
            <w:tcBorders>
              <w:bottom w:val="single" w:sz="12" w:space="0" w:color="C0C0C0"/>
            </w:tcBorders>
            <w:vAlign w:val="center"/>
          </w:tcPr>
          <w:p w14:paraId="732034EB" w14:textId="77777777" w:rsidR="0068675F" w:rsidRPr="006E544A" w:rsidRDefault="0068675F" w:rsidP="005052E6">
            <w:pPr>
              <w:pStyle w:val="QspromptCharCharCharCharCharChar"/>
              <w:spacing w:line="240" w:lineRule="auto"/>
              <w:ind w:left="0"/>
              <w:jc w:val="center"/>
              <w:rPr>
                <w:rFonts w:ascii="Verdana" w:hAnsi="Verdana"/>
                <w:sz w:val="4"/>
              </w:rPr>
            </w:pPr>
          </w:p>
        </w:tc>
        <w:tc>
          <w:tcPr>
            <w:tcW w:w="3827" w:type="dxa"/>
            <w:tcBorders>
              <w:bottom w:val="single" w:sz="12" w:space="0" w:color="C0C0C0"/>
            </w:tcBorders>
            <w:vAlign w:val="center"/>
          </w:tcPr>
          <w:p w14:paraId="359B0EE9" w14:textId="77777777" w:rsidR="0068675F" w:rsidRPr="006E544A" w:rsidRDefault="0068675F" w:rsidP="005052E6">
            <w:pPr>
              <w:pStyle w:val="QspromptCharCharCharCharCharChar"/>
              <w:spacing w:line="240" w:lineRule="auto"/>
              <w:ind w:left="0"/>
              <w:rPr>
                <w:rFonts w:ascii="Verdana" w:hAnsi="Verdana"/>
                <w:sz w:val="4"/>
              </w:rPr>
            </w:pPr>
          </w:p>
        </w:tc>
        <w:tc>
          <w:tcPr>
            <w:tcW w:w="1560" w:type="dxa"/>
            <w:tcBorders>
              <w:bottom w:val="single" w:sz="12" w:space="0" w:color="C0C0C0"/>
            </w:tcBorders>
            <w:vAlign w:val="center"/>
          </w:tcPr>
          <w:p w14:paraId="1897DE15" w14:textId="77777777" w:rsidR="0068675F" w:rsidRPr="006E544A" w:rsidRDefault="0068675F" w:rsidP="005052E6">
            <w:pPr>
              <w:pStyle w:val="Qsanswer"/>
              <w:spacing w:after="0" w:line="240" w:lineRule="auto"/>
              <w:ind w:left="0" w:right="0"/>
              <w:rPr>
                <w:rFonts w:ascii="Verdana" w:hAnsi="Verdana"/>
                <w:color w:val="auto"/>
                <w:sz w:val="4"/>
              </w:rPr>
            </w:pPr>
          </w:p>
        </w:tc>
      </w:tr>
      <w:tr w:rsidR="00536500" w:rsidRPr="006E544A" w14:paraId="35D8D563" w14:textId="77777777" w:rsidTr="00280EEA">
        <w:trPr>
          <w:cantSplit/>
          <w:trHeight w:hRule="exact" w:val="664"/>
        </w:trPr>
        <w:tc>
          <w:tcPr>
            <w:tcW w:w="709" w:type="dxa"/>
            <w:vAlign w:val="center"/>
          </w:tcPr>
          <w:p w14:paraId="5D147EFC" w14:textId="77777777" w:rsidR="00536500" w:rsidRPr="006E544A" w:rsidRDefault="00536500" w:rsidP="001E19B8">
            <w:pPr>
              <w:pStyle w:val="QspromptCharCharCharCharCharChar"/>
              <w:spacing w:before="40"/>
              <w:jc w:val="center"/>
              <w:rPr>
                <w:rFonts w:ascii="Verdana" w:hAnsi="Verdana"/>
              </w:rPr>
            </w:pPr>
            <w:r w:rsidRPr="006E544A">
              <w:rPr>
                <w:rFonts w:ascii="Verdana" w:hAnsi="Verdana"/>
              </w:rPr>
              <w:fldChar w:fldCharType="begin"/>
            </w:r>
            <w:r w:rsidRPr="006E544A">
              <w:rPr>
                <w:rFonts w:ascii="Verdana" w:hAnsi="Verdana"/>
              </w:rPr>
              <w:instrText xml:space="preserve"> FORMCHECKBOX </w:instrText>
            </w:r>
            <w:r w:rsidRPr="006E544A">
              <w:rPr>
                <w:rFonts w:ascii="Verdana" w:hAnsi="Verdana"/>
              </w:rPr>
              <w:fldChar w:fldCharType="separate"/>
            </w:r>
            <w:r w:rsidRPr="006E544A">
              <w:rPr>
                <w:rFonts w:ascii="Verdana" w:hAnsi="Verdana"/>
              </w:rPr>
              <w:fldChar w:fldCharType="end"/>
            </w:r>
            <w:r w:rsidRPr="006E544A">
              <w:rPr>
                <w:rFonts w:ascii="Verdana" w:hAnsi="Verdana"/>
              </w:rPr>
              <w:fldChar w:fldCharType="begin">
                <w:ffData>
                  <w:name w:val="Check53"/>
                  <w:enabled/>
                  <w:calcOnExit w:val="0"/>
                  <w:checkBox>
                    <w:sizeAuto/>
                    <w:default w:val="0"/>
                  </w:checkBox>
                </w:ffData>
              </w:fldChar>
            </w:r>
            <w:r w:rsidRPr="006E544A">
              <w:rPr>
                <w:rFonts w:ascii="Verdana" w:hAnsi="Verdana"/>
              </w:rPr>
              <w:instrText xml:space="preserve"> FORMCHECKBOX </w:instrText>
            </w:r>
            <w:r w:rsidRPr="006E544A">
              <w:rPr>
                <w:rFonts w:ascii="Verdana" w:hAnsi="Verdana"/>
              </w:rPr>
            </w:r>
            <w:r w:rsidRPr="006E544A">
              <w:rPr>
                <w:rFonts w:ascii="Verdana" w:hAnsi="Verdana"/>
              </w:rPr>
              <w:fldChar w:fldCharType="separate"/>
            </w:r>
            <w:r w:rsidRPr="006E544A">
              <w:rPr>
                <w:rFonts w:ascii="Verdana" w:hAnsi="Verdana"/>
              </w:rPr>
              <w:fldChar w:fldCharType="end"/>
            </w:r>
          </w:p>
        </w:tc>
        <w:tc>
          <w:tcPr>
            <w:tcW w:w="3827" w:type="dxa"/>
            <w:tcBorders>
              <w:right w:val="single" w:sz="2" w:space="0" w:color="auto"/>
            </w:tcBorders>
            <w:vAlign w:val="center"/>
          </w:tcPr>
          <w:p w14:paraId="765869C0" w14:textId="77777777" w:rsidR="00536500" w:rsidRPr="006E544A" w:rsidRDefault="00B91B59" w:rsidP="00536500">
            <w:pPr>
              <w:pStyle w:val="QspromptCharCharCharCharCharChar"/>
              <w:spacing w:before="40"/>
              <w:rPr>
                <w:rFonts w:ascii="Verdana" w:hAnsi="Verdana"/>
              </w:rPr>
            </w:pPr>
            <w:r>
              <w:rPr>
                <w:rFonts w:ascii="Verdana" w:hAnsi="Verdana"/>
              </w:rPr>
              <w:t>(Audited) reserves</w:t>
            </w:r>
            <w:r w:rsidDel="00B91B59">
              <w:rPr>
                <w:rFonts w:ascii="Verdana" w:hAnsi="Verdana"/>
              </w:rPr>
              <w:t xml:space="preserve"> </w:t>
            </w:r>
          </w:p>
        </w:tc>
        <w:tc>
          <w:tcPr>
            <w:tcW w:w="1560" w:type="dxa"/>
            <w:tcBorders>
              <w:top w:val="single" w:sz="2" w:space="0" w:color="auto"/>
              <w:left w:val="single" w:sz="2" w:space="0" w:color="auto"/>
              <w:bottom w:val="single" w:sz="2" w:space="0" w:color="auto"/>
              <w:right w:val="single" w:sz="2" w:space="0" w:color="auto"/>
            </w:tcBorders>
          </w:tcPr>
          <w:p w14:paraId="38DDF3A5" w14:textId="77777777" w:rsidR="00536500" w:rsidRPr="006E544A" w:rsidRDefault="00536500" w:rsidP="001E19B8">
            <w:pPr>
              <w:pStyle w:val="Qsanswer"/>
              <w:spacing w:before="40" w:after="0"/>
              <w:ind w:right="57"/>
              <w:rPr>
                <w:rFonts w:ascii="Verdana" w:hAnsi="Verdana" w:cs="Arial"/>
                <w:color w:val="auto"/>
              </w:rPr>
            </w:pPr>
            <w:r w:rsidRPr="006E544A">
              <w:rPr>
                <w:rFonts w:ascii="Verdana" w:hAnsi="Verdana" w:cs="Arial"/>
                <w:color w:val="auto"/>
              </w:rPr>
              <w:fldChar w:fldCharType="begin">
                <w:ffData>
                  <w:name w:val="Text32"/>
                  <w:enabled/>
                  <w:calcOnExit w:val="0"/>
                  <w:textInput/>
                </w:ffData>
              </w:fldChar>
            </w:r>
            <w:r w:rsidRPr="006E544A">
              <w:rPr>
                <w:rFonts w:ascii="Verdana" w:hAnsi="Verdana" w:cs="Arial"/>
                <w:color w:val="auto"/>
              </w:rPr>
              <w:instrText xml:space="preserve"> FORMTEXT </w:instrText>
            </w:r>
            <w:r w:rsidRPr="006E544A">
              <w:rPr>
                <w:rFonts w:ascii="Verdana" w:hAnsi="Verdana" w:cs="Arial"/>
                <w:color w:val="auto"/>
              </w:rPr>
            </w:r>
            <w:r w:rsidRPr="006E544A">
              <w:rPr>
                <w:rFonts w:ascii="Verdana" w:hAnsi="Verdana" w:cs="Arial"/>
                <w:color w:val="auto"/>
              </w:rPr>
              <w:fldChar w:fldCharType="separate"/>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color w:val="auto"/>
              </w:rPr>
              <w:fldChar w:fldCharType="end"/>
            </w:r>
          </w:p>
        </w:tc>
      </w:tr>
      <w:tr w:rsidR="00536500" w:rsidRPr="006E544A" w14:paraId="7628D169" w14:textId="77777777" w:rsidTr="00280EEA">
        <w:trPr>
          <w:cantSplit/>
        </w:trPr>
        <w:tc>
          <w:tcPr>
            <w:tcW w:w="709" w:type="dxa"/>
            <w:tcBorders>
              <w:bottom w:val="single" w:sz="12" w:space="0" w:color="C0C0C0"/>
            </w:tcBorders>
            <w:vAlign w:val="center"/>
          </w:tcPr>
          <w:p w14:paraId="5A7F05A3" w14:textId="77777777" w:rsidR="00536500" w:rsidRPr="006E544A" w:rsidRDefault="00536500" w:rsidP="001E19B8">
            <w:pPr>
              <w:pStyle w:val="QspromptCharCharCharCharCharChar"/>
              <w:spacing w:line="240" w:lineRule="auto"/>
              <w:ind w:left="0"/>
              <w:jc w:val="center"/>
              <w:rPr>
                <w:rFonts w:ascii="Verdana" w:hAnsi="Verdana"/>
                <w:sz w:val="4"/>
              </w:rPr>
            </w:pPr>
          </w:p>
        </w:tc>
        <w:tc>
          <w:tcPr>
            <w:tcW w:w="3827" w:type="dxa"/>
            <w:tcBorders>
              <w:bottom w:val="single" w:sz="12" w:space="0" w:color="C0C0C0"/>
            </w:tcBorders>
            <w:vAlign w:val="center"/>
          </w:tcPr>
          <w:p w14:paraId="560833C7" w14:textId="77777777" w:rsidR="00536500" w:rsidRPr="006E544A" w:rsidRDefault="00536500" w:rsidP="001E19B8">
            <w:pPr>
              <w:pStyle w:val="QspromptCharCharCharCharCharChar"/>
              <w:spacing w:line="240" w:lineRule="auto"/>
              <w:ind w:left="0"/>
              <w:rPr>
                <w:rFonts w:ascii="Verdana" w:hAnsi="Verdana"/>
                <w:sz w:val="4"/>
              </w:rPr>
            </w:pPr>
          </w:p>
        </w:tc>
        <w:tc>
          <w:tcPr>
            <w:tcW w:w="1560" w:type="dxa"/>
            <w:tcBorders>
              <w:bottom w:val="single" w:sz="12" w:space="0" w:color="C0C0C0"/>
            </w:tcBorders>
            <w:vAlign w:val="center"/>
          </w:tcPr>
          <w:p w14:paraId="13B732E9" w14:textId="77777777" w:rsidR="00536500" w:rsidRPr="006E544A" w:rsidRDefault="00536500" w:rsidP="001E19B8">
            <w:pPr>
              <w:pStyle w:val="Qsanswer"/>
              <w:spacing w:after="0" w:line="240" w:lineRule="auto"/>
              <w:ind w:left="0" w:right="0"/>
              <w:rPr>
                <w:rFonts w:ascii="Verdana" w:hAnsi="Verdana"/>
                <w:color w:val="auto"/>
                <w:sz w:val="4"/>
              </w:rPr>
            </w:pPr>
          </w:p>
        </w:tc>
      </w:tr>
      <w:tr w:rsidR="00536500" w:rsidRPr="006E544A" w14:paraId="0DF94E8C" w14:textId="77777777" w:rsidTr="00280EEA">
        <w:trPr>
          <w:cantSplit/>
        </w:trPr>
        <w:tc>
          <w:tcPr>
            <w:tcW w:w="709" w:type="dxa"/>
            <w:vAlign w:val="center"/>
          </w:tcPr>
          <w:p w14:paraId="16F68EE6" w14:textId="77777777" w:rsidR="00536500" w:rsidRPr="006E544A" w:rsidRDefault="00536500" w:rsidP="001E19B8">
            <w:pPr>
              <w:pStyle w:val="QspromptCharCharCharCharCharChar"/>
              <w:spacing w:line="240" w:lineRule="auto"/>
              <w:ind w:left="0"/>
              <w:jc w:val="center"/>
              <w:rPr>
                <w:rFonts w:ascii="Verdana" w:hAnsi="Verdana"/>
                <w:sz w:val="4"/>
              </w:rPr>
            </w:pPr>
          </w:p>
        </w:tc>
        <w:tc>
          <w:tcPr>
            <w:tcW w:w="3827" w:type="dxa"/>
            <w:vAlign w:val="center"/>
          </w:tcPr>
          <w:p w14:paraId="0BD4DACF" w14:textId="77777777" w:rsidR="00536500" w:rsidRPr="006E544A" w:rsidRDefault="00536500" w:rsidP="001E19B8">
            <w:pPr>
              <w:pStyle w:val="QspromptCharCharCharCharCharChar"/>
              <w:spacing w:line="240" w:lineRule="auto"/>
              <w:ind w:left="0"/>
              <w:rPr>
                <w:rFonts w:ascii="Verdana" w:hAnsi="Verdana"/>
                <w:sz w:val="4"/>
              </w:rPr>
            </w:pPr>
          </w:p>
        </w:tc>
        <w:tc>
          <w:tcPr>
            <w:tcW w:w="1560" w:type="dxa"/>
            <w:vAlign w:val="center"/>
          </w:tcPr>
          <w:p w14:paraId="7FDAF516" w14:textId="77777777" w:rsidR="00536500" w:rsidRPr="006E544A" w:rsidRDefault="00536500" w:rsidP="001E19B8">
            <w:pPr>
              <w:pStyle w:val="Qsanswer"/>
              <w:spacing w:after="0" w:line="240" w:lineRule="auto"/>
              <w:ind w:left="0" w:right="0"/>
              <w:rPr>
                <w:rFonts w:ascii="Verdana" w:hAnsi="Verdana"/>
                <w:color w:val="auto"/>
                <w:sz w:val="4"/>
              </w:rPr>
            </w:pPr>
          </w:p>
        </w:tc>
      </w:tr>
      <w:tr w:rsidR="00A02EAE" w:rsidRPr="006E544A" w14:paraId="40C6E75D" w14:textId="77777777" w:rsidTr="00280EEA">
        <w:trPr>
          <w:cantSplit/>
        </w:trPr>
        <w:tc>
          <w:tcPr>
            <w:tcW w:w="709" w:type="dxa"/>
            <w:vAlign w:val="center"/>
          </w:tcPr>
          <w:p w14:paraId="30470696" w14:textId="77777777" w:rsidR="00A02EAE" w:rsidRPr="006E544A" w:rsidRDefault="00A02EAE" w:rsidP="002934DC">
            <w:pPr>
              <w:pStyle w:val="QspromptCharCharCharCharCharChar"/>
              <w:spacing w:line="240" w:lineRule="auto"/>
              <w:ind w:left="0"/>
              <w:jc w:val="center"/>
              <w:rPr>
                <w:rFonts w:ascii="Verdana" w:hAnsi="Verdana"/>
                <w:sz w:val="4"/>
              </w:rPr>
            </w:pPr>
          </w:p>
        </w:tc>
        <w:tc>
          <w:tcPr>
            <w:tcW w:w="3827" w:type="dxa"/>
            <w:vAlign w:val="center"/>
          </w:tcPr>
          <w:p w14:paraId="2FD46509" w14:textId="77777777" w:rsidR="00A02EAE" w:rsidRPr="006E544A" w:rsidRDefault="00A02EAE" w:rsidP="002934DC">
            <w:pPr>
              <w:pStyle w:val="QspromptCharCharCharCharCharChar"/>
              <w:spacing w:line="240" w:lineRule="auto"/>
              <w:ind w:left="0"/>
              <w:rPr>
                <w:rFonts w:ascii="Verdana" w:hAnsi="Verdana"/>
                <w:sz w:val="4"/>
              </w:rPr>
            </w:pPr>
          </w:p>
        </w:tc>
        <w:tc>
          <w:tcPr>
            <w:tcW w:w="1560" w:type="dxa"/>
            <w:vAlign w:val="center"/>
          </w:tcPr>
          <w:p w14:paraId="0234DB1F" w14:textId="77777777" w:rsidR="00A02EAE" w:rsidRPr="006E544A" w:rsidRDefault="00A02EAE" w:rsidP="002934DC">
            <w:pPr>
              <w:pStyle w:val="Qsanswer"/>
              <w:spacing w:after="0" w:line="240" w:lineRule="auto"/>
              <w:ind w:left="0" w:right="0"/>
              <w:rPr>
                <w:rFonts w:ascii="Verdana" w:hAnsi="Verdana"/>
                <w:color w:val="auto"/>
                <w:sz w:val="4"/>
              </w:rPr>
            </w:pPr>
          </w:p>
        </w:tc>
      </w:tr>
      <w:tr w:rsidR="00A02EAE" w:rsidRPr="006E544A" w14:paraId="356152BD" w14:textId="77777777" w:rsidTr="003161CB">
        <w:trPr>
          <w:cantSplit/>
          <w:trHeight w:hRule="exact" w:val="578"/>
        </w:trPr>
        <w:tc>
          <w:tcPr>
            <w:tcW w:w="709" w:type="dxa"/>
            <w:vAlign w:val="center"/>
          </w:tcPr>
          <w:p w14:paraId="29A6AFFC" w14:textId="77777777" w:rsidR="00A02EAE" w:rsidRPr="006E544A" w:rsidRDefault="00A02EAE" w:rsidP="002934DC">
            <w:pPr>
              <w:pStyle w:val="QspromptCharCharCharCharCharChar"/>
              <w:spacing w:before="40"/>
              <w:jc w:val="center"/>
              <w:rPr>
                <w:rFonts w:ascii="Verdana" w:hAnsi="Verdana"/>
              </w:rPr>
            </w:pPr>
            <w:r w:rsidRPr="006E544A">
              <w:rPr>
                <w:rFonts w:ascii="Verdana" w:hAnsi="Verdana"/>
              </w:rPr>
              <w:fldChar w:fldCharType="begin"/>
            </w:r>
            <w:r w:rsidRPr="006E544A">
              <w:rPr>
                <w:rFonts w:ascii="Verdana" w:hAnsi="Verdana"/>
              </w:rPr>
              <w:instrText xml:space="preserve"> FORMCHECKBOX </w:instrText>
            </w:r>
            <w:r w:rsidRPr="006E544A">
              <w:rPr>
                <w:rFonts w:ascii="Verdana" w:hAnsi="Verdana"/>
              </w:rPr>
              <w:fldChar w:fldCharType="separate"/>
            </w:r>
            <w:r w:rsidRPr="006E544A">
              <w:rPr>
                <w:rFonts w:ascii="Verdana" w:hAnsi="Verdana"/>
              </w:rPr>
              <w:fldChar w:fldCharType="end"/>
            </w:r>
            <w:r w:rsidRPr="006E544A">
              <w:rPr>
                <w:rFonts w:ascii="Verdana" w:hAnsi="Verdana"/>
              </w:rPr>
              <w:fldChar w:fldCharType="begin">
                <w:ffData>
                  <w:name w:val="Check53"/>
                  <w:enabled/>
                  <w:calcOnExit w:val="0"/>
                  <w:checkBox>
                    <w:sizeAuto/>
                    <w:default w:val="0"/>
                  </w:checkBox>
                </w:ffData>
              </w:fldChar>
            </w:r>
            <w:r w:rsidRPr="006E544A">
              <w:rPr>
                <w:rFonts w:ascii="Verdana" w:hAnsi="Verdana"/>
              </w:rPr>
              <w:instrText xml:space="preserve"> FORMCHECKBOX </w:instrText>
            </w:r>
            <w:r w:rsidRPr="006E544A">
              <w:rPr>
                <w:rFonts w:ascii="Verdana" w:hAnsi="Verdana"/>
              </w:rPr>
            </w:r>
            <w:r w:rsidRPr="006E544A">
              <w:rPr>
                <w:rFonts w:ascii="Verdana" w:hAnsi="Verdana"/>
              </w:rPr>
              <w:fldChar w:fldCharType="separate"/>
            </w:r>
            <w:r w:rsidRPr="006E544A">
              <w:rPr>
                <w:rFonts w:ascii="Verdana" w:hAnsi="Verdana"/>
              </w:rPr>
              <w:fldChar w:fldCharType="end"/>
            </w:r>
          </w:p>
        </w:tc>
        <w:tc>
          <w:tcPr>
            <w:tcW w:w="3827" w:type="dxa"/>
            <w:tcBorders>
              <w:right w:val="single" w:sz="2" w:space="0" w:color="auto"/>
            </w:tcBorders>
            <w:vAlign w:val="center"/>
          </w:tcPr>
          <w:p w14:paraId="7ABA0ED1" w14:textId="32797DF8" w:rsidR="00A02EAE" w:rsidRPr="006E544A" w:rsidRDefault="00B91B59" w:rsidP="002934DC">
            <w:pPr>
              <w:pStyle w:val="QspromptCharCharCharCharCharChar"/>
              <w:spacing w:before="40"/>
              <w:rPr>
                <w:rFonts w:ascii="Verdana" w:hAnsi="Verdana"/>
              </w:rPr>
            </w:pPr>
            <w:r>
              <w:rPr>
                <w:rFonts w:ascii="Verdana" w:hAnsi="Verdana"/>
              </w:rPr>
              <w:t>Subordinated loans</w:t>
            </w:r>
            <w:r w:rsidDel="00B91B59">
              <w:rPr>
                <w:rFonts w:ascii="Verdana" w:hAnsi="Verdana"/>
              </w:rPr>
              <w:t xml:space="preserve"> </w:t>
            </w:r>
            <w:r>
              <w:rPr>
                <w:rFonts w:ascii="Verdana" w:hAnsi="Verdana"/>
              </w:rPr>
              <w:br/>
              <w:t xml:space="preserve">Debt capital </w:t>
            </w:r>
          </w:p>
        </w:tc>
        <w:tc>
          <w:tcPr>
            <w:tcW w:w="1560" w:type="dxa"/>
            <w:tcBorders>
              <w:top w:val="single" w:sz="2" w:space="0" w:color="auto"/>
              <w:left w:val="single" w:sz="2" w:space="0" w:color="auto"/>
              <w:bottom w:val="single" w:sz="2" w:space="0" w:color="auto"/>
              <w:right w:val="single" w:sz="2" w:space="0" w:color="auto"/>
            </w:tcBorders>
          </w:tcPr>
          <w:p w14:paraId="4ED75193" w14:textId="77777777" w:rsidR="00A02EAE" w:rsidRPr="006E544A" w:rsidRDefault="00A02EAE" w:rsidP="002934DC">
            <w:pPr>
              <w:pStyle w:val="Qsanswer"/>
              <w:spacing w:before="40" w:after="0"/>
              <w:ind w:right="57"/>
              <w:rPr>
                <w:rFonts w:ascii="Verdana" w:hAnsi="Verdana" w:cs="Arial"/>
                <w:color w:val="auto"/>
              </w:rPr>
            </w:pPr>
            <w:r w:rsidRPr="006E544A">
              <w:rPr>
                <w:rFonts w:ascii="Verdana" w:hAnsi="Verdana" w:cs="Arial"/>
                <w:color w:val="auto"/>
              </w:rPr>
              <w:fldChar w:fldCharType="begin">
                <w:ffData>
                  <w:name w:val="Text32"/>
                  <w:enabled/>
                  <w:calcOnExit w:val="0"/>
                  <w:textInput/>
                </w:ffData>
              </w:fldChar>
            </w:r>
            <w:r w:rsidRPr="006E544A">
              <w:rPr>
                <w:rFonts w:ascii="Verdana" w:hAnsi="Verdana" w:cs="Arial"/>
                <w:color w:val="auto"/>
              </w:rPr>
              <w:instrText xml:space="preserve"> FORMTEXT </w:instrText>
            </w:r>
            <w:r w:rsidRPr="006E544A">
              <w:rPr>
                <w:rFonts w:ascii="Verdana" w:hAnsi="Verdana" w:cs="Arial"/>
                <w:color w:val="auto"/>
              </w:rPr>
            </w:r>
            <w:r w:rsidRPr="006E544A">
              <w:rPr>
                <w:rFonts w:ascii="Verdana" w:hAnsi="Verdana" w:cs="Arial"/>
                <w:color w:val="auto"/>
              </w:rPr>
              <w:fldChar w:fldCharType="separate"/>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color w:val="auto"/>
              </w:rPr>
              <w:fldChar w:fldCharType="end"/>
            </w:r>
          </w:p>
        </w:tc>
      </w:tr>
      <w:tr w:rsidR="00A02EAE" w:rsidRPr="006E544A" w14:paraId="1FB57B54" w14:textId="77777777" w:rsidTr="00280EEA">
        <w:trPr>
          <w:cantSplit/>
        </w:trPr>
        <w:tc>
          <w:tcPr>
            <w:tcW w:w="709" w:type="dxa"/>
            <w:tcBorders>
              <w:bottom w:val="single" w:sz="12" w:space="0" w:color="C0C0C0"/>
            </w:tcBorders>
            <w:vAlign w:val="center"/>
          </w:tcPr>
          <w:p w14:paraId="71AFEA6F" w14:textId="77777777" w:rsidR="00A02EAE" w:rsidRPr="006E544A" w:rsidRDefault="00A02EAE" w:rsidP="002934DC">
            <w:pPr>
              <w:pStyle w:val="QspromptCharCharCharCharCharChar"/>
              <w:spacing w:line="240" w:lineRule="auto"/>
              <w:ind w:left="0"/>
              <w:jc w:val="center"/>
              <w:rPr>
                <w:rFonts w:ascii="Verdana" w:hAnsi="Verdana"/>
                <w:sz w:val="4"/>
              </w:rPr>
            </w:pPr>
          </w:p>
        </w:tc>
        <w:tc>
          <w:tcPr>
            <w:tcW w:w="3827" w:type="dxa"/>
            <w:tcBorders>
              <w:bottom w:val="single" w:sz="12" w:space="0" w:color="C0C0C0"/>
            </w:tcBorders>
            <w:vAlign w:val="center"/>
          </w:tcPr>
          <w:p w14:paraId="04C192FF" w14:textId="77777777" w:rsidR="00A02EAE" w:rsidRPr="006E544A" w:rsidRDefault="00A02EAE" w:rsidP="002934DC">
            <w:pPr>
              <w:pStyle w:val="QspromptCharCharCharCharCharChar"/>
              <w:spacing w:line="240" w:lineRule="auto"/>
              <w:ind w:left="0"/>
              <w:rPr>
                <w:rFonts w:ascii="Verdana" w:hAnsi="Verdana"/>
                <w:sz w:val="4"/>
              </w:rPr>
            </w:pPr>
          </w:p>
        </w:tc>
        <w:tc>
          <w:tcPr>
            <w:tcW w:w="1560" w:type="dxa"/>
            <w:tcBorders>
              <w:bottom w:val="single" w:sz="12" w:space="0" w:color="C0C0C0"/>
            </w:tcBorders>
            <w:vAlign w:val="center"/>
          </w:tcPr>
          <w:p w14:paraId="1130FF0E" w14:textId="77777777" w:rsidR="00A02EAE" w:rsidRPr="006E544A" w:rsidRDefault="00A02EAE" w:rsidP="002934DC">
            <w:pPr>
              <w:pStyle w:val="Qsanswer"/>
              <w:spacing w:after="0" w:line="240" w:lineRule="auto"/>
              <w:ind w:left="0" w:right="0"/>
              <w:rPr>
                <w:rFonts w:ascii="Verdana" w:hAnsi="Verdana"/>
                <w:color w:val="auto"/>
                <w:sz w:val="4"/>
              </w:rPr>
            </w:pPr>
          </w:p>
        </w:tc>
      </w:tr>
      <w:tr w:rsidR="00A02EAE" w:rsidRPr="006E544A" w14:paraId="4DFB6831" w14:textId="77777777" w:rsidTr="00280EEA">
        <w:trPr>
          <w:cantSplit/>
        </w:trPr>
        <w:tc>
          <w:tcPr>
            <w:tcW w:w="709" w:type="dxa"/>
            <w:vAlign w:val="center"/>
          </w:tcPr>
          <w:p w14:paraId="104904AF" w14:textId="77777777" w:rsidR="00A02EAE" w:rsidRPr="006E544A" w:rsidRDefault="00A02EAE" w:rsidP="002934DC">
            <w:pPr>
              <w:pStyle w:val="QspromptCharCharCharCharCharChar"/>
              <w:spacing w:line="240" w:lineRule="auto"/>
              <w:ind w:left="0"/>
              <w:jc w:val="center"/>
              <w:rPr>
                <w:rFonts w:ascii="Verdana" w:hAnsi="Verdana"/>
                <w:sz w:val="4"/>
              </w:rPr>
            </w:pPr>
          </w:p>
        </w:tc>
        <w:tc>
          <w:tcPr>
            <w:tcW w:w="3827" w:type="dxa"/>
            <w:vAlign w:val="center"/>
          </w:tcPr>
          <w:p w14:paraId="5C4565C5" w14:textId="77777777" w:rsidR="00A02EAE" w:rsidRPr="006E544A" w:rsidRDefault="00A02EAE" w:rsidP="002934DC">
            <w:pPr>
              <w:pStyle w:val="QspromptCharCharCharCharCharChar"/>
              <w:spacing w:line="240" w:lineRule="auto"/>
              <w:ind w:left="0"/>
              <w:rPr>
                <w:rFonts w:ascii="Verdana" w:hAnsi="Verdana"/>
                <w:sz w:val="4"/>
              </w:rPr>
            </w:pPr>
          </w:p>
        </w:tc>
        <w:tc>
          <w:tcPr>
            <w:tcW w:w="1560" w:type="dxa"/>
            <w:vAlign w:val="center"/>
          </w:tcPr>
          <w:p w14:paraId="6D5E193F" w14:textId="77777777" w:rsidR="00A02EAE" w:rsidRPr="006E544A" w:rsidRDefault="00A02EAE" w:rsidP="002934DC">
            <w:pPr>
              <w:pStyle w:val="Qsanswer"/>
              <w:spacing w:after="0" w:line="240" w:lineRule="auto"/>
              <w:ind w:left="0" w:right="0"/>
              <w:rPr>
                <w:rFonts w:ascii="Verdana" w:hAnsi="Verdana"/>
                <w:color w:val="auto"/>
                <w:sz w:val="4"/>
              </w:rPr>
            </w:pPr>
          </w:p>
        </w:tc>
      </w:tr>
      <w:tr w:rsidR="00A02EAE" w:rsidRPr="006E544A" w14:paraId="1F505C40" w14:textId="77777777" w:rsidTr="00E178EF">
        <w:trPr>
          <w:cantSplit/>
          <w:trHeight w:hRule="exact" w:val="444"/>
        </w:trPr>
        <w:tc>
          <w:tcPr>
            <w:tcW w:w="709" w:type="dxa"/>
            <w:vAlign w:val="center"/>
          </w:tcPr>
          <w:p w14:paraId="40D905A1" w14:textId="77777777" w:rsidR="00A02EAE" w:rsidRPr="006E544A" w:rsidRDefault="00A02EAE" w:rsidP="002934DC">
            <w:pPr>
              <w:pStyle w:val="QspromptCharCharCharCharCharChar"/>
              <w:spacing w:before="40"/>
              <w:jc w:val="center"/>
              <w:rPr>
                <w:rFonts w:ascii="Verdana" w:hAnsi="Verdana"/>
              </w:rPr>
            </w:pPr>
            <w:r w:rsidRPr="006E544A">
              <w:rPr>
                <w:rFonts w:ascii="Verdana" w:hAnsi="Verdana"/>
              </w:rPr>
              <w:fldChar w:fldCharType="begin"/>
            </w:r>
            <w:r w:rsidRPr="006E544A">
              <w:rPr>
                <w:rFonts w:ascii="Verdana" w:hAnsi="Verdana"/>
              </w:rPr>
              <w:instrText xml:space="preserve"> FORMCHECKBOX </w:instrText>
            </w:r>
            <w:r w:rsidRPr="006E544A">
              <w:rPr>
                <w:rFonts w:ascii="Verdana" w:hAnsi="Verdana"/>
              </w:rPr>
              <w:fldChar w:fldCharType="separate"/>
            </w:r>
            <w:r w:rsidRPr="006E544A">
              <w:rPr>
                <w:rFonts w:ascii="Verdana" w:hAnsi="Verdana"/>
              </w:rPr>
              <w:fldChar w:fldCharType="end"/>
            </w:r>
            <w:r w:rsidRPr="006E544A">
              <w:rPr>
                <w:rFonts w:ascii="Verdana" w:hAnsi="Verdana"/>
              </w:rPr>
              <w:fldChar w:fldCharType="begin">
                <w:ffData>
                  <w:name w:val="Check53"/>
                  <w:enabled/>
                  <w:calcOnExit w:val="0"/>
                  <w:checkBox>
                    <w:sizeAuto/>
                    <w:default w:val="0"/>
                  </w:checkBox>
                </w:ffData>
              </w:fldChar>
            </w:r>
            <w:r w:rsidRPr="006E544A">
              <w:rPr>
                <w:rFonts w:ascii="Verdana" w:hAnsi="Verdana"/>
              </w:rPr>
              <w:instrText xml:space="preserve"> FORMCHECKBOX </w:instrText>
            </w:r>
            <w:r w:rsidRPr="006E544A">
              <w:rPr>
                <w:rFonts w:ascii="Verdana" w:hAnsi="Verdana"/>
              </w:rPr>
            </w:r>
            <w:r w:rsidRPr="006E544A">
              <w:rPr>
                <w:rFonts w:ascii="Verdana" w:hAnsi="Verdana"/>
              </w:rPr>
              <w:fldChar w:fldCharType="separate"/>
            </w:r>
            <w:r w:rsidRPr="006E544A">
              <w:rPr>
                <w:rFonts w:ascii="Verdana" w:hAnsi="Verdana"/>
              </w:rPr>
              <w:fldChar w:fldCharType="end"/>
            </w:r>
          </w:p>
        </w:tc>
        <w:tc>
          <w:tcPr>
            <w:tcW w:w="3827" w:type="dxa"/>
            <w:tcBorders>
              <w:right w:val="single" w:sz="2" w:space="0" w:color="auto"/>
            </w:tcBorders>
            <w:vAlign w:val="center"/>
          </w:tcPr>
          <w:p w14:paraId="60B9C58E" w14:textId="3ED7BA75" w:rsidR="00A02EAE" w:rsidRPr="006E544A" w:rsidRDefault="00B91B59" w:rsidP="002934DC">
            <w:pPr>
              <w:pStyle w:val="QspromptCharCharCharCharCharChar"/>
              <w:spacing w:before="40"/>
              <w:rPr>
                <w:rFonts w:ascii="Verdana" w:hAnsi="Verdana"/>
              </w:rPr>
            </w:pPr>
            <w:r>
              <w:rPr>
                <w:rFonts w:ascii="Verdana" w:hAnsi="Verdana"/>
              </w:rPr>
              <w:t>Approved bank bonds</w:t>
            </w:r>
            <w:r w:rsidDel="00B91B59">
              <w:rPr>
                <w:rFonts w:ascii="Verdana" w:hAnsi="Verdana"/>
              </w:rPr>
              <w:t xml:space="preserve"> </w:t>
            </w:r>
            <w:r>
              <w:rPr>
                <w:rFonts w:ascii="Verdana" w:hAnsi="Verdana"/>
              </w:rPr>
              <w:t>(for chapter 3)</w:t>
            </w:r>
          </w:p>
        </w:tc>
        <w:tc>
          <w:tcPr>
            <w:tcW w:w="1560" w:type="dxa"/>
            <w:tcBorders>
              <w:top w:val="single" w:sz="2" w:space="0" w:color="auto"/>
              <w:left w:val="single" w:sz="2" w:space="0" w:color="auto"/>
              <w:bottom w:val="single" w:sz="2" w:space="0" w:color="auto"/>
              <w:right w:val="single" w:sz="2" w:space="0" w:color="auto"/>
            </w:tcBorders>
          </w:tcPr>
          <w:p w14:paraId="51DCD125" w14:textId="77777777" w:rsidR="00A02EAE" w:rsidRPr="006E544A" w:rsidRDefault="00A02EAE" w:rsidP="002934DC">
            <w:pPr>
              <w:pStyle w:val="Question"/>
              <w:keepNext/>
              <w:tabs>
                <w:tab w:val="clear" w:pos="284"/>
                <w:tab w:val="left" w:pos="1418"/>
                <w:tab w:val="left" w:pos="2552"/>
              </w:tabs>
              <w:spacing w:before="0"/>
              <w:ind w:left="28" w:right="57" w:firstLine="0"/>
              <w:rPr>
                <w:rFonts w:ascii="Verdana" w:hAnsi="Verdana"/>
              </w:rPr>
            </w:pPr>
            <w:r w:rsidRPr="006E544A">
              <w:rPr>
                <w:rFonts w:ascii="Verdana" w:hAnsi="Verdana" w:cs="Arial"/>
              </w:rPr>
              <w:fldChar w:fldCharType="begin">
                <w:ffData>
                  <w:name w:val="Text32"/>
                  <w:enabled/>
                  <w:calcOnExit w:val="0"/>
                  <w:textInput/>
                </w:ffData>
              </w:fldChar>
            </w:r>
            <w:r w:rsidRPr="006E544A">
              <w:rPr>
                <w:rFonts w:ascii="Verdana" w:hAnsi="Verdana" w:cs="Arial"/>
              </w:rPr>
              <w:instrText xml:space="preserve"> FORMTEXT </w:instrText>
            </w:r>
            <w:r w:rsidRPr="006E544A">
              <w:rPr>
                <w:rFonts w:ascii="Verdana" w:hAnsi="Verdana" w:cs="Arial"/>
              </w:rPr>
            </w:r>
            <w:r w:rsidRPr="006E544A">
              <w:rPr>
                <w:rFonts w:ascii="Verdana" w:hAnsi="Verdana" w:cs="Arial"/>
              </w:rPr>
              <w:fldChar w:fldCharType="separate"/>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rPr>
              <w:fldChar w:fldCharType="end"/>
            </w:r>
          </w:p>
        </w:tc>
      </w:tr>
      <w:tr w:rsidR="00A02EAE" w:rsidRPr="006E544A" w14:paraId="2092578F" w14:textId="77777777" w:rsidTr="00280EEA">
        <w:trPr>
          <w:cantSplit/>
          <w:trHeight w:val="63"/>
        </w:trPr>
        <w:tc>
          <w:tcPr>
            <w:tcW w:w="709" w:type="dxa"/>
            <w:tcBorders>
              <w:bottom w:val="single" w:sz="12" w:space="0" w:color="C0C0C0"/>
            </w:tcBorders>
            <w:vAlign w:val="center"/>
          </w:tcPr>
          <w:p w14:paraId="68EFB4A0" w14:textId="77777777" w:rsidR="00A02EAE" w:rsidRPr="006E544A" w:rsidRDefault="00A02EAE" w:rsidP="002934DC">
            <w:pPr>
              <w:pStyle w:val="QspromptCharCharCharCharCharChar"/>
              <w:spacing w:line="240" w:lineRule="auto"/>
              <w:ind w:left="0"/>
              <w:jc w:val="center"/>
              <w:rPr>
                <w:rFonts w:ascii="Verdana" w:hAnsi="Verdana"/>
                <w:sz w:val="4"/>
              </w:rPr>
            </w:pPr>
          </w:p>
        </w:tc>
        <w:tc>
          <w:tcPr>
            <w:tcW w:w="3827" w:type="dxa"/>
            <w:tcBorders>
              <w:bottom w:val="single" w:sz="12" w:space="0" w:color="C0C0C0"/>
            </w:tcBorders>
            <w:vAlign w:val="center"/>
          </w:tcPr>
          <w:p w14:paraId="4EF152DD" w14:textId="77777777" w:rsidR="00A02EAE" w:rsidRPr="006E544A" w:rsidRDefault="00A02EAE" w:rsidP="002934DC">
            <w:pPr>
              <w:pStyle w:val="QspromptCharCharCharCharCharChar"/>
              <w:spacing w:line="240" w:lineRule="auto"/>
              <w:ind w:left="0"/>
              <w:rPr>
                <w:rFonts w:ascii="Verdana" w:hAnsi="Verdana"/>
                <w:sz w:val="4"/>
              </w:rPr>
            </w:pPr>
          </w:p>
        </w:tc>
        <w:tc>
          <w:tcPr>
            <w:tcW w:w="1560" w:type="dxa"/>
            <w:tcBorders>
              <w:bottom w:val="single" w:sz="12" w:space="0" w:color="C0C0C0"/>
            </w:tcBorders>
            <w:vAlign w:val="center"/>
          </w:tcPr>
          <w:p w14:paraId="1B04C1FA" w14:textId="77777777" w:rsidR="00A02EAE" w:rsidRPr="006E544A" w:rsidRDefault="00A02EAE" w:rsidP="002934DC">
            <w:pPr>
              <w:pStyle w:val="Qsanswer"/>
              <w:spacing w:after="0" w:line="240" w:lineRule="auto"/>
              <w:ind w:left="0" w:right="0"/>
              <w:rPr>
                <w:rFonts w:ascii="Verdana" w:hAnsi="Verdana"/>
                <w:color w:val="auto"/>
                <w:sz w:val="4"/>
              </w:rPr>
            </w:pPr>
          </w:p>
        </w:tc>
      </w:tr>
      <w:tr w:rsidR="00A02EAE" w:rsidRPr="006E544A" w14:paraId="6046A6D1" w14:textId="77777777" w:rsidTr="00280EEA">
        <w:trPr>
          <w:cantSplit/>
        </w:trPr>
        <w:tc>
          <w:tcPr>
            <w:tcW w:w="709" w:type="dxa"/>
            <w:vAlign w:val="center"/>
          </w:tcPr>
          <w:p w14:paraId="2935C438" w14:textId="77777777" w:rsidR="00A02EAE" w:rsidRPr="006E544A" w:rsidRDefault="00A02EAE" w:rsidP="002934DC">
            <w:pPr>
              <w:pStyle w:val="QspromptCharCharCharCharCharChar"/>
              <w:spacing w:line="240" w:lineRule="auto"/>
              <w:ind w:left="0"/>
              <w:jc w:val="center"/>
              <w:rPr>
                <w:rFonts w:ascii="Verdana" w:hAnsi="Verdana"/>
                <w:sz w:val="4"/>
              </w:rPr>
            </w:pPr>
          </w:p>
        </w:tc>
        <w:tc>
          <w:tcPr>
            <w:tcW w:w="3827" w:type="dxa"/>
            <w:vAlign w:val="center"/>
          </w:tcPr>
          <w:p w14:paraId="0EB565D3" w14:textId="77777777" w:rsidR="00A02EAE" w:rsidRPr="006E544A" w:rsidRDefault="00A02EAE" w:rsidP="002934DC">
            <w:pPr>
              <w:pStyle w:val="QspromptCharCharCharCharCharChar"/>
              <w:spacing w:line="240" w:lineRule="auto"/>
              <w:ind w:left="0"/>
              <w:rPr>
                <w:rFonts w:ascii="Verdana" w:hAnsi="Verdana"/>
                <w:sz w:val="4"/>
              </w:rPr>
            </w:pPr>
          </w:p>
        </w:tc>
        <w:tc>
          <w:tcPr>
            <w:tcW w:w="1560" w:type="dxa"/>
            <w:vAlign w:val="center"/>
          </w:tcPr>
          <w:p w14:paraId="600FFC15" w14:textId="77777777" w:rsidR="00A02EAE" w:rsidRPr="006E544A" w:rsidRDefault="00A02EAE" w:rsidP="002934DC">
            <w:pPr>
              <w:pStyle w:val="Qsanswer"/>
              <w:spacing w:after="0" w:line="240" w:lineRule="auto"/>
              <w:ind w:left="0" w:right="0"/>
              <w:rPr>
                <w:rFonts w:ascii="Verdana" w:hAnsi="Verdana"/>
                <w:color w:val="auto"/>
                <w:sz w:val="4"/>
              </w:rPr>
            </w:pPr>
          </w:p>
        </w:tc>
      </w:tr>
      <w:tr w:rsidR="00A02EAE" w:rsidRPr="006E544A" w14:paraId="7A5C8559" w14:textId="77777777" w:rsidTr="00E178EF">
        <w:trPr>
          <w:cantSplit/>
          <w:trHeight w:hRule="exact" w:val="410"/>
        </w:trPr>
        <w:tc>
          <w:tcPr>
            <w:tcW w:w="709" w:type="dxa"/>
            <w:vAlign w:val="center"/>
          </w:tcPr>
          <w:p w14:paraId="117A7D11" w14:textId="77777777" w:rsidR="00A02EAE" w:rsidRPr="006E544A" w:rsidRDefault="00A02EAE" w:rsidP="002934DC">
            <w:pPr>
              <w:pStyle w:val="QspromptCharCharCharCharCharChar"/>
              <w:spacing w:before="40"/>
              <w:jc w:val="center"/>
              <w:rPr>
                <w:rFonts w:ascii="Verdana" w:hAnsi="Verdana"/>
              </w:rPr>
            </w:pPr>
            <w:r w:rsidRPr="006E544A">
              <w:rPr>
                <w:rFonts w:ascii="Verdana" w:hAnsi="Verdana"/>
              </w:rPr>
              <w:fldChar w:fldCharType="begin"/>
            </w:r>
            <w:r w:rsidRPr="006E544A">
              <w:rPr>
                <w:rFonts w:ascii="Verdana" w:hAnsi="Verdana"/>
              </w:rPr>
              <w:instrText xml:space="preserve"> FORMCHECKBOX </w:instrText>
            </w:r>
            <w:r w:rsidRPr="006E544A">
              <w:rPr>
                <w:rFonts w:ascii="Verdana" w:hAnsi="Verdana"/>
              </w:rPr>
              <w:fldChar w:fldCharType="separate"/>
            </w:r>
            <w:r w:rsidRPr="006E544A">
              <w:rPr>
                <w:rFonts w:ascii="Verdana" w:hAnsi="Verdana"/>
              </w:rPr>
              <w:fldChar w:fldCharType="end"/>
            </w:r>
            <w:r w:rsidRPr="006E544A">
              <w:rPr>
                <w:rFonts w:ascii="Verdana" w:hAnsi="Verdana"/>
              </w:rPr>
              <w:fldChar w:fldCharType="begin">
                <w:ffData>
                  <w:name w:val="Check53"/>
                  <w:enabled/>
                  <w:calcOnExit w:val="0"/>
                  <w:checkBox>
                    <w:sizeAuto/>
                    <w:default w:val="0"/>
                  </w:checkBox>
                </w:ffData>
              </w:fldChar>
            </w:r>
            <w:r w:rsidRPr="006E544A">
              <w:rPr>
                <w:rFonts w:ascii="Verdana" w:hAnsi="Verdana"/>
              </w:rPr>
              <w:instrText xml:space="preserve"> FORMCHECKBOX </w:instrText>
            </w:r>
            <w:r w:rsidRPr="006E544A">
              <w:rPr>
                <w:rFonts w:ascii="Verdana" w:hAnsi="Verdana"/>
              </w:rPr>
            </w:r>
            <w:r w:rsidRPr="006E544A">
              <w:rPr>
                <w:rFonts w:ascii="Verdana" w:hAnsi="Verdana"/>
              </w:rPr>
              <w:fldChar w:fldCharType="separate"/>
            </w:r>
            <w:r w:rsidRPr="006E544A">
              <w:rPr>
                <w:rFonts w:ascii="Verdana" w:hAnsi="Verdana"/>
              </w:rPr>
              <w:fldChar w:fldCharType="end"/>
            </w:r>
          </w:p>
        </w:tc>
        <w:tc>
          <w:tcPr>
            <w:tcW w:w="3827" w:type="dxa"/>
            <w:tcBorders>
              <w:right w:val="single" w:sz="2" w:space="0" w:color="auto"/>
            </w:tcBorders>
            <w:vAlign w:val="center"/>
          </w:tcPr>
          <w:p w14:paraId="231CA030" w14:textId="5737ECFC" w:rsidR="00A02EAE" w:rsidRPr="006E544A" w:rsidRDefault="00B91B59" w:rsidP="002934DC">
            <w:pPr>
              <w:pStyle w:val="QspromptCharCharCharCharCharChar"/>
              <w:spacing w:before="40"/>
              <w:rPr>
                <w:rFonts w:ascii="Verdana" w:hAnsi="Verdana"/>
              </w:rPr>
            </w:pPr>
            <w:r>
              <w:rPr>
                <w:rFonts w:ascii="Verdana" w:hAnsi="Verdana"/>
              </w:rPr>
              <w:t>Approved undertakings</w:t>
            </w:r>
            <w:r w:rsidR="00E0002C">
              <w:rPr>
                <w:rFonts w:ascii="Verdana" w:hAnsi="Verdana"/>
              </w:rPr>
              <w:t xml:space="preserve"> </w:t>
            </w:r>
            <w:r>
              <w:rPr>
                <w:rFonts w:ascii="Verdana" w:hAnsi="Verdana"/>
              </w:rPr>
              <w:t>(for chapter 3)</w:t>
            </w:r>
          </w:p>
        </w:tc>
        <w:tc>
          <w:tcPr>
            <w:tcW w:w="1560" w:type="dxa"/>
            <w:tcBorders>
              <w:top w:val="single" w:sz="2" w:space="0" w:color="auto"/>
              <w:left w:val="single" w:sz="2" w:space="0" w:color="auto"/>
              <w:bottom w:val="single" w:sz="2" w:space="0" w:color="auto"/>
              <w:right w:val="single" w:sz="2" w:space="0" w:color="auto"/>
            </w:tcBorders>
          </w:tcPr>
          <w:p w14:paraId="1C3A0EF5" w14:textId="77777777" w:rsidR="00A02EAE" w:rsidRPr="006E544A" w:rsidRDefault="00A02EAE" w:rsidP="002934DC">
            <w:pPr>
              <w:pStyle w:val="Qsanswer"/>
              <w:spacing w:before="40" w:after="0"/>
              <w:ind w:right="57"/>
              <w:rPr>
                <w:rFonts w:ascii="Verdana" w:hAnsi="Verdana" w:cs="Arial"/>
                <w:color w:val="auto"/>
              </w:rPr>
            </w:pPr>
            <w:r w:rsidRPr="006E544A">
              <w:rPr>
                <w:rFonts w:ascii="Verdana" w:hAnsi="Verdana" w:cs="Arial"/>
                <w:color w:val="auto"/>
              </w:rPr>
              <w:fldChar w:fldCharType="begin">
                <w:ffData>
                  <w:name w:val="Text32"/>
                  <w:enabled/>
                  <w:calcOnExit w:val="0"/>
                  <w:textInput/>
                </w:ffData>
              </w:fldChar>
            </w:r>
            <w:r w:rsidRPr="006E544A">
              <w:rPr>
                <w:rFonts w:ascii="Verdana" w:hAnsi="Verdana" w:cs="Arial"/>
                <w:color w:val="auto"/>
              </w:rPr>
              <w:instrText xml:space="preserve"> FORMTEXT </w:instrText>
            </w:r>
            <w:r w:rsidRPr="006E544A">
              <w:rPr>
                <w:rFonts w:ascii="Verdana" w:hAnsi="Verdana" w:cs="Arial"/>
                <w:color w:val="auto"/>
              </w:rPr>
            </w:r>
            <w:r w:rsidRPr="006E544A">
              <w:rPr>
                <w:rFonts w:ascii="Verdana" w:hAnsi="Verdana" w:cs="Arial"/>
                <w:color w:val="auto"/>
              </w:rPr>
              <w:fldChar w:fldCharType="separate"/>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color w:val="auto"/>
              </w:rPr>
              <w:fldChar w:fldCharType="end"/>
            </w:r>
          </w:p>
        </w:tc>
      </w:tr>
      <w:tr w:rsidR="00A02EAE" w:rsidRPr="006E544A" w14:paraId="2F87C924" w14:textId="77777777" w:rsidTr="00280EEA">
        <w:trPr>
          <w:cantSplit/>
        </w:trPr>
        <w:tc>
          <w:tcPr>
            <w:tcW w:w="709" w:type="dxa"/>
            <w:tcBorders>
              <w:bottom w:val="single" w:sz="12" w:space="0" w:color="C0C0C0"/>
            </w:tcBorders>
            <w:vAlign w:val="center"/>
          </w:tcPr>
          <w:p w14:paraId="4A7497F3" w14:textId="77777777" w:rsidR="00A02EAE" w:rsidRPr="006E544A" w:rsidRDefault="00A02EAE" w:rsidP="002934DC">
            <w:pPr>
              <w:pStyle w:val="QspromptCharCharCharCharCharChar"/>
              <w:spacing w:line="240" w:lineRule="auto"/>
              <w:ind w:left="0"/>
              <w:jc w:val="center"/>
              <w:rPr>
                <w:rFonts w:ascii="Verdana" w:hAnsi="Verdana"/>
                <w:sz w:val="4"/>
              </w:rPr>
            </w:pPr>
          </w:p>
        </w:tc>
        <w:tc>
          <w:tcPr>
            <w:tcW w:w="3827" w:type="dxa"/>
            <w:tcBorders>
              <w:bottom w:val="single" w:sz="12" w:space="0" w:color="C0C0C0"/>
            </w:tcBorders>
            <w:vAlign w:val="center"/>
          </w:tcPr>
          <w:p w14:paraId="75F61F6A" w14:textId="77777777" w:rsidR="00A02EAE" w:rsidRPr="006E544A" w:rsidRDefault="00A02EAE" w:rsidP="002934DC">
            <w:pPr>
              <w:pStyle w:val="QspromptCharCharCharCharCharChar"/>
              <w:spacing w:line="240" w:lineRule="auto"/>
              <w:ind w:left="0"/>
              <w:rPr>
                <w:rFonts w:ascii="Verdana" w:hAnsi="Verdana"/>
                <w:sz w:val="4"/>
              </w:rPr>
            </w:pPr>
          </w:p>
        </w:tc>
        <w:tc>
          <w:tcPr>
            <w:tcW w:w="1560" w:type="dxa"/>
            <w:tcBorders>
              <w:bottom w:val="single" w:sz="12" w:space="0" w:color="C0C0C0"/>
            </w:tcBorders>
            <w:vAlign w:val="center"/>
          </w:tcPr>
          <w:p w14:paraId="7E20130D" w14:textId="77777777" w:rsidR="00A02EAE" w:rsidRPr="006E544A" w:rsidRDefault="00A02EAE" w:rsidP="002934DC">
            <w:pPr>
              <w:pStyle w:val="Qsanswer"/>
              <w:spacing w:after="0" w:line="240" w:lineRule="auto"/>
              <w:ind w:left="0" w:right="0"/>
              <w:rPr>
                <w:rFonts w:ascii="Verdana" w:hAnsi="Verdana"/>
                <w:color w:val="auto"/>
                <w:sz w:val="4"/>
              </w:rPr>
            </w:pPr>
          </w:p>
        </w:tc>
      </w:tr>
      <w:tr w:rsidR="00536500" w:rsidRPr="006E544A" w14:paraId="399B71BC" w14:textId="77777777" w:rsidTr="00280EEA">
        <w:trPr>
          <w:cantSplit/>
        </w:trPr>
        <w:tc>
          <w:tcPr>
            <w:tcW w:w="709" w:type="dxa"/>
            <w:vAlign w:val="center"/>
          </w:tcPr>
          <w:p w14:paraId="073C47D1" w14:textId="77777777" w:rsidR="00536500" w:rsidRPr="006E544A" w:rsidRDefault="00536500" w:rsidP="001E19B8">
            <w:pPr>
              <w:pStyle w:val="QspromptCharCharCharCharCharChar"/>
              <w:spacing w:line="240" w:lineRule="auto"/>
              <w:ind w:left="0"/>
              <w:jc w:val="center"/>
              <w:rPr>
                <w:rFonts w:ascii="Verdana" w:hAnsi="Verdana"/>
                <w:sz w:val="4"/>
              </w:rPr>
            </w:pPr>
          </w:p>
        </w:tc>
        <w:tc>
          <w:tcPr>
            <w:tcW w:w="3827" w:type="dxa"/>
            <w:vAlign w:val="center"/>
          </w:tcPr>
          <w:p w14:paraId="2E9BD952" w14:textId="77777777" w:rsidR="00536500" w:rsidRPr="006E544A" w:rsidRDefault="00536500" w:rsidP="001E19B8">
            <w:pPr>
              <w:pStyle w:val="QspromptCharCharCharCharCharChar"/>
              <w:spacing w:line="240" w:lineRule="auto"/>
              <w:ind w:left="0"/>
              <w:rPr>
                <w:rFonts w:ascii="Verdana" w:hAnsi="Verdana"/>
                <w:sz w:val="4"/>
              </w:rPr>
            </w:pPr>
          </w:p>
        </w:tc>
        <w:tc>
          <w:tcPr>
            <w:tcW w:w="1560" w:type="dxa"/>
            <w:vAlign w:val="center"/>
          </w:tcPr>
          <w:p w14:paraId="2BECE1B4" w14:textId="77777777" w:rsidR="00536500" w:rsidRPr="006E544A" w:rsidRDefault="00536500" w:rsidP="001E19B8">
            <w:pPr>
              <w:pStyle w:val="Qsanswer"/>
              <w:spacing w:after="0" w:line="240" w:lineRule="auto"/>
              <w:ind w:left="0" w:right="0"/>
              <w:rPr>
                <w:rFonts w:ascii="Verdana" w:hAnsi="Verdana"/>
                <w:color w:val="auto"/>
                <w:sz w:val="4"/>
              </w:rPr>
            </w:pPr>
          </w:p>
        </w:tc>
      </w:tr>
      <w:tr w:rsidR="00536500" w:rsidRPr="006E544A" w14:paraId="628664AF" w14:textId="77777777" w:rsidTr="00E178EF">
        <w:trPr>
          <w:cantSplit/>
          <w:trHeight w:hRule="exact" w:val="432"/>
        </w:trPr>
        <w:tc>
          <w:tcPr>
            <w:tcW w:w="709" w:type="dxa"/>
            <w:vAlign w:val="center"/>
          </w:tcPr>
          <w:p w14:paraId="1B670DBE" w14:textId="77777777" w:rsidR="00536500" w:rsidRPr="006E544A" w:rsidRDefault="00536500" w:rsidP="001E19B8">
            <w:pPr>
              <w:pStyle w:val="QspromptCharCharCharCharCharChar"/>
              <w:spacing w:before="40"/>
              <w:jc w:val="center"/>
              <w:rPr>
                <w:rFonts w:ascii="Verdana" w:hAnsi="Verdana"/>
              </w:rPr>
            </w:pPr>
            <w:r w:rsidRPr="006E544A">
              <w:rPr>
                <w:rFonts w:ascii="Verdana" w:hAnsi="Verdana"/>
              </w:rPr>
              <w:fldChar w:fldCharType="begin"/>
            </w:r>
            <w:r w:rsidRPr="006E544A">
              <w:rPr>
                <w:rFonts w:ascii="Verdana" w:hAnsi="Verdana"/>
              </w:rPr>
              <w:instrText xml:space="preserve"> FORMCHECKBOX </w:instrText>
            </w:r>
            <w:r w:rsidRPr="006E544A">
              <w:rPr>
                <w:rFonts w:ascii="Verdana" w:hAnsi="Verdana"/>
              </w:rPr>
              <w:fldChar w:fldCharType="separate"/>
            </w:r>
            <w:r w:rsidRPr="006E544A">
              <w:rPr>
                <w:rFonts w:ascii="Verdana" w:hAnsi="Verdana"/>
              </w:rPr>
              <w:fldChar w:fldCharType="end"/>
            </w:r>
            <w:r w:rsidRPr="006E544A">
              <w:rPr>
                <w:rFonts w:ascii="Verdana" w:hAnsi="Verdana"/>
              </w:rPr>
              <w:fldChar w:fldCharType="begin">
                <w:ffData>
                  <w:name w:val="Check53"/>
                  <w:enabled/>
                  <w:calcOnExit w:val="0"/>
                  <w:checkBox>
                    <w:sizeAuto/>
                    <w:default w:val="0"/>
                  </w:checkBox>
                </w:ffData>
              </w:fldChar>
            </w:r>
            <w:r w:rsidRPr="006E544A">
              <w:rPr>
                <w:rFonts w:ascii="Verdana" w:hAnsi="Verdana"/>
              </w:rPr>
              <w:instrText xml:space="preserve"> FORMCHECKBOX </w:instrText>
            </w:r>
            <w:r w:rsidRPr="006E544A">
              <w:rPr>
                <w:rFonts w:ascii="Verdana" w:hAnsi="Verdana"/>
              </w:rPr>
            </w:r>
            <w:r w:rsidRPr="006E544A">
              <w:rPr>
                <w:rFonts w:ascii="Verdana" w:hAnsi="Verdana"/>
              </w:rPr>
              <w:fldChar w:fldCharType="separate"/>
            </w:r>
            <w:r w:rsidRPr="006E544A">
              <w:rPr>
                <w:rFonts w:ascii="Verdana" w:hAnsi="Verdana"/>
              </w:rPr>
              <w:fldChar w:fldCharType="end"/>
            </w:r>
          </w:p>
        </w:tc>
        <w:tc>
          <w:tcPr>
            <w:tcW w:w="3827" w:type="dxa"/>
            <w:tcBorders>
              <w:right w:val="single" w:sz="2" w:space="0" w:color="auto"/>
            </w:tcBorders>
            <w:vAlign w:val="center"/>
          </w:tcPr>
          <w:p w14:paraId="5B8700B2" w14:textId="23436526" w:rsidR="00536500" w:rsidRPr="006E544A" w:rsidRDefault="00B91B59" w:rsidP="001E19B8">
            <w:pPr>
              <w:pStyle w:val="QspromptCharCharCharCharCharChar"/>
              <w:spacing w:before="40"/>
              <w:rPr>
                <w:rFonts w:ascii="Verdana" w:hAnsi="Verdana"/>
              </w:rPr>
            </w:pPr>
            <w:r>
              <w:rPr>
                <w:rFonts w:ascii="Verdana" w:hAnsi="Verdana"/>
              </w:rPr>
              <w:t>Qualifying arrangements (for chapter 5)</w:t>
            </w:r>
          </w:p>
        </w:tc>
        <w:tc>
          <w:tcPr>
            <w:tcW w:w="1560" w:type="dxa"/>
            <w:tcBorders>
              <w:top w:val="single" w:sz="2" w:space="0" w:color="auto"/>
              <w:left w:val="single" w:sz="2" w:space="0" w:color="auto"/>
              <w:bottom w:val="single" w:sz="2" w:space="0" w:color="auto"/>
              <w:right w:val="single" w:sz="2" w:space="0" w:color="auto"/>
            </w:tcBorders>
          </w:tcPr>
          <w:p w14:paraId="6532A239" w14:textId="77777777" w:rsidR="00536500" w:rsidRPr="006E544A" w:rsidRDefault="00536500" w:rsidP="001E19B8">
            <w:pPr>
              <w:pStyle w:val="Qsanswer"/>
              <w:spacing w:before="40" w:after="0"/>
              <w:ind w:right="57"/>
              <w:rPr>
                <w:rFonts w:ascii="Verdana" w:hAnsi="Verdana" w:cs="Arial"/>
                <w:color w:val="auto"/>
              </w:rPr>
            </w:pPr>
            <w:r w:rsidRPr="006E544A">
              <w:rPr>
                <w:rFonts w:ascii="Verdana" w:hAnsi="Verdana" w:cs="Arial"/>
                <w:color w:val="auto"/>
              </w:rPr>
              <w:fldChar w:fldCharType="begin">
                <w:ffData>
                  <w:name w:val="Text32"/>
                  <w:enabled/>
                  <w:calcOnExit w:val="0"/>
                  <w:textInput/>
                </w:ffData>
              </w:fldChar>
            </w:r>
            <w:r w:rsidRPr="006E544A">
              <w:rPr>
                <w:rFonts w:ascii="Verdana" w:hAnsi="Verdana" w:cs="Arial"/>
                <w:color w:val="auto"/>
              </w:rPr>
              <w:instrText xml:space="preserve"> FORMTEXT </w:instrText>
            </w:r>
            <w:r w:rsidRPr="006E544A">
              <w:rPr>
                <w:rFonts w:ascii="Verdana" w:hAnsi="Verdana" w:cs="Arial"/>
                <w:color w:val="auto"/>
              </w:rPr>
            </w:r>
            <w:r w:rsidRPr="006E544A">
              <w:rPr>
                <w:rFonts w:ascii="Verdana" w:hAnsi="Verdana" w:cs="Arial"/>
                <w:color w:val="auto"/>
              </w:rPr>
              <w:fldChar w:fldCharType="separate"/>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color w:val="auto"/>
              </w:rPr>
              <w:fldChar w:fldCharType="end"/>
            </w:r>
          </w:p>
        </w:tc>
      </w:tr>
      <w:tr w:rsidR="00536500" w:rsidRPr="006E544A" w14:paraId="7863E9E3" w14:textId="77777777" w:rsidTr="00280EEA">
        <w:trPr>
          <w:cantSplit/>
        </w:trPr>
        <w:tc>
          <w:tcPr>
            <w:tcW w:w="709" w:type="dxa"/>
            <w:tcBorders>
              <w:bottom w:val="single" w:sz="12" w:space="0" w:color="C0C0C0"/>
            </w:tcBorders>
            <w:vAlign w:val="center"/>
          </w:tcPr>
          <w:p w14:paraId="58D170B4" w14:textId="77777777" w:rsidR="00536500" w:rsidRPr="006E544A" w:rsidRDefault="00536500" w:rsidP="001E19B8">
            <w:pPr>
              <w:pStyle w:val="QspromptCharCharCharCharCharChar"/>
              <w:spacing w:line="240" w:lineRule="auto"/>
              <w:ind w:left="0"/>
              <w:jc w:val="center"/>
              <w:rPr>
                <w:rFonts w:ascii="Verdana" w:hAnsi="Verdana"/>
                <w:sz w:val="4"/>
              </w:rPr>
            </w:pPr>
          </w:p>
        </w:tc>
        <w:tc>
          <w:tcPr>
            <w:tcW w:w="3827" w:type="dxa"/>
            <w:tcBorders>
              <w:bottom w:val="single" w:sz="12" w:space="0" w:color="C0C0C0"/>
            </w:tcBorders>
            <w:vAlign w:val="center"/>
          </w:tcPr>
          <w:p w14:paraId="75DD8F24" w14:textId="77777777" w:rsidR="00536500" w:rsidRPr="006E544A" w:rsidRDefault="00536500" w:rsidP="001E19B8">
            <w:pPr>
              <w:pStyle w:val="QspromptCharCharCharCharCharChar"/>
              <w:spacing w:line="240" w:lineRule="auto"/>
              <w:ind w:left="0"/>
              <w:rPr>
                <w:rFonts w:ascii="Verdana" w:hAnsi="Verdana"/>
                <w:sz w:val="4"/>
              </w:rPr>
            </w:pPr>
          </w:p>
        </w:tc>
        <w:tc>
          <w:tcPr>
            <w:tcW w:w="1560" w:type="dxa"/>
            <w:tcBorders>
              <w:bottom w:val="single" w:sz="12" w:space="0" w:color="C0C0C0"/>
            </w:tcBorders>
            <w:vAlign w:val="center"/>
          </w:tcPr>
          <w:p w14:paraId="4FC94B8B" w14:textId="77777777" w:rsidR="00536500" w:rsidRPr="006E544A" w:rsidRDefault="00536500" w:rsidP="001E19B8">
            <w:pPr>
              <w:pStyle w:val="Qsanswer"/>
              <w:spacing w:after="0" w:line="240" w:lineRule="auto"/>
              <w:ind w:left="0" w:right="0"/>
              <w:rPr>
                <w:rFonts w:ascii="Verdana" w:hAnsi="Verdana"/>
                <w:color w:val="auto"/>
                <w:sz w:val="4"/>
              </w:rPr>
            </w:pPr>
          </w:p>
        </w:tc>
      </w:tr>
      <w:tr w:rsidR="00536500" w:rsidRPr="006E544A" w14:paraId="533FF8EF" w14:textId="77777777" w:rsidTr="00280EEA">
        <w:trPr>
          <w:cantSplit/>
        </w:trPr>
        <w:tc>
          <w:tcPr>
            <w:tcW w:w="709" w:type="dxa"/>
            <w:vAlign w:val="center"/>
          </w:tcPr>
          <w:p w14:paraId="2C1093DD" w14:textId="77777777" w:rsidR="00536500" w:rsidRPr="006E544A" w:rsidRDefault="00536500" w:rsidP="001E19B8">
            <w:pPr>
              <w:pStyle w:val="QspromptCharCharCharCharCharChar"/>
              <w:spacing w:line="240" w:lineRule="auto"/>
              <w:ind w:left="0"/>
              <w:jc w:val="center"/>
              <w:rPr>
                <w:rFonts w:ascii="Verdana" w:hAnsi="Verdana"/>
                <w:sz w:val="4"/>
              </w:rPr>
            </w:pPr>
          </w:p>
        </w:tc>
        <w:tc>
          <w:tcPr>
            <w:tcW w:w="3827" w:type="dxa"/>
            <w:vAlign w:val="center"/>
          </w:tcPr>
          <w:p w14:paraId="13055C6E" w14:textId="77777777" w:rsidR="00536500" w:rsidRPr="006E544A" w:rsidRDefault="00536500" w:rsidP="001E19B8">
            <w:pPr>
              <w:pStyle w:val="QspromptCharCharCharCharCharChar"/>
              <w:spacing w:line="240" w:lineRule="auto"/>
              <w:ind w:left="0"/>
              <w:rPr>
                <w:rFonts w:ascii="Verdana" w:hAnsi="Verdana"/>
                <w:sz w:val="4"/>
              </w:rPr>
            </w:pPr>
          </w:p>
        </w:tc>
        <w:tc>
          <w:tcPr>
            <w:tcW w:w="1560" w:type="dxa"/>
            <w:vAlign w:val="center"/>
          </w:tcPr>
          <w:p w14:paraId="4FB7A4F4" w14:textId="77777777" w:rsidR="00536500" w:rsidRPr="006E544A" w:rsidRDefault="00536500" w:rsidP="001E19B8">
            <w:pPr>
              <w:pStyle w:val="Qsanswer"/>
              <w:spacing w:after="0" w:line="240" w:lineRule="auto"/>
              <w:ind w:left="0" w:right="0"/>
              <w:rPr>
                <w:rFonts w:ascii="Verdana" w:hAnsi="Verdana"/>
                <w:color w:val="auto"/>
                <w:sz w:val="4"/>
              </w:rPr>
            </w:pPr>
          </w:p>
        </w:tc>
      </w:tr>
      <w:tr w:rsidR="00536500" w:rsidRPr="006E544A" w14:paraId="01584CD0" w14:textId="77777777" w:rsidTr="00E178EF">
        <w:trPr>
          <w:cantSplit/>
          <w:trHeight w:hRule="exact" w:val="440"/>
        </w:trPr>
        <w:tc>
          <w:tcPr>
            <w:tcW w:w="709" w:type="dxa"/>
            <w:vAlign w:val="center"/>
          </w:tcPr>
          <w:p w14:paraId="583DCFED" w14:textId="77777777" w:rsidR="00536500" w:rsidRPr="006E544A" w:rsidRDefault="00536500" w:rsidP="001E19B8">
            <w:pPr>
              <w:pStyle w:val="QspromptCharCharCharCharCharChar"/>
              <w:spacing w:before="40"/>
              <w:jc w:val="center"/>
              <w:rPr>
                <w:rFonts w:ascii="Verdana" w:hAnsi="Verdana"/>
              </w:rPr>
            </w:pPr>
            <w:r w:rsidRPr="006E544A">
              <w:rPr>
                <w:rFonts w:ascii="Verdana" w:hAnsi="Verdana"/>
              </w:rPr>
              <w:fldChar w:fldCharType="begin"/>
            </w:r>
            <w:r w:rsidRPr="006E544A">
              <w:rPr>
                <w:rFonts w:ascii="Verdana" w:hAnsi="Verdana"/>
              </w:rPr>
              <w:instrText xml:space="preserve"> FORMCHECKBOX </w:instrText>
            </w:r>
            <w:r w:rsidRPr="006E544A">
              <w:rPr>
                <w:rFonts w:ascii="Verdana" w:hAnsi="Verdana"/>
              </w:rPr>
              <w:fldChar w:fldCharType="separate"/>
            </w:r>
            <w:r w:rsidRPr="006E544A">
              <w:rPr>
                <w:rFonts w:ascii="Verdana" w:hAnsi="Verdana"/>
              </w:rPr>
              <w:fldChar w:fldCharType="end"/>
            </w:r>
            <w:r w:rsidRPr="006E544A">
              <w:rPr>
                <w:rFonts w:ascii="Verdana" w:hAnsi="Verdana"/>
              </w:rPr>
              <w:fldChar w:fldCharType="begin">
                <w:ffData>
                  <w:name w:val="Check53"/>
                  <w:enabled/>
                  <w:calcOnExit w:val="0"/>
                  <w:checkBox>
                    <w:sizeAuto/>
                    <w:default w:val="0"/>
                  </w:checkBox>
                </w:ffData>
              </w:fldChar>
            </w:r>
            <w:r w:rsidRPr="006E544A">
              <w:rPr>
                <w:rFonts w:ascii="Verdana" w:hAnsi="Verdana"/>
              </w:rPr>
              <w:instrText xml:space="preserve"> FORMCHECKBOX </w:instrText>
            </w:r>
            <w:r w:rsidRPr="006E544A">
              <w:rPr>
                <w:rFonts w:ascii="Verdana" w:hAnsi="Verdana"/>
              </w:rPr>
            </w:r>
            <w:r w:rsidRPr="006E544A">
              <w:rPr>
                <w:rFonts w:ascii="Verdana" w:hAnsi="Verdana"/>
              </w:rPr>
              <w:fldChar w:fldCharType="separate"/>
            </w:r>
            <w:r w:rsidRPr="006E544A">
              <w:rPr>
                <w:rFonts w:ascii="Verdana" w:hAnsi="Verdana"/>
              </w:rPr>
              <w:fldChar w:fldCharType="end"/>
            </w:r>
          </w:p>
        </w:tc>
        <w:tc>
          <w:tcPr>
            <w:tcW w:w="3827" w:type="dxa"/>
            <w:tcBorders>
              <w:right w:val="single" w:sz="2" w:space="0" w:color="auto"/>
            </w:tcBorders>
            <w:vAlign w:val="center"/>
          </w:tcPr>
          <w:p w14:paraId="565E8E8A" w14:textId="6B8C3094" w:rsidR="00536500" w:rsidRPr="006E544A" w:rsidRDefault="00B91B59" w:rsidP="001E19B8">
            <w:pPr>
              <w:pStyle w:val="QspromptCharCharCharCharCharChar"/>
              <w:spacing w:before="40"/>
              <w:rPr>
                <w:rFonts w:ascii="Verdana" w:hAnsi="Verdana"/>
              </w:rPr>
            </w:pPr>
            <w:r>
              <w:rPr>
                <w:rFonts w:ascii="Verdana" w:hAnsi="Verdana"/>
              </w:rPr>
              <w:t>Qualifying property (for chapter 5)</w:t>
            </w:r>
          </w:p>
        </w:tc>
        <w:tc>
          <w:tcPr>
            <w:tcW w:w="1560" w:type="dxa"/>
            <w:tcBorders>
              <w:top w:val="single" w:sz="2" w:space="0" w:color="auto"/>
              <w:left w:val="single" w:sz="2" w:space="0" w:color="auto"/>
              <w:bottom w:val="single" w:sz="2" w:space="0" w:color="auto"/>
              <w:right w:val="single" w:sz="2" w:space="0" w:color="auto"/>
            </w:tcBorders>
          </w:tcPr>
          <w:p w14:paraId="048F1D00" w14:textId="77777777" w:rsidR="00536500" w:rsidRPr="006E544A" w:rsidRDefault="00536500" w:rsidP="001E19B8">
            <w:pPr>
              <w:pStyle w:val="Qsanswer"/>
              <w:spacing w:before="40" w:after="0"/>
              <w:ind w:right="57"/>
              <w:rPr>
                <w:rFonts w:ascii="Verdana" w:hAnsi="Verdana" w:cs="Arial"/>
                <w:color w:val="auto"/>
              </w:rPr>
            </w:pPr>
            <w:r w:rsidRPr="006E544A">
              <w:rPr>
                <w:rFonts w:ascii="Verdana" w:hAnsi="Verdana" w:cs="Arial"/>
                <w:color w:val="auto"/>
              </w:rPr>
              <w:fldChar w:fldCharType="begin">
                <w:ffData>
                  <w:name w:val="Text32"/>
                  <w:enabled/>
                  <w:calcOnExit w:val="0"/>
                  <w:textInput/>
                </w:ffData>
              </w:fldChar>
            </w:r>
            <w:r w:rsidRPr="006E544A">
              <w:rPr>
                <w:rFonts w:ascii="Verdana" w:hAnsi="Verdana" w:cs="Arial"/>
                <w:color w:val="auto"/>
              </w:rPr>
              <w:instrText xml:space="preserve"> FORMTEXT </w:instrText>
            </w:r>
            <w:r w:rsidRPr="006E544A">
              <w:rPr>
                <w:rFonts w:ascii="Verdana" w:hAnsi="Verdana" w:cs="Arial"/>
                <w:color w:val="auto"/>
              </w:rPr>
            </w:r>
            <w:r w:rsidRPr="006E544A">
              <w:rPr>
                <w:rFonts w:ascii="Verdana" w:hAnsi="Verdana" w:cs="Arial"/>
                <w:color w:val="auto"/>
              </w:rPr>
              <w:fldChar w:fldCharType="separate"/>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color w:val="auto"/>
              </w:rPr>
              <w:fldChar w:fldCharType="end"/>
            </w:r>
          </w:p>
        </w:tc>
      </w:tr>
      <w:tr w:rsidR="00536500" w:rsidRPr="006E544A" w14:paraId="1CA366EE" w14:textId="77777777" w:rsidTr="00280EEA">
        <w:trPr>
          <w:cantSplit/>
        </w:trPr>
        <w:tc>
          <w:tcPr>
            <w:tcW w:w="709" w:type="dxa"/>
            <w:tcBorders>
              <w:bottom w:val="single" w:sz="12" w:space="0" w:color="C0C0C0"/>
            </w:tcBorders>
            <w:vAlign w:val="center"/>
          </w:tcPr>
          <w:p w14:paraId="338789CD" w14:textId="77777777" w:rsidR="00536500" w:rsidRPr="006E544A" w:rsidRDefault="00536500" w:rsidP="001E19B8">
            <w:pPr>
              <w:pStyle w:val="QspromptCharCharCharCharCharChar"/>
              <w:spacing w:line="240" w:lineRule="auto"/>
              <w:ind w:left="0"/>
              <w:jc w:val="center"/>
              <w:rPr>
                <w:rFonts w:ascii="Verdana" w:hAnsi="Verdana"/>
                <w:sz w:val="4"/>
              </w:rPr>
            </w:pPr>
          </w:p>
        </w:tc>
        <w:tc>
          <w:tcPr>
            <w:tcW w:w="3827" w:type="dxa"/>
            <w:tcBorders>
              <w:bottom w:val="single" w:sz="12" w:space="0" w:color="C0C0C0"/>
            </w:tcBorders>
            <w:vAlign w:val="center"/>
          </w:tcPr>
          <w:p w14:paraId="71BE46D3" w14:textId="77777777" w:rsidR="00536500" w:rsidRPr="006E544A" w:rsidRDefault="00536500" w:rsidP="001E19B8">
            <w:pPr>
              <w:pStyle w:val="QspromptCharCharCharCharCharChar"/>
              <w:spacing w:line="240" w:lineRule="auto"/>
              <w:ind w:left="0"/>
              <w:rPr>
                <w:rFonts w:ascii="Verdana" w:hAnsi="Verdana"/>
                <w:sz w:val="4"/>
              </w:rPr>
            </w:pPr>
          </w:p>
        </w:tc>
        <w:tc>
          <w:tcPr>
            <w:tcW w:w="1560" w:type="dxa"/>
            <w:tcBorders>
              <w:bottom w:val="single" w:sz="12" w:space="0" w:color="C0C0C0"/>
            </w:tcBorders>
            <w:vAlign w:val="center"/>
          </w:tcPr>
          <w:p w14:paraId="2BB011B0" w14:textId="77777777" w:rsidR="00536500" w:rsidRPr="006E544A" w:rsidRDefault="00536500" w:rsidP="001E19B8">
            <w:pPr>
              <w:pStyle w:val="Qsanswer"/>
              <w:spacing w:after="0" w:line="240" w:lineRule="auto"/>
              <w:ind w:left="0" w:right="0"/>
              <w:rPr>
                <w:rFonts w:ascii="Verdana" w:hAnsi="Verdana"/>
                <w:color w:val="auto"/>
                <w:sz w:val="4"/>
              </w:rPr>
            </w:pPr>
          </w:p>
        </w:tc>
      </w:tr>
      <w:tr w:rsidR="00A02EAE" w:rsidRPr="006E544A" w14:paraId="31B6F6E7" w14:textId="77777777" w:rsidTr="00280EEA">
        <w:trPr>
          <w:cantSplit/>
        </w:trPr>
        <w:tc>
          <w:tcPr>
            <w:tcW w:w="709" w:type="dxa"/>
            <w:vAlign w:val="center"/>
          </w:tcPr>
          <w:p w14:paraId="43B071B5" w14:textId="77777777" w:rsidR="00A02EAE" w:rsidRPr="006E544A" w:rsidRDefault="00A02EAE" w:rsidP="002934DC">
            <w:pPr>
              <w:pStyle w:val="QspromptCharCharCharCharCharChar"/>
              <w:spacing w:line="240" w:lineRule="auto"/>
              <w:ind w:left="0"/>
              <w:jc w:val="center"/>
              <w:rPr>
                <w:rFonts w:ascii="Verdana" w:hAnsi="Verdana"/>
                <w:sz w:val="4"/>
              </w:rPr>
            </w:pPr>
          </w:p>
        </w:tc>
        <w:tc>
          <w:tcPr>
            <w:tcW w:w="3827" w:type="dxa"/>
            <w:vAlign w:val="center"/>
          </w:tcPr>
          <w:p w14:paraId="6306FDE6" w14:textId="77777777" w:rsidR="00A02EAE" w:rsidRPr="006E544A" w:rsidRDefault="00A02EAE" w:rsidP="002934DC">
            <w:pPr>
              <w:pStyle w:val="QspromptCharCharCharCharCharChar"/>
              <w:spacing w:line="240" w:lineRule="auto"/>
              <w:ind w:left="0"/>
              <w:rPr>
                <w:rFonts w:ascii="Verdana" w:hAnsi="Verdana"/>
                <w:sz w:val="4"/>
              </w:rPr>
            </w:pPr>
          </w:p>
        </w:tc>
        <w:tc>
          <w:tcPr>
            <w:tcW w:w="1560" w:type="dxa"/>
            <w:vAlign w:val="center"/>
          </w:tcPr>
          <w:p w14:paraId="1E4755E5" w14:textId="77777777" w:rsidR="00A02EAE" w:rsidRPr="006E544A" w:rsidRDefault="00A02EAE" w:rsidP="002934DC">
            <w:pPr>
              <w:pStyle w:val="Qsanswer"/>
              <w:spacing w:after="0" w:line="240" w:lineRule="auto"/>
              <w:ind w:left="0" w:right="0"/>
              <w:rPr>
                <w:rFonts w:ascii="Verdana" w:hAnsi="Verdana"/>
                <w:color w:val="auto"/>
                <w:sz w:val="4"/>
              </w:rPr>
            </w:pPr>
          </w:p>
        </w:tc>
      </w:tr>
      <w:tr w:rsidR="00A02EAE" w:rsidRPr="006E544A" w14:paraId="546F1B2C" w14:textId="77777777" w:rsidTr="00280EEA">
        <w:trPr>
          <w:cantSplit/>
          <w:trHeight w:hRule="exact" w:val="664"/>
        </w:trPr>
        <w:tc>
          <w:tcPr>
            <w:tcW w:w="709" w:type="dxa"/>
            <w:vAlign w:val="center"/>
          </w:tcPr>
          <w:p w14:paraId="532AC50C" w14:textId="77777777" w:rsidR="00A02EAE" w:rsidRPr="006E544A" w:rsidRDefault="00A02EAE" w:rsidP="00B91B59">
            <w:pPr>
              <w:pStyle w:val="QspromptCharCharCharCharCharChar"/>
              <w:spacing w:before="40"/>
              <w:jc w:val="center"/>
              <w:rPr>
                <w:rFonts w:ascii="Verdana" w:hAnsi="Verdana"/>
              </w:rPr>
            </w:pPr>
            <w:r w:rsidRPr="006E544A">
              <w:rPr>
                <w:rFonts w:ascii="Verdana" w:hAnsi="Verdana"/>
              </w:rPr>
              <w:fldChar w:fldCharType="begin"/>
            </w:r>
            <w:r w:rsidRPr="006E544A">
              <w:rPr>
                <w:rFonts w:ascii="Verdana" w:hAnsi="Verdana"/>
              </w:rPr>
              <w:instrText xml:space="preserve"> FORMCHECKBOX </w:instrText>
            </w:r>
            <w:r w:rsidRPr="006E544A">
              <w:rPr>
                <w:rFonts w:ascii="Verdana" w:hAnsi="Verdana"/>
              </w:rPr>
              <w:fldChar w:fldCharType="separate"/>
            </w:r>
            <w:r w:rsidRPr="006E544A">
              <w:rPr>
                <w:rFonts w:ascii="Verdana" w:hAnsi="Verdana"/>
              </w:rPr>
              <w:fldChar w:fldCharType="end"/>
            </w:r>
          </w:p>
        </w:tc>
        <w:tc>
          <w:tcPr>
            <w:tcW w:w="3827" w:type="dxa"/>
            <w:tcBorders>
              <w:right w:val="single" w:sz="2" w:space="0" w:color="auto"/>
            </w:tcBorders>
            <w:vAlign w:val="center"/>
          </w:tcPr>
          <w:p w14:paraId="2AD641FD" w14:textId="77777777" w:rsidR="00A02EAE" w:rsidRPr="00A20E85" w:rsidRDefault="00B91B59" w:rsidP="002934DC">
            <w:pPr>
              <w:pStyle w:val="QspromptCharCharCharCharCharChar"/>
              <w:spacing w:before="40"/>
              <w:rPr>
                <w:rFonts w:ascii="Verdana" w:hAnsi="Verdana"/>
                <w:b/>
              </w:rPr>
            </w:pPr>
            <w:r w:rsidRPr="00A20E85">
              <w:rPr>
                <w:rFonts w:ascii="Verdana" w:hAnsi="Verdana"/>
                <w:b/>
              </w:rPr>
              <w:t>Total</w:t>
            </w:r>
          </w:p>
        </w:tc>
        <w:tc>
          <w:tcPr>
            <w:tcW w:w="1560" w:type="dxa"/>
            <w:tcBorders>
              <w:top w:val="single" w:sz="2" w:space="0" w:color="auto"/>
              <w:left w:val="single" w:sz="2" w:space="0" w:color="auto"/>
              <w:bottom w:val="single" w:sz="2" w:space="0" w:color="auto"/>
              <w:right w:val="single" w:sz="2" w:space="0" w:color="auto"/>
            </w:tcBorders>
          </w:tcPr>
          <w:p w14:paraId="78AE5E93" w14:textId="77777777" w:rsidR="00A02EAE" w:rsidRPr="006E544A" w:rsidRDefault="00A02EAE" w:rsidP="002934DC">
            <w:pPr>
              <w:pStyle w:val="Qsanswer"/>
              <w:spacing w:before="40" w:after="0"/>
              <w:ind w:right="57"/>
              <w:rPr>
                <w:rFonts w:ascii="Verdana" w:hAnsi="Verdana" w:cs="Arial"/>
                <w:color w:val="auto"/>
              </w:rPr>
            </w:pPr>
            <w:r w:rsidRPr="006E544A">
              <w:rPr>
                <w:rFonts w:ascii="Verdana" w:hAnsi="Verdana" w:cs="Arial"/>
                <w:color w:val="auto"/>
              </w:rPr>
              <w:fldChar w:fldCharType="begin">
                <w:ffData>
                  <w:name w:val="Text32"/>
                  <w:enabled/>
                  <w:calcOnExit w:val="0"/>
                  <w:textInput/>
                </w:ffData>
              </w:fldChar>
            </w:r>
            <w:r w:rsidRPr="006E544A">
              <w:rPr>
                <w:rFonts w:ascii="Verdana" w:hAnsi="Verdana" w:cs="Arial"/>
                <w:color w:val="auto"/>
              </w:rPr>
              <w:instrText xml:space="preserve"> FORMTEXT </w:instrText>
            </w:r>
            <w:r w:rsidRPr="006E544A">
              <w:rPr>
                <w:rFonts w:ascii="Verdana" w:hAnsi="Verdana" w:cs="Arial"/>
                <w:color w:val="auto"/>
              </w:rPr>
            </w:r>
            <w:r w:rsidRPr="006E544A">
              <w:rPr>
                <w:rFonts w:ascii="Verdana" w:hAnsi="Verdana" w:cs="Arial"/>
                <w:color w:val="auto"/>
              </w:rPr>
              <w:fldChar w:fldCharType="separate"/>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noProof/>
                <w:color w:val="auto"/>
              </w:rPr>
              <w:t> </w:t>
            </w:r>
            <w:r w:rsidRPr="006E544A">
              <w:rPr>
                <w:rFonts w:ascii="Verdana" w:hAnsi="Verdana" w:cs="Arial"/>
                <w:color w:val="auto"/>
              </w:rPr>
              <w:fldChar w:fldCharType="end"/>
            </w:r>
          </w:p>
        </w:tc>
      </w:tr>
      <w:tr w:rsidR="00A02EAE" w:rsidRPr="006E544A" w14:paraId="780F42AB" w14:textId="77777777" w:rsidTr="00280EEA">
        <w:trPr>
          <w:cantSplit/>
        </w:trPr>
        <w:tc>
          <w:tcPr>
            <w:tcW w:w="709" w:type="dxa"/>
            <w:tcBorders>
              <w:bottom w:val="single" w:sz="12" w:space="0" w:color="C0C0C0"/>
            </w:tcBorders>
            <w:vAlign w:val="center"/>
          </w:tcPr>
          <w:p w14:paraId="457244DF" w14:textId="77777777" w:rsidR="00A02EAE" w:rsidRPr="006E544A" w:rsidRDefault="00A02EAE" w:rsidP="002934DC">
            <w:pPr>
              <w:pStyle w:val="QspromptCharCharCharCharCharChar"/>
              <w:spacing w:line="240" w:lineRule="auto"/>
              <w:ind w:left="0"/>
              <w:jc w:val="center"/>
              <w:rPr>
                <w:rFonts w:ascii="Verdana" w:hAnsi="Verdana"/>
                <w:sz w:val="4"/>
              </w:rPr>
            </w:pPr>
          </w:p>
        </w:tc>
        <w:tc>
          <w:tcPr>
            <w:tcW w:w="3827" w:type="dxa"/>
            <w:tcBorders>
              <w:bottom w:val="single" w:sz="12" w:space="0" w:color="C0C0C0"/>
            </w:tcBorders>
            <w:vAlign w:val="center"/>
          </w:tcPr>
          <w:p w14:paraId="4BC8E957" w14:textId="77777777" w:rsidR="00A02EAE" w:rsidRPr="006E544A" w:rsidRDefault="00A02EAE" w:rsidP="002934DC">
            <w:pPr>
              <w:pStyle w:val="QspromptCharCharCharCharCharChar"/>
              <w:spacing w:line="240" w:lineRule="auto"/>
              <w:ind w:left="0"/>
              <w:rPr>
                <w:rFonts w:ascii="Verdana" w:hAnsi="Verdana"/>
                <w:sz w:val="4"/>
              </w:rPr>
            </w:pPr>
          </w:p>
        </w:tc>
        <w:tc>
          <w:tcPr>
            <w:tcW w:w="1560" w:type="dxa"/>
            <w:tcBorders>
              <w:bottom w:val="single" w:sz="12" w:space="0" w:color="C0C0C0"/>
            </w:tcBorders>
            <w:vAlign w:val="center"/>
          </w:tcPr>
          <w:p w14:paraId="75AC8FA2" w14:textId="77777777" w:rsidR="00A02EAE" w:rsidRPr="006E544A" w:rsidRDefault="00A02EAE" w:rsidP="002934DC">
            <w:pPr>
              <w:pStyle w:val="Qsanswer"/>
              <w:spacing w:after="0" w:line="240" w:lineRule="auto"/>
              <w:ind w:left="0" w:right="0"/>
              <w:rPr>
                <w:rFonts w:ascii="Verdana" w:hAnsi="Verdana"/>
                <w:color w:val="auto"/>
                <w:sz w:val="4"/>
              </w:rPr>
            </w:pPr>
          </w:p>
        </w:tc>
      </w:tr>
    </w:tbl>
    <w:p w14:paraId="335EBE0A" w14:textId="66FC38F5" w:rsidR="00536500" w:rsidRPr="003E30E1" w:rsidRDefault="00536500" w:rsidP="003E30E1">
      <w:pPr>
        <w:pStyle w:val="Qsheading1"/>
        <w:rPr>
          <w:rFonts w:ascii="Verdana" w:hAnsi="Verdana"/>
          <w:szCs w:val="22"/>
        </w:rPr>
      </w:pPr>
      <w:r w:rsidRPr="003E30E1">
        <w:rPr>
          <w:rFonts w:ascii="Verdana" w:hAnsi="Verdana"/>
          <w:szCs w:val="22"/>
        </w:rPr>
        <w:lastRenderedPageBreak/>
        <w:t>Subordinated loans</w:t>
      </w:r>
    </w:p>
    <w:p w14:paraId="54AD5641" w14:textId="4D43D87A" w:rsidR="001A4AB8" w:rsidRPr="006E544A" w:rsidRDefault="00950AFF" w:rsidP="001A4AB8">
      <w:pPr>
        <w:pStyle w:val="QuestionChar"/>
        <w:rPr>
          <w:rFonts w:ascii="Verdana" w:hAnsi="Verdana"/>
          <w:b/>
          <w:bCs/>
        </w:rPr>
      </w:pPr>
      <w:r>
        <w:rPr>
          <w:rFonts w:ascii="Verdana" w:hAnsi="Verdana"/>
          <w:b/>
          <w:bCs/>
        </w:rPr>
        <w:tab/>
        <w:t>2.</w:t>
      </w:r>
      <w:r w:rsidR="004041E1">
        <w:rPr>
          <w:rFonts w:ascii="Verdana" w:hAnsi="Verdana"/>
          <w:b/>
          <w:bCs/>
        </w:rPr>
        <w:t>4</w:t>
      </w:r>
      <w:r w:rsidRPr="006E544A">
        <w:rPr>
          <w:rFonts w:ascii="Verdana" w:hAnsi="Verdana"/>
          <w:b/>
          <w:bCs/>
        </w:rPr>
        <w:tab/>
      </w:r>
      <w:r w:rsidR="001A4AB8" w:rsidRPr="006E544A">
        <w:rPr>
          <w:rFonts w:ascii="Verdana" w:hAnsi="Verdana"/>
          <w:b/>
          <w:bCs/>
        </w:rPr>
        <w:t xml:space="preserve">Does the applicant firm have </w:t>
      </w:r>
      <w:r w:rsidR="00536500">
        <w:rPr>
          <w:rFonts w:ascii="Verdana" w:hAnsi="Verdana"/>
          <w:b/>
          <w:bCs/>
        </w:rPr>
        <w:t xml:space="preserve">any </w:t>
      </w:r>
      <w:r w:rsidR="001A4AB8">
        <w:rPr>
          <w:rFonts w:ascii="Verdana" w:hAnsi="Verdana"/>
          <w:b/>
          <w:bCs/>
        </w:rPr>
        <w:t>subordinated loans</w:t>
      </w:r>
      <w:r w:rsidR="00536500">
        <w:rPr>
          <w:rFonts w:ascii="Verdana" w:hAnsi="Verdana"/>
          <w:b/>
          <w:bCs/>
        </w:rPr>
        <w:t>?</w:t>
      </w:r>
    </w:p>
    <w:p w14:paraId="18D2E68A" w14:textId="77777777" w:rsidR="000720E5" w:rsidRDefault="00950AFF" w:rsidP="00950AFF">
      <w:pPr>
        <w:pStyle w:val="Qsyesno"/>
        <w:rPr>
          <w:rFonts w:ascii="Verdana" w:hAnsi="Verdana"/>
        </w:rPr>
      </w:pPr>
      <w:r w:rsidRPr="006E544A">
        <w:rPr>
          <w:rFonts w:ascii="Verdana" w:hAnsi="Verdana"/>
        </w:rPr>
        <w:fldChar w:fldCharType="begin">
          <w:ffData>
            <w:name w:val="Check53"/>
            <w:enabled/>
            <w:calcOnExit w:val="0"/>
            <w:checkBox>
              <w:sizeAuto/>
              <w:default w:val="0"/>
            </w:checkBox>
          </w:ffData>
        </w:fldChar>
      </w:r>
      <w:r w:rsidRPr="006E544A">
        <w:rPr>
          <w:rFonts w:ascii="Verdana" w:hAnsi="Verdana"/>
        </w:rPr>
        <w:instrText xml:space="preserve"> FORMCHECKBOX </w:instrText>
      </w:r>
      <w:r w:rsidRPr="006E544A">
        <w:rPr>
          <w:rFonts w:ascii="Verdana" w:hAnsi="Verdana"/>
        </w:rPr>
      </w:r>
      <w:r w:rsidRPr="006E544A">
        <w:rPr>
          <w:rFonts w:ascii="Verdana" w:hAnsi="Verdana"/>
        </w:rPr>
        <w:fldChar w:fldCharType="separate"/>
      </w:r>
      <w:r w:rsidRPr="006E544A">
        <w:rPr>
          <w:rFonts w:ascii="Verdana" w:hAnsi="Verdana"/>
        </w:rPr>
        <w:fldChar w:fldCharType="end"/>
      </w:r>
      <w:r w:rsidRPr="006E544A">
        <w:rPr>
          <w:rFonts w:ascii="Verdana" w:hAnsi="Verdana"/>
        </w:rPr>
        <w:tab/>
        <w:t>No</w:t>
      </w:r>
    </w:p>
    <w:p w14:paraId="6DE2F753" w14:textId="77777777" w:rsidR="00950AFF" w:rsidRPr="006E544A" w:rsidRDefault="00950AFF" w:rsidP="00950AFF">
      <w:pPr>
        <w:pStyle w:val="Qsyesno"/>
        <w:rPr>
          <w:rFonts w:ascii="Verdana" w:hAnsi="Verdana"/>
        </w:rPr>
      </w:pPr>
      <w:r w:rsidRPr="006E544A">
        <w:rPr>
          <w:rFonts w:ascii="Verdana" w:hAnsi="Verdana"/>
        </w:rPr>
        <w:fldChar w:fldCharType="begin">
          <w:ffData>
            <w:name w:val="Check53"/>
            <w:enabled/>
            <w:calcOnExit w:val="0"/>
            <w:checkBox>
              <w:sizeAuto/>
              <w:default w:val="0"/>
            </w:checkBox>
          </w:ffData>
        </w:fldChar>
      </w:r>
      <w:r w:rsidRPr="006E544A">
        <w:rPr>
          <w:rFonts w:ascii="Verdana" w:hAnsi="Verdana"/>
        </w:rPr>
        <w:instrText xml:space="preserve"> FORMCHECKBOX </w:instrText>
      </w:r>
      <w:r w:rsidRPr="006E544A">
        <w:rPr>
          <w:rFonts w:ascii="Verdana" w:hAnsi="Verdana"/>
        </w:rPr>
      </w:r>
      <w:r w:rsidRPr="006E544A">
        <w:rPr>
          <w:rFonts w:ascii="Verdana" w:hAnsi="Verdana"/>
        </w:rPr>
        <w:fldChar w:fldCharType="separate"/>
      </w:r>
      <w:r w:rsidRPr="006E544A">
        <w:rPr>
          <w:rFonts w:ascii="Verdana" w:hAnsi="Verdana"/>
        </w:rPr>
        <w:fldChar w:fldCharType="end"/>
      </w:r>
      <w:r w:rsidRPr="006E544A">
        <w:rPr>
          <w:rFonts w:ascii="Verdana" w:hAnsi="Verdana"/>
        </w:rPr>
        <w:tab/>
        <w:t>Yes</w:t>
      </w:r>
      <w:r w:rsidRPr="006E544A">
        <w:rPr>
          <w:rFonts w:ascii="Webdings" w:eastAsia="Webdings" w:hAnsi="Webdings" w:cs="Webdings"/>
        </w:rPr>
        <w:t>4</w:t>
      </w:r>
      <w:r w:rsidRPr="006E544A">
        <w:rPr>
          <w:rFonts w:ascii="Verdana" w:hAnsi="Verdana"/>
        </w:rPr>
        <w:t xml:space="preserve">You must give details below of any </w:t>
      </w:r>
      <w:r w:rsidR="00536500">
        <w:rPr>
          <w:rFonts w:ascii="Verdana" w:hAnsi="Verdana"/>
        </w:rPr>
        <w:t>subordinated loans</w:t>
      </w:r>
    </w:p>
    <w:p w14:paraId="37371806" w14:textId="45A679E9" w:rsidR="005240F8" w:rsidRDefault="00B41751" w:rsidP="00950AFF">
      <w:pPr>
        <w:pStyle w:val="Question"/>
        <w:keepNext/>
        <w:tabs>
          <w:tab w:val="clear" w:pos="284"/>
          <w:tab w:val="left" w:pos="0"/>
        </w:tabs>
        <w:ind w:firstLine="0"/>
        <w:rPr>
          <w:rFonts w:ascii="Verdana" w:hAnsi="Verdana"/>
        </w:rPr>
      </w:pPr>
      <w:r>
        <w:rPr>
          <w:rFonts w:ascii="Verdana" w:hAnsi="Verdana"/>
        </w:rPr>
        <w:t>S</w:t>
      </w:r>
      <w:r w:rsidR="00CE6554">
        <w:rPr>
          <w:rFonts w:ascii="Verdana" w:hAnsi="Verdana"/>
        </w:rPr>
        <w:t xml:space="preserve">ee the relevant section of </w:t>
      </w:r>
      <w:r w:rsidR="00CE6554" w:rsidRPr="006E544A">
        <w:rPr>
          <w:rFonts w:ascii="Verdana" w:hAnsi="Verdana"/>
        </w:rPr>
        <w:t>IPRU</w:t>
      </w:r>
      <w:r w:rsidR="00CE6554">
        <w:rPr>
          <w:rFonts w:ascii="Verdana" w:hAnsi="Verdana"/>
        </w:rPr>
        <w:t xml:space="preserve"> </w:t>
      </w:r>
      <w:r w:rsidR="00CE6554" w:rsidRPr="006E544A">
        <w:rPr>
          <w:rFonts w:ascii="Verdana" w:hAnsi="Verdana"/>
        </w:rPr>
        <w:t>(INV) Annex D Required Forms</w:t>
      </w:r>
      <w:r>
        <w:rPr>
          <w:rFonts w:ascii="Verdana" w:hAnsi="Verdana"/>
        </w:rPr>
        <w:t xml:space="preserve"> for subordinated loan agreemen</w:t>
      </w:r>
      <w:r w:rsidR="008405F2">
        <w:rPr>
          <w:rFonts w:ascii="Verdana" w:hAnsi="Verdana"/>
        </w:rPr>
        <w:t>t form templates</w:t>
      </w:r>
      <w:r w:rsidR="00CE6554">
        <w:rPr>
          <w:rFonts w:ascii="Verdana" w:hAnsi="Verdana"/>
        </w:rPr>
        <w:t>.</w:t>
      </w:r>
      <w:r w:rsidR="00CE6554" w:rsidRPr="006E544A">
        <w:rPr>
          <w:rFonts w:ascii="Verdana" w:hAnsi="Verdana"/>
        </w:rPr>
        <w:t xml:space="preserve"> </w:t>
      </w:r>
    </w:p>
    <w:p w14:paraId="57A1752C" w14:textId="57C1BBDB" w:rsidR="00950AFF" w:rsidRDefault="00696F13" w:rsidP="0EBF6BE2">
      <w:pPr>
        <w:pStyle w:val="Question"/>
        <w:keepNext/>
        <w:tabs>
          <w:tab w:val="clear" w:pos="284"/>
        </w:tabs>
        <w:ind w:firstLine="0"/>
        <w:rPr>
          <w:rFonts w:ascii="Verdana" w:hAnsi="Verdana"/>
        </w:rPr>
      </w:pPr>
      <w:r>
        <w:rPr>
          <w:rFonts w:ascii="Verdana" w:hAnsi="Verdana"/>
        </w:rPr>
        <w:t xml:space="preserve">Please note for </w:t>
      </w:r>
      <w:r w:rsidR="00403367">
        <w:rPr>
          <w:rFonts w:ascii="Verdana" w:hAnsi="Verdana"/>
        </w:rPr>
        <w:t xml:space="preserve">personal investment </w:t>
      </w:r>
      <w:r>
        <w:rPr>
          <w:rFonts w:ascii="Verdana" w:hAnsi="Verdana"/>
        </w:rPr>
        <w:t xml:space="preserve">firms </w:t>
      </w:r>
      <w:r w:rsidR="000F38B9">
        <w:rPr>
          <w:rFonts w:ascii="Verdana" w:hAnsi="Verdana"/>
        </w:rPr>
        <w:t>and investment management</w:t>
      </w:r>
      <w:r w:rsidRPr="00E150F0">
        <w:rPr>
          <w:rFonts w:ascii="Verdana" w:hAnsi="Verdana"/>
        </w:rPr>
        <w:t xml:space="preserve"> </w:t>
      </w:r>
      <w:r>
        <w:rPr>
          <w:rFonts w:ascii="Verdana" w:hAnsi="Verdana"/>
        </w:rPr>
        <w:t xml:space="preserve">firms the subordinated loan is restricted to four times the firms paid up share capital and/or retained reserves. </w:t>
      </w:r>
      <w:r w:rsidR="00950AFF" w:rsidRPr="006E544A">
        <w:rPr>
          <w:rFonts w:ascii="Verdana" w:hAnsi="Verdana"/>
        </w:rPr>
        <w:t>If there is more than one subordinated loan you must use a separate sheet of paper.</w:t>
      </w:r>
    </w:p>
    <w:p w14:paraId="6818EE67" w14:textId="77777777" w:rsidR="00950AFF" w:rsidRDefault="00A03C7C" w:rsidP="00950AFF">
      <w:pPr>
        <w:pStyle w:val="QuestionnoteChar"/>
        <w:rPr>
          <w:rFonts w:ascii="Verdana" w:hAnsi="Verdana"/>
        </w:rPr>
      </w:pPr>
      <w:r>
        <w:rPr>
          <w:rFonts w:ascii="Verdana" w:hAnsi="Verdana"/>
        </w:rPr>
        <w:br/>
      </w:r>
      <w:r w:rsidR="00950AFF" w:rsidRPr="006E544A">
        <w:rPr>
          <w:rFonts w:ascii="Verdana" w:hAnsi="Verdana"/>
        </w:rPr>
        <w:t xml:space="preserve">If you have used separate sheets of </w:t>
      </w:r>
      <w:proofErr w:type="gramStart"/>
      <w:r w:rsidR="00950AFF" w:rsidRPr="006E544A">
        <w:rPr>
          <w:rFonts w:ascii="Verdana" w:hAnsi="Verdana"/>
        </w:rPr>
        <w:t>paper</w:t>
      </w:r>
      <w:proofErr w:type="gramEnd"/>
      <w:r w:rsidR="00950AFF" w:rsidRPr="006E544A">
        <w:rPr>
          <w:rFonts w:ascii="Verdana" w:hAnsi="Verdana"/>
        </w:rPr>
        <w:t xml:space="preserve"> you must indicate how many below.</w:t>
      </w:r>
    </w:p>
    <w:p w14:paraId="1F7EC1F5" w14:textId="77777777" w:rsidR="00A03C7C" w:rsidRPr="006E544A" w:rsidRDefault="00A03C7C" w:rsidP="00950AFF">
      <w:pPr>
        <w:pStyle w:val="QuestionnoteChar"/>
        <w:rPr>
          <w:rFonts w:ascii="Verdana" w:hAnsi="Verdana"/>
        </w:rPr>
      </w:pPr>
    </w:p>
    <w:tbl>
      <w:tblPr>
        <w:tblW w:w="0" w:type="auto"/>
        <w:tblInd w:w="5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2268"/>
        <w:gridCol w:w="1134"/>
      </w:tblGrid>
      <w:tr w:rsidR="00950AFF" w:rsidRPr="006E544A" w14:paraId="2B33CF31" w14:textId="77777777" w:rsidTr="003372BF">
        <w:trPr>
          <w:trHeight w:val="397"/>
        </w:trPr>
        <w:tc>
          <w:tcPr>
            <w:tcW w:w="2268" w:type="dxa"/>
            <w:vAlign w:val="center"/>
          </w:tcPr>
          <w:p w14:paraId="5CE393FE" w14:textId="77777777" w:rsidR="00950AFF" w:rsidRPr="006E544A" w:rsidRDefault="00950AFF" w:rsidP="003372BF">
            <w:pPr>
              <w:pStyle w:val="Question"/>
              <w:keepNext/>
              <w:tabs>
                <w:tab w:val="clear" w:pos="284"/>
                <w:tab w:val="left" w:pos="1418"/>
                <w:tab w:val="left" w:pos="2552"/>
              </w:tabs>
              <w:spacing w:before="0" w:after="0"/>
              <w:ind w:left="28" w:right="0" w:firstLine="0"/>
              <w:rPr>
                <w:rFonts w:ascii="Verdana" w:hAnsi="Verdana"/>
              </w:rPr>
            </w:pPr>
            <w:r w:rsidRPr="006E544A">
              <w:rPr>
                <w:rFonts w:ascii="Verdana" w:hAnsi="Verdana"/>
              </w:rPr>
              <w:t>Number of additional sheets</w:t>
            </w:r>
          </w:p>
        </w:tc>
        <w:tc>
          <w:tcPr>
            <w:tcW w:w="1134" w:type="dxa"/>
            <w:vAlign w:val="center"/>
          </w:tcPr>
          <w:p w14:paraId="21B155C3" w14:textId="77777777" w:rsidR="00950AFF" w:rsidRPr="006E544A" w:rsidRDefault="00950AFF" w:rsidP="003372BF">
            <w:pPr>
              <w:pStyle w:val="Question"/>
              <w:keepNext/>
              <w:tabs>
                <w:tab w:val="clear" w:pos="284"/>
                <w:tab w:val="left" w:pos="1418"/>
                <w:tab w:val="left" w:pos="2552"/>
              </w:tabs>
              <w:spacing w:before="0"/>
              <w:ind w:left="28" w:right="57" w:firstLine="0"/>
              <w:rPr>
                <w:rFonts w:ascii="Verdana" w:hAnsi="Verdana" w:cs="Arial"/>
              </w:rPr>
            </w:pPr>
            <w:r w:rsidRPr="006E544A">
              <w:rPr>
                <w:rFonts w:ascii="Verdana" w:hAnsi="Verdana" w:cs="Arial"/>
              </w:rPr>
              <w:fldChar w:fldCharType="begin">
                <w:ffData>
                  <w:name w:val="Text1"/>
                  <w:enabled/>
                  <w:calcOnExit w:val="0"/>
                  <w:textInput/>
                </w:ffData>
              </w:fldChar>
            </w:r>
            <w:r w:rsidRPr="006E544A">
              <w:rPr>
                <w:rFonts w:ascii="Verdana" w:hAnsi="Verdana" w:cs="Arial"/>
              </w:rPr>
              <w:instrText xml:space="preserve"> FORMTEXT </w:instrText>
            </w:r>
            <w:r w:rsidRPr="006E544A">
              <w:rPr>
                <w:rFonts w:ascii="Verdana" w:hAnsi="Verdana" w:cs="Arial"/>
              </w:rPr>
            </w:r>
            <w:r w:rsidRPr="006E544A">
              <w:rPr>
                <w:rFonts w:ascii="Verdana" w:hAnsi="Verdana" w:cs="Arial"/>
              </w:rPr>
              <w:fldChar w:fldCharType="separate"/>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rPr>
              <w:fldChar w:fldCharType="end"/>
            </w:r>
          </w:p>
        </w:tc>
      </w:tr>
    </w:tbl>
    <w:p w14:paraId="7DA04ADC" w14:textId="77777777" w:rsidR="00950AFF" w:rsidRPr="006E544A" w:rsidRDefault="00950AFF" w:rsidP="00950AFF">
      <w:pPr>
        <w:pStyle w:val="QuestionnoteChar1"/>
        <w:rPr>
          <w:rFonts w:ascii="Verdana" w:hAnsi="Verdana"/>
        </w:rPr>
      </w:pPr>
    </w:p>
    <w:tbl>
      <w:tblPr>
        <w:tblW w:w="0" w:type="auto"/>
        <w:tblInd w:w="5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2268"/>
        <w:gridCol w:w="4253"/>
      </w:tblGrid>
      <w:tr w:rsidR="00950AFF" w:rsidRPr="006E544A" w14:paraId="4D954CCB" w14:textId="77777777" w:rsidTr="003372BF">
        <w:trPr>
          <w:trHeight w:val="397"/>
        </w:trPr>
        <w:tc>
          <w:tcPr>
            <w:tcW w:w="2268" w:type="dxa"/>
            <w:vAlign w:val="center"/>
          </w:tcPr>
          <w:p w14:paraId="0964E5BE" w14:textId="77777777" w:rsidR="00950AFF" w:rsidRPr="006E544A" w:rsidRDefault="00950AFF" w:rsidP="001A4AB8">
            <w:pPr>
              <w:pStyle w:val="QspromptCharCharCharCharCharChar"/>
              <w:keepNext/>
              <w:rPr>
                <w:rFonts w:ascii="Verdana" w:hAnsi="Verdana"/>
              </w:rPr>
            </w:pPr>
            <w:r w:rsidRPr="006E544A">
              <w:rPr>
                <w:rFonts w:ascii="Verdana" w:hAnsi="Verdana"/>
              </w:rPr>
              <w:t xml:space="preserve">Name of </w:t>
            </w:r>
            <w:r w:rsidR="001A4AB8">
              <w:rPr>
                <w:rFonts w:ascii="Verdana" w:hAnsi="Verdana"/>
              </w:rPr>
              <w:t>funding</w:t>
            </w:r>
            <w:r w:rsidRPr="006E544A">
              <w:rPr>
                <w:rFonts w:ascii="Verdana" w:hAnsi="Verdana"/>
              </w:rPr>
              <w:t xml:space="preserve"> provider</w:t>
            </w:r>
          </w:p>
        </w:tc>
        <w:tc>
          <w:tcPr>
            <w:tcW w:w="4253" w:type="dxa"/>
            <w:vAlign w:val="center"/>
          </w:tcPr>
          <w:p w14:paraId="7ECE5B66" w14:textId="77777777" w:rsidR="00950AFF" w:rsidRPr="006E544A" w:rsidRDefault="00950AFF" w:rsidP="003372BF">
            <w:pPr>
              <w:pStyle w:val="Question"/>
              <w:keepNext/>
              <w:tabs>
                <w:tab w:val="clear" w:pos="284"/>
              </w:tabs>
              <w:spacing w:before="0" w:after="0"/>
              <w:ind w:left="28" w:right="0" w:firstLine="0"/>
              <w:rPr>
                <w:rFonts w:ascii="Verdana" w:hAnsi="Verdana" w:cs="Arial"/>
              </w:rPr>
            </w:pPr>
            <w:r w:rsidRPr="006E544A">
              <w:rPr>
                <w:rFonts w:ascii="Verdana" w:hAnsi="Verdana" w:cs="Arial"/>
              </w:rPr>
              <w:fldChar w:fldCharType="begin">
                <w:ffData>
                  <w:name w:val="Text1"/>
                  <w:enabled/>
                  <w:calcOnExit w:val="0"/>
                  <w:textInput/>
                </w:ffData>
              </w:fldChar>
            </w:r>
            <w:r w:rsidRPr="006E544A">
              <w:rPr>
                <w:rFonts w:ascii="Verdana" w:hAnsi="Verdana" w:cs="Arial"/>
              </w:rPr>
              <w:instrText xml:space="preserve"> FORMTEXT </w:instrText>
            </w:r>
            <w:r w:rsidRPr="006E544A">
              <w:rPr>
                <w:rFonts w:ascii="Verdana" w:hAnsi="Verdana" w:cs="Arial"/>
              </w:rPr>
            </w:r>
            <w:r w:rsidRPr="006E544A">
              <w:rPr>
                <w:rFonts w:ascii="Verdana" w:hAnsi="Verdana" w:cs="Arial"/>
              </w:rPr>
              <w:fldChar w:fldCharType="separate"/>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rPr>
              <w:fldChar w:fldCharType="end"/>
            </w:r>
          </w:p>
        </w:tc>
      </w:tr>
    </w:tbl>
    <w:p w14:paraId="73AFE195" w14:textId="77777777" w:rsidR="00950AFF" w:rsidRPr="006E544A" w:rsidRDefault="00950AFF" w:rsidP="00950AFF">
      <w:pPr>
        <w:pStyle w:val="Qstablespacer"/>
        <w:keepNext/>
        <w:ind w:left="851"/>
        <w:rPr>
          <w:rFonts w:ascii="Verdana" w:hAnsi="Verdana"/>
        </w:rPr>
      </w:pPr>
    </w:p>
    <w:p w14:paraId="3D6E092A" w14:textId="77777777" w:rsidR="00950AFF" w:rsidRPr="006E544A" w:rsidRDefault="00950AFF" w:rsidP="00950AFF">
      <w:pPr>
        <w:pStyle w:val="Qstablespacer"/>
        <w:keepNext/>
        <w:ind w:left="851"/>
        <w:rPr>
          <w:rFonts w:ascii="Verdana" w:hAnsi="Verdana"/>
        </w:rPr>
      </w:pPr>
    </w:p>
    <w:tbl>
      <w:tblPr>
        <w:tblW w:w="0" w:type="auto"/>
        <w:tblInd w:w="5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2268"/>
        <w:gridCol w:w="4253"/>
      </w:tblGrid>
      <w:tr w:rsidR="00950AFF" w:rsidRPr="006E544A" w14:paraId="40FBA7F1" w14:textId="77777777" w:rsidTr="003372BF">
        <w:trPr>
          <w:trHeight w:val="397"/>
        </w:trPr>
        <w:tc>
          <w:tcPr>
            <w:tcW w:w="2268" w:type="dxa"/>
            <w:vAlign w:val="center"/>
          </w:tcPr>
          <w:p w14:paraId="416269CC" w14:textId="77777777" w:rsidR="00950AFF" w:rsidRPr="006E544A" w:rsidRDefault="00950AFF" w:rsidP="003372BF">
            <w:pPr>
              <w:pStyle w:val="QspromptCharCharCharCharCharChar"/>
              <w:keepNext/>
              <w:rPr>
                <w:rFonts w:ascii="Verdana" w:hAnsi="Verdana"/>
              </w:rPr>
            </w:pPr>
            <w:r w:rsidRPr="006E544A">
              <w:rPr>
                <w:rFonts w:ascii="Verdana" w:hAnsi="Verdana"/>
              </w:rPr>
              <w:t>Amount</w:t>
            </w:r>
          </w:p>
        </w:tc>
        <w:tc>
          <w:tcPr>
            <w:tcW w:w="4253" w:type="dxa"/>
            <w:vAlign w:val="center"/>
          </w:tcPr>
          <w:p w14:paraId="77819345" w14:textId="77777777" w:rsidR="00950AFF" w:rsidRPr="006E544A" w:rsidRDefault="00950AFF" w:rsidP="003372BF">
            <w:pPr>
              <w:pStyle w:val="Question"/>
              <w:keepNext/>
              <w:tabs>
                <w:tab w:val="clear" w:pos="284"/>
              </w:tabs>
              <w:spacing w:before="0" w:after="0"/>
              <w:ind w:left="28" w:right="0" w:firstLine="0"/>
              <w:rPr>
                <w:rFonts w:ascii="Verdana" w:hAnsi="Verdana" w:cs="Arial"/>
              </w:rPr>
            </w:pPr>
            <w:r w:rsidRPr="006E544A">
              <w:rPr>
                <w:rFonts w:ascii="Verdana" w:hAnsi="Verdana" w:cs="Arial"/>
              </w:rPr>
              <w:fldChar w:fldCharType="begin">
                <w:ffData>
                  <w:name w:val="Text1"/>
                  <w:enabled/>
                  <w:calcOnExit w:val="0"/>
                  <w:textInput/>
                </w:ffData>
              </w:fldChar>
            </w:r>
            <w:r w:rsidRPr="006E544A">
              <w:rPr>
                <w:rFonts w:ascii="Verdana" w:hAnsi="Verdana" w:cs="Arial"/>
              </w:rPr>
              <w:instrText xml:space="preserve"> FORMTEXT </w:instrText>
            </w:r>
            <w:r w:rsidRPr="006E544A">
              <w:rPr>
                <w:rFonts w:ascii="Verdana" w:hAnsi="Verdana" w:cs="Arial"/>
              </w:rPr>
            </w:r>
            <w:r w:rsidRPr="006E544A">
              <w:rPr>
                <w:rFonts w:ascii="Verdana" w:hAnsi="Verdana" w:cs="Arial"/>
              </w:rPr>
              <w:fldChar w:fldCharType="separate"/>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rPr>
              <w:fldChar w:fldCharType="end"/>
            </w:r>
          </w:p>
        </w:tc>
      </w:tr>
    </w:tbl>
    <w:p w14:paraId="1166955B" w14:textId="77777777" w:rsidR="00950AFF" w:rsidRPr="006E544A" w:rsidRDefault="00950AFF" w:rsidP="00950AFF">
      <w:pPr>
        <w:pStyle w:val="Qstablespacer"/>
        <w:keepNext/>
        <w:ind w:left="851"/>
        <w:rPr>
          <w:rFonts w:ascii="Verdana" w:hAnsi="Verdana"/>
        </w:rPr>
      </w:pPr>
    </w:p>
    <w:p w14:paraId="277C7E81" w14:textId="77777777" w:rsidR="00950AFF" w:rsidRPr="006E544A" w:rsidRDefault="00950AFF" w:rsidP="00950AFF">
      <w:pPr>
        <w:pStyle w:val="Qstablespacer"/>
        <w:keepNext/>
        <w:ind w:left="851"/>
        <w:rPr>
          <w:rFonts w:ascii="Verdana" w:hAnsi="Verdana"/>
        </w:rPr>
      </w:pPr>
    </w:p>
    <w:tbl>
      <w:tblPr>
        <w:tblW w:w="0" w:type="auto"/>
        <w:tblInd w:w="5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2268"/>
        <w:gridCol w:w="4253"/>
      </w:tblGrid>
      <w:tr w:rsidR="00950AFF" w:rsidRPr="006E544A" w14:paraId="7DA2BC48" w14:textId="77777777" w:rsidTr="003372BF">
        <w:trPr>
          <w:trHeight w:val="397"/>
        </w:trPr>
        <w:tc>
          <w:tcPr>
            <w:tcW w:w="2268" w:type="dxa"/>
            <w:vAlign w:val="center"/>
          </w:tcPr>
          <w:p w14:paraId="6E0DE869" w14:textId="77777777" w:rsidR="00950AFF" w:rsidRPr="006E544A" w:rsidRDefault="00950AFF" w:rsidP="003372BF">
            <w:pPr>
              <w:pStyle w:val="QspromptCharCharCharCharCharChar"/>
              <w:keepNext/>
              <w:rPr>
                <w:rFonts w:ascii="Verdana" w:hAnsi="Verdana"/>
              </w:rPr>
            </w:pPr>
            <w:r w:rsidRPr="006E544A">
              <w:rPr>
                <w:rFonts w:ascii="Verdana" w:hAnsi="Verdana"/>
              </w:rPr>
              <w:t>Date of agreement</w:t>
            </w:r>
          </w:p>
        </w:tc>
        <w:tc>
          <w:tcPr>
            <w:tcW w:w="4253" w:type="dxa"/>
            <w:vAlign w:val="center"/>
          </w:tcPr>
          <w:p w14:paraId="269A0446" w14:textId="77777777" w:rsidR="00950AFF" w:rsidRPr="006E544A" w:rsidRDefault="00950AFF" w:rsidP="003372BF">
            <w:pPr>
              <w:pStyle w:val="Question"/>
              <w:keepNext/>
              <w:tabs>
                <w:tab w:val="clear" w:pos="284"/>
              </w:tabs>
              <w:spacing w:before="0" w:after="0"/>
              <w:ind w:left="28" w:right="0" w:firstLine="0"/>
              <w:rPr>
                <w:rFonts w:ascii="Verdana" w:hAnsi="Verdana" w:cs="Arial"/>
              </w:rPr>
            </w:pPr>
            <w:r w:rsidRPr="006E544A">
              <w:rPr>
                <w:rFonts w:ascii="Verdana" w:hAnsi="Verdana" w:cs="Arial"/>
              </w:rPr>
              <w:fldChar w:fldCharType="begin">
                <w:ffData>
                  <w:name w:val="Text1"/>
                  <w:enabled/>
                  <w:calcOnExit w:val="0"/>
                  <w:textInput/>
                </w:ffData>
              </w:fldChar>
            </w:r>
            <w:r w:rsidRPr="006E544A">
              <w:rPr>
                <w:rFonts w:ascii="Verdana" w:hAnsi="Verdana" w:cs="Arial"/>
              </w:rPr>
              <w:instrText xml:space="preserve"> FORMTEXT </w:instrText>
            </w:r>
            <w:r w:rsidRPr="006E544A">
              <w:rPr>
                <w:rFonts w:ascii="Verdana" w:hAnsi="Verdana" w:cs="Arial"/>
              </w:rPr>
            </w:r>
            <w:r w:rsidRPr="006E544A">
              <w:rPr>
                <w:rFonts w:ascii="Verdana" w:hAnsi="Verdana" w:cs="Arial"/>
              </w:rPr>
              <w:fldChar w:fldCharType="separate"/>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rPr>
              <w:fldChar w:fldCharType="end"/>
            </w:r>
          </w:p>
        </w:tc>
      </w:tr>
    </w:tbl>
    <w:p w14:paraId="671E019A" w14:textId="77777777" w:rsidR="00950AFF" w:rsidRPr="006E544A" w:rsidRDefault="00950AFF" w:rsidP="00950AFF">
      <w:pPr>
        <w:pStyle w:val="Qstablespacer"/>
        <w:keepNext/>
        <w:ind w:left="851"/>
        <w:rPr>
          <w:rFonts w:ascii="Verdana" w:hAnsi="Verdana"/>
        </w:rPr>
      </w:pPr>
    </w:p>
    <w:p w14:paraId="05305D12" w14:textId="77777777" w:rsidR="00950AFF" w:rsidRPr="006E544A" w:rsidRDefault="00950AFF" w:rsidP="00950AFF">
      <w:pPr>
        <w:pStyle w:val="Qstablespacer"/>
        <w:keepNext/>
        <w:ind w:left="851"/>
        <w:rPr>
          <w:rFonts w:ascii="Verdana" w:hAnsi="Verdana"/>
        </w:rPr>
      </w:pPr>
    </w:p>
    <w:tbl>
      <w:tblPr>
        <w:tblW w:w="0" w:type="auto"/>
        <w:tblInd w:w="5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2268"/>
        <w:gridCol w:w="4253"/>
      </w:tblGrid>
      <w:tr w:rsidR="00950AFF" w:rsidRPr="006E544A" w14:paraId="5EF32B00" w14:textId="77777777" w:rsidTr="003372BF">
        <w:trPr>
          <w:trHeight w:val="391"/>
        </w:trPr>
        <w:tc>
          <w:tcPr>
            <w:tcW w:w="2268" w:type="dxa"/>
            <w:vAlign w:val="center"/>
          </w:tcPr>
          <w:p w14:paraId="2B6F3323" w14:textId="77777777" w:rsidR="00950AFF" w:rsidRPr="006E544A" w:rsidRDefault="00950AFF" w:rsidP="003372BF">
            <w:pPr>
              <w:pStyle w:val="QspromptCharCharCharCharCharChar"/>
              <w:keepNext/>
              <w:rPr>
                <w:rFonts w:ascii="Verdana" w:hAnsi="Verdana"/>
              </w:rPr>
            </w:pPr>
            <w:r w:rsidRPr="006E544A">
              <w:rPr>
                <w:rFonts w:ascii="Verdana" w:hAnsi="Verdana"/>
              </w:rPr>
              <w:t xml:space="preserve">Nature of </w:t>
            </w:r>
            <w:r w:rsidR="001A4AB8">
              <w:rPr>
                <w:rFonts w:ascii="Verdana" w:hAnsi="Verdana"/>
              </w:rPr>
              <w:t>funding</w:t>
            </w:r>
          </w:p>
        </w:tc>
        <w:tc>
          <w:tcPr>
            <w:tcW w:w="4253" w:type="dxa"/>
            <w:vAlign w:val="center"/>
          </w:tcPr>
          <w:p w14:paraId="64099703" w14:textId="77777777" w:rsidR="00950AFF" w:rsidRPr="006E544A" w:rsidRDefault="00950AFF" w:rsidP="003372BF">
            <w:pPr>
              <w:pStyle w:val="Question"/>
              <w:keepNext/>
              <w:tabs>
                <w:tab w:val="clear" w:pos="284"/>
              </w:tabs>
              <w:spacing w:before="0" w:after="0"/>
              <w:ind w:left="28" w:right="0" w:firstLine="0"/>
              <w:rPr>
                <w:rFonts w:ascii="Verdana" w:hAnsi="Verdana" w:cs="Arial"/>
              </w:rPr>
            </w:pPr>
            <w:r w:rsidRPr="006E544A">
              <w:rPr>
                <w:rFonts w:ascii="Verdana" w:hAnsi="Verdana" w:cs="Arial"/>
              </w:rPr>
              <w:fldChar w:fldCharType="begin">
                <w:ffData>
                  <w:name w:val="Text1"/>
                  <w:enabled/>
                  <w:calcOnExit w:val="0"/>
                  <w:textInput/>
                </w:ffData>
              </w:fldChar>
            </w:r>
            <w:r w:rsidRPr="006E544A">
              <w:rPr>
                <w:rFonts w:ascii="Verdana" w:hAnsi="Verdana" w:cs="Arial"/>
              </w:rPr>
              <w:instrText xml:space="preserve"> FORMTEXT </w:instrText>
            </w:r>
            <w:r w:rsidRPr="006E544A">
              <w:rPr>
                <w:rFonts w:ascii="Verdana" w:hAnsi="Verdana" w:cs="Arial"/>
              </w:rPr>
            </w:r>
            <w:r w:rsidRPr="006E544A">
              <w:rPr>
                <w:rFonts w:ascii="Verdana" w:hAnsi="Verdana" w:cs="Arial"/>
              </w:rPr>
              <w:fldChar w:fldCharType="separate"/>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rPr>
              <w:fldChar w:fldCharType="end"/>
            </w:r>
          </w:p>
        </w:tc>
      </w:tr>
    </w:tbl>
    <w:p w14:paraId="31C581D5" w14:textId="77777777" w:rsidR="00950AFF" w:rsidRPr="006E544A" w:rsidRDefault="00950AFF" w:rsidP="00950AFF">
      <w:pPr>
        <w:pStyle w:val="QuestionnoteCharChar1Char"/>
        <w:keepNext/>
        <w:spacing w:before="60"/>
        <w:ind w:left="567"/>
        <w:rPr>
          <w:rFonts w:ascii="Verdana" w:hAnsi="Verdana"/>
        </w:rPr>
      </w:pPr>
      <w:r w:rsidRPr="006E544A">
        <w:rPr>
          <w:rFonts w:ascii="Verdana" w:hAnsi="Verdana"/>
        </w:rPr>
        <w:t>Repayment terms, including number of instalments and final payment date</w:t>
      </w:r>
    </w:p>
    <w:tbl>
      <w:tblPr>
        <w:tblW w:w="0" w:type="auto"/>
        <w:tblInd w:w="5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521"/>
      </w:tblGrid>
      <w:tr w:rsidR="00950AFF" w:rsidRPr="006E544A" w14:paraId="4081CB90" w14:textId="77777777" w:rsidTr="003372BF">
        <w:trPr>
          <w:trHeight w:val="1191"/>
        </w:trPr>
        <w:tc>
          <w:tcPr>
            <w:tcW w:w="6521" w:type="dxa"/>
          </w:tcPr>
          <w:p w14:paraId="01129243" w14:textId="77777777" w:rsidR="00950AFF" w:rsidRPr="006E544A" w:rsidRDefault="00950AFF" w:rsidP="003372BF">
            <w:pPr>
              <w:pStyle w:val="Question"/>
              <w:keepNext/>
              <w:tabs>
                <w:tab w:val="clear" w:pos="284"/>
                <w:tab w:val="left" w:pos="1418"/>
                <w:tab w:val="left" w:pos="2552"/>
              </w:tabs>
              <w:spacing w:before="40" w:after="0"/>
              <w:ind w:left="28" w:right="57" w:firstLine="0"/>
              <w:rPr>
                <w:rFonts w:ascii="Verdana" w:hAnsi="Verdana" w:cs="Arial"/>
              </w:rPr>
            </w:pPr>
            <w:r w:rsidRPr="006E544A">
              <w:rPr>
                <w:rFonts w:ascii="Verdana" w:hAnsi="Verdana" w:cs="Arial"/>
              </w:rPr>
              <w:fldChar w:fldCharType="begin">
                <w:ffData>
                  <w:name w:val="Text7"/>
                  <w:enabled/>
                  <w:calcOnExit w:val="0"/>
                  <w:textInput/>
                </w:ffData>
              </w:fldChar>
            </w:r>
            <w:r w:rsidRPr="006E544A">
              <w:rPr>
                <w:rFonts w:ascii="Verdana" w:hAnsi="Verdana" w:cs="Arial"/>
              </w:rPr>
              <w:instrText xml:space="preserve"> FORMTEXT </w:instrText>
            </w:r>
            <w:r w:rsidRPr="006E544A">
              <w:rPr>
                <w:rFonts w:ascii="Verdana" w:hAnsi="Verdana" w:cs="Arial"/>
              </w:rPr>
            </w:r>
            <w:r w:rsidRPr="006E544A">
              <w:rPr>
                <w:rFonts w:ascii="Verdana" w:hAnsi="Verdana" w:cs="Arial"/>
              </w:rPr>
              <w:fldChar w:fldCharType="separate"/>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rPr>
              <w:fldChar w:fldCharType="end"/>
            </w:r>
          </w:p>
        </w:tc>
      </w:tr>
    </w:tbl>
    <w:p w14:paraId="4E6B2822" w14:textId="77777777" w:rsidR="00950AFF" w:rsidRPr="006E544A" w:rsidRDefault="00950AFF" w:rsidP="00950AFF">
      <w:pPr>
        <w:pStyle w:val="Qstablespacer"/>
        <w:keepNext/>
        <w:ind w:left="851"/>
        <w:rPr>
          <w:rFonts w:ascii="Verdana" w:hAnsi="Verdana"/>
        </w:rPr>
      </w:pPr>
    </w:p>
    <w:tbl>
      <w:tblPr>
        <w:tblW w:w="0" w:type="auto"/>
        <w:tblInd w:w="5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2268"/>
        <w:gridCol w:w="1134"/>
      </w:tblGrid>
      <w:tr w:rsidR="00950AFF" w:rsidRPr="006E544A" w14:paraId="2FCCE120" w14:textId="77777777" w:rsidTr="003372BF">
        <w:trPr>
          <w:trHeight w:val="397"/>
        </w:trPr>
        <w:tc>
          <w:tcPr>
            <w:tcW w:w="2268" w:type="dxa"/>
            <w:vAlign w:val="center"/>
          </w:tcPr>
          <w:p w14:paraId="7FEF76F7" w14:textId="77777777" w:rsidR="00950AFF" w:rsidRPr="006E544A" w:rsidRDefault="00950AFF" w:rsidP="003372BF">
            <w:pPr>
              <w:pStyle w:val="QspromptCharCharCharCharCharChar"/>
              <w:rPr>
                <w:rFonts w:ascii="Verdana" w:hAnsi="Verdana"/>
              </w:rPr>
            </w:pPr>
            <w:r w:rsidRPr="006E544A">
              <w:rPr>
                <w:rFonts w:ascii="Verdana" w:hAnsi="Verdana"/>
              </w:rPr>
              <w:t>Interest payable</w:t>
            </w:r>
          </w:p>
        </w:tc>
        <w:tc>
          <w:tcPr>
            <w:tcW w:w="1134" w:type="dxa"/>
            <w:vAlign w:val="center"/>
          </w:tcPr>
          <w:p w14:paraId="20B3E109" w14:textId="77777777" w:rsidR="00950AFF" w:rsidRPr="006E544A" w:rsidRDefault="00950AFF" w:rsidP="003372BF">
            <w:pPr>
              <w:pStyle w:val="Question"/>
              <w:tabs>
                <w:tab w:val="clear" w:pos="284"/>
                <w:tab w:val="left" w:pos="1418"/>
                <w:tab w:val="left" w:pos="2552"/>
              </w:tabs>
              <w:spacing w:before="0" w:after="0"/>
              <w:ind w:left="28" w:right="57" w:firstLine="0"/>
              <w:jc w:val="right"/>
              <w:rPr>
                <w:rFonts w:ascii="Verdana" w:hAnsi="Verdana"/>
              </w:rPr>
            </w:pPr>
            <w:r w:rsidRPr="006E544A">
              <w:rPr>
                <w:rFonts w:ascii="Verdana" w:hAnsi="Verdana" w:cs="Arial"/>
              </w:rPr>
              <w:fldChar w:fldCharType="begin">
                <w:ffData>
                  <w:name w:val="Text1"/>
                  <w:enabled/>
                  <w:calcOnExit w:val="0"/>
                  <w:textInput/>
                </w:ffData>
              </w:fldChar>
            </w:r>
            <w:r w:rsidRPr="006E544A">
              <w:rPr>
                <w:rFonts w:ascii="Verdana" w:hAnsi="Verdana" w:cs="Arial"/>
              </w:rPr>
              <w:instrText xml:space="preserve"> FORMTEXT </w:instrText>
            </w:r>
            <w:r w:rsidRPr="006E544A">
              <w:rPr>
                <w:rFonts w:ascii="Verdana" w:hAnsi="Verdana" w:cs="Arial"/>
              </w:rPr>
            </w:r>
            <w:r w:rsidRPr="006E544A">
              <w:rPr>
                <w:rFonts w:ascii="Verdana" w:hAnsi="Verdana" w:cs="Arial"/>
              </w:rPr>
              <w:fldChar w:fldCharType="separate"/>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noProof/>
              </w:rPr>
              <w:t> </w:t>
            </w:r>
            <w:r w:rsidRPr="006E544A">
              <w:rPr>
                <w:rFonts w:ascii="Verdana" w:hAnsi="Verdana" w:cs="Arial"/>
              </w:rPr>
              <w:fldChar w:fldCharType="end"/>
            </w:r>
            <w:r w:rsidRPr="006E544A">
              <w:rPr>
                <w:rFonts w:ascii="Verdana" w:hAnsi="Verdana"/>
              </w:rPr>
              <w:t>%</w:t>
            </w:r>
          </w:p>
        </w:tc>
      </w:tr>
    </w:tbl>
    <w:p w14:paraId="20A9DB8A" w14:textId="25F3D846" w:rsidR="00B22A70" w:rsidRDefault="00B22A70" w:rsidP="00A804F0">
      <w:pPr>
        <w:pStyle w:val="QuestionChar"/>
        <w:rPr>
          <w:rFonts w:ascii="Verdana" w:hAnsi="Verdana"/>
          <w:b/>
          <w:bCs/>
        </w:rPr>
      </w:pPr>
    </w:p>
    <w:p w14:paraId="16BCB13A" w14:textId="77777777" w:rsidR="00655912" w:rsidRDefault="00655912">
      <w:pPr>
        <w:spacing w:before="0" w:line="240" w:lineRule="auto"/>
        <w:rPr>
          <w:rFonts w:ascii="Verdana" w:hAnsi="Verdana"/>
          <w:b/>
          <w:bCs/>
          <w:sz w:val="18"/>
        </w:rPr>
      </w:pPr>
      <w:r>
        <w:rPr>
          <w:rFonts w:ascii="Verdana" w:hAnsi="Verdana"/>
          <w:b/>
          <w:bCs/>
        </w:rPr>
        <w:br w:type="page"/>
      </w:r>
    </w:p>
    <w:p w14:paraId="1874EB96" w14:textId="3883A12D" w:rsidR="00A838BA" w:rsidRPr="00A838BA" w:rsidRDefault="00655912" w:rsidP="00A838BA">
      <w:pPr>
        <w:pStyle w:val="QuestionChar"/>
        <w:rPr>
          <w:rFonts w:ascii="Verdana" w:hAnsi="Verdana"/>
          <w:b/>
          <w:bCs/>
        </w:rPr>
      </w:pPr>
      <w:r>
        <w:rPr>
          <w:rFonts w:ascii="Verdana" w:hAnsi="Verdana"/>
          <w:b/>
          <w:bCs/>
        </w:rPr>
        <w:lastRenderedPageBreak/>
        <w:tab/>
      </w:r>
      <w:r w:rsidR="00B22A70">
        <w:rPr>
          <w:rFonts w:ascii="Verdana" w:hAnsi="Verdana"/>
          <w:b/>
          <w:bCs/>
        </w:rPr>
        <w:t>2.</w:t>
      </w:r>
      <w:r w:rsidR="00596EC8">
        <w:rPr>
          <w:rFonts w:ascii="Verdana" w:hAnsi="Verdana"/>
          <w:b/>
          <w:bCs/>
        </w:rPr>
        <w:t>5</w:t>
      </w:r>
      <w:r>
        <w:rPr>
          <w:rFonts w:ascii="Verdana" w:hAnsi="Verdana"/>
          <w:b/>
          <w:bCs/>
        </w:rPr>
        <w:tab/>
      </w:r>
      <w:r w:rsidR="00A804F0" w:rsidRPr="00EF3638">
        <w:rPr>
          <w:rFonts w:ascii="Verdana" w:hAnsi="Verdana"/>
          <w:b/>
          <w:bCs/>
        </w:rPr>
        <w:t>What type of firm is the applicant</w:t>
      </w:r>
      <w:r w:rsidR="00A804F0">
        <w:rPr>
          <w:rFonts w:ascii="Verdana" w:hAnsi="Verdana"/>
          <w:b/>
          <w:bCs/>
        </w:rPr>
        <w:t xml:space="preserve"> firm</w:t>
      </w:r>
      <w:r w:rsidR="00A804F0" w:rsidRPr="00EF3638">
        <w:rPr>
          <w:rFonts w:ascii="Verdana" w:hAnsi="Verdana"/>
          <w:b/>
          <w:bCs/>
        </w:rPr>
        <w:t xml:space="preserve">? </w:t>
      </w:r>
    </w:p>
    <w:p w14:paraId="03272493" w14:textId="77777777" w:rsidR="00655912" w:rsidRPr="00EF3638" w:rsidRDefault="00655912" w:rsidP="00A804F0">
      <w:pPr>
        <w:pStyle w:val="QuestionChar"/>
        <w:rPr>
          <w:rFonts w:ascii="Verdana" w:hAnsi="Verdana"/>
          <w:b/>
          <w:bCs/>
        </w:rPr>
      </w:pPr>
    </w:p>
    <w:tbl>
      <w:tblPr>
        <w:tblW w:w="8035" w:type="dxa"/>
        <w:tblInd w:w="-34" w:type="dxa"/>
        <w:tblLayout w:type="fixed"/>
        <w:tblLook w:val="04A0" w:firstRow="1" w:lastRow="0" w:firstColumn="1" w:lastColumn="0" w:noHBand="0" w:noVBand="1"/>
      </w:tblPr>
      <w:tblGrid>
        <w:gridCol w:w="392"/>
        <w:gridCol w:w="1593"/>
        <w:gridCol w:w="3827"/>
        <w:gridCol w:w="2223"/>
      </w:tblGrid>
      <w:tr w:rsidR="00A804F0" w:rsidRPr="002934DC" w14:paraId="68423D6D" w14:textId="77777777" w:rsidTr="53FC98BC">
        <w:tc>
          <w:tcPr>
            <w:tcW w:w="392" w:type="dxa"/>
          </w:tcPr>
          <w:p w14:paraId="587EA4B8" w14:textId="77777777" w:rsidR="00A804F0" w:rsidRPr="002934DC" w:rsidRDefault="00A804F0" w:rsidP="00501B94">
            <w:pPr>
              <w:pStyle w:val="Qsyesno"/>
              <w:spacing w:before="0" w:after="0"/>
              <w:rPr>
                <w:rFonts w:ascii="Verdana" w:hAnsi="Verdana"/>
              </w:rPr>
            </w:pPr>
            <w:r w:rsidRPr="002934DC">
              <w:rPr>
                <w:rFonts w:ascii="Verdana" w:hAnsi="Verdana"/>
              </w:rPr>
              <w:fldChar w:fldCharType="begin">
                <w:ffData>
                  <w:name w:val="Check53"/>
                  <w:enabled/>
                  <w:calcOnExit w:val="0"/>
                  <w:checkBox>
                    <w:sizeAuto/>
                    <w:default w:val="0"/>
                  </w:checkBox>
                </w:ffData>
              </w:fldChar>
            </w:r>
            <w:r w:rsidRPr="002934DC">
              <w:rPr>
                <w:rFonts w:ascii="Verdana" w:hAnsi="Verdana"/>
              </w:rPr>
              <w:instrText xml:space="preserve"> FORMCHECKBOX </w:instrText>
            </w:r>
            <w:r w:rsidRPr="002934DC">
              <w:rPr>
                <w:rFonts w:ascii="Verdana" w:hAnsi="Verdana"/>
              </w:rPr>
            </w:r>
            <w:r w:rsidRPr="002934DC">
              <w:rPr>
                <w:rFonts w:ascii="Verdana" w:hAnsi="Verdana"/>
              </w:rPr>
              <w:fldChar w:fldCharType="separate"/>
            </w:r>
            <w:r w:rsidRPr="002934DC">
              <w:rPr>
                <w:rFonts w:ascii="Verdana" w:hAnsi="Verdana"/>
              </w:rPr>
              <w:fldChar w:fldCharType="end"/>
            </w:r>
          </w:p>
        </w:tc>
        <w:tc>
          <w:tcPr>
            <w:tcW w:w="1593" w:type="dxa"/>
          </w:tcPr>
          <w:p w14:paraId="0D820EC6" w14:textId="77777777" w:rsidR="00A804F0" w:rsidRPr="002934DC" w:rsidRDefault="00A804F0" w:rsidP="00501B94">
            <w:pPr>
              <w:pStyle w:val="Qsyesno"/>
              <w:spacing w:before="0" w:after="0"/>
              <w:ind w:right="317"/>
              <w:rPr>
                <w:rFonts w:ascii="Verdana" w:hAnsi="Verdana"/>
              </w:rPr>
            </w:pPr>
            <w:r w:rsidRPr="002934DC">
              <w:rPr>
                <w:rFonts w:ascii="Verdana" w:hAnsi="Verdana"/>
              </w:rPr>
              <w:t>Limited company</w:t>
            </w:r>
          </w:p>
        </w:tc>
        <w:tc>
          <w:tcPr>
            <w:tcW w:w="3827" w:type="dxa"/>
          </w:tcPr>
          <w:p w14:paraId="517D72EF" w14:textId="77777777" w:rsidR="00A804F0" w:rsidRPr="002934DC" w:rsidRDefault="00A804F0" w:rsidP="00501B94">
            <w:pPr>
              <w:pStyle w:val="Qsyesno"/>
              <w:spacing w:before="0" w:after="0"/>
              <w:rPr>
                <w:rFonts w:ascii="Verdana" w:hAnsi="Verdana"/>
              </w:rPr>
            </w:pPr>
            <w:r w:rsidRPr="002934DC">
              <w:rPr>
                <w:rFonts w:ascii="Verdana" w:hAnsi="Verdana"/>
              </w:rPr>
              <w:t>You must attach a Companies House form (SH01)</w:t>
            </w:r>
          </w:p>
        </w:tc>
        <w:tc>
          <w:tcPr>
            <w:tcW w:w="2223" w:type="dxa"/>
          </w:tcPr>
          <w:p w14:paraId="54AF0CB8" w14:textId="77777777" w:rsidR="00A804F0" w:rsidRPr="002934DC" w:rsidRDefault="00A804F0" w:rsidP="00501B94">
            <w:pPr>
              <w:pStyle w:val="Qsyesno"/>
              <w:spacing w:before="0" w:after="0"/>
              <w:ind w:right="272"/>
              <w:rPr>
                <w:rFonts w:ascii="Verdana" w:hAnsi="Verdana"/>
              </w:rPr>
            </w:pPr>
            <w:r w:rsidRPr="002934DC">
              <w:rPr>
                <w:rFonts w:ascii="Verdana" w:hAnsi="Verdana"/>
              </w:rPr>
              <w:fldChar w:fldCharType="begin">
                <w:ffData>
                  <w:name w:val="Check53"/>
                  <w:enabled/>
                  <w:calcOnExit w:val="0"/>
                  <w:checkBox>
                    <w:sizeAuto/>
                    <w:default w:val="0"/>
                  </w:checkBox>
                </w:ffData>
              </w:fldChar>
            </w:r>
            <w:r w:rsidRPr="002934DC">
              <w:rPr>
                <w:rFonts w:ascii="Verdana" w:hAnsi="Verdana"/>
              </w:rPr>
              <w:instrText xml:space="preserve"> FORMCHECKBOX </w:instrText>
            </w:r>
            <w:r w:rsidRPr="002934DC">
              <w:rPr>
                <w:rFonts w:ascii="Verdana" w:hAnsi="Verdana"/>
              </w:rPr>
            </w:r>
            <w:r w:rsidRPr="002934DC">
              <w:rPr>
                <w:rFonts w:ascii="Verdana" w:hAnsi="Verdana"/>
              </w:rPr>
              <w:fldChar w:fldCharType="separate"/>
            </w:r>
            <w:r w:rsidRPr="002934DC">
              <w:rPr>
                <w:rFonts w:ascii="Verdana" w:hAnsi="Verdana"/>
              </w:rPr>
              <w:fldChar w:fldCharType="end"/>
            </w:r>
            <w:r w:rsidRPr="002934DC">
              <w:rPr>
                <w:rFonts w:ascii="Verdana" w:hAnsi="Verdana"/>
              </w:rPr>
              <w:t xml:space="preserve"> Attached</w:t>
            </w:r>
          </w:p>
          <w:p w14:paraId="5A87DD23" w14:textId="77777777" w:rsidR="00A804F0" w:rsidRPr="002934DC" w:rsidRDefault="00A804F0" w:rsidP="00501B94">
            <w:pPr>
              <w:pStyle w:val="Qsyesno"/>
              <w:spacing w:before="0" w:after="0"/>
              <w:ind w:right="272"/>
              <w:rPr>
                <w:rFonts w:ascii="Verdana" w:hAnsi="Verdana"/>
              </w:rPr>
            </w:pPr>
            <w:r w:rsidRPr="002934DC">
              <w:rPr>
                <w:rFonts w:ascii="Verdana" w:hAnsi="Verdana"/>
              </w:rPr>
              <w:fldChar w:fldCharType="begin">
                <w:ffData>
                  <w:name w:val="Check53"/>
                  <w:enabled/>
                  <w:calcOnExit w:val="0"/>
                  <w:checkBox>
                    <w:sizeAuto/>
                    <w:default w:val="0"/>
                  </w:checkBox>
                </w:ffData>
              </w:fldChar>
            </w:r>
            <w:r w:rsidRPr="002934DC">
              <w:rPr>
                <w:rFonts w:ascii="Verdana" w:hAnsi="Verdana"/>
              </w:rPr>
              <w:instrText xml:space="preserve"> FORMCHECKBOX </w:instrText>
            </w:r>
            <w:r w:rsidRPr="002934DC">
              <w:rPr>
                <w:rFonts w:ascii="Verdana" w:hAnsi="Verdana"/>
              </w:rPr>
            </w:r>
            <w:r w:rsidRPr="002934DC">
              <w:rPr>
                <w:rFonts w:ascii="Verdana" w:hAnsi="Verdana"/>
              </w:rPr>
              <w:fldChar w:fldCharType="separate"/>
            </w:r>
            <w:r w:rsidRPr="002934DC">
              <w:rPr>
                <w:rFonts w:ascii="Verdana" w:hAnsi="Verdana"/>
              </w:rPr>
              <w:fldChar w:fldCharType="end"/>
            </w:r>
            <w:r w:rsidRPr="002934DC">
              <w:rPr>
                <w:rFonts w:ascii="Verdana" w:hAnsi="Verdana"/>
              </w:rPr>
              <w:t xml:space="preserve"> Applicant firm not yet capitalised</w:t>
            </w:r>
          </w:p>
          <w:p w14:paraId="293B6FF1" w14:textId="77777777" w:rsidR="00A804F0" w:rsidRPr="002934DC" w:rsidRDefault="00A804F0" w:rsidP="00501B94">
            <w:pPr>
              <w:pStyle w:val="Qsyesno"/>
              <w:spacing w:before="0" w:after="0"/>
              <w:ind w:right="272"/>
              <w:rPr>
                <w:rFonts w:ascii="Verdana" w:hAnsi="Verdana"/>
              </w:rPr>
            </w:pPr>
          </w:p>
        </w:tc>
      </w:tr>
      <w:tr w:rsidR="00A804F0" w:rsidRPr="002934DC" w14:paraId="33AEA272" w14:textId="77777777" w:rsidTr="53FC98BC">
        <w:tc>
          <w:tcPr>
            <w:tcW w:w="392" w:type="dxa"/>
          </w:tcPr>
          <w:p w14:paraId="503B665F" w14:textId="77777777" w:rsidR="00A804F0" w:rsidRPr="002934DC" w:rsidRDefault="00A804F0" w:rsidP="00501B94">
            <w:pPr>
              <w:pStyle w:val="Qsyesno"/>
              <w:spacing w:before="0" w:after="0"/>
              <w:rPr>
                <w:rFonts w:ascii="Verdana" w:hAnsi="Verdana"/>
              </w:rPr>
            </w:pPr>
            <w:r w:rsidRPr="002934DC">
              <w:rPr>
                <w:rFonts w:ascii="Verdana" w:hAnsi="Verdana"/>
              </w:rPr>
              <w:fldChar w:fldCharType="begin">
                <w:ffData>
                  <w:name w:val="Check53"/>
                  <w:enabled/>
                  <w:calcOnExit w:val="0"/>
                  <w:checkBox>
                    <w:sizeAuto/>
                    <w:default w:val="0"/>
                  </w:checkBox>
                </w:ffData>
              </w:fldChar>
            </w:r>
            <w:r w:rsidRPr="002934DC">
              <w:rPr>
                <w:rFonts w:ascii="Verdana" w:hAnsi="Verdana"/>
              </w:rPr>
              <w:instrText xml:space="preserve"> FORMCHECKBOX </w:instrText>
            </w:r>
            <w:r w:rsidRPr="002934DC">
              <w:rPr>
                <w:rFonts w:ascii="Verdana" w:hAnsi="Verdana"/>
              </w:rPr>
            </w:r>
            <w:r w:rsidRPr="002934DC">
              <w:rPr>
                <w:rFonts w:ascii="Verdana" w:hAnsi="Verdana"/>
              </w:rPr>
              <w:fldChar w:fldCharType="separate"/>
            </w:r>
            <w:r w:rsidRPr="002934DC">
              <w:rPr>
                <w:rFonts w:ascii="Verdana" w:hAnsi="Verdana"/>
              </w:rPr>
              <w:fldChar w:fldCharType="end"/>
            </w:r>
          </w:p>
        </w:tc>
        <w:tc>
          <w:tcPr>
            <w:tcW w:w="1593" w:type="dxa"/>
          </w:tcPr>
          <w:p w14:paraId="11D33A4F" w14:textId="77777777" w:rsidR="00A804F0" w:rsidRPr="002934DC" w:rsidRDefault="00A804F0" w:rsidP="00501B94">
            <w:pPr>
              <w:pStyle w:val="Qsyesno"/>
              <w:spacing w:before="0" w:after="0"/>
              <w:ind w:right="317"/>
              <w:rPr>
                <w:rFonts w:ascii="Verdana" w:hAnsi="Verdana"/>
              </w:rPr>
            </w:pPr>
            <w:r w:rsidRPr="002934DC">
              <w:rPr>
                <w:rFonts w:ascii="Verdana" w:hAnsi="Verdana"/>
              </w:rPr>
              <w:t>Partnership</w:t>
            </w:r>
          </w:p>
        </w:tc>
        <w:tc>
          <w:tcPr>
            <w:tcW w:w="3827" w:type="dxa"/>
          </w:tcPr>
          <w:p w14:paraId="6F709C79" w14:textId="77777777" w:rsidR="00A804F0" w:rsidRPr="002934DC" w:rsidRDefault="00A804F0" w:rsidP="00501B94">
            <w:pPr>
              <w:pStyle w:val="Qsyesno"/>
              <w:spacing w:before="0" w:after="0"/>
              <w:rPr>
                <w:rFonts w:ascii="Verdana" w:hAnsi="Verdana"/>
              </w:rPr>
            </w:pPr>
            <w:r w:rsidRPr="002934DC">
              <w:rPr>
                <w:rFonts w:ascii="Verdana" w:hAnsi="Verdana"/>
              </w:rPr>
              <w:t>You must attach the following:</w:t>
            </w:r>
          </w:p>
          <w:p w14:paraId="4E2FBB80" w14:textId="77777777" w:rsidR="00A804F0" w:rsidRPr="002934DC" w:rsidRDefault="00A804F0" w:rsidP="00501B94">
            <w:pPr>
              <w:pStyle w:val="Qsyesno"/>
              <w:spacing w:before="0" w:after="0"/>
              <w:rPr>
                <w:rFonts w:ascii="Verdana" w:hAnsi="Verdana"/>
              </w:rPr>
            </w:pPr>
            <w:r w:rsidRPr="002934DC">
              <w:rPr>
                <w:rFonts w:ascii="Verdana" w:hAnsi="Verdana"/>
              </w:rPr>
              <w:t>Statement</w:t>
            </w:r>
            <w:r>
              <w:rPr>
                <w:rFonts w:ascii="Verdana" w:hAnsi="Verdana"/>
              </w:rPr>
              <w:t>s</w:t>
            </w:r>
            <w:r w:rsidRPr="002934DC">
              <w:rPr>
                <w:rFonts w:ascii="Verdana" w:hAnsi="Verdana"/>
              </w:rPr>
              <w:t xml:space="preserve"> of personal assets and liabilities (see notes) (</w:t>
            </w:r>
            <w:r>
              <w:rPr>
                <w:rFonts w:ascii="Verdana" w:hAnsi="Verdana"/>
              </w:rPr>
              <w:t>1</w:t>
            </w:r>
            <w:r w:rsidRPr="002934DC">
              <w:rPr>
                <w:rFonts w:ascii="Verdana" w:hAnsi="Verdana"/>
              </w:rPr>
              <w:t xml:space="preserve"> per partner)</w:t>
            </w:r>
          </w:p>
          <w:p w14:paraId="18390CEC" w14:textId="77777777" w:rsidR="00A804F0" w:rsidRPr="002934DC" w:rsidRDefault="00A804F0" w:rsidP="00501B94">
            <w:pPr>
              <w:pStyle w:val="Qsyesno"/>
              <w:spacing w:before="0" w:after="0"/>
              <w:rPr>
                <w:rFonts w:ascii="Verdana" w:hAnsi="Verdana"/>
              </w:rPr>
            </w:pPr>
          </w:p>
          <w:p w14:paraId="5FB17108" w14:textId="77777777" w:rsidR="00A804F0" w:rsidRPr="002934DC" w:rsidRDefault="00A804F0" w:rsidP="00501B94">
            <w:pPr>
              <w:pStyle w:val="Qsyesno"/>
              <w:spacing w:before="0" w:after="0"/>
              <w:rPr>
                <w:rFonts w:ascii="Verdana" w:hAnsi="Verdana"/>
              </w:rPr>
            </w:pPr>
            <w:r w:rsidRPr="002934DC">
              <w:rPr>
                <w:rFonts w:ascii="Verdana" w:hAnsi="Verdana"/>
              </w:rPr>
              <w:t>Statement of partnership business assets and liabilities (see notes) (</w:t>
            </w:r>
            <w:r>
              <w:rPr>
                <w:rFonts w:ascii="Verdana" w:hAnsi="Verdana"/>
              </w:rPr>
              <w:t>1</w:t>
            </w:r>
            <w:r w:rsidRPr="002934DC">
              <w:rPr>
                <w:rFonts w:ascii="Verdana" w:hAnsi="Verdana"/>
              </w:rPr>
              <w:t xml:space="preserve"> only)</w:t>
            </w:r>
          </w:p>
          <w:p w14:paraId="354A1BB2" w14:textId="77777777" w:rsidR="00A804F0" w:rsidRPr="002934DC" w:rsidRDefault="00A804F0" w:rsidP="00501B94">
            <w:pPr>
              <w:pStyle w:val="Qsyesno"/>
              <w:spacing w:before="0" w:after="0"/>
              <w:rPr>
                <w:rFonts w:ascii="Verdana" w:hAnsi="Verdana"/>
              </w:rPr>
            </w:pPr>
          </w:p>
        </w:tc>
        <w:tc>
          <w:tcPr>
            <w:tcW w:w="2223" w:type="dxa"/>
          </w:tcPr>
          <w:p w14:paraId="771542B1" w14:textId="77777777" w:rsidR="00A804F0" w:rsidRPr="002934DC" w:rsidRDefault="00A804F0" w:rsidP="00501B94">
            <w:pPr>
              <w:pStyle w:val="Qsyesno"/>
              <w:spacing w:before="0" w:after="0"/>
              <w:ind w:right="272"/>
              <w:rPr>
                <w:rFonts w:ascii="Verdana" w:hAnsi="Verdana"/>
                <w:szCs w:val="18"/>
              </w:rPr>
            </w:pPr>
            <w:r w:rsidRPr="002934DC">
              <w:rPr>
                <w:rFonts w:ascii="Verdana" w:hAnsi="Verdana"/>
                <w:szCs w:val="18"/>
              </w:rPr>
              <w:fldChar w:fldCharType="begin">
                <w:ffData>
                  <w:name w:val="Check53"/>
                  <w:enabled/>
                  <w:calcOnExit w:val="0"/>
                  <w:checkBox>
                    <w:sizeAuto/>
                    <w:default w:val="0"/>
                  </w:checkBox>
                </w:ffData>
              </w:fldChar>
            </w:r>
            <w:r w:rsidRPr="002934DC">
              <w:rPr>
                <w:rFonts w:ascii="Verdana" w:hAnsi="Verdana"/>
                <w:szCs w:val="18"/>
              </w:rPr>
              <w:instrText xml:space="preserve"> FORMCHECKBOX </w:instrText>
            </w:r>
            <w:r w:rsidRPr="002934DC">
              <w:rPr>
                <w:rFonts w:ascii="Verdana" w:hAnsi="Verdana"/>
                <w:szCs w:val="18"/>
              </w:rPr>
            </w:r>
            <w:r w:rsidRPr="002934DC">
              <w:rPr>
                <w:rFonts w:ascii="Verdana" w:hAnsi="Verdana"/>
                <w:szCs w:val="18"/>
              </w:rPr>
              <w:fldChar w:fldCharType="separate"/>
            </w:r>
            <w:r w:rsidRPr="002934DC">
              <w:rPr>
                <w:rFonts w:ascii="Verdana" w:hAnsi="Verdana"/>
                <w:szCs w:val="18"/>
              </w:rPr>
              <w:fldChar w:fldCharType="end"/>
            </w:r>
            <w:r w:rsidRPr="002934DC">
              <w:rPr>
                <w:rFonts w:ascii="Verdana" w:hAnsi="Verdana"/>
                <w:szCs w:val="18"/>
              </w:rPr>
              <w:t xml:space="preserve"> Attached</w:t>
            </w:r>
          </w:p>
          <w:p w14:paraId="05AC8800" w14:textId="77777777" w:rsidR="00A804F0" w:rsidRPr="002934DC" w:rsidRDefault="00A804F0" w:rsidP="00501B94">
            <w:pPr>
              <w:pStyle w:val="Qsyesno"/>
              <w:spacing w:before="0" w:after="0"/>
              <w:ind w:right="272"/>
              <w:rPr>
                <w:rFonts w:ascii="Verdana" w:hAnsi="Verdana"/>
                <w:szCs w:val="18"/>
              </w:rPr>
            </w:pPr>
          </w:p>
          <w:p w14:paraId="46EA19AD" w14:textId="77777777" w:rsidR="00A804F0" w:rsidRPr="002934DC" w:rsidRDefault="00A804F0" w:rsidP="00501B94">
            <w:pPr>
              <w:pStyle w:val="Qsyesno"/>
              <w:spacing w:before="0" w:after="0"/>
              <w:ind w:right="272"/>
              <w:rPr>
                <w:rFonts w:ascii="Verdana" w:hAnsi="Verdana"/>
                <w:szCs w:val="18"/>
              </w:rPr>
            </w:pPr>
          </w:p>
          <w:p w14:paraId="1DE7EC19" w14:textId="77777777" w:rsidR="00A804F0" w:rsidRPr="002934DC" w:rsidRDefault="00A804F0" w:rsidP="00501B94">
            <w:pPr>
              <w:pStyle w:val="Qsyesno"/>
              <w:spacing w:before="0" w:after="0"/>
              <w:ind w:right="272"/>
              <w:rPr>
                <w:rFonts w:ascii="Verdana" w:hAnsi="Verdana"/>
                <w:szCs w:val="18"/>
              </w:rPr>
            </w:pPr>
          </w:p>
          <w:p w14:paraId="65594449" w14:textId="77777777" w:rsidR="00A804F0" w:rsidRPr="002934DC" w:rsidRDefault="00A804F0" w:rsidP="00501B94">
            <w:pPr>
              <w:pStyle w:val="Qsyesno"/>
              <w:spacing w:before="0" w:after="0"/>
              <w:ind w:right="272"/>
              <w:rPr>
                <w:rFonts w:ascii="Verdana" w:hAnsi="Verdana"/>
                <w:szCs w:val="18"/>
              </w:rPr>
            </w:pPr>
          </w:p>
          <w:p w14:paraId="2C9D901E" w14:textId="77777777" w:rsidR="00A804F0" w:rsidRPr="002934DC" w:rsidRDefault="00A804F0" w:rsidP="00501B94">
            <w:pPr>
              <w:pStyle w:val="Qsyesno"/>
              <w:spacing w:before="0" w:after="0"/>
              <w:ind w:right="272"/>
              <w:rPr>
                <w:rFonts w:ascii="Verdana" w:hAnsi="Verdana"/>
              </w:rPr>
            </w:pPr>
            <w:r w:rsidRPr="002934DC">
              <w:rPr>
                <w:rFonts w:ascii="Verdana" w:hAnsi="Verdana"/>
                <w:szCs w:val="18"/>
              </w:rPr>
              <w:fldChar w:fldCharType="begin">
                <w:ffData>
                  <w:name w:val="Check53"/>
                  <w:enabled/>
                  <w:calcOnExit w:val="0"/>
                  <w:checkBox>
                    <w:sizeAuto/>
                    <w:default w:val="0"/>
                  </w:checkBox>
                </w:ffData>
              </w:fldChar>
            </w:r>
            <w:r w:rsidRPr="002934DC">
              <w:rPr>
                <w:rFonts w:ascii="Verdana" w:hAnsi="Verdana"/>
                <w:szCs w:val="18"/>
              </w:rPr>
              <w:instrText xml:space="preserve"> FORMCHECKBOX </w:instrText>
            </w:r>
            <w:r w:rsidRPr="002934DC">
              <w:rPr>
                <w:rFonts w:ascii="Verdana" w:hAnsi="Verdana"/>
                <w:szCs w:val="18"/>
              </w:rPr>
            </w:r>
            <w:r w:rsidRPr="002934DC">
              <w:rPr>
                <w:rFonts w:ascii="Verdana" w:hAnsi="Verdana"/>
                <w:szCs w:val="18"/>
              </w:rPr>
              <w:fldChar w:fldCharType="separate"/>
            </w:r>
            <w:r w:rsidRPr="002934DC">
              <w:rPr>
                <w:rFonts w:ascii="Verdana" w:hAnsi="Verdana"/>
                <w:szCs w:val="18"/>
              </w:rPr>
              <w:fldChar w:fldCharType="end"/>
            </w:r>
            <w:r w:rsidRPr="002934DC">
              <w:rPr>
                <w:rFonts w:ascii="Verdana" w:hAnsi="Verdana"/>
                <w:szCs w:val="18"/>
              </w:rPr>
              <w:t xml:space="preserve"> Attached</w:t>
            </w:r>
          </w:p>
        </w:tc>
      </w:tr>
      <w:tr w:rsidR="00A804F0" w:rsidRPr="002934DC" w14:paraId="045D05BB" w14:textId="77777777" w:rsidTr="53FC98BC">
        <w:tc>
          <w:tcPr>
            <w:tcW w:w="392" w:type="dxa"/>
          </w:tcPr>
          <w:p w14:paraId="4D9AB732" w14:textId="77777777" w:rsidR="00A804F0" w:rsidRPr="002934DC" w:rsidRDefault="00A804F0" w:rsidP="00501B94">
            <w:pPr>
              <w:pStyle w:val="Qsyesno"/>
              <w:spacing w:before="0" w:after="0"/>
              <w:rPr>
                <w:rFonts w:ascii="Verdana" w:hAnsi="Verdana"/>
              </w:rPr>
            </w:pPr>
            <w:r w:rsidRPr="002934DC">
              <w:rPr>
                <w:rFonts w:ascii="Verdana" w:hAnsi="Verdana"/>
              </w:rPr>
              <w:fldChar w:fldCharType="begin">
                <w:ffData>
                  <w:name w:val="Check53"/>
                  <w:enabled/>
                  <w:calcOnExit w:val="0"/>
                  <w:checkBox>
                    <w:sizeAuto/>
                    <w:default w:val="0"/>
                  </w:checkBox>
                </w:ffData>
              </w:fldChar>
            </w:r>
            <w:r w:rsidRPr="002934DC">
              <w:rPr>
                <w:rFonts w:ascii="Verdana" w:hAnsi="Verdana"/>
              </w:rPr>
              <w:instrText xml:space="preserve"> FORMCHECKBOX </w:instrText>
            </w:r>
            <w:r w:rsidRPr="002934DC">
              <w:rPr>
                <w:rFonts w:ascii="Verdana" w:hAnsi="Verdana"/>
              </w:rPr>
            </w:r>
            <w:r w:rsidRPr="002934DC">
              <w:rPr>
                <w:rFonts w:ascii="Verdana" w:hAnsi="Verdana"/>
              </w:rPr>
              <w:fldChar w:fldCharType="separate"/>
            </w:r>
            <w:r w:rsidRPr="002934DC">
              <w:rPr>
                <w:rFonts w:ascii="Verdana" w:hAnsi="Verdana"/>
              </w:rPr>
              <w:fldChar w:fldCharType="end"/>
            </w:r>
          </w:p>
        </w:tc>
        <w:tc>
          <w:tcPr>
            <w:tcW w:w="1593" w:type="dxa"/>
          </w:tcPr>
          <w:p w14:paraId="4372D374" w14:textId="77777777" w:rsidR="00A804F0" w:rsidRPr="002934DC" w:rsidRDefault="00A804F0" w:rsidP="00501B94">
            <w:pPr>
              <w:pStyle w:val="Qsyesno"/>
              <w:spacing w:before="0" w:after="0"/>
              <w:ind w:right="317"/>
              <w:rPr>
                <w:rFonts w:ascii="Verdana" w:hAnsi="Verdana"/>
              </w:rPr>
            </w:pPr>
            <w:r w:rsidRPr="002934DC">
              <w:rPr>
                <w:rFonts w:ascii="Verdana" w:hAnsi="Verdana"/>
              </w:rPr>
              <w:t>Limited liability partnership</w:t>
            </w:r>
          </w:p>
          <w:p w14:paraId="2726DE43" w14:textId="77777777" w:rsidR="00A804F0" w:rsidRPr="002934DC" w:rsidRDefault="00A804F0" w:rsidP="00501B94">
            <w:pPr>
              <w:pStyle w:val="Qsyesno"/>
              <w:spacing w:before="0" w:after="0"/>
              <w:ind w:right="317"/>
              <w:rPr>
                <w:rFonts w:ascii="Verdana" w:hAnsi="Verdana"/>
              </w:rPr>
            </w:pPr>
          </w:p>
        </w:tc>
        <w:tc>
          <w:tcPr>
            <w:tcW w:w="3827" w:type="dxa"/>
          </w:tcPr>
          <w:p w14:paraId="19297101" w14:textId="77777777" w:rsidR="00A804F0" w:rsidRPr="002934DC" w:rsidRDefault="00A804F0" w:rsidP="00501B94">
            <w:pPr>
              <w:pStyle w:val="Qsyesno"/>
              <w:spacing w:before="0" w:after="0"/>
              <w:rPr>
                <w:rFonts w:ascii="Verdana" w:hAnsi="Verdana"/>
              </w:rPr>
            </w:pPr>
            <w:r w:rsidRPr="53FC98BC">
              <w:rPr>
                <w:rFonts w:ascii="Verdana" w:hAnsi="Verdana"/>
              </w:rPr>
              <w:t>You must attach the members’ capital agreement (see notes)</w:t>
            </w:r>
          </w:p>
        </w:tc>
        <w:tc>
          <w:tcPr>
            <w:tcW w:w="2223" w:type="dxa"/>
          </w:tcPr>
          <w:p w14:paraId="65E103D6" w14:textId="77777777" w:rsidR="00A804F0" w:rsidRPr="002934DC" w:rsidRDefault="00A804F0" w:rsidP="00501B94">
            <w:pPr>
              <w:pStyle w:val="Qsyesno"/>
              <w:spacing w:before="0" w:after="0"/>
              <w:ind w:right="272"/>
              <w:rPr>
                <w:rFonts w:ascii="Verdana" w:hAnsi="Verdana"/>
                <w:szCs w:val="18"/>
              </w:rPr>
            </w:pPr>
            <w:r w:rsidRPr="002934DC">
              <w:rPr>
                <w:rFonts w:ascii="Verdana" w:hAnsi="Verdana"/>
                <w:szCs w:val="18"/>
              </w:rPr>
              <w:fldChar w:fldCharType="begin">
                <w:ffData>
                  <w:name w:val="Check53"/>
                  <w:enabled/>
                  <w:calcOnExit w:val="0"/>
                  <w:checkBox>
                    <w:sizeAuto/>
                    <w:default w:val="0"/>
                  </w:checkBox>
                </w:ffData>
              </w:fldChar>
            </w:r>
            <w:r w:rsidRPr="002934DC">
              <w:rPr>
                <w:rFonts w:ascii="Verdana" w:hAnsi="Verdana"/>
                <w:szCs w:val="18"/>
              </w:rPr>
              <w:instrText xml:space="preserve"> FORMCHECKBOX </w:instrText>
            </w:r>
            <w:r w:rsidRPr="002934DC">
              <w:rPr>
                <w:rFonts w:ascii="Verdana" w:hAnsi="Verdana"/>
                <w:szCs w:val="18"/>
              </w:rPr>
            </w:r>
            <w:r w:rsidRPr="002934DC">
              <w:rPr>
                <w:rFonts w:ascii="Verdana" w:hAnsi="Verdana"/>
                <w:szCs w:val="18"/>
              </w:rPr>
              <w:fldChar w:fldCharType="separate"/>
            </w:r>
            <w:r w:rsidRPr="002934DC">
              <w:rPr>
                <w:rFonts w:ascii="Verdana" w:hAnsi="Verdana"/>
                <w:szCs w:val="18"/>
              </w:rPr>
              <w:fldChar w:fldCharType="end"/>
            </w:r>
            <w:r w:rsidRPr="002934DC">
              <w:rPr>
                <w:rFonts w:ascii="Verdana" w:hAnsi="Verdana"/>
                <w:szCs w:val="18"/>
              </w:rPr>
              <w:t xml:space="preserve"> Attached</w:t>
            </w:r>
          </w:p>
        </w:tc>
      </w:tr>
      <w:tr w:rsidR="00A804F0" w:rsidRPr="002934DC" w14:paraId="0EBA913F" w14:textId="77777777" w:rsidTr="53FC98BC">
        <w:tc>
          <w:tcPr>
            <w:tcW w:w="392" w:type="dxa"/>
          </w:tcPr>
          <w:p w14:paraId="7FB19A5E" w14:textId="77777777" w:rsidR="00A804F0" w:rsidRPr="002934DC" w:rsidRDefault="00A804F0" w:rsidP="00501B94">
            <w:pPr>
              <w:pStyle w:val="Qsyesno"/>
              <w:spacing w:before="0" w:after="0"/>
              <w:rPr>
                <w:rFonts w:ascii="Verdana" w:hAnsi="Verdana"/>
              </w:rPr>
            </w:pPr>
            <w:r w:rsidRPr="002934DC">
              <w:rPr>
                <w:rFonts w:ascii="Verdana" w:hAnsi="Verdana"/>
              </w:rPr>
              <w:fldChar w:fldCharType="begin">
                <w:ffData>
                  <w:name w:val="Check53"/>
                  <w:enabled/>
                  <w:calcOnExit w:val="0"/>
                  <w:checkBox>
                    <w:sizeAuto/>
                    <w:default w:val="0"/>
                  </w:checkBox>
                </w:ffData>
              </w:fldChar>
            </w:r>
            <w:r w:rsidRPr="002934DC">
              <w:rPr>
                <w:rFonts w:ascii="Verdana" w:hAnsi="Verdana"/>
              </w:rPr>
              <w:instrText xml:space="preserve"> FORMCHECKBOX </w:instrText>
            </w:r>
            <w:r w:rsidRPr="002934DC">
              <w:rPr>
                <w:rFonts w:ascii="Verdana" w:hAnsi="Verdana"/>
              </w:rPr>
            </w:r>
            <w:r w:rsidRPr="002934DC">
              <w:rPr>
                <w:rFonts w:ascii="Verdana" w:hAnsi="Verdana"/>
              </w:rPr>
              <w:fldChar w:fldCharType="separate"/>
            </w:r>
            <w:r w:rsidRPr="002934DC">
              <w:rPr>
                <w:rFonts w:ascii="Verdana" w:hAnsi="Verdana"/>
              </w:rPr>
              <w:fldChar w:fldCharType="end"/>
            </w:r>
          </w:p>
        </w:tc>
        <w:tc>
          <w:tcPr>
            <w:tcW w:w="1593" w:type="dxa"/>
          </w:tcPr>
          <w:p w14:paraId="5B7BF445" w14:textId="77777777" w:rsidR="00A804F0" w:rsidRPr="002934DC" w:rsidRDefault="00A804F0" w:rsidP="00501B94">
            <w:pPr>
              <w:pStyle w:val="Qsyesno"/>
              <w:spacing w:before="0" w:after="0"/>
              <w:ind w:right="317"/>
              <w:rPr>
                <w:rFonts w:ascii="Verdana" w:hAnsi="Verdana"/>
              </w:rPr>
            </w:pPr>
            <w:r w:rsidRPr="002934DC">
              <w:rPr>
                <w:rFonts w:ascii="Verdana" w:hAnsi="Verdana"/>
              </w:rPr>
              <w:t>Sole trader</w:t>
            </w:r>
          </w:p>
        </w:tc>
        <w:tc>
          <w:tcPr>
            <w:tcW w:w="3827" w:type="dxa"/>
          </w:tcPr>
          <w:p w14:paraId="3D56D91A" w14:textId="77777777" w:rsidR="00A804F0" w:rsidRPr="002934DC" w:rsidRDefault="00A804F0" w:rsidP="00501B94">
            <w:pPr>
              <w:pStyle w:val="Qsyesno"/>
              <w:spacing w:before="0" w:after="0"/>
              <w:rPr>
                <w:rFonts w:ascii="Verdana" w:hAnsi="Verdana"/>
              </w:rPr>
            </w:pPr>
            <w:r w:rsidRPr="002934DC">
              <w:rPr>
                <w:rFonts w:ascii="Verdana" w:hAnsi="Verdana"/>
              </w:rPr>
              <w:t>You must attach the following:</w:t>
            </w:r>
          </w:p>
          <w:p w14:paraId="47D392B6" w14:textId="77777777" w:rsidR="00A804F0" w:rsidRPr="002934DC" w:rsidRDefault="00A804F0" w:rsidP="00501B94">
            <w:pPr>
              <w:pStyle w:val="Qsyesno"/>
              <w:spacing w:before="0" w:after="0"/>
              <w:rPr>
                <w:rFonts w:ascii="Verdana" w:hAnsi="Verdana"/>
              </w:rPr>
            </w:pPr>
            <w:r w:rsidRPr="002934DC">
              <w:rPr>
                <w:rFonts w:ascii="Verdana" w:hAnsi="Verdana"/>
              </w:rPr>
              <w:t xml:space="preserve">Statement of personal assets and liabilities (see notes) </w:t>
            </w:r>
          </w:p>
          <w:p w14:paraId="1AB028E9" w14:textId="77777777" w:rsidR="00A804F0" w:rsidRPr="002934DC" w:rsidRDefault="00A804F0" w:rsidP="00501B94">
            <w:pPr>
              <w:pStyle w:val="Qsyesno"/>
              <w:spacing w:before="0" w:after="0"/>
              <w:rPr>
                <w:rFonts w:ascii="Verdana" w:hAnsi="Verdana"/>
              </w:rPr>
            </w:pPr>
          </w:p>
          <w:p w14:paraId="731E2F7C" w14:textId="77777777" w:rsidR="00A804F0" w:rsidRDefault="00A804F0" w:rsidP="00501B94">
            <w:pPr>
              <w:pStyle w:val="Qsyesno"/>
              <w:spacing w:before="0" w:after="0"/>
              <w:rPr>
                <w:rFonts w:ascii="Verdana" w:hAnsi="Verdana"/>
              </w:rPr>
            </w:pPr>
            <w:r w:rsidRPr="002934DC">
              <w:rPr>
                <w:rFonts w:ascii="Verdana" w:hAnsi="Verdana"/>
              </w:rPr>
              <w:t>Statement of business assets and liabilities (see notes)</w:t>
            </w:r>
          </w:p>
          <w:p w14:paraId="681094C4" w14:textId="77777777" w:rsidR="00A804F0" w:rsidRPr="002934DC" w:rsidRDefault="00A804F0" w:rsidP="00501B94">
            <w:pPr>
              <w:pStyle w:val="Qsyesno"/>
              <w:spacing w:before="0" w:after="0"/>
              <w:rPr>
                <w:rFonts w:ascii="Verdana" w:hAnsi="Verdana"/>
              </w:rPr>
            </w:pPr>
          </w:p>
        </w:tc>
        <w:tc>
          <w:tcPr>
            <w:tcW w:w="2223" w:type="dxa"/>
          </w:tcPr>
          <w:p w14:paraId="5F28129F" w14:textId="77777777" w:rsidR="00A804F0" w:rsidRPr="002934DC" w:rsidRDefault="00A804F0" w:rsidP="00501B94">
            <w:pPr>
              <w:pStyle w:val="Qsyesno"/>
              <w:spacing w:before="0" w:after="0"/>
              <w:ind w:right="272"/>
              <w:rPr>
                <w:rFonts w:ascii="Verdana" w:hAnsi="Verdana"/>
                <w:szCs w:val="18"/>
              </w:rPr>
            </w:pPr>
            <w:r w:rsidRPr="002934DC">
              <w:rPr>
                <w:rFonts w:ascii="Verdana" w:hAnsi="Verdana"/>
                <w:szCs w:val="18"/>
              </w:rPr>
              <w:fldChar w:fldCharType="begin">
                <w:ffData>
                  <w:name w:val="Check53"/>
                  <w:enabled/>
                  <w:calcOnExit w:val="0"/>
                  <w:checkBox>
                    <w:sizeAuto/>
                    <w:default w:val="0"/>
                  </w:checkBox>
                </w:ffData>
              </w:fldChar>
            </w:r>
            <w:r w:rsidRPr="002934DC">
              <w:rPr>
                <w:rFonts w:ascii="Verdana" w:hAnsi="Verdana"/>
                <w:szCs w:val="18"/>
              </w:rPr>
              <w:instrText xml:space="preserve"> FORMCHECKBOX </w:instrText>
            </w:r>
            <w:r w:rsidRPr="002934DC">
              <w:rPr>
                <w:rFonts w:ascii="Verdana" w:hAnsi="Verdana"/>
                <w:szCs w:val="18"/>
              </w:rPr>
            </w:r>
            <w:r w:rsidRPr="002934DC">
              <w:rPr>
                <w:rFonts w:ascii="Verdana" w:hAnsi="Verdana"/>
                <w:szCs w:val="18"/>
              </w:rPr>
              <w:fldChar w:fldCharType="separate"/>
            </w:r>
            <w:r w:rsidRPr="002934DC">
              <w:rPr>
                <w:rFonts w:ascii="Verdana" w:hAnsi="Verdana"/>
                <w:szCs w:val="18"/>
              </w:rPr>
              <w:fldChar w:fldCharType="end"/>
            </w:r>
            <w:r w:rsidRPr="002934DC">
              <w:rPr>
                <w:rFonts w:ascii="Verdana" w:hAnsi="Verdana"/>
                <w:szCs w:val="18"/>
              </w:rPr>
              <w:t xml:space="preserve"> Attached</w:t>
            </w:r>
          </w:p>
          <w:p w14:paraId="1F5F3B6D" w14:textId="77777777" w:rsidR="00A804F0" w:rsidRPr="002934DC" w:rsidRDefault="00A804F0" w:rsidP="00501B94">
            <w:pPr>
              <w:pStyle w:val="Qsyesno"/>
              <w:spacing w:before="0" w:after="0"/>
              <w:ind w:right="272"/>
              <w:rPr>
                <w:rFonts w:ascii="Verdana" w:hAnsi="Verdana"/>
                <w:szCs w:val="18"/>
              </w:rPr>
            </w:pPr>
          </w:p>
          <w:p w14:paraId="23777A06" w14:textId="77777777" w:rsidR="00A804F0" w:rsidRPr="002934DC" w:rsidRDefault="00A804F0" w:rsidP="00501B94">
            <w:pPr>
              <w:pStyle w:val="Qsyesno"/>
              <w:spacing w:before="0" w:after="0"/>
              <w:ind w:right="272"/>
              <w:rPr>
                <w:rFonts w:ascii="Verdana" w:hAnsi="Verdana"/>
                <w:szCs w:val="18"/>
              </w:rPr>
            </w:pPr>
          </w:p>
          <w:p w14:paraId="3990FF36" w14:textId="77777777" w:rsidR="00A804F0" w:rsidRPr="002934DC" w:rsidRDefault="00A804F0" w:rsidP="00501B94">
            <w:pPr>
              <w:pStyle w:val="Qsyesno"/>
              <w:spacing w:before="0" w:after="0"/>
              <w:ind w:right="272"/>
              <w:rPr>
                <w:rFonts w:ascii="Verdana" w:hAnsi="Verdana"/>
                <w:szCs w:val="18"/>
              </w:rPr>
            </w:pPr>
          </w:p>
          <w:p w14:paraId="0A9B9BF4" w14:textId="77777777" w:rsidR="00A804F0" w:rsidRPr="002934DC" w:rsidRDefault="00A804F0" w:rsidP="00501B94">
            <w:pPr>
              <w:pStyle w:val="Qsyesno"/>
              <w:spacing w:before="0" w:after="0"/>
              <w:ind w:right="272"/>
              <w:rPr>
                <w:rFonts w:ascii="Verdana" w:hAnsi="Verdana"/>
                <w:szCs w:val="18"/>
              </w:rPr>
            </w:pPr>
            <w:r w:rsidRPr="002934DC">
              <w:rPr>
                <w:rFonts w:ascii="Verdana" w:hAnsi="Verdana"/>
                <w:szCs w:val="18"/>
              </w:rPr>
              <w:fldChar w:fldCharType="begin">
                <w:ffData>
                  <w:name w:val="Check53"/>
                  <w:enabled/>
                  <w:calcOnExit w:val="0"/>
                  <w:checkBox>
                    <w:sizeAuto/>
                    <w:default w:val="0"/>
                  </w:checkBox>
                </w:ffData>
              </w:fldChar>
            </w:r>
            <w:r w:rsidRPr="002934DC">
              <w:rPr>
                <w:rFonts w:ascii="Verdana" w:hAnsi="Verdana"/>
                <w:szCs w:val="18"/>
              </w:rPr>
              <w:instrText xml:space="preserve"> FORMCHECKBOX </w:instrText>
            </w:r>
            <w:r w:rsidRPr="002934DC">
              <w:rPr>
                <w:rFonts w:ascii="Verdana" w:hAnsi="Verdana"/>
                <w:szCs w:val="18"/>
              </w:rPr>
            </w:r>
            <w:r w:rsidRPr="002934DC">
              <w:rPr>
                <w:rFonts w:ascii="Verdana" w:hAnsi="Verdana"/>
                <w:szCs w:val="18"/>
              </w:rPr>
              <w:fldChar w:fldCharType="separate"/>
            </w:r>
            <w:r w:rsidRPr="002934DC">
              <w:rPr>
                <w:rFonts w:ascii="Verdana" w:hAnsi="Verdana"/>
                <w:szCs w:val="18"/>
              </w:rPr>
              <w:fldChar w:fldCharType="end"/>
            </w:r>
            <w:r w:rsidRPr="002934DC">
              <w:rPr>
                <w:rFonts w:ascii="Verdana" w:hAnsi="Verdana"/>
                <w:szCs w:val="18"/>
              </w:rPr>
              <w:t xml:space="preserve"> Attached</w:t>
            </w:r>
          </w:p>
        </w:tc>
      </w:tr>
      <w:tr w:rsidR="00A804F0" w:rsidRPr="002934DC" w14:paraId="03DE295A" w14:textId="77777777" w:rsidTr="53FC98BC">
        <w:tc>
          <w:tcPr>
            <w:tcW w:w="392" w:type="dxa"/>
          </w:tcPr>
          <w:p w14:paraId="2662DACE" w14:textId="77777777" w:rsidR="00A804F0" w:rsidRPr="002934DC" w:rsidRDefault="00A804F0" w:rsidP="00501B94">
            <w:pPr>
              <w:pStyle w:val="Qsyesno"/>
              <w:spacing w:before="0" w:after="0"/>
              <w:rPr>
                <w:rFonts w:ascii="Verdana" w:hAnsi="Verdana"/>
              </w:rPr>
            </w:pPr>
            <w:r w:rsidRPr="002934DC">
              <w:rPr>
                <w:rFonts w:ascii="Verdana" w:hAnsi="Verdana"/>
              </w:rPr>
              <w:fldChar w:fldCharType="begin">
                <w:ffData>
                  <w:name w:val="Check53"/>
                  <w:enabled/>
                  <w:calcOnExit w:val="0"/>
                  <w:checkBox>
                    <w:sizeAuto/>
                    <w:default w:val="0"/>
                  </w:checkBox>
                </w:ffData>
              </w:fldChar>
            </w:r>
            <w:r w:rsidRPr="002934DC">
              <w:rPr>
                <w:rFonts w:ascii="Verdana" w:hAnsi="Verdana"/>
              </w:rPr>
              <w:instrText xml:space="preserve"> FORMCHECKBOX </w:instrText>
            </w:r>
            <w:r w:rsidRPr="002934DC">
              <w:rPr>
                <w:rFonts w:ascii="Verdana" w:hAnsi="Verdana"/>
              </w:rPr>
            </w:r>
            <w:r w:rsidRPr="002934DC">
              <w:rPr>
                <w:rFonts w:ascii="Verdana" w:hAnsi="Verdana"/>
              </w:rPr>
              <w:fldChar w:fldCharType="separate"/>
            </w:r>
            <w:r w:rsidRPr="002934DC">
              <w:rPr>
                <w:rFonts w:ascii="Verdana" w:hAnsi="Verdana"/>
              </w:rPr>
              <w:fldChar w:fldCharType="end"/>
            </w:r>
          </w:p>
        </w:tc>
        <w:tc>
          <w:tcPr>
            <w:tcW w:w="1593" w:type="dxa"/>
          </w:tcPr>
          <w:p w14:paraId="3970DE2A" w14:textId="77777777" w:rsidR="00A804F0" w:rsidRPr="002934DC" w:rsidRDefault="00A804F0" w:rsidP="00501B94">
            <w:pPr>
              <w:pStyle w:val="Qsyesno"/>
              <w:spacing w:before="0" w:after="0"/>
              <w:ind w:right="317"/>
              <w:rPr>
                <w:rFonts w:ascii="Verdana" w:hAnsi="Verdana"/>
              </w:rPr>
            </w:pPr>
            <w:r>
              <w:rPr>
                <w:rFonts w:ascii="Verdana" w:hAnsi="Verdana"/>
              </w:rPr>
              <w:t>Other</w:t>
            </w:r>
          </w:p>
        </w:tc>
        <w:tc>
          <w:tcPr>
            <w:tcW w:w="3827" w:type="dxa"/>
          </w:tcPr>
          <w:p w14:paraId="3A07B61E" w14:textId="77777777" w:rsidR="00A804F0" w:rsidRPr="002934DC" w:rsidRDefault="00A804F0" w:rsidP="00501B94">
            <w:pPr>
              <w:pStyle w:val="Qsyesno"/>
              <w:spacing w:before="0" w:after="0"/>
              <w:rPr>
                <w:rFonts w:ascii="Verdana" w:hAnsi="Verdana"/>
              </w:rPr>
            </w:pPr>
            <w:r w:rsidRPr="00945C70">
              <w:rPr>
                <w:rFonts w:ascii="Verdana" w:hAnsi="Verdana"/>
              </w:rPr>
              <w:t>You must attach details of the applicant firm’s constitution</w:t>
            </w:r>
          </w:p>
        </w:tc>
        <w:tc>
          <w:tcPr>
            <w:tcW w:w="2223" w:type="dxa"/>
          </w:tcPr>
          <w:p w14:paraId="54E273F7" w14:textId="77777777" w:rsidR="00A804F0" w:rsidRPr="002934DC" w:rsidRDefault="00A804F0" w:rsidP="00501B94">
            <w:pPr>
              <w:pStyle w:val="Qsyesno"/>
              <w:spacing w:before="0" w:after="0"/>
              <w:ind w:right="272"/>
              <w:rPr>
                <w:rFonts w:ascii="Verdana" w:hAnsi="Verdana"/>
                <w:szCs w:val="18"/>
              </w:rPr>
            </w:pPr>
            <w:r w:rsidRPr="002934DC">
              <w:rPr>
                <w:rFonts w:ascii="Verdana" w:hAnsi="Verdana"/>
                <w:szCs w:val="18"/>
              </w:rPr>
              <w:fldChar w:fldCharType="begin">
                <w:ffData>
                  <w:name w:val="Check53"/>
                  <w:enabled/>
                  <w:calcOnExit w:val="0"/>
                  <w:checkBox>
                    <w:sizeAuto/>
                    <w:default w:val="0"/>
                  </w:checkBox>
                </w:ffData>
              </w:fldChar>
            </w:r>
            <w:r w:rsidRPr="002934DC">
              <w:rPr>
                <w:rFonts w:ascii="Verdana" w:hAnsi="Verdana"/>
                <w:szCs w:val="18"/>
              </w:rPr>
              <w:instrText xml:space="preserve"> FORMCHECKBOX </w:instrText>
            </w:r>
            <w:r w:rsidRPr="002934DC">
              <w:rPr>
                <w:rFonts w:ascii="Verdana" w:hAnsi="Verdana"/>
                <w:szCs w:val="18"/>
              </w:rPr>
            </w:r>
            <w:r w:rsidRPr="002934DC">
              <w:rPr>
                <w:rFonts w:ascii="Verdana" w:hAnsi="Verdana"/>
                <w:szCs w:val="18"/>
              </w:rPr>
              <w:fldChar w:fldCharType="separate"/>
            </w:r>
            <w:r w:rsidRPr="002934DC">
              <w:rPr>
                <w:rFonts w:ascii="Verdana" w:hAnsi="Verdana"/>
                <w:szCs w:val="18"/>
              </w:rPr>
              <w:fldChar w:fldCharType="end"/>
            </w:r>
            <w:r w:rsidRPr="002934DC">
              <w:rPr>
                <w:rFonts w:ascii="Verdana" w:hAnsi="Verdana"/>
                <w:szCs w:val="18"/>
              </w:rPr>
              <w:t xml:space="preserve"> Attached</w:t>
            </w:r>
          </w:p>
          <w:p w14:paraId="0E87A71F" w14:textId="77777777" w:rsidR="00A804F0" w:rsidRPr="002934DC" w:rsidRDefault="00A804F0" w:rsidP="00501B94">
            <w:pPr>
              <w:pStyle w:val="Qsyesno"/>
              <w:spacing w:before="0" w:after="0"/>
              <w:ind w:right="272"/>
              <w:rPr>
                <w:rFonts w:ascii="Verdana" w:hAnsi="Verdana"/>
                <w:szCs w:val="18"/>
              </w:rPr>
            </w:pPr>
          </w:p>
          <w:p w14:paraId="05230251" w14:textId="77777777" w:rsidR="00A804F0" w:rsidRPr="002934DC" w:rsidRDefault="00A804F0" w:rsidP="00501B94">
            <w:pPr>
              <w:pStyle w:val="Qsyesno"/>
              <w:spacing w:before="0" w:after="0"/>
              <w:ind w:right="272"/>
              <w:rPr>
                <w:rFonts w:ascii="Verdana" w:hAnsi="Verdana"/>
                <w:szCs w:val="18"/>
              </w:rPr>
            </w:pPr>
          </w:p>
          <w:p w14:paraId="2B1C9DCA" w14:textId="77777777" w:rsidR="00A804F0" w:rsidRPr="002934DC" w:rsidRDefault="00A804F0" w:rsidP="00501B94">
            <w:pPr>
              <w:pStyle w:val="Qsyesno"/>
              <w:spacing w:before="0" w:after="0"/>
              <w:ind w:right="272"/>
              <w:rPr>
                <w:rFonts w:ascii="Verdana" w:hAnsi="Verdana"/>
                <w:szCs w:val="18"/>
              </w:rPr>
            </w:pPr>
          </w:p>
        </w:tc>
      </w:tr>
    </w:tbl>
    <w:p w14:paraId="61E54DB5" w14:textId="1758A880" w:rsidR="00536500" w:rsidRPr="003E30E1" w:rsidRDefault="00536500" w:rsidP="003E30E1">
      <w:pPr>
        <w:pStyle w:val="Qsheading1"/>
        <w:rPr>
          <w:rFonts w:ascii="Verdana" w:hAnsi="Verdana"/>
          <w:szCs w:val="22"/>
        </w:rPr>
      </w:pPr>
      <w:r w:rsidRPr="003E30E1">
        <w:rPr>
          <w:rFonts w:ascii="Verdana" w:hAnsi="Verdana"/>
          <w:szCs w:val="22"/>
        </w:rPr>
        <w:t>Other funding</w:t>
      </w:r>
      <w:r w:rsidR="00997510" w:rsidRPr="003E30E1">
        <w:rPr>
          <w:rFonts w:ascii="Verdana" w:hAnsi="Verdana"/>
          <w:szCs w:val="22"/>
        </w:rPr>
        <w:t xml:space="preserve"> </w:t>
      </w:r>
    </w:p>
    <w:p w14:paraId="34E304BA" w14:textId="079F3F72" w:rsidR="00536500" w:rsidRDefault="00536500" w:rsidP="00536500">
      <w:pPr>
        <w:pStyle w:val="QuestionChar"/>
        <w:rPr>
          <w:rFonts w:ascii="Verdana" w:hAnsi="Verdana"/>
          <w:b/>
          <w:bCs/>
        </w:rPr>
      </w:pPr>
      <w:r w:rsidRPr="00D07F72">
        <w:rPr>
          <w:rFonts w:ascii="Verdana" w:hAnsi="Verdana"/>
          <w:b/>
          <w:bCs/>
        </w:rPr>
        <w:tab/>
        <w:t>2.</w:t>
      </w:r>
      <w:r w:rsidR="00FE63F7">
        <w:rPr>
          <w:rFonts w:ascii="Verdana" w:hAnsi="Verdana"/>
          <w:b/>
          <w:bCs/>
        </w:rPr>
        <w:t>6</w:t>
      </w:r>
      <w:r w:rsidR="00E0387D">
        <w:rPr>
          <w:rFonts w:ascii="Verdana" w:hAnsi="Verdana"/>
          <w:b/>
          <w:bCs/>
        </w:rPr>
        <w:tab/>
      </w:r>
      <w:r w:rsidRPr="00D07F72">
        <w:rPr>
          <w:rFonts w:ascii="Verdana" w:hAnsi="Verdana"/>
          <w:b/>
          <w:bCs/>
        </w:rPr>
        <w:t>Does the applicant firm have other</w:t>
      </w:r>
      <w:r w:rsidR="000175EF">
        <w:rPr>
          <w:rFonts w:ascii="Verdana" w:hAnsi="Verdana"/>
          <w:b/>
          <w:bCs/>
        </w:rPr>
        <w:t xml:space="preserve"> sources of</w:t>
      </w:r>
      <w:r w:rsidRPr="00D07F72">
        <w:rPr>
          <w:rFonts w:ascii="Verdana" w:hAnsi="Verdana"/>
          <w:b/>
          <w:bCs/>
        </w:rPr>
        <w:t xml:space="preserve"> external funding</w:t>
      </w:r>
      <w:r w:rsidR="00997510">
        <w:rPr>
          <w:rFonts w:ascii="Verdana" w:hAnsi="Verdana"/>
          <w:b/>
          <w:bCs/>
        </w:rPr>
        <w:t>?</w:t>
      </w:r>
    </w:p>
    <w:p w14:paraId="04392399" w14:textId="77777777" w:rsidR="00997510" w:rsidRPr="00EF3638" w:rsidRDefault="00997510" w:rsidP="00997510">
      <w:pPr>
        <w:pStyle w:val="QsyesnoChar"/>
        <w:tabs>
          <w:tab w:val="left" w:pos="1134"/>
        </w:tabs>
        <w:rPr>
          <w:rFonts w:ascii="Verdana" w:hAnsi="Verdana"/>
        </w:rPr>
      </w:pPr>
      <w:r w:rsidRPr="00EF3638">
        <w:rPr>
          <w:rFonts w:ascii="Verdana" w:hAnsi="Verdana"/>
        </w:rPr>
        <w:fldChar w:fldCharType="begin">
          <w:ffData>
            <w:name w:val="Check25"/>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 xml:space="preserve">No </w:t>
      </w:r>
    </w:p>
    <w:p w14:paraId="1F1757C3" w14:textId="77777777" w:rsidR="00997510" w:rsidRDefault="00997510" w:rsidP="00B01CE0">
      <w:pPr>
        <w:pStyle w:val="QsyesnoChar"/>
        <w:tabs>
          <w:tab w:val="left" w:pos="1134"/>
        </w:tabs>
        <w:rPr>
          <w:rFonts w:ascii="Verdana" w:hAnsi="Verdana"/>
        </w:rPr>
      </w:pPr>
      <w:r w:rsidRPr="00EF3638">
        <w:rPr>
          <w:rFonts w:ascii="Verdana" w:hAnsi="Verdana"/>
        </w:rPr>
        <w:fldChar w:fldCharType="begin">
          <w:ffData>
            <w:name w:val="Check26"/>
            <w:enabled/>
            <w:calcOnExit w:val="0"/>
            <w:checkBox>
              <w:sizeAuto/>
              <w:default w:val="0"/>
            </w:checkBox>
          </w:ffData>
        </w:fldChar>
      </w:r>
      <w:r w:rsidRPr="00EF3638">
        <w:rPr>
          <w:rFonts w:ascii="Verdana" w:hAnsi="Verdana"/>
        </w:rPr>
        <w:instrText xml:space="preserve"> FORMCHECKBOX </w:instrText>
      </w:r>
      <w:r w:rsidRPr="00EF3638">
        <w:rPr>
          <w:rFonts w:ascii="Verdana" w:hAnsi="Verdana"/>
        </w:rPr>
      </w:r>
      <w:r w:rsidRPr="00EF3638">
        <w:rPr>
          <w:rFonts w:ascii="Verdana" w:hAnsi="Verdana"/>
        </w:rPr>
        <w:fldChar w:fldCharType="separate"/>
      </w:r>
      <w:r w:rsidRPr="00EF3638">
        <w:rPr>
          <w:rFonts w:ascii="Verdana" w:hAnsi="Verdana"/>
        </w:rPr>
        <w:fldChar w:fldCharType="end"/>
      </w:r>
      <w:r w:rsidRPr="00EF3638">
        <w:rPr>
          <w:rFonts w:ascii="Verdana" w:hAnsi="Verdana"/>
        </w:rPr>
        <w:tab/>
        <w:t xml:space="preserve">Yes </w:t>
      </w:r>
      <w:r w:rsidRPr="00997510">
        <w:rPr>
          <w:rFonts w:ascii="Webdings" w:eastAsia="Webdings" w:hAnsi="Webdings" w:cs="Webdings"/>
        </w:rPr>
        <w:t>4</w:t>
      </w:r>
      <w:r>
        <w:rPr>
          <w:rFonts w:ascii="Verdana" w:hAnsi="Verdana"/>
        </w:rPr>
        <w:t>Please provide information on the use or expected use of any other borrowed funds including the name of the relevant lenders and details of the facilities granted or expected to be granted, including maturities, terms, pledges and guarantees</w:t>
      </w:r>
      <w:r w:rsidR="00B01CE0">
        <w:rPr>
          <w:rFonts w:ascii="Verdana" w:hAnsi="Verdana"/>
        </w:rPr>
        <w:t xml:space="preserve">, along with </w:t>
      </w:r>
      <w:r>
        <w:rPr>
          <w:rFonts w:ascii="Verdana" w:hAnsi="Verdana"/>
        </w:rPr>
        <w:t xml:space="preserve">information on the borrowed funds (or funds expected to be borrowed) where the </w:t>
      </w:r>
      <w:r w:rsidR="00B01CE0">
        <w:rPr>
          <w:rFonts w:ascii="Verdana" w:hAnsi="Verdana"/>
        </w:rPr>
        <w:t>lender is not a supervised financial institution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A7215" w:rsidRPr="00EF3638" w14:paraId="40431C17" w14:textId="77777777" w:rsidTr="00A148A7">
        <w:trPr>
          <w:trHeight w:val="1392"/>
        </w:trPr>
        <w:tc>
          <w:tcPr>
            <w:tcW w:w="7088" w:type="dxa"/>
          </w:tcPr>
          <w:p w14:paraId="5D8E89A3" w14:textId="77777777" w:rsidR="00EA7215" w:rsidRPr="00EF3638" w:rsidRDefault="00EA7215" w:rsidP="00A148A7">
            <w:pPr>
              <w:pStyle w:val="Qsanswer"/>
              <w:tabs>
                <w:tab w:val="clear" w:pos="1418"/>
                <w:tab w:val="clear" w:pos="2552"/>
                <w:tab w:val="left" w:pos="2730"/>
              </w:tabs>
              <w:spacing w:before="40" w:after="0" w:line="240" w:lineRule="exact"/>
              <w:ind w:right="57"/>
              <w:rPr>
                <w:rFonts w:ascii="Verdana" w:hAnsi="Verdana"/>
                <w:color w:val="auto"/>
              </w:rPr>
            </w:pPr>
            <w:r w:rsidRPr="00EF3638">
              <w:rPr>
                <w:rFonts w:ascii="Verdana" w:hAnsi="Verdana"/>
                <w:color w:val="auto"/>
              </w:rPr>
              <w:fldChar w:fldCharType="begin">
                <w:ffData>
                  <w:name w:val="Text7"/>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6D36B2C7" w14:textId="77777777" w:rsidR="00E0387D" w:rsidRDefault="00E0387D" w:rsidP="00276899">
      <w:pPr>
        <w:pStyle w:val="Qsheading1"/>
        <w:rPr>
          <w:rFonts w:ascii="Verdana" w:hAnsi="Verdana"/>
          <w:szCs w:val="22"/>
        </w:rPr>
      </w:pPr>
    </w:p>
    <w:p w14:paraId="4053698F" w14:textId="77777777" w:rsidR="00E0387D" w:rsidRDefault="00E0387D">
      <w:pPr>
        <w:spacing w:before="0" w:line="240" w:lineRule="auto"/>
        <w:rPr>
          <w:rFonts w:ascii="Verdana" w:hAnsi="Verdana"/>
          <w:b/>
          <w:sz w:val="22"/>
          <w:szCs w:val="22"/>
        </w:rPr>
      </w:pPr>
      <w:r>
        <w:rPr>
          <w:rFonts w:ascii="Verdana" w:hAnsi="Verdana"/>
          <w:szCs w:val="22"/>
        </w:rPr>
        <w:br w:type="page"/>
      </w:r>
    </w:p>
    <w:p w14:paraId="742C6F1B" w14:textId="66756292" w:rsidR="00276899" w:rsidRPr="003E30E1" w:rsidRDefault="00276899" w:rsidP="00276899">
      <w:pPr>
        <w:pStyle w:val="Qsheading1"/>
        <w:rPr>
          <w:rFonts w:ascii="Verdana" w:hAnsi="Verdana"/>
          <w:szCs w:val="22"/>
        </w:rPr>
      </w:pPr>
      <w:r>
        <w:rPr>
          <w:rFonts w:ascii="Verdana" w:hAnsi="Verdana"/>
          <w:szCs w:val="22"/>
        </w:rPr>
        <w:lastRenderedPageBreak/>
        <w:t>Personal Investment Firms</w:t>
      </w:r>
    </w:p>
    <w:p w14:paraId="4FE83D24" w14:textId="3C052F6B" w:rsidR="00D07F72" w:rsidRDefault="00091F9F">
      <w:pPr>
        <w:pStyle w:val="QuestionChar"/>
        <w:rPr>
          <w:rFonts w:ascii="Verdana" w:hAnsi="Verdana"/>
          <w:b/>
        </w:rPr>
      </w:pPr>
      <w:r>
        <w:rPr>
          <w:rFonts w:ascii="Verdana" w:hAnsi="Verdana"/>
          <w:b/>
        </w:rPr>
        <w:tab/>
      </w:r>
      <w:r w:rsidR="00D07F72" w:rsidRPr="004A1799">
        <w:rPr>
          <w:rFonts w:ascii="Verdana" w:hAnsi="Verdana"/>
          <w:b/>
        </w:rPr>
        <w:t>2.</w:t>
      </w:r>
      <w:r w:rsidR="009B43D3">
        <w:rPr>
          <w:rFonts w:ascii="Verdana" w:hAnsi="Verdana"/>
          <w:b/>
        </w:rPr>
        <w:t>7</w:t>
      </w:r>
      <w:r w:rsidR="00D07F72" w:rsidRPr="004A1799">
        <w:rPr>
          <w:rFonts w:ascii="Verdana" w:hAnsi="Verdana"/>
          <w:b/>
        </w:rPr>
        <w:tab/>
      </w:r>
      <w:r w:rsidR="000E371C">
        <w:rPr>
          <w:rFonts w:ascii="Verdana" w:hAnsi="Verdana"/>
          <w:b/>
        </w:rPr>
        <w:t xml:space="preserve">If you answered </w:t>
      </w:r>
      <w:r w:rsidR="00531436">
        <w:rPr>
          <w:rFonts w:ascii="Verdana" w:hAnsi="Verdana"/>
          <w:b/>
        </w:rPr>
        <w:t>Q</w:t>
      </w:r>
      <w:r w:rsidR="000E371C">
        <w:rPr>
          <w:rFonts w:ascii="Verdana" w:hAnsi="Verdana"/>
          <w:b/>
        </w:rPr>
        <w:t>uestion 2.1 with “</w:t>
      </w:r>
      <w:r w:rsidR="000E371C" w:rsidRPr="000E371C">
        <w:rPr>
          <w:rFonts w:ascii="Verdana" w:hAnsi="Verdana"/>
          <w:b/>
        </w:rPr>
        <w:t>Personal investment firm subject to Chapter 13 of IPRU (INV)</w:t>
      </w:r>
      <w:r w:rsidR="000E371C">
        <w:rPr>
          <w:rFonts w:ascii="Verdana" w:hAnsi="Verdana"/>
          <w:b/>
        </w:rPr>
        <w:t xml:space="preserve">”, you should complete this question. </w:t>
      </w:r>
    </w:p>
    <w:p w14:paraId="24CEE449" w14:textId="7203F413" w:rsidR="004211DD" w:rsidRPr="001C3C4A" w:rsidRDefault="004D34B6" w:rsidP="00BA620B">
      <w:pPr>
        <w:pStyle w:val="QsyesnoCharChar"/>
        <w:tabs>
          <w:tab w:val="left" w:pos="1134"/>
        </w:tabs>
        <w:rPr>
          <w:rFonts w:ascii="Verdana" w:hAnsi="Verdana"/>
        </w:rPr>
      </w:pPr>
      <w:r w:rsidRPr="001C3C4A">
        <w:rPr>
          <w:rFonts w:ascii="Verdana" w:hAnsi="Verdana"/>
        </w:rPr>
        <w:t xml:space="preserve">Personal investment firms are subdivided into </w:t>
      </w:r>
      <w:r w:rsidR="009F4999" w:rsidRPr="001C3C4A">
        <w:rPr>
          <w:rFonts w:ascii="Verdana" w:hAnsi="Verdana"/>
        </w:rPr>
        <w:t>subcategories based on their permissions – see IPRU-INV 13</w:t>
      </w:r>
      <w:r w:rsidR="00782FAD" w:rsidRPr="001C3C4A">
        <w:rPr>
          <w:rFonts w:ascii="Verdana" w:hAnsi="Verdana"/>
        </w:rPr>
        <w:t>.13.2R</w:t>
      </w:r>
      <w:r w:rsidR="00863EBD" w:rsidRPr="001C3C4A">
        <w:rPr>
          <w:rFonts w:ascii="Verdana" w:hAnsi="Verdana"/>
        </w:rPr>
        <w:t xml:space="preserve">. The prudential </w:t>
      </w:r>
      <w:r w:rsidR="00594E52" w:rsidRPr="001C3C4A">
        <w:rPr>
          <w:rFonts w:ascii="Verdana" w:hAnsi="Verdana"/>
        </w:rPr>
        <w:t>req</w:t>
      </w:r>
      <w:r w:rsidR="001B5ECD" w:rsidRPr="001C3C4A">
        <w:rPr>
          <w:rFonts w:ascii="Verdana" w:hAnsi="Verdana"/>
        </w:rPr>
        <w:t xml:space="preserve">uirements for these firms </w:t>
      </w:r>
      <w:r w:rsidR="00B43DDE" w:rsidRPr="001C3C4A">
        <w:rPr>
          <w:rFonts w:ascii="Verdana" w:hAnsi="Verdana"/>
        </w:rPr>
        <w:t xml:space="preserve">also depend </w:t>
      </w:r>
      <w:r w:rsidR="008B088C" w:rsidRPr="001C3C4A">
        <w:rPr>
          <w:rFonts w:ascii="Verdana" w:hAnsi="Verdana"/>
        </w:rPr>
        <w:t xml:space="preserve">in part on whether the firm also acts as a home finance or insurance intermediary. </w:t>
      </w:r>
      <w:r w:rsidR="00F1707A" w:rsidRPr="001C3C4A">
        <w:rPr>
          <w:rFonts w:ascii="Verdana" w:hAnsi="Verdana"/>
        </w:rPr>
        <w:t>Please see the Notes to this form for more information.</w:t>
      </w:r>
    </w:p>
    <w:p w14:paraId="1B7E6D2A" w14:textId="77777777" w:rsidR="00B61CC9" w:rsidRPr="00D544D9" w:rsidRDefault="00B61CC9" w:rsidP="00B61CC9">
      <w:pPr>
        <w:pStyle w:val="Questionnote"/>
        <w:rPr>
          <w:rFonts w:ascii="Verdana" w:hAnsi="Verdana"/>
          <w:b/>
        </w:rPr>
      </w:pPr>
    </w:p>
    <w:p w14:paraId="056297BC" w14:textId="598FE828" w:rsidR="00B61CC9" w:rsidRPr="001C3C4A" w:rsidRDefault="00DD30DB" w:rsidP="00B61CC9">
      <w:pPr>
        <w:pStyle w:val="QsyesnoCharChar"/>
        <w:tabs>
          <w:tab w:val="left" w:pos="1134"/>
        </w:tabs>
        <w:rPr>
          <w:rFonts w:ascii="Verdana" w:hAnsi="Verdana"/>
          <w:b/>
          <w:bCs/>
        </w:rPr>
      </w:pPr>
      <w:r>
        <w:rPr>
          <w:rFonts w:ascii="Verdana" w:hAnsi="Verdana"/>
          <w:b/>
          <w:bCs/>
        </w:rPr>
        <w:t xml:space="preserve">Category </w:t>
      </w:r>
      <w:r w:rsidR="00DF1AD1">
        <w:rPr>
          <w:rFonts w:ascii="Verdana" w:hAnsi="Verdana"/>
          <w:b/>
          <w:bCs/>
        </w:rPr>
        <w:t>B</w:t>
      </w:r>
      <w:r w:rsidR="00935B83">
        <w:rPr>
          <w:rFonts w:ascii="Verdana" w:hAnsi="Verdana"/>
          <w:b/>
          <w:bCs/>
        </w:rPr>
        <w:t>3</w:t>
      </w:r>
      <w:r>
        <w:rPr>
          <w:rFonts w:ascii="Verdana" w:hAnsi="Verdana"/>
          <w:b/>
          <w:bCs/>
        </w:rPr>
        <w:t xml:space="preserve"> firm</w:t>
      </w:r>
      <w:r w:rsidR="00BB098B">
        <w:rPr>
          <w:rFonts w:ascii="Verdana" w:hAnsi="Verdana"/>
          <w:b/>
          <w:bCs/>
        </w:rPr>
        <w:t>s</w:t>
      </w:r>
    </w:p>
    <w:p w14:paraId="3263C963" w14:textId="0649ABFA" w:rsidR="00B61CC9" w:rsidRPr="00D544D9" w:rsidRDefault="00316BD0" w:rsidP="00B61CC9">
      <w:pPr>
        <w:pStyle w:val="QsyesnoCharChar"/>
        <w:tabs>
          <w:tab w:val="left" w:pos="1134"/>
        </w:tabs>
        <w:rPr>
          <w:rFonts w:ascii="Verdana" w:hAnsi="Verdana"/>
        </w:rPr>
      </w:pPr>
      <w:r>
        <w:rPr>
          <w:rFonts w:ascii="Verdana" w:hAnsi="Verdana"/>
        </w:rPr>
        <w:t xml:space="preserve">The </w:t>
      </w:r>
      <w:r w:rsidR="00B61CC9" w:rsidRPr="00D544D9">
        <w:rPr>
          <w:rFonts w:ascii="Verdana" w:hAnsi="Verdana"/>
        </w:rPr>
        <w:t>B3 firm categor</w:t>
      </w:r>
      <w:r w:rsidR="00B61CC9">
        <w:rPr>
          <w:rFonts w:ascii="Verdana" w:hAnsi="Verdana"/>
        </w:rPr>
        <w:t>y</w:t>
      </w:r>
      <w:r w:rsidR="00B61CC9" w:rsidRPr="00D544D9">
        <w:rPr>
          <w:rFonts w:ascii="Verdana" w:hAnsi="Verdana"/>
        </w:rPr>
        <w:t xml:space="preserve"> appl</w:t>
      </w:r>
      <w:r w:rsidR="00B61CC9">
        <w:rPr>
          <w:rFonts w:ascii="Verdana" w:hAnsi="Verdana"/>
        </w:rPr>
        <w:t>ies</w:t>
      </w:r>
      <w:r w:rsidR="00B61CC9" w:rsidRPr="00D544D9">
        <w:rPr>
          <w:rFonts w:ascii="Verdana" w:hAnsi="Verdana"/>
        </w:rPr>
        <w:t xml:space="preserve"> to firms </w:t>
      </w:r>
      <w:r w:rsidR="00B61CC9" w:rsidRPr="00D544D9">
        <w:rPr>
          <w:rFonts w:ascii="Verdana" w:hAnsi="Verdana"/>
          <w:b/>
        </w:rPr>
        <w:t xml:space="preserve">not intending </w:t>
      </w:r>
      <w:r w:rsidR="00B61CC9" w:rsidRPr="00D544D9">
        <w:rPr>
          <w:rFonts w:ascii="Verdana" w:hAnsi="Verdana"/>
        </w:rPr>
        <w:t>to hold or control client money</w:t>
      </w:r>
      <w:r>
        <w:rPr>
          <w:rFonts w:ascii="Verdana" w:hAnsi="Verdana"/>
        </w:rPr>
        <w:t xml:space="preserve">. </w:t>
      </w:r>
      <w:r w:rsidR="006D3FD4">
        <w:rPr>
          <w:rFonts w:ascii="Verdana" w:hAnsi="Verdana"/>
        </w:rPr>
        <w:t>P</w:t>
      </w:r>
      <w:r>
        <w:rPr>
          <w:rFonts w:ascii="Verdana" w:hAnsi="Verdana"/>
        </w:rPr>
        <w:t>lease confirm whether you are:</w:t>
      </w:r>
    </w:p>
    <w:p w14:paraId="39319662" w14:textId="77777777" w:rsidR="00B61CC9" w:rsidRPr="00D544D9" w:rsidRDefault="00B61CC9" w:rsidP="00B61CC9">
      <w:pPr>
        <w:pStyle w:val="QsyesnoCharChar"/>
        <w:tabs>
          <w:tab w:val="left" w:pos="1134"/>
        </w:tabs>
        <w:rPr>
          <w:rFonts w:ascii="Verdana" w:hAnsi="Verdana"/>
        </w:rPr>
      </w:pPr>
      <w:r w:rsidRPr="00D544D9">
        <w:rPr>
          <w:rFonts w:ascii="Verdana" w:hAnsi="Verdana"/>
        </w:rPr>
        <w:fldChar w:fldCharType="begin"/>
      </w:r>
      <w:r w:rsidRPr="00D544D9">
        <w:rPr>
          <w:rFonts w:ascii="Verdana" w:hAnsi="Verdana"/>
        </w:rPr>
        <w:instrText xml:space="preserve"> FORMCHECKBOX </w:instrText>
      </w:r>
      <w:r w:rsidRPr="00D544D9">
        <w:rPr>
          <w:rFonts w:ascii="Verdana" w:hAnsi="Verdana"/>
        </w:rPr>
        <w:fldChar w:fldCharType="separate"/>
      </w:r>
      <w:r w:rsidRPr="00D544D9">
        <w:rPr>
          <w:rFonts w:ascii="Verdana" w:hAnsi="Verdana"/>
        </w:rPr>
        <w:fldChar w:fldCharType="end"/>
      </w:r>
      <w:r w:rsidRPr="00D544D9">
        <w:rPr>
          <w:rFonts w:ascii="Verdana" w:hAnsi="Verdana"/>
        </w:rPr>
        <w:fldChar w:fldCharType="begin">
          <w:ffData>
            <w:name w:val="Check53"/>
            <w:enabled/>
            <w:calcOnExit w:val="0"/>
            <w:checkBox>
              <w:sizeAuto/>
              <w:default w:val="0"/>
            </w:checkBox>
          </w:ffData>
        </w:fldChar>
      </w:r>
      <w:r w:rsidRPr="00D544D9">
        <w:rPr>
          <w:rFonts w:ascii="Verdana" w:hAnsi="Verdana"/>
        </w:rPr>
        <w:instrText xml:space="preserve"> FORMCHECKBOX </w:instrText>
      </w:r>
      <w:r w:rsidRPr="00D544D9">
        <w:rPr>
          <w:rFonts w:ascii="Verdana" w:hAnsi="Verdana"/>
        </w:rPr>
      </w:r>
      <w:r w:rsidRPr="00D544D9">
        <w:rPr>
          <w:rFonts w:ascii="Verdana" w:hAnsi="Verdana"/>
        </w:rPr>
        <w:fldChar w:fldCharType="separate"/>
      </w:r>
      <w:r w:rsidRPr="00D544D9">
        <w:rPr>
          <w:rFonts w:ascii="Verdana" w:hAnsi="Verdana"/>
        </w:rPr>
        <w:fldChar w:fldCharType="end"/>
      </w:r>
      <w:r w:rsidRPr="00D544D9">
        <w:rPr>
          <w:rFonts w:ascii="Verdana" w:hAnsi="Verdana"/>
        </w:rPr>
        <w:tab/>
        <w:t>B3 firm</w:t>
      </w:r>
      <w:r>
        <w:rPr>
          <w:rFonts w:ascii="Verdana" w:hAnsi="Verdana"/>
        </w:rPr>
        <w:t xml:space="preserve"> (with managing permission)</w:t>
      </w:r>
      <w:r w:rsidRPr="00D544D9">
        <w:rPr>
          <w:rFonts w:ascii="Verdana" w:hAnsi="Verdana"/>
        </w:rPr>
        <w:t>: personal investment firm (manages investments in respect of portfolios containing only life policies or delegate such activity to an investment firm)</w:t>
      </w:r>
    </w:p>
    <w:p w14:paraId="3E630904" w14:textId="77777777" w:rsidR="00B61CC9" w:rsidRDefault="00B61CC9" w:rsidP="00B61CC9">
      <w:pPr>
        <w:pStyle w:val="QsyesnoCharChar"/>
        <w:tabs>
          <w:tab w:val="left" w:pos="1134"/>
        </w:tabs>
        <w:rPr>
          <w:rFonts w:ascii="Verdana" w:hAnsi="Verdana"/>
        </w:rPr>
      </w:pPr>
      <w:r w:rsidRPr="00D544D9">
        <w:rPr>
          <w:rFonts w:ascii="Verdana" w:hAnsi="Verdana"/>
        </w:rPr>
        <w:fldChar w:fldCharType="begin">
          <w:ffData>
            <w:name w:val="Check53"/>
            <w:enabled/>
            <w:calcOnExit w:val="0"/>
            <w:checkBox>
              <w:sizeAuto/>
              <w:default w:val="0"/>
            </w:checkBox>
          </w:ffData>
        </w:fldChar>
      </w:r>
      <w:r w:rsidRPr="00D544D9">
        <w:rPr>
          <w:rFonts w:ascii="Verdana" w:hAnsi="Verdana"/>
        </w:rPr>
        <w:instrText xml:space="preserve"> FORMCHECKBOX </w:instrText>
      </w:r>
      <w:r w:rsidRPr="00D544D9">
        <w:rPr>
          <w:rFonts w:ascii="Verdana" w:hAnsi="Verdana"/>
        </w:rPr>
      </w:r>
      <w:r w:rsidRPr="00D544D9">
        <w:rPr>
          <w:rFonts w:ascii="Verdana" w:hAnsi="Verdana"/>
        </w:rPr>
        <w:fldChar w:fldCharType="separate"/>
      </w:r>
      <w:r w:rsidRPr="00D544D9">
        <w:rPr>
          <w:rFonts w:ascii="Verdana" w:hAnsi="Verdana"/>
        </w:rPr>
        <w:fldChar w:fldCharType="end"/>
      </w:r>
      <w:r w:rsidRPr="00D544D9">
        <w:rPr>
          <w:rFonts w:ascii="Verdana" w:hAnsi="Verdana"/>
        </w:rPr>
        <w:tab/>
        <w:t xml:space="preserve">B3 firm </w:t>
      </w:r>
      <w:r>
        <w:rPr>
          <w:rFonts w:ascii="Verdana" w:hAnsi="Verdana"/>
        </w:rPr>
        <w:t xml:space="preserve">(without managing permission) </w:t>
      </w:r>
    </w:p>
    <w:p w14:paraId="785DA901" w14:textId="77777777" w:rsidR="00B61CC9" w:rsidRDefault="00B61CC9" w:rsidP="00DA1C3C">
      <w:pPr>
        <w:pStyle w:val="QsyesnoCharChar"/>
        <w:tabs>
          <w:tab w:val="left" w:pos="1134"/>
        </w:tabs>
        <w:rPr>
          <w:b/>
          <w:color w:val="548DD4"/>
          <w:highlight w:val="green"/>
          <w:u w:val="single"/>
        </w:rPr>
      </w:pPr>
    </w:p>
    <w:p w14:paraId="653F256F" w14:textId="3EC11514" w:rsidR="00266261" w:rsidRPr="00D07F72" w:rsidRDefault="00266261" w:rsidP="00266261">
      <w:pPr>
        <w:pStyle w:val="QsyesnoCharChar"/>
        <w:tabs>
          <w:tab w:val="left" w:pos="1134"/>
        </w:tabs>
        <w:rPr>
          <w:rFonts w:ascii="Verdana" w:hAnsi="Verdana"/>
          <w:b/>
        </w:rPr>
      </w:pPr>
      <w:r w:rsidRPr="00D07F72">
        <w:rPr>
          <w:rFonts w:ascii="Verdana" w:hAnsi="Verdana"/>
          <w:b/>
        </w:rPr>
        <w:t xml:space="preserve">Home </w:t>
      </w:r>
      <w:r w:rsidR="004E277A">
        <w:rPr>
          <w:rFonts w:ascii="Verdana" w:hAnsi="Verdana"/>
          <w:b/>
        </w:rPr>
        <w:t>F</w:t>
      </w:r>
      <w:r w:rsidRPr="00D07F72">
        <w:rPr>
          <w:rFonts w:ascii="Verdana" w:hAnsi="Verdana"/>
          <w:b/>
        </w:rPr>
        <w:t>inance firm category</w:t>
      </w:r>
    </w:p>
    <w:p w14:paraId="428BF5EE" w14:textId="77777777" w:rsidR="00266261" w:rsidRPr="00D07F72" w:rsidRDefault="00266261" w:rsidP="00266261">
      <w:pPr>
        <w:pStyle w:val="QsyesnoCharChar"/>
        <w:tabs>
          <w:tab w:val="left" w:pos="1134"/>
        </w:tabs>
        <w:rPr>
          <w:rFonts w:ascii="Verdana" w:hAnsi="Verdana"/>
        </w:rPr>
      </w:pPr>
      <w:r w:rsidRPr="00D07F72">
        <w:rPr>
          <w:rFonts w:ascii="Verdana" w:hAnsi="Verdana"/>
          <w:b/>
        </w:rPr>
        <w:fldChar w:fldCharType="begin"/>
      </w:r>
      <w:r w:rsidRPr="00D07F72">
        <w:rPr>
          <w:rFonts w:ascii="Verdana" w:hAnsi="Verdana"/>
          <w:b/>
        </w:rPr>
        <w:instrText xml:space="preserve"> FORMCHECKBOX </w:instrText>
      </w:r>
      <w:r w:rsidRPr="00D07F72">
        <w:rPr>
          <w:rFonts w:ascii="Verdana" w:hAnsi="Verdana"/>
          <w:b/>
        </w:rPr>
        <w:fldChar w:fldCharType="separate"/>
      </w:r>
      <w:r w:rsidRPr="00D07F72">
        <w:rPr>
          <w:rFonts w:ascii="Verdana" w:hAnsi="Verdana"/>
          <w:b/>
        </w:rPr>
        <w:fldChar w:fldCharType="end"/>
      </w:r>
      <w:r w:rsidRPr="00D07F72">
        <w:rPr>
          <w:rFonts w:ascii="Verdana" w:hAnsi="Verdana"/>
        </w:rPr>
        <w:fldChar w:fldCharType="begin">
          <w:ffData>
            <w:name w:val="Check53"/>
            <w:enabled/>
            <w:calcOnExit w:val="0"/>
            <w:checkBox>
              <w:sizeAuto/>
              <w:default w:val="0"/>
            </w:checkBox>
          </w:ffData>
        </w:fldChar>
      </w:r>
      <w:r w:rsidRPr="00D07F72">
        <w:rPr>
          <w:rFonts w:ascii="Verdana" w:hAnsi="Verdana"/>
        </w:rPr>
        <w:instrText xml:space="preserve"> FORMCHECKBOX </w:instrText>
      </w:r>
      <w:r w:rsidRPr="00D07F72">
        <w:rPr>
          <w:rFonts w:ascii="Verdana" w:hAnsi="Verdana"/>
        </w:rPr>
      </w:r>
      <w:r w:rsidRPr="00D07F72">
        <w:rPr>
          <w:rFonts w:ascii="Verdana" w:hAnsi="Verdana"/>
        </w:rPr>
        <w:fldChar w:fldCharType="separate"/>
      </w:r>
      <w:r w:rsidRPr="00D07F72">
        <w:rPr>
          <w:rFonts w:ascii="Verdana" w:hAnsi="Verdana"/>
        </w:rPr>
        <w:fldChar w:fldCharType="end"/>
      </w:r>
      <w:r w:rsidRPr="00D07F72">
        <w:rPr>
          <w:rFonts w:ascii="Verdana" w:hAnsi="Verdana"/>
        </w:rPr>
        <w:tab/>
        <w:t xml:space="preserve">Home </w:t>
      </w:r>
      <w:r w:rsidR="004E277A">
        <w:rPr>
          <w:rFonts w:ascii="Verdana" w:hAnsi="Verdana"/>
        </w:rPr>
        <w:t>F</w:t>
      </w:r>
      <w:r w:rsidRPr="00D07F72">
        <w:rPr>
          <w:rFonts w:ascii="Verdana" w:hAnsi="Verdana"/>
        </w:rPr>
        <w:t xml:space="preserve">inance </w:t>
      </w:r>
      <w:r w:rsidR="004E277A">
        <w:rPr>
          <w:rFonts w:ascii="Verdana" w:hAnsi="Verdana"/>
        </w:rPr>
        <w:t>I</w:t>
      </w:r>
      <w:r w:rsidRPr="00D07F72">
        <w:rPr>
          <w:rFonts w:ascii="Verdana" w:hAnsi="Verdana"/>
        </w:rPr>
        <w:t>ntermediary that does not hold client money for its mor</w:t>
      </w:r>
      <w:r w:rsidR="008D58D9">
        <w:rPr>
          <w:rFonts w:ascii="Verdana" w:hAnsi="Verdana"/>
        </w:rPr>
        <w:t>tgage and home finance business</w:t>
      </w:r>
    </w:p>
    <w:p w14:paraId="0E6686CD" w14:textId="77777777" w:rsidR="00266261" w:rsidRPr="00D07F72" w:rsidRDefault="00266261" w:rsidP="00266261">
      <w:pPr>
        <w:pStyle w:val="QsyesnoCharChar"/>
        <w:tabs>
          <w:tab w:val="left" w:pos="1134"/>
        </w:tabs>
        <w:rPr>
          <w:rFonts w:ascii="Verdana" w:hAnsi="Verdana"/>
        </w:rPr>
      </w:pPr>
      <w:r w:rsidRPr="00D07F72">
        <w:rPr>
          <w:rFonts w:ascii="Verdana" w:hAnsi="Verdana"/>
          <w:b/>
        </w:rPr>
        <w:fldChar w:fldCharType="begin"/>
      </w:r>
      <w:r w:rsidRPr="00D07F72">
        <w:rPr>
          <w:rFonts w:ascii="Verdana" w:hAnsi="Verdana"/>
          <w:b/>
        </w:rPr>
        <w:instrText xml:space="preserve"> FORMCHECKBOX </w:instrText>
      </w:r>
      <w:r w:rsidRPr="00D07F72">
        <w:rPr>
          <w:rFonts w:ascii="Verdana" w:hAnsi="Verdana"/>
          <w:b/>
        </w:rPr>
        <w:fldChar w:fldCharType="separate"/>
      </w:r>
      <w:r w:rsidRPr="00D07F72">
        <w:rPr>
          <w:rFonts w:ascii="Verdana" w:hAnsi="Verdana"/>
          <w:b/>
        </w:rPr>
        <w:fldChar w:fldCharType="end"/>
      </w:r>
      <w:r w:rsidRPr="00D07F72">
        <w:rPr>
          <w:rFonts w:ascii="Verdana" w:hAnsi="Verdana"/>
        </w:rPr>
        <w:fldChar w:fldCharType="begin">
          <w:ffData>
            <w:name w:val="Check53"/>
            <w:enabled/>
            <w:calcOnExit w:val="0"/>
            <w:checkBox>
              <w:sizeAuto/>
              <w:default w:val="0"/>
            </w:checkBox>
          </w:ffData>
        </w:fldChar>
      </w:r>
      <w:r w:rsidRPr="00D07F72">
        <w:rPr>
          <w:rFonts w:ascii="Verdana" w:hAnsi="Verdana"/>
        </w:rPr>
        <w:instrText xml:space="preserve"> FORMCHECKBOX </w:instrText>
      </w:r>
      <w:r w:rsidRPr="00D07F72">
        <w:rPr>
          <w:rFonts w:ascii="Verdana" w:hAnsi="Verdana"/>
        </w:rPr>
      </w:r>
      <w:r w:rsidRPr="00D07F72">
        <w:rPr>
          <w:rFonts w:ascii="Verdana" w:hAnsi="Verdana"/>
        </w:rPr>
        <w:fldChar w:fldCharType="separate"/>
      </w:r>
      <w:r w:rsidRPr="00D07F72">
        <w:rPr>
          <w:rFonts w:ascii="Verdana" w:hAnsi="Verdana"/>
        </w:rPr>
        <w:fldChar w:fldCharType="end"/>
      </w:r>
      <w:r w:rsidRPr="00D07F72">
        <w:rPr>
          <w:rFonts w:ascii="Verdana" w:hAnsi="Verdana"/>
        </w:rPr>
        <w:tab/>
        <w:t xml:space="preserve">Home </w:t>
      </w:r>
      <w:r w:rsidR="004E277A">
        <w:rPr>
          <w:rFonts w:ascii="Verdana" w:hAnsi="Verdana"/>
        </w:rPr>
        <w:t>F</w:t>
      </w:r>
      <w:r w:rsidRPr="00D07F72">
        <w:rPr>
          <w:rFonts w:ascii="Verdana" w:hAnsi="Verdana"/>
        </w:rPr>
        <w:t xml:space="preserve">inance </w:t>
      </w:r>
      <w:r w:rsidR="004E277A">
        <w:rPr>
          <w:rFonts w:ascii="Verdana" w:hAnsi="Verdana"/>
        </w:rPr>
        <w:t>I</w:t>
      </w:r>
      <w:r w:rsidRPr="00D07F72">
        <w:rPr>
          <w:rFonts w:ascii="Verdana" w:hAnsi="Verdana"/>
        </w:rPr>
        <w:t>ntermediary (that holds client money for its mortgage and home finance business)</w:t>
      </w:r>
    </w:p>
    <w:p w14:paraId="0E4E2A10" w14:textId="77777777" w:rsidR="00266261" w:rsidRPr="00D07F72" w:rsidRDefault="00266261" w:rsidP="00266261">
      <w:pPr>
        <w:pStyle w:val="QsyesnoCharChar"/>
        <w:tabs>
          <w:tab w:val="left" w:pos="1134"/>
        </w:tabs>
        <w:rPr>
          <w:rFonts w:ascii="Verdana" w:hAnsi="Verdana"/>
        </w:rPr>
      </w:pPr>
    </w:p>
    <w:p w14:paraId="67B05524" w14:textId="77777777" w:rsidR="00266261" w:rsidRPr="00D07F72" w:rsidRDefault="00266261" w:rsidP="00266261">
      <w:pPr>
        <w:pStyle w:val="QsyesnoCharChar"/>
        <w:tabs>
          <w:tab w:val="left" w:pos="1134"/>
        </w:tabs>
        <w:rPr>
          <w:rFonts w:ascii="Verdana" w:hAnsi="Verdana"/>
          <w:b/>
        </w:rPr>
      </w:pPr>
      <w:r w:rsidRPr="00D07F72">
        <w:rPr>
          <w:rFonts w:ascii="Verdana" w:hAnsi="Verdana"/>
          <w:b/>
        </w:rPr>
        <w:t>Non-investment insurance contracts categories</w:t>
      </w:r>
    </w:p>
    <w:p w14:paraId="72BF4228" w14:textId="77777777" w:rsidR="00266261" w:rsidRPr="00D07F72" w:rsidRDefault="00266261" w:rsidP="00266261">
      <w:pPr>
        <w:pStyle w:val="QsyesnoCharChar"/>
        <w:tabs>
          <w:tab w:val="left" w:pos="1134"/>
        </w:tabs>
        <w:rPr>
          <w:rFonts w:ascii="Verdana" w:hAnsi="Verdana"/>
        </w:rPr>
      </w:pPr>
      <w:r w:rsidRPr="00D07F72">
        <w:rPr>
          <w:rFonts w:ascii="Verdana" w:hAnsi="Verdana"/>
          <w:b/>
        </w:rPr>
        <w:fldChar w:fldCharType="begin"/>
      </w:r>
      <w:r w:rsidRPr="00D07F72">
        <w:rPr>
          <w:rFonts w:ascii="Verdana" w:hAnsi="Verdana"/>
          <w:b/>
        </w:rPr>
        <w:instrText xml:space="preserve"> FORMCHECKBOX </w:instrText>
      </w:r>
      <w:r w:rsidRPr="00D07F72">
        <w:rPr>
          <w:rFonts w:ascii="Verdana" w:hAnsi="Verdana"/>
          <w:b/>
        </w:rPr>
        <w:fldChar w:fldCharType="separate"/>
      </w:r>
      <w:r w:rsidRPr="00D07F72">
        <w:rPr>
          <w:rFonts w:ascii="Verdana" w:hAnsi="Verdana"/>
          <w:b/>
        </w:rPr>
        <w:fldChar w:fldCharType="end"/>
      </w:r>
      <w:r w:rsidRPr="00D07F72">
        <w:rPr>
          <w:rFonts w:ascii="Verdana" w:hAnsi="Verdana"/>
        </w:rPr>
        <w:fldChar w:fldCharType="begin">
          <w:ffData>
            <w:name w:val="Check53"/>
            <w:enabled/>
            <w:calcOnExit w:val="0"/>
            <w:checkBox>
              <w:sizeAuto/>
              <w:default w:val="0"/>
            </w:checkBox>
          </w:ffData>
        </w:fldChar>
      </w:r>
      <w:r w:rsidRPr="00D07F72">
        <w:rPr>
          <w:rFonts w:ascii="Verdana" w:hAnsi="Verdana"/>
        </w:rPr>
        <w:instrText xml:space="preserve"> FORMCHECKBOX </w:instrText>
      </w:r>
      <w:r w:rsidRPr="00D07F72">
        <w:rPr>
          <w:rFonts w:ascii="Verdana" w:hAnsi="Verdana"/>
        </w:rPr>
      </w:r>
      <w:r w:rsidRPr="00D07F72">
        <w:rPr>
          <w:rFonts w:ascii="Verdana" w:hAnsi="Verdana"/>
        </w:rPr>
        <w:fldChar w:fldCharType="separate"/>
      </w:r>
      <w:r w:rsidRPr="00D07F72">
        <w:rPr>
          <w:rFonts w:ascii="Verdana" w:hAnsi="Verdana"/>
        </w:rPr>
        <w:fldChar w:fldCharType="end"/>
      </w:r>
      <w:r w:rsidRPr="00D07F72">
        <w:rPr>
          <w:rFonts w:ascii="Verdana" w:hAnsi="Verdana"/>
        </w:rPr>
        <w:tab/>
        <w:t>Insurance intermediary</w:t>
      </w:r>
    </w:p>
    <w:p w14:paraId="2E59F0F1" w14:textId="77777777" w:rsidR="00266261" w:rsidRPr="00D07F72" w:rsidRDefault="00266261" w:rsidP="00266261">
      <w:pPr>
        <w:pStyle w:val="QsyesnoCharChar"/>
        <w:tabs>
          <w:tab w:val="left" w:pos="1134"/>
        </w:tabs>
        <w:rPr>
          <w:rFonts w:ascii="Verdana" w:hAnsi="Verdana"/>
        </w:rPr>
      </w:pPr>
      <w:r w:rsidRPr="00D07F72">
        <w:rPr>
          <w:rFonts w:ascii="Verdana" w:hAnsi="Verdana"/>
        </w:rPr>
        <w:fldChar w:fldCharType="begin"/>
      </w:r>
      <w:r w:rsidRPr="00D07F72">
        <w:rPr>
          <w:rFonts w:ascii="Verdana" w:hAnsi="Verdana"/>
        </w:rPr>
        <w:instrText xml:space="preserve"> FORMCHECKBOX </w:instrText>
      </w:r>
      <w:r w:rsidRPr="00D07F72">
        <w:rPr>
          <w:rFonts w:ascii="Verdana" w:hAnsi="Verdana"/>
        </w:rPr>
        <w:fldChar w:fldCharType="separate"/>
      </w:r>
      <w:r w:rsidRPr="00D07F72">
        <w:rPr>
          <w:rFonts w:ascii="Verdana" w:hAnsi="Verdana"/>
        </w:rPr>
        <w:fldChar w:fldCharType="end"/>
      </w:r>
      <w:r w:rsidRPr="00D07F72">
        <w:rPr>
          <w:rFonts w:ascii="Verdana" w:hAnsi="Verdana"/>
        </w:rPr>
        <w:fldChar w:fldCharType="begin">
          <w:ffData>
            <w:name w:val="Check53"/>
            <w:enabled/>
            <w:calcOnExit w:val="0"/>
            <w:checkBox>
              <w:sizeAuto/>
              <w:default w:val="0"/>
            </w:checkBox>
          </w:ffData>
        </w:fldChar>
      </w:r>
      <w:r w:rsidRPr="00D07F72">
        <w:rPr>
          <w:rFonts w:ascii="Verdana" w:hAnsi="Verdana"/>
        </w:rPr>
        <w:instrText xml:space="preserve"> FORMCHECKBOX </w:instrText>
      </w:r>
      <w:r w:rsidRPr="00D07F72">
        <w:rPr>
          <w:rFonts w:ascii="Verdana" w:hAnsi="Verdana"/>
        </w:rPr>
      </w:r>
      <w:r w:rsidRPr="00D07F72">
        <w:rPr>
          <w:rFonts w:ascii="Verdana" w:hAnsi="Verdana"/>
        </w:rPr>
        <w:fldChar w:fldCharType="separate"/>
      </w:r>
      <w:r w:rsidRPr="00D07F72">
        <w:rPr>
          <w:rFonts w:ascii="Verdana" w:hAnsi="Verdana"/>
        </w:rPr>
        <w:fldChar w:fldCharType="end"/>
      </w:r>
      <w:r w:rsidRPr="00D07F72">
        <w:rPr>
          <w:rFonts w:ascii="Verdana" w:hAnsi="Verdana"/>
        </w:rPr>
        <w:tab/>
        <w:t>Insurance intermediary (that holds client money for its non-investment insurance business only)</w:t>
      </w:r>
    </w:p>
    <w:p w14:paraId="4B7D237E" w14:textId="458DE1B7" w:rsidR="00D07F72" w:rsidRPr="00D544D9" w:rsidRDefault="00D07F72" w:rsidP="00D07F72">
      <w:pPr>
        <w:pStyle w:val="Question"/>
        <w:keepNext/>
        <w:rPr>
          <w:rFonts w:ascii="Verdana" w:hAnsi="Verdana"/>
          <w:b/>
        </w:rPr>
      </w:pPr>
      <w:r>
        <w:rPr>
          <w:rFonts w:ascii="Verdana" w:hAnsi="Verdana"/>
          <w:b/>
        </w:rPr>
        <w:tab/>
        <w:t>2.</w:t>
      </w:r>
      <w:r w:rsidR="00FC0E66">
        <w:rPr>
          <w:rFonts w:ascii="Verdana" w:hAnsi="Verdana"/>
          <w:b/>
        </w:rPr>
        <w:t>8</w:t>
      </w:r>
      <w:r w:rsidRPr="00D544D9">
        <w:rPr>
          <w:rFonts w:ascii="Verdana" w:hAnsi="Verdana"/>
          <w:b/>
        </w:rPr>
        <w:tab/>
      </w:r>
      <w:r>
        <w:rPr>
          <w:rFonts w:ascii="Verdana" w:hAnsi="Verdana"/>
          <w:b/>
        </w:rPr>
        <w:t>What is the applicant firm’s resource requirement?</w:t>
      </w:r>
    </w:p>
    <w:p w14:paraId="1AC77FBA" w14:textId="18B83A22" w:rsidR="00DA1F24" w:rsidRPr="00DA1F24" w:rsidRDefault="00DA1F24" w:rsidP="00DA1F24">
      <w:pPr>
        <w:pStyle w:val="Questionnote"/>
        <w:rPr>
          <w:rFonts w:ascii="Verdana" w:hAnsi="Verdana"/>
          <w:iCs/>
        </w:rPr>
      </w:pPr>
      <w:r w:rsidRPr="00DA1F24">
        <w:rPr>
          <w:rFonts w:ascii="Verdana" w:hAnsi="Verdana"/>
          <w:b/>
          <w:iCs/>
        </w:rPr>
        <w:t>IPRU (INV) only</w:t>
      </w:r>
      <w:r w:rsidRPr="00DA1F24">
        <w:rPr>
          <w:rFonts w:ascii="Verdana" w:hAnsi="Verdana"/>
          <w:iCs/>
          <w:color w:val="FF0000"/>
        </w:rPr>
        <w:t xml:space="preserve"> </w:t>
      </w:r>
      <w:r w:rsidRPr="00DA1F24">
        <w:rPr>
          <w:rFonts w:ascii="Verdana" w:hAnsi="Verdana"/>
          <w:iCs/>
        </w:rPr>
        <w:t xml:space="preserve">- Where the applicant firm does not intend to hold client money, the financial resources requirement will be calculated </w:t>
      </w:r>
      <w:proofErr w:type="gramStart"/>
      <w:r w:rsidRPr="00DA1F24">
        <w:rPr>
          <w:rFonts w:ascii="Verdana" w:hAnsi="Verdana"/>
          <w:iCs/>
        </w:rPr>
        <w:t>on the basis of</w:t>
      </w:r>
      <w:proofErr w:type="gramEnd"/>
      <w:r w:rsidRPr="00DA1F24">
        <w:rPr>
          <w:rFonts w:ascii="Verdana" w:hAnsi="Verdana"/>
          <w:iCs/>
        </w:rPr>
        <w:t xml:space="preserve"> the higher of the minimum capital requirement or the income-based requirement.</w:t>
      </w:r>
    </w:p>
    <w:p w14:paraId="727BCC12" w14:textId="77777777" w:rsidR="00DA1F24" w:rsidRPr="00DA1F24" w:rsidRDefault="00DA1F24" w:rsidP="00DA1F24">
      <w:pPr>
        <w:pStyle w:val="Questionnote"/>
        <w:rPr>
          <w:rFonts w:ascii="Verdana" w:hAnsi="Verdana"/>
          <w:iCs/>
        </w:rPr>
      </w:pPr>
    </w:p>
    <w:p w14:paraId="1250D603" w14:textId="77777777" w:rsidR="00A53088" w:rsidRDefault="00DA1F24" w:rsidP="00A53088">
      <w:pPr>
        <w:pStyle w:val="Questionnote"/>
        <w:rPr>
          <w:rFonts w:ascii="Verdana" w:hAnsi="Verdana"/>
        </w:rPr>
      </w:pPr>
      <w:r w:rsidRPr="00DA1F24">
        <w:rPr>
          <w:rFonts w:ascii="Verdana" w:hAnsi="Verdana"/>
          <w:b/>
          <w:iCs/>
        </w:rPr>
        <w:t>IPRU (INV) and MIPRU</w:t>
      </w:r>
      <w:r w:rsidRPr="00DA1F24">
        <w:rPr>
          <w:rFonts w:ascii="Verdana" w:hAnsi="Verdana"/>
          <w:iCs/>
          <w:color w:val="FF0000"/>
        </w:rPr>
        <w:t xml:space="preserve"> </w:t>
      </w:r>
      <w:r w:rsidRPr="00DA1F24">
        <w:rPr>
          <w:rFonts w:ascii="Verdana" w:hAnsi="Verdana"/>
          <w:iCs/>
        </w:rPr>
        <w:t xml:space="preserve">- </w:t>
      </w:r>
      <w:r w:rsidR="00A53088">
        <w:rPr>
          <w:rFonts w:ascii="Verdana" w:hAnsi="Verdana"/>
        </w:rPr>
        <w:t>Where a firm is subject to both IPRU (INV) and MIPRU, in accordance with IPRU (INV) 13.13.3, it must calculate its requirement as the higher of:</w:t>
      </w:r>
    </w:p>
    <w:p w14:paraId="422EF427" w14:textId="6F19087D" w:rsidR="00A53088" w:rsidRDefault="00A53088" w:rsidP="006E582D">
      <w:pPr>
        <w:pStyle w:val="Questionnote"/>
        <w:numPr>
          <w:ilvl w:val="0"/>
          <w:numId w:val="21"/>
        </w:numPr>
        <w:tabs>
          <w:tab w:val="clear" w:pos="-142"/>
        </w:tabs>
        <w:outlineLvl w:val="9"/>
        <w:rPr>
          <w:rFonts w:ascii="Verdana" w:hAnsi="Verdana"/>
        </w:rPr>
      </w:pPr>
      <w:r>
        <w:rPr>
          <w:rFonts w:ascii="Verdana" w:hAnsi="Verdana"/>
        </w:rPr>
        <w:t xml:space="preserve">20,000 </w:t>
      </w:r>
    </w:p>
    <w:p w14:paraId="07BA9EC1" w14:textId="77777777" w:rsidR="00F60C88" w:rsidRDefault="00A53088" w:rsidP="006E582D">
      <w:pPr>
        <w:pStyle w:val="Questionnote"/>
        <w:numPr>
          <w:ilvl w:val="0"/>
          <w:numId w:val="21"/>
        </w:numPr>
        <w:tabs>
          <w:tab w:val="clear" w:pos="-142"/>
        </w:tabs>
        <w:outlineLvl w:val="9"/>
        <w:rPr>
          <w:rFonts w:ascii="Verdana" w:hAnsi="Verdana"/>
        </w:rPr>
      </w:pPr>
      <w:r>
        <w:rPr>
          <w:rFonts w:ascii="Verdana" w:hAnsi="Verdana"/>
        </w:rPr>
        <w:t xml:space="preserve">The sum of </w:t>
      </w:r>
    </w:p>
    <w:p w14:paraId="3C1747EC" w14:textId="77777777" w:rsidR="00F60C88" w:rsidRDefault="00A53088" w:rsidP="00F60C88">
      <w:pPr>
        <w:pStyle w:val="Questionnote"/>
        <w:tabs>
          <w:tab w:val="clear" w:pos="-142"/>
        </w:tabs>
        <w:ind w:left="720"/>
        <w:outlineLvl w:val="9"/>
        <w:rPr>
          <w:rFonts w:ascii="Verdana" w:hAnsi="Verdana"/>
        </w:rPr>
      </w:pPr>
      <w:r>
        <w:rPr>
          <w:rFonts w:ascii="Verdana" w:hAnsi="Verdana"/>
        </w:rPr>
        <w:t xml:space="preserve">1) the requirement computed based on its business subject to IPRU (INV) plus </w:t>
      </w:r>
    </w:p>
    <w:p w14:paraId="1E594573" w14:textId="283CB5CD" w:rsidR="00A53088" w:rsidRDefault="00A53088" w:rsidP="001C3C4A">
      <w:pPr>
        <w:pStyle w:val="Questionnote"/>
        <w:tabs>
          <w:tab w:val="clear" w:pos="-142"/>
        </w:tabs>
        <w:ind w:left="720"/>
        <w:outlineLvl w:val="9"/>
        <w:rPr>
          <w:rFonts w:ascii="Verdana" w:hAnsi="Verdana"/>
        </w:rPr>
      </w:pPr>
      <w:r>
        <w:rPr>
          <w:rFonts w:ascii="Verdana" w:hAnsi="Verdana"/>
        </w:rPr>
        <w:t>2) the requirement computed based on its business subject to MIPRU (excluding the minimum fixed amounts specified in MIPRU)</w:t>
      </w:r>
    </w:p>
    <w:p w14:paraId="61CA18FA" w14:textId="77777777" w:rsidR="00D56DCA" w:rsidRPr="00D544D9" w:rsidRDefault="00D56DCA" w:rsidP="00D07F72">
      <w:pPr>
        <w:pStyle w:val="Questionnote"/>
        <w:rPr>
          <w:rFonts w:ascii="Verdana" w:hAnsi="Verdana"/>
        </w:rPr>
      </w:pP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417"/>
        <w:gridCol w:w="1276"/>
      </w:tblGrid>
      <w:tr w:rsidR="00CC47BD" w:rsidRPr="00CC47BD" w14:paraId="114467C9" w14:textId="77777777" w:rsidTr="00E33122">
        <w:trPr>
          <w:trHeight w:val="397"/>
        </w:trPr>
        <w:tc>
          <w:tcPr>
            <w:tcW w:w="1417" w:type="dxa"/>
            <w:vAlign w:val="center"/>
          </w:tcPr>
          <w:p w14:paraId="212D249C" w14:textId="77777777" w:rsidR="00D07F72" w:rsidRPr="00CC47BD" w:rsidRDefault="00D07F72" w:rsidP="00E33122">
            <w:pPr>
              <w:pStyle w:val="Question"/>
              <w:keepNext/>
              <w:tabs>
                <w:tab w:val="clear" w:pos="284"/>
                <w:tab w:val="left" w:pos="1418"/>
                <w:tab w:val="left" w:pos="2552"/>
              </w:tabs>
              <w:spacing w:before="0" w:after="0"/>
              <w:ind w:left="28" w:right="0" w:firstLine="0"/>
              <w:rPr>
                <w:rFonts w:ascii="Verdana" w:hAnsi="Verdana"/>
              </w:rPr>
            </w:pPr>
            <w:r w:rsidRPr="00CC47BD">
              <w:rPr>
                <w:rFonts w:ascii="Verdana" w:hAnsi="Verdana"/>
              </w:rPr>
              <w:t>Resource Requirement</w:t>
            </w:r>
          </w:p>
        </w:tc>
        <w:tc>
          <w:tcPr>
            <w:tcW w:w="1276" w:type="dxa"/>
            <w:vAlign w:val="center"/>
          </w:tcPr>
          <w:p w14:paraId="5BE23CD4" w14:textId="77777777" w:rsidR="00D07F72" w:rsidRPr="00CC47BD" w:rsidRDefault="00D07F72" w:rsidP="00E33122">
            <w:pPr>
              <w:pStyle w:val="Question"/>
              <w:keepNext/>
              <w:tabs>
                <w:tab w:val="clear" w:pos="284"/>
                <w:tab w:val="left" w:pos="1418"/>
                <w:tab w:val="left" w:pos="2552"/>
              </w:tabs>
              <w:spacing w:before="0"/>
              <w:ind w:left="28" w:right="57" w:firstLine="0"/>
              <w:rPr>
                <w:rFonts w:ascii="Verdana" w:hAnsi="Verdana"/>
              </w:rPr>
            </w:pPr>
            <w:r w:rsidRPr="00CC47BD">
              <w:rPr>
                <w:rFonts w:ascii="Verdana" w:hAnsi="Verdana" w:cs="Arial"/>
              </w:rPr>
              <w:fldChar w:fldCharType="begin">
                <w:ffData>
                  <w:name w:val="Text1"/>
                  <w:enabled/>
                  <w:calcOnExit w:val="0"/>
                  <w:textInput/>
                </w:ffData>
              </w:fldChar>
            </w:r>
            <w:r w:rsidRPr="00CC47BD">
              <w:rPr>
                <w:rFonts w:ascii="Verdana" w:hAnsi="Verdana" w:cs="Arial"/>
              </w:rPr>
              <w:instrText xml:space="preserve"> FORMTEXT </w:instrText>
            </w:r>
            <w:r w:rsidRPr="00CC47BD">
              <w:rPr>
                <w:rFonts w:ascii="Verdana" w:hAnsi="Verdana" w:cs="Arial"/>
              </w:rPr>
            </w:r>
            <w:r w:rsidRPr="00CC47BD">
              <w:rPr>
                <w:rFonts w:ascii="Verdana" w:hAnsi="Verdana" w:cs="Arial"/>
              </w:rPr>
              <w:fldChar w:fldCharType="separate"/>
            </w:r>
            <w:r w:rsidRPr="00CC47BD">
              <w:rPr>
                <w:rFonts w:ascii="Verdana" w:hAnsi="Verdana" w:cs="Arial"/>
                <w:noProof/>
              </w:rPr>
              <w:t> </w:t>
            </w:r>
            <w:r w:rsidRPr="00CC47BD">
              <w:rPr>
                <w:rFonts w:ascii="Verdana" w:hAnsi="Verdana" w:cs="Arial"/>
                <w:noProof/>
              </w:rPr>
              <w:t> </w:t>
            </w:r>
            <w:r w:rsidRPr="00CC47BD">
              <w:rPr>
                <w:rFonts w:ascii="Verdana" w:hAnsi="Verdana" w:cs="Arial"/>
                <w:noProof/>
              </w:rPr>
              <w:t> </w:t>
            </w:r>
            <w:r w:rsidRPr="00CC47BD">
              <w:rPr>
                <w:rFonts w:ascii="Verdana" w:hAnsi="Verdana" w:cs="Arial"/>
                <w:noProof/>
              </w:rPr>
              <w:t> </w:t>
            </w:r>
            <w:r w:rsidRPr="00CC47BD">
              <w:rPr>
                <w:rFonts w:ascii="Verdana" w:hAnsi="Verdana" w:cs="Arial"/>
                <w:noProof/>
              </w:rPr>
              <w:t> </w:t>
            </w:r>
            <w:r w:rsidRPr="00CC47BD">
              <w:rPr>
                <w:rFonts w:ascii="Verdana" w:hAnsi="Verdana" w:cs="Arial"/>
              </w:rPr>
              <w:fldChar w:fldCharType="end"/>
            </w:r>
          </w:p>
        </w:tc>
      </w:tr>
    </w:tbl>
    <w:p w14:paraId="084E4A89" w14:textId="77777777" w:rsidR="00D07F72" w:rsidRPr="00CC47BD" w:rsidRDefault="00D07F72" w:rsidP="00266261">
      <w:pPr>
        <w:pStyle w:val="QsyesnoCharChar"/>
        <w:tabs>
          <w:tab w:val="left" w:pos="1134"/>
        </w:tabs>
        <w:rPr>
          <w:rFonts w:ascii="Verdana" w:hAnsi="Verdana"/>
        </w:rPr>
      </w:pPr>
    </w:p>
    <w:p w14:paraId="3E8E2C4E" w14:textId="77777777" w:rsidR="00266261" w:rsidRPr="00CC47BD" w:rsidRDefault="00266261" w:rsidP="00266261">
      <w:pPr>
        <w:pStyle w:val="QsyesnoCharChar"/>
        <w:tabs>
          <w:tab w:val="left" w:pos="1134"/>
        </w:tabs>
        <w:rPr>
          <w:rFonts w:ascii="Verdana" w:hAnsi="Verdana"/>
        </w:rPr>
      </w:pPr>
      <w:r w:rsidRPr="00CC47BD">
        <w:rPr>
          <w:rFonts w:ascii="Verdana" w:hAnsi="Verdana"/>
        </w:rPr>
        <w:t>This will be the applicant firm’s resource requirement.</w:t>
      </w:r>
    </w:p>
    <w:p w14:paraId="483F688A" w14:textId="77777777" w:rsidR="00091F9F" w:rsidRDefault="00091F9F">
      <w:pPr>
        <w:spacing w:before="0" w:line="240" w:lineRule="auto"/>
        <w:rPr>
          <w:rFonts w:ascii="Verdana" w:hAnsi="Verdana"/>
          <w:b/>
          <w:sz w:val="22"/>
          <w:szCs w:val="22"/>
        </w:rPr>
      </w:pPr>
      <w:r>
        <w:rPr>
          <w:rFonts w:ascii="Verdana" w:hAnsi="Verdana"/>
          <w:szCs w:val="22"/>
        </w:rPr>
        <w:br w:type="page"/>
      </w:r>
    </w:p>
    <w:p w14:paraId="37EBDF3A" w14:textId="4E5444A9" w:rsidR="009078DF" w:rsidRPr="003E30E1" w:rsidRDefault="009078DF" w:rsidP="009078DF">
      <w:pPr>
        <w:pStyle w:val="Qsheading1"/>
        <w:rPr>
          <w:rFonts w:ascii="Verdana" w:hAnsi="Verdana"/>
          <w:szCs w:val="22"/>
        </w:rPr>
      </w:pPr>
      <w:r w:rsidRPr="003E30E1">
        <w:rPr>
          <w:rFonts w:ascii="Verdana" w:hAnsi="Verdana"/>
          <w:szCs w:val="22"/>
        </w:rPr>
        <w:lastRenderedPageBreak/>
        <w:t>Requirements - specific business categories</w:t>
      </w:r>
    </w:p>
    <w:p w14:paraId="6EDF752E" w14:textId="77777777" w:rsidR="009078DF" w:rsidRDefault="009078DF" w:rsidP="009078DF">
      <w:pPr>
        <w:pStyle w:val="Qsyesno"/>
        <w:rPr>
          <w:rFonts w:ascii="Verdana" w:hAnsi="Verdana"/>
        </w:rPr>
      </w:pPr>
      <w:r>
        <w:rPr>
          <w:rFonts w:ascii="Verdana" w:hAnsi="Verdana"/>
        </w:rPr>
        <w:t>T</w:t>
      </w:r>
      <w:r w:rsidRPr="008840C5">
        <w:rPr>
          <w:rFonts w:ascii="Verdana" w:hAnsi="Verdana"/>
        </w:rPr>
        <w:t xml:space="preserve">he description of the applicant firm's proposed business in Section </w:t>
      </w:r>
      <w:r>
        <w:rPr>
          <w:rFonts w:ascii="Verdana" w:hAnsi="Verdana"/>
        </w:rPr>
        <w:t>6 of this Annex</w:t>
      </w:r>
      <w:r w:rsidRPr="008840C5">
        <w:rPr>
          <w:rFonts w:ascii="Verdana" w:hAnsi="Verdana"/>
        </w:rPr>
        <w:t xml:space="preserve">, with its completed Permission Profile table, should correspond with the specific business category indicated by the applicant firm. If it is not clear how they correspond we will </w:t>
      </w:r>
      <w:r>
        <w:rPr>
          <w:rFonts w:ascii="Verdana" w:hAnsi="Verdana"/>
        </w:rPr>
        <w:t>request further information from</w:t>
      </w:r>
      <w:r w:rsidRPr="008840C5">
        <w:rPr>
          <w:rFonts w:ascii="Verdana" w:hAnsi="Verdana"/>
        </w:rPr>
        <w:t xml:space="preserve"> you.</w:t>
      </w:r>
    </w:p>
    <w:p w14:paraId="0D9F5FFF" w14:textId="77777777" w:rsidR="00DA1C3C" w:rsidRPr="003E30E1" w:rsidRDefault="00DA1C3C" w:rsidP="00936D83">
      <w:pPr>
        <w:pStyle w:val="Qsheading1"/>
        <w:rPr>
          <w:rFonts w:ascii="Verdana" w:hAnsi="Verdana"/>
          <w:szCs w:val="22"/>
        </w:rPr>
      </w:pPr>
      <w:r w:rsidRPr="003E30E1">
        <w:rPr>
          <w:rFonts w:ascii="Verdana" w:hAnsi="Verdana"/>
          <w:szCs w:val="22"/>
        </w:rPr>
        <w:t>Energy and oil market participants</w:t>
      </w:r>
      <w:r w:rsidR="009078DF" w:rsidRPr="003E30E1">
        <w:rPr>
          <w:rFonts w:ascii="Verdana" w:hAnsi="Verdana"/>
          <w:szCs w:val="22"/>
        </w:rPr>
        <w:tab/>
      </w:r>
    </w:p>
    <w:p w14:paraId="36327DE6" w14:textId="102C3A91" w:rsidR="009078DF" w:rsidRPr="008840C5" w:rsidRDefault="00975790" w:rsidP="00975790">
      <w:pPr>
        <w:pStyle w:val="Question"/>
        <w:keepNext/>
        <w:ind w:right="284"/>
        <w:rPr>
          <w:rFonts w:ascii="Verdana" w:hAnsi="Verdana"/>
          <w:b/>
        </w:rPr>
      </w:pPr>
      <w:r>
        <w:rPr>
          <w:rFonts w:ascii="Verdana" w:hAnsi="Verdana"/>
          <w:b/>
        </w:rPr>
        <w:tab/>
      </w:r>
      <w:r w:rsidR="00DF524F" w:rsidRPr="00975790">
        <w:rPr>
          <w:rFonts w:ascii="Verdana" w:hAnsi="Verdana"/>
          <w:b/>
        </w:rPr>
        <w:t>2</w:t>
      </w:r>
      <w:r w:rsidR="009078DF" w:rsidRPr="00975790">
        <w:rPr>
          <w:rFonts w:ascii="Verdana" w:hAnsi="Verdana"/>
          <w:b/>
        </w:rPr>
        <w:t>.</w:t>
      </w:r>
      <w:r>
        <w:rPr>
          <w:rFonts w:ascii="Verdana" w:hAnsi="Verdana"/>
          <w:b/>
        </w:rPr>
        <w:t>9</w:t>
      </w:r>
      <w:r w:rsidR="00DF524F" w:rsidRPr="00975790">
        <w:rPr>
          <w:rFonts w:ascii="Verdana" w:hAnsi="Verdana"/>
          <w:b/>
        </w:rPr>
        <w:tab/>
      </w:r>
      <w:r w:rsidR="009078DF" w:rsidRPr="00975790">
        <w:rPr>
          <w:rFonts w:ascii="Verdana" w:hAnsi="Verdana"/>
          <w:b/>
        </w:rPr>
        <w:t>Is the applicant firm seeking authorisation to carry on business in any of the following specific categories only:</w:t>
      </w:r>
    </w:p>
    <w:p w14:paraId="4A14A63D" w14:textId="77777777" w:rsidR="009078DF" w:rsidRPr="008840C5" w:rsidRDefault="009078DF" w:rsidP="006E582D">
      <w:pPr>
        <w:pStyle w:val="QuestionCharChar"/>
        <w:numPr>
          <w:ilvl w:val="0"/>
          <w:numId w:val="20"/>
        </w:numPr>
        <w:spacing w:before="120" w:line="160" w:lineRule="exact"/>
        <w:ind w:left="714" w:hanging="357"/>
        <w:rPr>
          <w:rFonts w:ascii="Verdana" w:hAnsi="Verdana"/>
        </w:rPr>
      </w:pPr>
      <w:r w:rsidRPr="6E369C8B">
        <w:rPr>
          <w:rFonts w:ascii="Verdana" w:hAnsi="Verdana"/>
        </w:rPr>
        <w:t>Energy market participant</w:t>
      </w:r>
    </w:p>
    <w:p w14:paraId="153A4928" w14:textId="77777777" w:rsidR="009078DF" w:rsidRPr="008840C5" w:rsidRDefault="009078DF" w:rsidP="006E582D">
      <w:pPr>
        <w:pStyle w:val="QuestionCharChar"/>
        <w:numPr>
          <w:ilvl w:val="0"/>
          <w:numId w:val="20"/>
        </w:numPr>
        <w:spacing w:before="120" w:line="160" w:lineRule="exact"/>
        <w:ind w:left="714" w:hanging="357"/>
        <w:rPr>
          <w:rFonts w:ascii="Verdana" w:hAnsi="Verdana"/>
        </w:rPr>
      </w:pPr>
      <w:r w:rsidRPr="6E369C8B">
        <w:rPr>
          <w:rFonts w:ascii="Verdana" w:hAnsi="Verdana"/>
        </w:rPr>
        <w:t>Oil market participant</w:t>
      </w:r>
    </w:p>
    <w:p w14:paraId="78153295" w14:textId="77777777" w:rsidR="009078DF" w:rsidRPr="008840C5" w:rsidRDefault="009078DF" w:rsidP="009078DF">
      <w:pPr>
        <w:pStyle w:val="Qsyesno"/>
        <w:rPr>
          <w:rFonts w:ascii="Verdana" w:hAnsi="Verdana"/>
        </w:rPr>
      </w:pPr>
      <w:r w:rsidRPr="008840C5">
        <w:rPr>
          <w:rFonts w:ascii="Verdana" w:hAnsi="Verdana"/>
        </w:rPr>
        <w:fldChar w:fldCharType="begin">
          <w:ffData>
            <w:name w:val="Check53"/>
            <w:enabled/>
            <w:calcOnExit w:val="0"/>
            <w:checkBox>
              <w:sizeAuto/>
              <w:default w:val="0"/>
            </w:checkBox>
          </w:ffData>
        </w:fldChar>
      </w:r>
      <w:r w:rsidRPr="008840C5">
        <w:rPr>
          <w:rFonts w:ascii="Verdana" w:hAnsi="Verdana"/>
        </w:rPr>
        <w:instrText xml:space="preserve"> FORMCHECKBOX </w:instrText>
      </w:r>
      <w:r w:rsidRPr="008840C5">
        <w:rPr>
          <w:rFonts w:ascii="Verdana" w:hAnsi="Verdana"/>
        </w:rPr>
      </w:r>
      <w:r w:rsidRPr="008840C5">
        <w:rPr>
          <w:rFonts w:ascii="Verdana" w:hAnsi="Verdana"/>
        </w:rPr>
        <w:fldChar w:fldCharType="separate"/>
      </w:r>
      <w:r w:rsidRPr="008840C5">
        <w:rPr>
          <w:rFonts w:ascii="Verdana" w:hAnsi="Verdana"/>
        </w:rPr>
        <w:fldChar w:fldCharType="end"/>
      </w:r>
      <w:r w:rsidRPr="008840C5">
        <w:rPr>
          <w:rFonts w:ascii="Verdana" w:hAnsi="Verdana"/>
        </w:rPr>
        <w:t xml:space="preserve"> Yes</w:t>
      </w:r>
      <w:r w:rsidRPr="008840C5">
        <w:rPr>
          <w:rFonts w:ascii="Webdings" w:eastAsia="Webdings" w:hAnsi="Webdings" w:cs="Webdings"/>
        </w:rPr>
        <w:t>4</w:t>
      </w:r>
      <w:r>
        <w:rPr>
          <w:rFonts w:ascii="Verdana" w:hAnsi="Verdana"/>
        </w:rPr>
        <w:t>I</w:t>
      </w:r>
      <w:r w:rsidRPr="008840C5">
        <w:rPr>
          <w:rFonts w:ascii="Verdana" w:hAnsi="Verdana"/>
        </w:rPr>
        <w:t>ndicate which ones below</w:t>
      </w:r>
    </w:p>
    <w:p w14:paraId="60428107" w14:textId="77777777" w:rsidR="009078DF" w:rsidRDefault="009078DF" w:rsidP="009078DF">
      <w:pPr>
        <w:pStyle w:val="Qsyesno"/>
        <w:ind w:left="720"/>
        <w:rPr>
          <w:rFonts w:ascii="Verdana" w:hAnsi="Verdana"/>
        </w:rPr>
      </w:pPr>
      <w:r w:rsidRPr="008840C5">
        <w:rPr>
          <w:rFonts w:ascii="Verdana" w:hAnsi="Verdana"/>
        </w:rPr>
        <w:fldChar w:fldCharType="begin">
          <w:ffData>
            <w:name w:val="Check53"/>
            <w:enabled/>
            <w:calcOnExit w:val="0"/>
            <w:checkBox>
              <w:sizeAuto/>
              <w:default w:val="0"/>
            </w:checkBox>
          </w:ffData>
        </w:fldChar>
      </w:r>
      <w:r w:rsidRPr="008840C5">
        <w:rPr>
          <w:rFonts w:ascii="Verdana" w:hAnsi="Verdana"/>
        </w:rPr>
        <w:instrText xml:space="preserve"> FORMCHECKBOX </w:instrText>
      </w:r>
      <w:r w:rsidRPr="008840C5">
        <w:rPr>
          <w:rFonts w:ascii="Verdana" w:hAnsi="Verdana"/>
        </w:rPr>
      </w:r>
      <w:r w:rsidRPr="008840C5">
        <w:rPr>
          <w:rFonts w:ascii="Verdana" w:hAnsi="Verdana"/>
        </w:rPr>
        <w:fldChar w:fldCharType="separate"/>
      </w:r>
      <w:r w:rsidRPr="008840C5">
        <w:rPr>
          <w:rFonts w:ascii="Verdana" w:hAnsi="Verdana"/>
        </w:rPr>
        <w:fldChar w:fldCharType="end"/>
      </w:r>
      <w:r w:rsidRPr="008840C5">
        <w:rPr>
          <w:rFonts w:ascii="Verdana" w:hAnsi="Verdana"/>
        </w:rPr>
        <w:t xml:space="preserve"> Energy market participant</w:t>
      </w:r>
    </w:p>
    <w:p w14:paraId="725CCFF8" w14:textId="77777777" w:rsidR="009078DF" w:rsidRDefault="009078DF" w:rsidP="009078DF">
      <w:pPr>
        <w:pStyle w:val="Qsyesno"/>
        <w:ind w:left="720"/>
        <w:rPr>
          <w:rFonts w:ascii="Verdana" w:hAnsi="Verdana"/>
        </w:rPr>
      </w:pPr>
      <w:r w:rsidRPr="008840C5">
        <w:rPr>
          <w:rFonts w:ascii="Verdana" w:hAnsi="Verdana"/>
        </w:rPr>
        <w:fldChar w:fldCharType="begin">
          <w:ffData>
            <w:name w:val="Check53"/>
            <w:enabled/>
            <w:calcOnExit w:val="0"/>
            <w:checkBox>
              <w:sizeAuto/>
              <w:default w:val="0"/>
            </w:checkBox>
          </w:ffData>
        </w:fldChar>
      </w:r>
      <w:r w:rsidRPr="008840C5">
        <w:rPr>
          <w:rFonts w:ascii="Verdana" w:hAnsi="Verdana"/>
        </w:rPr>
        <w:instrText xml:space="preserve"> FORMCHECKBOX </w:instrText>
      </w:r>
      <w:r w:rsidRPr="008840C5">
        <w:rPr>
          <w:rFonts w:ascii="Verdana" w:hAnsi="Verdana"/>
        </w:rPr>
      </w:r>
      <w:r w:rsidRPr="008840C5">
        <w:rPr>
          <w:rFonts w:ascii="Verdana" w:hAnsi="Verdana"/>
        </w:rPr>
        <w:fldChar w:fldCharType="separate"/>
      </w:r>
      <w:r w:rsidRPr="008840C5">
        <w:rPr>
          <w:rFonts w:ascii="Verdana" w:hAnsi="Verdana"/>
        </w:rPr>
        <w:fldChar w:fldCharType="end"/>
      </w:r>
      <w:r w:rsidRPr="008840C5">
        <w:rPr>
          <w:rFonts w:ascii="Verdana" w:hAnsi="Verdana"/>
        </w:rPr>
        <w:t xml:space="preserve"> Oil market participant</w:t>
      </w:r>
    </w:p>
    <w:p w14:paraId="6DA3428B" w14:textId="77777777" w:rsidR="009078DF" w:rsidRDefault="009078DF" w:rsidP="009078DF">
      <w:pPr>
        <w:pStyle w:val="Qsyesno"/>
        <w:ind w:left="709"/>
        <w:rPr>
          <w:rFonts w:ascii="Verdana" w:hAnsi="Verdana"/>
        </w:rPr>
      </w:pPr>
      <w:r w:rsidRPr="008840C5">
        <w:rPr>
          <w:rFonts w:ascii="Verdana" w:hAnsi="Verdana"/>
        </w:rPr>
        <w:t>In each of these cases, the applicant's specific business category will be reflected by a requirement in its Scope of Permission Notice.</w:t>
      </w:r>
    </w:p>
    <w:p w14:paraId="2B3CCC9A" w14:textId="77777777" w:rsidR="00A838BA" w:rsidRPr="00A838BA" w:rsidRDefault="009078DF" w:rsidP="00A838BA">
      <w:pPr>
        <w:pStyle w:val="Qsyesno"/>
        <w:rPr>
          <w:rFonts w:ascii="Verdana" w:hAnsi="Verdana"/>
        </w:rPr>
      </w:pPr>
      <w:r w:rsidRPr="008840C5">
        <w:rPr>
          <w:rFonts w:ascii="Verdana" w:hAnsi="Verdana"/>
        </w:rPr>
        <w:fldChar w:fldCharType="begin">
          <w:ffData>
            <w:name w:val="Check53"/>
            <w:enabled/>
            <w:calcOnExit w:val="0"/>
            <w:checkBox>
              <w:sizeAuto/>
              <w:default w:val="0"/>
            </w:checkBox>
          </w:ffData>
        </w:fldChar>
      </w:r>
      <w:r w:rsidRPr="008840C5">
        <w:rPr>
          <w:rFonts w:ascii="Verdana" w:hAnsi="Verdana"/>
        </w:rPr>
        <w:instrText xml:space="preserve"> FORMCHECKBOX </w:instrText>
      </w:r>
      <w:r w:rsidRPr="008840C5">
        <w:rPr>
          <w:rFonts w:ascii="Verdana" w:hAnsi="Verdana"/>
        </w:rPr>
      </w:r>
      <w:r w:rsidRPr="008840C5">
        <w:rPr>
          <w:rFonts w:ascii="Verdana" w:hAnsi="Verdana"/>
        </w:rPr>
        <w:fldChar w:fldCharType="separate"/>
      </w:r>
      <w:r w:rsidRPr="008840C5">
        <w:rPr>
          <w:rFonts w:ascii="Verdana" w:hAnsi="Verdana"/>
        </w:rPr>
        <w:fldChar w:fldCharType="end"/>
      </w:r>
      <w:r w:rsidRPr="008840C5">
        <w:rPr>
          <w:rFonts w:ascii="Verdana" w:hAnsi="Verdana"/>
        </w:rPr>
        <w:t xml:space="preserve"> No</w:t>
      </w:r>
    </w:p>
    <w:p w14:paraId="47229B4B" w14:textId="77777777" w:rsidR="000A39B7" w:rsidRDefault="000A39B7" w:rsidP="009078DF">
      <w:pPr>
        <w:pStyle w:val="Qsyesno"/>
        <w:rPr>
          <w:rFonts w:ascii="Verdana" w:hAnsi="Verdana"/>
        </w:rPr>
      </w:pPr>
    </w:p>
    <w:p w14:paraId="3D88E456" w14:textId="77777777" w:rsidR="000A39B7" w:rsidRDefault="000A39B7" w:rsidP="009078DF">
      <w:pPr>
        <w:pStyle w:val="Qsyesno"/>
        <w:rPr>
          <w:rFonts w:ascii="Verdana" w:hAnsi="Verdana"/>
        </w:rPr>
        <w:sectPr w:rsidR="000A39B7" w:rsidSect="006B744B">
          <w:headerReference w:type="default" r:id="rId25"/>
          <w:headerReference w:type="first" r:id="rId26"/>
          <w:type w:val="continuous"/>
          <w:pgSz w:w="11901" w:h="16846" w:code="9"/>
          <w:pgMar w:top="1701" w:right="1411" w:bottom="907" w:left="3402" w:header="567" w:footer="680" w:gutter="0"/>
          <w:cols w:space="720"/>
          <w:titlePg/>
        </w:sectPr>
      </w:pPr>
    </w:p>
    <w:p w14:paraId="10A19981" w14:textId="228AAFD9" w:rsidR="000A39B7" w:rsidRPr="008840C5" w:rsidRDefault="000A39B7" w:rsidP="009078DF">
      <w:pPr>
        <w:pStyle w:val="Qsyesno"/>
        <w:rPr>
          <w:rFonts w:ascii="Verdana" w:hAnsi="Verdana"/>
        </w:r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950AFF" w:rsidRPr="00842101" w14:paraId="5669DCB7" w14:textId="77777777" w:rsidTr="00FA08A9">
        <w:trPr>
          <w:trHeight w:val="3677"/>
        </w:trPr>
        <w:tc>
          <w:tcPr>
            <w:tcW w:w="2268" w:type="dxa"/>
            <w:shd w:val="clear" w:color="auto" w:fill="701B45"/>
          </w:tcPr>
          <w:p w14:paraId="7AFDDF6B" w14:textId="05B0E280" w:rsidR="00950AFF" w:rsidRPr="00842101" w:rsidRDefault="007338E8" w:rsidP="003372BF">
            <w:pPr>
              <w:pStyle w:val="Sectionnumber"/>
            </w:pPr>
            <w:r>
              <w:rPr>
                <w:rFonts w:ascii="Book Antiqua" w:hAnsi="Book Antiqua" w:cs="Arial"/>
                <w:szCs w:val="22"/>
              </w:rPr>
              <w:lastRenderedPageBreak/>
              <w:br w:type="page"/>
            </w:r>
            <w:r w:rsidR="00950AFF">
              <w:br w:type="page"/>
            </w:r>
            <w:r w:rsidR="0094450C">
              <w:t>3</w:t>
            </w:r>
          </w:p>
        </w:tc>
        <w:tc>
          <w:tcPr>
            <w:tcW w:w="7825" w:type="dxa"/>
            <w:shd w:val="clear" w:color="auto" w:fill="701B45"/>
          </w:tcPr>
          <w:p w14:paraId="787112E4" w14:textId="77777777" w:rsidR="00950AFF" w:rsidRPr="003E30E1" w:rsidRDefault="00950AFF" w:rsidP="003372BF">
            <w:pPr>
              <w:pStyle w:val="Sectionheading"/>
              <w:rPr>
                <w:rFonts w:ascii="Verdana" w:hAnsi="Verdana"/>
              </w:rPr>
            </w:pPr>
            <w:r w:rsidRPr="003E30E1">
              <w:rPr>
                <w:rFonts w:ascii="Verdana" w:hAnsi="Verdana"/>
              </w:rPr>
              <w:t>Information on shareholders</w:t>
            </w:r>
          </w:p>
          <w:p w14:paraId="24EE9AF5" w14:textId="77777777" w:rsidR="00750EB2" w:rsidRPr="00720A62" w:rsidRDefault="000F6E28" w:rsidP="00535C5A">
            <w:pPr>
              <w:pStyle w:val="ListParagraph"/>
              <w:spacing w:before="0" w:line="240" w:lineRule="auto"/>
              <w:ind w:left="0" w:right="454"/>
              <w:rPr>
                <w:rFonts w:ascii="Verdana" w:hAnsi="Verdana"/>
                <w:sz w:val="18"/>
                <w:szCs w:val="18"/>
              </w:rPr>
            </w:pPr>
            <w:r>
              <w:rPr>
                <w:rFonts w:ascii="Verdana" w:hAnsi="Verdana"/>
                <w:sz w:val="18"/>
                <w:szCs w:val="18"/>
              </w:rPr>
              <w:t>Use t</w:t>
            </w:r>
            <w:r w:rsidR="00750EB2" w:rsidRPr="00720A62">
              <w:rPr>
                <w:rFonts w:ascii="Verdana" w:hAnsi="Verdana"/>
                <w:sz w:val="18"/>
                <w:szCs w:val="18"/>
              </w:rPr>
              <w:t>his section and the controller forms to provide the information required under Article 3 (Information on shareholders) of the RTS</w:t>
            </w:r>
            <w:r w:rsidR="0035698E">
              <w:rPr>
                <w:rFonts w:ascii="Verdana" w:hAnsi="Verdana"/>
                <w:sz w:val="18"/>
                <w:szCs w:val="18"/>
              </w:rPr>
              <w:t xml:space="preserve"> and </w:t>
            </w:r>
            <w:r w:rsidR="00750EB2" w:rsidRPr="00720A62">
              <w:rPr>
                <w:rFonts w:ascii="Verdana" w:hAnsi="Verdana"/>
                <w:sz w:val="18"/>
                <w:szCs w:val="18"/>
              </w:rPr>
              <w:t xml:space="preserve">related information that we need for domestic purposes. </w:t>
            </w:r>
            <w:r w:rsidR="006B176B" w:rsidRPr="00720A62">
              <w:rPr>
                <w:rFonts w:ascii="Verdana" w:hAnsi="Verdana"/>
                <w:sz w:val="18"/>
                <w:szCs w:val="18"/>
              </w:rPr>
              <w:t xml:space="preserve"> </w:t>
            </w:r>
          </w:p>
          <w:p w14:paraId="70BB72A8" w14:textId="77777777" w:rsidR="00535C5A" w:rsidRDefault="00535C5A" w:rsidP="00535C5A">
            <w:pPr>
              <w:pStyle w:val="ListParagraph"/>
              <w:spacing w:before="0" w:line="240" w:lineRule="auto"/>
              <w:ind w:left="0" w:right="454"/>
              <w:rPr>
                <w:rFonts w:ascii="Verdana" w:hAnsi="Verdana"/>
                <w:sz w:val="18"/>
                <w:szCs w:val="18"/>
              </w:rPr>
            </w:pPr>
          </w:p>
          <w:p w14:paraId="622A8613" w14:textId="77777777" w:rsidR="00750EB2" w:rsidRPr="00720A62" w:rsidRDefault="0035698E" w:rsidP="00535C5A">
            <w:pPr>
              <w:pStyle w:val="ListParagraph"/>
              <w:spacing w:before="0" w:line="240" w:lineRule="auto"/>
              <w:ind w:left="0" w:right="454"/>
              <w:rPr>
                <w:rFonts w:ascii="Verdana" w:hAnsi="Verdana"/>
                <w:sz w:val="18"/>
                <w:szCs w:val="18"/>
              </w:rPr>
            </w:pPr>
            <w:r>
              <w:rPr>
                <w:rFonts w:ascii="Verdana" w:hAnsi="Verdana"/>
                <w:sz w:val="18"/>
                <w:szCs w:val="18"/>
              </w:rPr>
              <w:t>R</w:t>
            </w:r>
            <w:r w:rsidR="00750EB2" w:rsidRPr="00720A62">
              <w:rPr>
                <w:rFonts w:ascii="Verdana" w:hAnsi="Verdana"/>
                <w:sz w:val="18"/>
                <w:szCs w:val="18"/>
              </w:rPr>
              <w:t xml:space="preserve">efer to that Article when completing this section and </w:t>
            </w:r>
            <w:r>
              <w:rPr>
                <w:rFonts w:ascii="Verdana" w:hAnsi="Verdana"/>
                <w:sz w:val="18"/>
                <w:szCs w:val="18"/>
              </w:rPr>
              <w:t xml:space="preserve">ensure </w:t>
            </w:r>
            <w:r w:rsidR="00750EB2" w:rsidRPr="00720A62">
              <w:rPr>
                <w:rFonts w:ascii="Verdana" w:hAnsi="Verdana"/>
                <w:sz w:val="18"/>
                <w:szCs w:val="18"/>
              </w:rPr>
              <w:t xml:space="preserve">you have provided all the information specified.  </w:t>
            </w:r>
          </w:p>
          <w:p w14:paraId="1466683D" w14:textId="77777777" w:rsidR="00750EB2" w:rsidRPr="00720A62" w:rsidRDefault="00750EB2" w:rsidP="00535C5A">
            <w:pPr>
              <w:pStyle w:val="ListParagraph"/>
              <w:spacing w:before="0" w:line="240" w:lineRule="auto"/>
              <w:ind w:left="0" w:right="454"/>
              <w:rPr>
                <w:rFonts w:ascii="Verdana" w:hAnsi="Verdana"/>
                <w:sz w:val="18"/>
                <w:szCs w:val="18"/>
              </w:rPr>
            </w:pPr>
          </w:p>
          <w:p w14:paraId="37B99DC3" w14:textId="77777777" w:rsidR="00750EB2" w:rsidRDefault="0035698E" w:rsidP="00535C5A">
            <w:pPr>
              <w:pStyle w:val="ListParagraph"/>
              <w:spacing w:before="0" w:line="240" w:lineRule="auto"/>
              <w:ind w:left="0" w:right="454"/>
              <w:rPr>
                <w:rFonts w:ascii="Verdana" w:hAnsi="Verdana"/>
                <w:sz w:val="18"/>
                <w:szCs w:val="18"/>
              </w:rPr>
            </w:pPr>
            <w:r>
              <w:rPr>
                <w:rFonts w:ascii="Verdana" w:hAnsi="Verdana"/>
                <w:sz w:val="18"/>
                <w:szCs w:val="18"/>
              </w:rPr>
              <w:t xml:space="preserve">Please confirm </w:t>
            </w:r>
            <w:r w:rsidR="00750EB2" w:rsidRPr="00720A62">
              <w:rPr>
                <w:rFonts w:ascii="Verdana" w:hAnsi="Verdana"/>
                <w:sz w:val="18"/>
                <w:szCs w:val="18"/>
              </w:rPr>
              <w:t>in the MiFID Authorisation Form that you have provided the relevant information in this section of the Annex and list the relevant controller forms.</w:t>
            </w:r>
          </w:p>
          <w:p w14:paraId="66E6251E" w14:textId="77777777" w:rsidR="00535C5A" w:rsidRPr="00720A62" w:rsidRDefault="00535C5A" w:rsidP="00535C5A">
            <w:pPr>
              <w:pStyle w:val="ListParagraph"/>
              <w:spacing w:before="0" w:line="240" w:lineRule="auto"/>
              <w:ind w:left="0" w:right="454"/>
              <w:rPr>
                <w:rFonts w:ascii="Verdana" w:hAnsi="Verdana"/>
                <w:sz w:val="18"/>
                <w:szCs w:val="18"/>
              </w:rPr>
            </w:pPr>
          </w:p>
          <w:p w14:paraId="262AE397" w14:textId="77777777" w:rsidR="00A80172" w:rsidRPr="00936D83" w:rsidRDefault="006B176B">
            <w:pPr>
              <w:autoSpaceDE w:val="0"/>
              <w:autoSpaceDN w:val="0"/>
              <w:adjustRightInd w:val="0"/>
              <w:spacing w:line="240" w:lineRule="auto"/>
              <w:rPr>
                <w:rFonts w:ascii="Verdana" w:hAnsi="Verdana" w:cs="ArialMT"/>
                <w:color w:val="FFFFFF"/>
              </w:rPr>
            </w:pPr>
            <w:r w:rsidRPr="00720A62">
              <w:rPr>
                <w:rFonts w:ascii="Verdana" w:hAnsi="Verdana"/>
                <w:sz w:val="18"/>
                <w:szCs w:val="18"/>
              </w:rPr>
              <w:t>In some cases, a Form A may be provided instead of a controller form, as explained in the notes to this section.</w:t>
            </w:r>
          </w:p>
        </w:tc>
      </w:tr>
    </w:tbl>
    <w:p w14:paraId="36452F8C" w14:textId="77777777" w:rsidR="00950AFF" w:rsidRDefault="00950AFF" w:rsidP="00950AFF">
      <w:pPr>
        <w:pStyle w:val="Questionnote"/>
        <w:rPr>
          <w:rFonts w:ascii="Verdana" w:hAnsi="Verdana"/>
          <w:color w:val="92CDDC"/>
        </w:rPr>
      </w:pPr>
    </w:p>
    <w:p w14:paraId="173DEA40" w14:textId="77777777" w:rsidR="00950AFF" w:rsidRPr="009E6C6E" w:rsidRDefault="00950AFF" w:rsidP="00950AFF">
      <w:pPr>
        <w:pStyle w:val="Questionnote"/>
        <w:rPr>
          <w:rFonts w:ascii="Verdana" w:hAnsi="Verdana"/>
          <w:sz w:val="22"/>
        </w:rPr>
      </w:pPr>
      <w:r w:rsidRPr="009E6C6E">
        <w:rPr>
          <w:rFonts w:ascii="Verdana" w:hAnsi="Verdana"/>
        </w:rPr>
        <w:t>This section helps us to understand who controls/owns the applicant firm</w:t>
      </w:r>
      <w:r w:rsidR="00C92744">
        <w:rPr>
          <w:rFonts w:ascii="Verdana" w:hAnsi="Verdana"/>
        </w:rPr>
        <w:t>,</w:t>
      </w:r>
      <w:r w:rsidRPr="009E6C6E">
        <w:rPr>
          <w:rFonts w:ascii="Verdana" w:hAnsi="Verdana"/>
        </w:rPr>
        <w:t xml:space="preserve"> i.e. its controllers</w:t>
      </w:r>
      <w:r w:rsidR="00C92744">
        <w:rPr>
          <w:rFonts w:ascii="Verdana" w:hAnsi="Verdana"/>
        </w:rPr>
        <w:t>,</w:t>
      </w:r>
      <w:r w:rsidRPr="009E6C6E">
        <w:rPr>
          <w:rFonts w:ascii="Verdana" w:hAnsi="Verdana"/>
        </w:rPr>
        <w:t xml:space="preserve"> and the relationships</w:t>
      </w:r>
      <w:r w:rsidR="00C92744">
        <w:rPr>
          <w:rFonts w:ascii="Verdana" w:hAnsi="Verdana"/>
        </w:rPr>
        <w:t xml:space="preserve"> or</w:t>
      </w:r>
      <w:r w:rsidRPr="009E6C6E">
        <w:rPr>
          <w:rFonts w:ascii="Verdana" w:hAnsi="Verdana"/>
        </w:rPr>
        <w:t xml:space="preserve"> close links the applicant firm might have with other individuals or entities. Often there will be some overlap between the applicant firm's controllers and close links. For example, an individual who owns or controls 10% or more of the voting rights or capital of the applicant firm is both a controller and a close link of that firm.</w:t>
      </w:r>
    </w:p>
    <w:p w14:paraId="3D504B4D" w14:textId="77777777" w:rsidR="00950AFF" w:rsidRPr="009E6C6E" w:rsidRDefault="00950AFF" w:rsidP="00950AFF">
      <w:pPr>
        <w:pStyle w:val="Question"/>
        <w:keepNext/>
        <w:rPr>
          <w:rFonts w:ascii="Verdana" w:hAnsi="Verdana"/>
          <w:b/>
        </w:rPr>
      </w:pPr>
      <w:r w:rsidRPr="009E6C6E">
        <w:rPr>
          <w:rFonts w:ascii="Verdana" w:hAnsi="Verdana"/>
          <w:b/>
        </w:rPr>
        <w:tab/>
        <w:t>3.1</w:t>
      </w:r>
      <w:r w:rsidRPr="009E6C6E">
        <w:rPr>
          <w:rFonts w:ascii="Verdana" w:hAnsi="Verdana"/>
          <w:b/>
        </w:rPr>
        <w:tab/>
        <w:t>How many controllers do you have?</w:t>
      </w:r>
    </w:p>
    <w:p w14:paraId="4C65AFB3" w14:textId="77777777" w:rsidR="00950AFF" w:rsidRPr="009E6C6E" w:rsidRDefault="00950AFF" w:rsidP="00950AFF">
      <w:pPr>
        <w:pStyle w:val="Qsyesno"/>
        <w:keepNext/>
        <w:rPr>
          <w:rFonts w:ascii="Verdana" w:hAnsi="Verdana"/>
        </w:rPr>
      </w:pPr>
      <w:r w:rsidRPr="009E6C6E">
        <w:rPr>
          <w:rFonts w:ascii="Verdana" w:hAnsi="Verdana"/>
        </w:rPr>
        <w:fldChar w:fldCharType="begin"/>
      </w:r>
      <w:r w:rsidRPr="009E6C6E">
        <w:rPr>
          <w:rFonts w:ascii="Verdana" w:hAnsi="Verdana"/>
        </w:rPr>
        <w:instrText xml:space="preserve"> FORMCHECKBOX </w:instrText>
      </w:r>
      <w:r w:rsidRPr="009E6C6E">
        <w:rPr>
          <w:rFonts w:ascii="Verdana" w:hAnsi="Verdana"/>
        </w:rPr>
        <w:fldChar w:fldCharType="separate"/>
      </w:r>
      <w:r w:rsidRPr="009E6C6E">
        <w:rPr>
          <w:rFonts w:ascii="Verdana" w:hAnsi="Verdana"/>
        </w:rPr>
        <w:fldChar w:fldCharType="end"/>
      </w:r>
      <w:r w:rsidRPr="009E6C6E">
        <w:rPr>
          <w:rFonts w:ascii="Verdana" w:hAnsi="Verdana"/>
        </w:rPr>
        <w:fldChar w:fldCharType="begin">
          <w:ffData>
            <w:name w:val="Check116"/>
            <w:enabled/>
            <w:calcOnExit w:val="0"/>
            <w:checkBox>
              <w:sizeAuto/>
              <w:default w:val="0"/>
            </w:checkBox>
          </w:ffData>
        </w:fldChar>
      </w:r>
      <w:r w:rsidRPr="009E6C6E">
        <w:rPr>
          <w:rFonts w:ascii="Verdana" w:hAnsi="Verdana"/>
        </w:rPr>
        <w:instrText xml:space="preserve"> FORMCHECKBOX </w:instrText>
      </w:r>
      <w:r w:rsidRPr="009E6C6E">
        <w:rPr>
          <w:rFonts w:ascii="Verdana" w:hAnsi="Verdana"/>
        </w:rPr>
      </w:r>
      <w:r w:rsidRPr="009E6C6E">
        <w:rPr>
          <w:rFonts w:ascii="Verdana" w:hAnsi="Verdana"/>
        </w:rPr>
        <w:fldChar w:fldCharType="separate"/>
      </w:r>
      <w:r w:rsidRPr="009E6C6E">
        <w:rPr>
          <w:rFonts w:ascii="Verdana" w:hAnsi="Verdana"/>
        </w:rPr>
        <w:fldChar w:fldCharType="end"/>
      </w:r>
      <w:r w:rsidRPr="009E6C6E">
        <w:rPr>
          <w:rFonts w:ascii="Verdana" w:hAnsi="Verdana"/>
        </w:rPr>
        <w:tab/>
      </w:r>
      <w:r w:rsidR="001D544D">
        <w:rPr>
          <w:rFonts w:ascii="Verdana" w:hAnsi="Verdana"/>
        </w:rPr>
        <w:t>1</w:t>
      </w:r>
      <w:r w:rsidRPr="009E6C6E">
        <w:rPr>
          <w:rFonts w:ascii="Verdana" w:hAnsi="Verdana"/>
        </w:rPr>
        <w:t xml:space="preserve"> to </w:t>
      </w:r>
      <w:r w:rsidR="001D544D">
        <w:rPr>
          <w:rFonts w:ascii="Verdana" w:hAnsi="Verdana"/>
        </w:rPr>
        <w:t>5</w:t>
      </w:r>
      <w:r w:rsidRPr="009E6C6E">
        <w:rPr>
          <w:rFonts w:ascii="Verdana" w:hAnsi="Verdana"/>
        </w:rPr>
        <w:t xml:space="preserve"> controllers </w:t>
      </w:r>
      <w:r w:rsidR="00C92744" w:rsidRPr="008840C5">
        <w:rPr>
          <w:rFonts w:ascii="Webdings" w:eastAsia="Webdings" w:hAnsi="Webdings" w:cs="Webdings"/>
        </w:rPr>
        <w:t>4</w:t>
      </w:r>
      <w:r w:rsidRPr="009E6C6E">
        <w:rPr>
          <w:rFonts w:ascii="Verdana" w:hAnsi="Verdana"/>
        </w:rPr>
        <w:t xml:space="preserve"> </w:t>
      </w:r>
      <w:r w:rsidR="00C92744">
        <w:rPr>
          <w:rFonts w:ascii="Verdana" w:hAnsi="Verdana"/>
        </w:rPr>
        <w:t>G</w:t>
      </w:r>
      <w:r w:rsidRPr="009E6C6E">
        <w:rPr>
          <w:rFonts w:ascii="Verdana" w:hAnsi="Verdana"/>
        </w:rPr>
        <w:t xml:space="preserve">ive details of the controllers below </w:t>
      </w:r>
    </w:p>
    <w:p w14:paraId="741240FD" w14:textId="77777777" w:rsidR="00950AFF" w:rsidRDefault="00950AFF" w:rsidP="00950AFF">
      <w:pPr>
        <w:pStyle w:val="Qsyesno"/>
        <w:keepNext/>
        <w:spacing w:after="40"/>
        <w:rPr>
          <w:rFonts w:ascii="Verdana" w:hAnsi="Verdana"/>
        </w:rPr>
      </w:pPr>
      <w:r w:rsidRPr="009E6C6E">
        <w:rPr>
          <w:rFonts w:ascii="Verdana" w:hAnsi="Verdana"/>
        </w:rPr>
        <w:fldChar w:fldCharType="begin"/>
      </w:r>
      <w:r w:rsidRPr="009E6C6E">
        <w:rPr>
          <w:rFonts w:ascii="Verdana" w:hAnsi="Verdana"/>
        </w:rPr>
        <w:instrText xml:space="preserve"> FORMCHECKBOX </w:instrText>
      </w:r>
      <w:r w:rsidRPr="009E6C6E">
        <w:rPr>
          <w:rFonts w:ascii="Verdana" w:hAnsi="Verdana"/>
        </w:rPr>
        <w:fldChar w:fldCharType="separate"/>
      </w:r>
      <w:r w:rsidRPr="009E6C6E">
        <w:rPr>
          <w:rFonts w:ascii="Verdana" w:hAnsi="Verdana"/>
        </w:rPr>
        <w:fldChar w:fldCharType="end"/>
      </w:r>
      <w:r w:rsidRPr="009E6C6E">
        <w:rPr>
          <w:rFonts w:ascii="Verdana" w:hAnsi="Verdana"/>
        </w:rPr>
        <w:fldChar w:fldCharType="begin">
          <w:ffData>
            <w:name w:val="Check116"/>
            <w:enabled/>
            <w:calcOnExit w:val="0"/>
            <w:checkBox>
              <w:sizeAuto/>
              <w:default w:val="0"/>
            </w:checkBox>
          </w:ffData>
        </w:fldChar>
      </w:r>
      <w:r w:rsidRPr="009E6C6E">
        <w:rPr>
          <w:rFonts w:ascii="Verdana" w:hAnsi="Verdana"/>
        </w:rPr>
        <w:instrText xml:space="preserve"> FORMCHECKBOX </w:instrText>
      </w:r>
      <w:r w:rsidRPr="009E6C6E">
        <w:rPr>
          <w:rFonts w:ascii="Verdana" w:hAnsi="Verdana"/>
        </w:rPr>
      </w:r>
      <w:r w:rsidRPr="009E6C6E">
        <w:rPr>
          <w:rFonts w:ascii="Verdana" w:hAnsi="Verdana"/>
        </w:rPr>
        <w:fldChar w:fldCharType="separate"/>
      </w:r>
      <w:r w:rsidRPr="009E6C6E">
        <w:rPr>
          <w:rFonts w:ascii="Verdana" w:hAnsi="Verdana"/>
        </w:rPr>
        <w:fldChar w:fldCharType="end"/>
      </w:r>
      <w:r w:rsidRPr="009E6C6E">
        <w:rPr>
          <w:rFonts w:ascii="Verdana" w:hAnsi="Verdana"/>
        </w:rPr>
        <w:tab/>
      </w:r>
      <w:r w:rsidR="00C92744">
        <w:rPr>
          <w:rFonts w:ascii="Verdana" w:hAnsi="Verdana"/>
        </w:rPr>
        <w:t>M</w:t>
      </w:r>
      <w:r w:rsidRPr="009E6C6E">
        <w:rPr>
          <w:rFonts w:ascii="Verdana" w:hAnsi="Verdana"/>
        </w:rPr>
        <w:t xml:space="preserve">ore than </w:t>
      </w:r>
      <w:r w:rsidR="001D544D">
        <w:rPr>
          <w:rFonts w:ascii="Verdana" w:hAnsi="Verdana"/>
        </w:rPr>
        <w:t>5</w:t>
      </w:r>
      <w:r w:rsidRPr="009E6C6E">
        <w:rPr>
          <w:rFonts w:ascii="Verdana" w:hAnsi="Verdana"/>
        </w:rPr>
        <w:t xml:space="preserve"> controllers </w:t>
      </w:r>
      <w:r w:rsidR="00C92744" w:rsidRPr="008840C5">
        <w:rPr>
          <w:rFonts w:ascii="Webdings" w:eastAsia="Webdings" w:hAnsi="Webdings" w:cs="Webdings"/>
        </w:rPr>
        <w:t>4</w:t>
      </w:r>
      <w:r w:rsidRPr="009E6C6E">
        <w:rPr>
          <w:rFonts w:ascii="Verdana" w:hAnsi="Verdana"/>
        </w:rPr>
        <w:t xml:space="preserve"> </w:t>
      </w:r>
      <w:r w:rsidR="00C92744">
        <w:rPr>
          <w:rFonts w:ascii="Verdana" w:hAnsi="Verdana"/>
        </w:rPr>
        <w:t xml:space="preserve">Give details of the controllers below. </w:t>
      </w:r>
      <w:r w:rsidR="00CE6554">
        <w:rPr>
          <w:rFonts w:ascii="Verdana" w:hAnsi="Verdana"/>
        </w:rPr>
        <w:t>I</w:t>
      </w:r>
      <w:r w:rsidR="00CE6554" w:rsidRPr="009E6C6E">
        <w:rPr>
          <w:rFonts w:ascii="Verdana" w:hAnsi="Verdana"/>
        </w:rPr>
        <w:t xml:space="preserve">f the nature of the relationship between the applicant firm and each of the controllers </w:t>
      </w:r>
      <w:r w:rsidR="00CE6554">
        <w:rPr>
          <w:rFonts w:ascii="Verdana" w:hAnsi="Verdana"/>
        </w:rPr>
        <w:t>cannot be clearly shown below,</w:t>
      </w:r>
      <w:r w:rsidR="00CE6554" w:rsidRPr="009E6C6E">
        <w:rPr>
          <w:rFonts w:ascii="Verdana" w:hAnsi="Verdana"/>
        </w:rPr>
        <w:t xml:space="preserve"> please provide a</w:t>
      </w:r>
      <w:r w:rsidR="00CE6554">
        <w:rPr>
          <w:rFonts w:ascii="Verdana" w:hAnsi="Verdana"/>
        </w:rPr>
        <w:t xml:space="preserve"> </w:t>
      </w:r>
      <w:r w:rsidR="00CE6554" w:rsidRPr="009E6C6E">
        <w:rPr>
          <w:rFonts w:ascii="Verdana" w:hAnsi="Verdana"/>
        </w:rPr>
        <w:t xml:space="preserve">structure chart on a separate sheet of paper. </w:t>
      </w:r>
      <w:r w:rsidRPr="009E6C6E">
        <w:rPr>
          <w:rFonts w:ascii="Verdana" w:hAnsi="Verdana"/>
        </w:rPr>
        <w:t>The structure chart should show the nature of the relationship between the applicant firm and each of its controllers. It must also include the information asked for below.</w:t>
      </w:r>
    </w:p>
    <w:p w14:paraId="7B541761" w14:textId="77777777" w:rsidR="00C92744" w:rsidRDefault="00496276" w:rsidP="00950AFF">
      <w:pPr>
        <w:pStyle w:val="Qsyesno"/>
        <w:keepNext/>
        <w:spacing w:after="40"/>
        <w:rPr>
          <w:rFonts w:ascii="Verdana" w:hAnsi="Verdana"/>
        </w:rPr>
      </w:pPr>
      <w:r>
        <w:rPr>
          <w:rFonts w:ascii="Verdana" w:hAnsi="Verdana"/>
        </w:rPr>
        <w:t xml:space="preserve">In all cases, for </w:t>
      </w:r>
      <w:r w:rsidR="00950AFF">
        <w:rPr>
          <w:rFonts w:ascii="Verdana" w:hAnsi="Verdana"/>
        </w:rPr>
        <w:t xml:space="preserve">corporate controllers that are members of a group, the firm </w:t>
      </w:r>
      <w:r w:rsidR="00C92744">
        <w:rPr>
          <w:rFonts w:ascii="Verdana" w:hAnsi="Verdana"/>
        </w:rPr>
        <w:t xml:space="preserve">should </w:t>
      </w:r>
      <w:r w:rsidR="00950AFF">
        <w:rPr>
          <w:rFonts w:ascii="Verdana" w:hAnsi="Verdana"/>
        </w:rPr>
        <w:t>submit a structure chart that</w:t>
      </w:r>
      <w:r w:rsidR="00C92744">
        <w:rPr>
          <w:rFonts w:ascii="Verdana" w:hAnsi="Verdana"/>
        </w:rPr>
        <w:t>:</w:t>
      </w:r>
      <w:r w:rsidR="00950AFF">
        <w:rPr>
          <w:rFonts w:ascii="Verdana" w:hAnsi="Verdana"/>
        </w:rPr>
        <w:t xml:space="preserve"> </w:t>
      </w:r>
    </w:p>
    <w:p w14:paraId="6411CC9D" w14:textId="77777777" w:rsidR="00C92744" w:rsidRDefault="00950AFF" w:rsidP="006E582D">
      <w:pPr>
        <w:pStyle w:val="Qsyesno"/>
        <w:keepNext/>
        <w:numPr>
          <w:ilvl w:val="0"/>
          <w:numId w:val="14"/>
        </w:numPr>
        <w:tabs>
          <w:tab w:val="clear" w:pos="851"/>
          <w:tab w:val="left" w:pos="709"/>
        </w:tabs>
        <w:spacing w:after="40"/>
        <w:ind w:left="709" w:hanging="349"/>
        <w:rPr>
          <w:rFonts w:ascii="Verdana" w:hAnsi="Verdana"/>
        </w:rPr>
      </w:pPr>
      <w:r w:rsidRPr="6E369C8B">
        <w:rPr>
          <w:rFonts w:ascii="Verdana" w:hAnsi="Verdana"/>
        </w:rPr>
        <w:t>includes information on the main activities of each firm within the group</w:t>
      </w:r>
    </w:p>
    <w:p w14:paraId="19E37DED" w14:textId="77777777" w:rsidR="00C92744" w:rsidRDefault="00950AFF" w:rsidP="006E582D">
      <w:pPr>
        <w:pStyle w:val="Qsyesno"/>
        <w:keepNext/>
        <w:numPr>
          <w:ilvl w:val="0"/>
          <w:numId w:val="14"/>
        </w:numPr>
        <w:spacing w:after="40"/>
        <w:rPr>
          <w:rFonts w:ascii="Verdana" w:hAnsi="Verdana"/>
        </w:rPr>
      </w:pPr>
      <w:r w:rsidRPr="6E369C8B">
        <w:rPr>
          <w:rFonts w:ascii="Verdana" w:hAnsi="Verdana"/>
        </w:rPr>
        <w:t xml:space="preserve">identifies any regulated entities </w:t>
      </w:r>
    </w:p>
    <w:p w14:paraId="4762AD3C" w14:textId="77777777" w:rsidR="00C92744" w:rsidRDefault="00950AFF" w:rsidP="006E582D">
      <w:pPr>
        <w:pStyle w:val="Qsyesno"/>
        <w:keepNext/>
        <w:numPr>
          <w:ilvl w:val="0"/>
          <w:numId w:val="14"/>
        </w:numPr>
        <w:spacing w:after="40"/>
        <w:rPr>
          <w:rFonts w:ascii="Verdana" w:hAnsi="Verdana"/>
        </w:rPr>
      </w:pPr>
      <w:r w:rsidRPr="6E369C8B">
        <w:rPr>
          <w:rFonts w:ascii="Verdana" w:hAnsi="Verdana"/>
        </w:rPr>
        <w:t>names the relevant regulator</w:t>
      </w:r>
    </w:p>
    <w:p w14:paraId="2F9CC338" w14:textId="77777777" w:rsidR="00950AFF" w:rsidRPr="009E6C6E" w:rsidRDefault="00950AFF" w:rsidP="006E582D">
      <w:pPr>
        <w:pStyle w:val="Qsyesno"/>
        <w:keepNext/>
        <w:numPr>
          <w:ilvl w:val="0"/>
          <w:numId w:val="14"/>
        </w:numPr>
        <w:tabs>
          <w:tab w:val="clear" w:pos="851"/>
        </w:tabs>
        <w:spacing w:after="40"/>
        <w:ind w:left="709" w:hanging="349"/>
        <w:rPr>
          <w:rFonts w:ascii="Verdana" w:hAnsi="Verdana"/>
        </w:rPr>
      </w:pPr>
      <w:r w:rsidRPr="6E369C8B">
        <w:rPr>
          <w:rFonts w:ascii="Verdana" w:hAnsi="Verdana"/>
        </w:rPr>
        <w:t>provides information on the relationship between the financial and other non- financ</w:t>
      </w:r>
      <w:r w:rsidR="00C7204B" w:rsidRPr="6E369C8B">
        <w:rPr>
          <w:rFonts w:ascii="Verdana" w:hAnsi="Verdana"/>
        </w:rPr>
        <w:t>ial entities within the group</w:t>
      </w:r>
    </w:p>
    <w:p w14:paraId="2BFA0ED1" w14:textId="77777777" w:rsidR="00950AFF" w:rsidRDefault="00950AFF" w:rsidP="00950AFF">
      <w:pPr>
        <w:pStyle w:val="Qsyesno"/>
        <w:keepNext/>
        <w:spacing w:after="40"/>
        <w:rPr>
          <w:rFonts w:ascii="Verdana" w:hAnsi="Verdana"/>
        </w:rPr>
      </w:pPr>
      <w:r w:rsidRPr="009E6C6E">
        <w:rPr>
          <w:rFonts w:ascii="Verdana" w:hAnsi="Verdana"/>
        </w:rPr>
        <w:fldChar w:fldCharType="begin"/>
      </w:r>
      <w:r w:rsidRPr="009E6C6E">
        <w:rPr>
          <w:rFonts w:ascii="Verdana" w:hAnsi="Verdana"/>
        </w:rPr>
        <w:instrText xml:space="preserve"> FORMCHECKBOX </w:instrText>
      </w:r>
      <w:r w:rsidRPr="009E6C6E">
        <w:rPr>
          <w:rFonts w:ascii="Verdana" w:hAnsi="Verdana"/>
        </w:rPr>
        <w:fldChar w:fldCharType="separate"/>
      </w:r>
      <w:r w:rsidRPr="009E6C6E">
        <w:rPr>
          <w:rFonts w:ascii="Verdana" w:hAnsi="Verdana"/>
        </w:rPr>
        <w:fldChar w:fldCharType="end"/>
      </w:r>
      <w:r w:rsidRPr="009E6C6E">
        <w:rPr>
          <w:rFonts w:ascii="Verdana" w:hAnsi="Verdana"/>
        </w:rPr>
        <w:fldChar w:fldCharType="begin">
          <w:ffData>
            <w:name w:val="Check116"/>
            <w:enabled/>
            <w:calcOnExit w:val="0"/>
            <w:checkBox>
              <w:sizeAuto/>
              <w:default w:val="0"/>
            </w:checkBox>
          </w:ffData>
        </w:fldChar>
      </w:r>
      <w:r w:rsidRPr="009E6C6E">
        <w:rPr>
          <w:rFonts w:ascii="Verdana" w:hAnsi="Verdana"/>
        </w:rPr>
        <w:instrText xml:space="preserve"> FORMCHECKBOX </w:instrText>
      </w:r>
      <w:r w:rsidRPr="009E6C6E">
        <w:rPr>
          <w:rFonts w:ascii="Verdana" w:hAnsi="Verdana"/>
        </w:rPr>
      </w:r>
      <w:r w:rsidRPr="009E6C6E">
        <w:rPr>
          <w:rFonts w:ascii="Verdana" w:hAnsi="Verdana"/>
        </w:rPr>
        <w:fldChar w:fldCharType="separate"/>
      </w:r>
      <w:r w:rsidRPr="009E6C6E">
        <w:rPr>
          <w:rFonts w:ascii="Verdana" w:hAnsi="Verdana"/>
        </w:rPr>
        <w:fldChar w:fldCharType="end"/>
      </w:r>
      <w:r w:rsidRPr="009E6C6E">
        <w:rPr>
          <w:rFonts w:ascii="Verdana" w:hAnsi="Verdana"/>
        </w:rPr>
        <w:tab/>
        <w:t>Structure chart provided on separate sheet</w:t>
      </w:r>
    </w:p>
    <w:p w14:paraId="331728BD" w14:textId="77777777" w:rsidR="00C7204B" w:rsidRPr="009E6C6E" w:rsidRDefault="00C7204B" w:rsidP="00950AFF">
      <w:pPr>
        <w:pStyle w:val="Qsyesno"/>
        <w:keepNext/>
        <w:spacing w:after="40"/>
        <w:rPr>
          <w:rFonts w:ascii="Verdana" w:hAnsi="Verdana"/>
        </w:rPr>
      </w:pPr>
    </w:p>
    <w:p w14:paraId="1A82B913" w14:textId="77777777" w:rsidR="00C92744" w:rsidRDefault="00950AFF" w:rsidP="00950AFF">
      <w:pPr>
        <w:pStyle w:val="QuestionnoteChar"/>
        <w:spacing w:line="240" w:lineRule="auto"/>
        <w:rPr>
          <w:rFonts w:ascii="Verdana" w:hAnsi="Verdana"/>
        </w:rPr>
      </w:pPr>
      <w:r>
        <w:rPr>
          <w:rFonts w:ascii="Verdana" w:hAnsi="Verdana"/>
        </w:rPr>
        <w:t xml:space="preserve">For indirect holdings please also provide both </w:t>
      </w:r>
    </w:p>
    <w:p w14:paraId="2402BC49" w14:textId="77777777" w:rsidR="00C92744" w:rsidRDefault="00950AFF" w:rsidP="006E582D">
      <w:pPr>
        <w:pStyle w:val="QuestionnoteChar"/>
        <w:numPr>
          <w:ilvl w:val="0"/>
          <w:numId w:val="14"/>
        </w:numPr>
        <w:spacing w:line="240" w:lineRule="auto"/>
        <w:rPr>
          <w:rFonts w:ascii="Verdana" w:hAnsi="Verdana"/>
        </w:rPr>
      </w:pPr>
      <w:r w:rsidRPr="6E369C8B">
        <w:rPr>
          <w:rFonts w:ascii="Verdana" w:hAnsi="Verdana"/>
        </w:rPr>
        <w:t>the name of the person through which the stake is held</w:t>
      </w:r>
      <w:r w:rsidR="00C92744" w:rsidRPr="6E369C8B">
        <w:rPr>
          <w:rFonts w:ascii="Verdana" w:hAnsi="Verdana"/>
        </w:rPr>
        <w:t>,</w:t>
      </w:r>
      <w:r w:rsidRPr="6E369C8B">
        <w:rPr>
          <w:rFonts w:ascii="Verdana" w:hAnsi="Verdana"/>
        </w:rPr>
        <w:t xml:space="preserve"> and </w:t>
      </w:r>
    </w:p>
    <w:p w14:paraId="17FE00B5" w14:textId="77777777" w:rsidR="00950AFF" w:rsidRPr="009E6C6E" w:rsidRDefault="00950AFF" w:rsidP="006E582D">
      <w:pPr>
        <w:pStyle w:val="QuestionnoteChar"/>
        <w:numPr>
          <w:ilvl w:val="0"/>
          <w:numId w:val="14"/>
        </w:numPr>
        <w:spacing w:line="240" w:lineRule="auto"/>
        <w:rPr>
          <w:rFonts w:ascii="Verdana" w:hAnsi="Verdana"/>
        </w:rPr>
      </w:pPr>
      <w:r w:rsidRPr="6E369C8B">
        <w:rPr>
          <w:rFonts w:ascii="Verdana" w:hAnsi="Verdana"/>
        </w:rPr>
        <w:t>the name of the final holder</w:t>
      </w:r>
    </w:p>
    <w:p w14:paraId="066DDE79" w14:textId="77777777" w:rsidR="00C92744" w:rsidRDefault="00C92744" w:rsidP="00950AFF">
      <w:pPr>
        <w:pStyle w:val="QuestionnoteChar"/>
        <w:spacing w:line="240" w:lineRule="auto"/>
        <w:rPr>
          <w:rFonts w:ascii="Verdana" w:hAnsi="Verdana"/>
        </w:rPr>
      </w:pPr>
    </w:p>
    <w:p w14:paraId="3FFC7CB5" w14:textId="77777777" w:rsidR="00950AFF" w:rsidRDefault="00950AFF" w:rsidP="00950AFF">
      <w:pPr>
        <w:pStyle w:val="QuestionnoteChar"/>
        <w:spacing w:line="240" w:lineRule="auto"/>
        <w:rPr>
          <w:rFonts w:ascii="Verdana" w:hAnsi="Verdana"/>
        </w:rPr>
      </w:pPr>
      <w:r w:rsidRPr="009E6C6E">
        <w:rPr>
          <w:rFonts w:ascii="Verdana" w:hAnsi="Verdana"/>
        </w:rPr>
        <w:t>Please indicate how many separate sheets of paper you have used</w:t>
      </w:r>
      <w:r w:rsidR="00C92744">
        <w:rPr>
          <w:rFonts w:ascii="Verdana" w:hAnsi="Verdana"/>
        </w:rPr>
        <w:t xml:space="preserve"> to complete Question 3.1.</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417"/>
        <w:gridCol w:w="1276"/>
      </w:tblGrid>
      <w:tr w:rsidR="000720E5" w:rsidRPr="009E6C6E" w14:paraId="7F18B036" w14:textId="77777777" w:rsidTr="00797EBF">
        <w:trPr>
          <w:trHeight w:val="397"/>
        </w:trPr>
        <w:tc>
          <w:tcPr>
            <w:tcW w:w="1417" w:type="dxa"/>
            <w:tcBorders>
              <w:top w:val="single" w:sz="4" w:space="0" w:color="auto"/>
              <w:left w:val="single" w:sz="4" w:space="0" w:color="auto"/>
              <w:bottom w:val="single" w:sz="4" w:space="0" w:color="auto"/>
              <w:right w:val="single" w:sz="12" w:space="0" w:color="C0C0C0"/>
            </w:tcBorders>
            <w:vAlign w:val="center"/>
          </w:tcPr>
          <w:p w14:paraId="544900CC" w14:textId="77777777" w:rsidR="000720E5" w:rsidRPr="009E6C6E" w:rsidRDefault="000720E5" w:rsidP="00797EBF">
            <w:pPr>
              <w:pStyle w:val="Question"/>
              <w:keepNext/>
              <w:tabs>
                <w:tab w:val="clear" w:pos="284"/>
                <w:tab w:val="left" w:pos="1418"/>
                <w:tab w:val="left" w:pos="2552"/>
              </w:tabs>
              <w:spacing w:before="0" w:after="0"/>
              <w:ind w:left="28" w:right="0" w:firstLine="0"/>
              <w:rPr>
                <w:rFonts w:ascii="Verdana" w:hAnsi="Verdana"/>
              </w:rPr>
            </w:pPr>
            <w:r w:rsidRPr="009E6C6E">
              <w:rPr>
                <w:rFonts w:ascii="Verdana" w:hAnsi="Verdana"/>
              </w:rPr>
              <w:t>Number of additional sheets</w:t>
            </w:r>
          </w:p>
        </w:tc>
        <w:tc>
          <w:tcPr>
            <w:tcW w:w="1276" w:type="dxa"/>
            <w:tcBorders>
              <w:left w:val="nil"/>
              <w:bottom w:val="single" w:sz="4" w:space="0" w:color="auto"/>
            </w:tcBorders>
            <w:vAlign w:val="center"/>
          </w:tcPr>
          <w:p w14:paraId="0FB0722C" w14:textId="77777777" w:rsidR="000720E5" w:rsidRPr="009E6C6E" w:rsidRDefault="000720E5" w:rsidP="00797EBF">
            <w:pPr>
              <w:pStyle w:val="Question"/>
              <w:keepNext/>
              <w:tabs>
                <w:tab w:val="clear" w:pos="284"/>
                <w:tab w:val="left" w:pos="1418"/>
                <w:tab w:val="left" w:pos="2552"/>
              </w:tabs>
              <w:spacing w:before="0"/>
              <w:ind w:left="28" w:right="57" w:firstLine="0"/>
              <w:rPr>
                <w:rFonts w:ascii="Verdana" w:hAnsi="Verdana"/>
              </w:rPr>
            </w:pPr>
            <w:r w:rsidRPr="009E6C6E">
              <w:rPr>
                <w:rFonts w:ascii="Verdana" w:hAnsi="Verdana"/>
              </w:rPr>
              <w:fldChar w:fldCharType="begin">
                <w:ffData>
                  <w:name w:val="Text1"/>
                  <w:enabled/>
                  <w:calcOnExit w:val="0"/>
                  <w:textInput/>
                </w:ffData>
              </w:fldChar>
            </w:r>
            <w:r w:rsidRPr="009E6C6E">
              <w:rPr>
                <w:rFonts w:ascii="Verdana" w:hAnsi="Verdana"/>
              </w:rPr>
              <w:instrText xml:space="preserve"> FORMTEXT </w:instrText>
            </w:r>
            <w:r w:rsidRPr="009E6C6E">
              <w:rPr>
                <w:rFonts w:ascii="Verdana" w:hAnsi="Verdana"/>
              </w:rPr>
            </w:r>
            <w:r w:rsidRPr="009E6C6E">
              <w:rPr>
                <w:rFonts w:ascii="Verdana" w:hAnsi="Verdana"/>
              </w:rPr>
              <w:fldChar w:fldCharType="separate"/>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rPr>
              <w:fldChar w:fldCharType="end"/>
            </w:r>
          </w:p>
        </w:tc>
      </w:tr>
    </w:tbl>
    <w:p w14:paraId="712D0A97" w14:textId="77777777" w:rsidR="000720E5" w:rsidRPr="009E6C6E" w:rsidRDefault="000720E5" w:rsidP="00950AFF">
      <w:pPr>
        <w:pStyle w:val="QuestionnoteChar"/>
        <w:spacing w:line="240" w:lineRule="auto"/>
        <w:rPr>
          <w:rFonts w:ascii="Verdana" w:hAnsi="Verdana"/>
        </w:rPr>
      </w:pPr>
    </w:p>
    <w:p w14:paraId="67FC302C" w14:textId="77777777" w:rsidR="00950AFF" w:rsidRPr="009E6C6E" w:rsidRDefault="00950AFF" w:rsidP="00950AFF">
      <w:pPr>
        <w:pStyle w:val="Questionnote"/>
        <w:keepNext/>
        <w:spacing w:before="180" w:after="0"/>
        <w:ind w:left="284"/>
        <w:rPr>
          <w:rFonts w:ascii="Verdana" w:hAnsi="Verdana"/>
          <w:b/>
        </w:rPr>
      </w:pPr>
      <w:r w:rsidRPr="009E6C6E">
        <w:rPr>
          <w:rFonts w:ascii="Verdana" w:hAnsi="Verdana"/>
          <w:b/>
        </w:rPr>
        <w:lastRenderedPageBreak/>
        <w:t>Controller 1</w:t>
      </w:r>
    </w:p>
    <w:p w14:paraId="50D108C9" w14:textId="77777777" w:rsidR="00950AFF" w:rsidRPr="009E6C6E" w:rsidRDefault="00950AFF" w:rsidP="00950AFF">
      <w:pPr>
        <w:pStyle w:val="Questionnote"/>
        <w:keepNext/>
        <w:spacing w:before="20" w:after="0"/>
        <w:ind w:left="284"/>
        <w:rPr>
          <w:rFonts w:ascii="Verdana" w:hAnsi="Verdana"/>
        </w:rPr>
      </w:pPr>
      <w:r w:rsidRPr="009E6C6E">
        <w:rPr>
          <w:rFonts w:ascii="Verdana" w:hAnsi="Verdana"/>
        </w:rPr>
        <w:t>Name</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950AFF" w:rsidRPr="009E6C6E" w14:paraId="1B02B9B0" w14:textId="77777777" w:rsidTr="003372BF">
        <w:trPr>
          <w:trHeight w:val="397"/>
        </w:trPr>
        <w:tc>
          <w:tcPr>
            <w:tcW w:w="6804" w:type="dxa"/>
            <w:vAlign w:val="center"/>
          </w:tcPr>
          <w:p w14:paraId="7E4AEA12" w14:textId="77777777" w:rsidR="00950AFF" w:rsidRPr="009E6C6E" w:rsidRDefault="00950AFF" w:rsidP="003372BF">
            <w:pPr>
              <w:pStyle w:val="Question"/>
              <w:keepNext/>
              <w:tabs>
                <w:tab w:val="clear" w:pos="284"/>
                <w:tab w:val="left" w:pos="1418"/>
                <w:tab w:val="left" w:pos="2552"/>
              </w:tabs>
              <w:spacing w:before="0"/>
              <w:ind w:left="28" w:firstLine="0"/>
              <w:rPr>
                <w:rFonts w:ascii="Verdana" w:hAnsi="Verdana"/>
              </w:rPr>
            </w:pPr>
            <w:r w:rsidRPr="009E6C6E">
              <w:rPr>
                <w:rFonts w:ascii="Verdana" w:hAnsi="Verdana"/>
              </w:rPr>
              <w:fldChar w:fldCharType="begin">
                <w:ffData>
                  <w:name w:val="Text7"/>
                  <w:enabled/>
                  <w:calcOnExit w:val="0"/>
                  <w:textInput/>
                </w:ffData>
              </w:fldChar>
            </w:r>
            <w:r w:rsidRPr="009E6C6E">
              <w:rPr>
                <w:rFonts w:ascii="Verdana" w:hAnsi="Verdana"/>
              </w:rPr>
              <w:instrText xml:space="preserve"> FORMTEXT </w:instrText>
            </w:r>
            <w:r w:rsidRPr="009E6C6E">
              <w:rPr>
                <w:rFonts w:ascii="Verdana" w:hAnsi="Verdana"/>
              </w:rPr>
            </w:r>
            <w:r w:rsidRPr="009E6C6E">
              <w:rPr>
                <w:rFonts w:ascii="Verdana" w:hAnsi="Verdana"/>
              </w:rPr>
              <w:fldChar w:fldCharType="separate"/>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rPr>
              <w:fldChar w:fldCharType="end"/>
            </w:r>
          </w:p>
        </w:tc>
      </w:tr>
    </w:tbl>
    <w:p w14:paraId="529A663C" w14:textId="77777777" w:rsidR="00950AFF" w:rsidRPr="009E6C6E" w:rsidRDefault="00950AFF" w:rsidP="00950AFF">
      <w:pPr>
        <w:pStyle w:val="Questionnote"/>
        <w:keepNext/>
        <w:spacing w:before="20" w:after="0"/>
        <w:ind w:left="284"/>
        <w:rPr>
          <w:rFonts w:ascii="Verdana" w:hAnsi="Verdana"/>
        </w:rPr>
      </w:pPr>
      <w:r w:rsidRPr="009E6C6E">
        <w:rPr>
          <w:rFonts w:ascii="Verdana" w:hAnsi="Verdana"/>
        </w:rPr>
        <w:t>Legal status of controller, eg individual, partnership, limited company</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950AFF" w:rsidRPr="009E6C6E" w14:paraId="22FC4A96" w14:textId="77777777" w:rsidTr="003372BF">
        <w:trPr>
          <w:trHeight w:val="397"/>
        </w:trPr>
        <w:tc>
          <w:tcPr>
            <w:tcW w:w="6804" w:type="dxa"/>
            <w:vAlign w:val="center"/>
          </w:tcPr>
          <w:p w14:paraId="0850E8B6" w14:textId="77777777" w:rsidR="00950AFF" w:rsidRPr="009E6C6E" w:rsidRDefault="00950AFF" w:rsidP="003372BF">
            <w:pPr>
              <w:pStyle w:val="Question"/>
              <w:keepNext/>
              <w:tabs>
                <w:tab w:val="clear" w:pos="284"/>
                <w:tab w:val="left" w:pos="1418"/>
                <w:tab w:val="left" w:pos="2552"/>
              </w:tabs>
              <w:spacing w:before="0"/>
              <w:ind w:left="28" w:firstLine="0"/>
              <w:rPr>
                <w:rFonts w:ascii="Verdana" w:hAnsi="Verdana"/>
              </w:rPr>
            </w:pPr>
            <w:r w:rsidRPr="009E6C6E">
              <w:rPr>
                <w:rFonts w:ascii="Verdana" w:hAnsi="Verdana"/>
              </w:rPr>
              <w:fldChar w:fldCharType="begin">
                <w:ffData>
                  <w:name w:val="Text7"/>
                  <w:enabled/>
                  <w:calcOnExit w:val="0"/>
                  <w:textInput/>
                </w:ffData>
              </w:fldChar>
            </w:r>
            <w:r w:rsidRPr="009E6C6E">
              <w:rPr>
                <w:rFonts w:ascii="Verdana" w:hAnsi="Verdana"/>
              </w:rPr>
              <w:instrText xml:space="preserve"> FORMTEXT </w:instrText>
            </w:r>
            <w:r w:rsidRPr="009E6C6E">
              <w:rPr>
                <w:rFonts w:ascii="Verdana" w:hAnsi="Verdana"/>
              </w:rPr>
            </w:r>
            <w:r w:rsidRPr="009E6C6E">
              <w:rPr>
                <w:rFonts w:ascii="Verdana" w:hAnsi="Verdana"/>
              </w:rPr>
              <w:fldChar w:fldCharType="separate"/>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rPr>
              <w:fldChar w:fldCharType="end"/>
            </w:r>
          </w:p>
        </w:tc>
      </w:tr>
    </w:tbl>
    <w:p w14:paraId="43C6265F" w14:textId="77777777" w:rsidR="00950AFF" w:rsidRPr="009E6C6E" w:rsidRDefault="00950AFF" w:rsidP="00950AFF">
      <w:pPr>
        <w:pStyle w:val="Questionnote"/>
        <w:keepNext/>
        <w:spacing w:before="20" w:after="0"/>
        <w:ind w:left="284"/>
        <w:rPr>
          <w:rFonts w:ascii="Verdana" w:hAnsi="Verdana"/>
        </w:rPr>
      </w:pPr>
      <w:r w:rsidRPr="009E6C6E">
        <w:rPr>
          <w:rFonts w:ascii="Verdana" w:hAnsi="Verdana"/>
        </w:rPr>
        <w:t>Percentage of shares or voting rights held in the applicant firm</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tblGrid>
      <w:tr w:rsidR="00950AFF" w:rsidRPr="009E6C6E" w14:paraId="5466DBE6" w14:textId="77777777" w:rsidTr="003372BF">
        <w:trPr>
          <w:trHeight w:hRule="exact" w:val="397"/>
        </w:trPr>
        <w:tc>
          <w:tcPr>
            <w:tcW w:w="1701" w:type="dxa"/>
            <w:vAlign w:val="center"/>
          </w:tcPr>
          <w:p w14:paraId="23BAE819" w14:textId="77777777" w:rsidR="00950AFF" w:rsidRPr="009E6C6E" w:rsidRDefault="00950AFF" w:rsidP="003372BF">
            <w:pPr>
              <w:pStyle w:val="Question"/>
              <w:keepNext/>
              <w:tabs>
                <w:tab w:val="clear" w:pos="284"/>
                <w:tab w:val="left" w:pos="2552"/>
              </w:tabs>
              <w:spacing w:before="0"/>
              <w:ind w:left="28" w:firstLine="0"/>
              <w:rPr>
                <w:rFonts w:ascii="Verdana" w:hAnsi="Verdana"/>
              </w:rPr>
            </w:pPr>
            <w:r w:rsidRPr="009E6C6E">
              <w:rPr>
                <w:rFonts w:ascii="Verdana" w:hAnsi="Verdana"/>
              </w:rPr>
              <w:fldChar w:fldCharType="begin">
                <w:ffData>
                  <w:name w:val="Text7"/>
                  <w:enabled/>
                  <w:calcOnExit w:val="0"/>
                  <w:textInput/>
                </w:ffData>
              </w:fldChar>
            </w:r>
            <w:r w:rsidRPr="009E6C6E">
              <w:rPr>
                <w:rFonts w:ascii="Verdana" w:hAnsi="Verdana"/>
              </w:rPr>
              <w:instrText xml:space="preserve"> FORMTEXT </w:instrText>
            </w:r>
            <w:r w:rsidRPr="009E6C6E">
              <w:rPr>
                <w:rFonts w:ascii="Verdana" w:hAnsi="Verdana"/>
              </w:rPr>
            </w:r>
            <w:r w:rsidRPr="009E6C6E">
              <w:rPr>
                <w:rFonts w:ascii="Verdana" w:hAnsi="Verdana"/>
              </w:rPr>
              <w:fldChar w:fldCharType="separate"/>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rPr>
              <w:fldChar w:fldCharType="end"/>
            </w:r>
            <w:r w:rsidRPr="009E6C6E">
              <w:rPr>
                <w:rFonts w:ascii="Verdana" w:hAnsi="Verdana"/>
              </w:rPr>
              <w:t>%</w:t>
            </w:r>
          </w:p>
        </w:tc>
      </w:tr>
    </w:tbl>
    <w:p w14:paraId="090EF813" w14:textId="77777777" w:rsidR="00950AFF" w:rsidRPr="009E6C6E" w:rsidRDefault="00950AFF" w:rsidP="00950AFF">
      <w:pPr>
        <w:pStyle w:val="Questionnote"/>
        <w:keepNext/>
        <w:spacing w:before="20" w:after="0"/>
        <w:ind w:left="284"/>
        <w:rPr>
          <w:rFonts w:ascii="Verdana" w:hAnsi="Verdana"/>
        </w:rPr>
      </w:pPr>
      <w:r w:rsidRPr="009E6C6E">
        <w:rPr>
          <w:rFonts w:ascii="Verdana" w:hAnsi="Verdana"/>
        </w:rPr>
        <w:t>Percentage of shares or voting rights held in the applicant firm's parent(s)</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tblGrid>
      <w:tr w:rsidR="00950AFF" w:rsidRPr="009E6C6E" w14:paraId="7173029F" w14:textId="77777777" w:rsidTr="003372BF">
        <w:trPr>
          <w:trHeight w:hRule="exact" w:val="397"/>
        </w:trPr>
        <w:tc>
          <w:tcPr>
            <w:tcW w:w="1701" w:type="dxa"/>
            <w:vAlign w:val="center"/>
          </w:tcPr>
          <w:p w14:paraId="1E4FAB80" w14:textId="77777777" w:rsidR="00950AFF" w:rsidRPr="009E6C6E" w:rsidRDefault="00950AFF" w:rsidP="003372BF">
            <w:pPr>
              <w:pStyle w:val="Question"/>
              <w:keepNext/>
              <w:tabs>
                <w:tab w:val="clear" w:pos="284"/>
                <w:tab w:val="left" w:pos="2552"/>
              </w:tabs>
              <w:spacing w:before="0"/>
              <w:ind w:left="28" w:firstLine="0"/>
              <w:rPr>
                <w:rFonts w:ascii="Verdana" w:hAnsi="Verdana"/>
              </w:rPr>
            </w:pPr>
            <w:r w:rsidRPr="009E6C6E">
              <w:rPr>
                <w:rFonts w:ascii="Verdana" w:hAnsi="Verdana"/>
              </w:rPr>
              <w:fldChar w:fldCharType="begin">
                <w:ffData>
                  <w:name w:val="Text7"/>
                  <w:enabled/>
                  <w:calcOnExit w:val="0"/>
                  <w:textInput/>
                </w:ffData>
              </w:fldChar>
            </w:r>
            <w:r w:rsidRPr="009E6C6E">
              <w:rPr>
                <w:rFonts w:ascii="Verdana" w:hAnsi="Verdana"/>
              </w:rPr>
              <w:instrText xml:space="preserve"> FORMTEXT </w:instrText>
            </w:r>
            <w:r w:rsidRPr="009E6C6E">
              <w:rPr>
                <w:rFonts w:ascii="Verdana" w:hAnsi="Verdana"/>
              </w:rPr>
            </w:r>
            <w:r w:rsidRPr="009E6C6E">
              <w:rPr>
                <w:rFonts w:ascii="Verdana" w:hAnsi="Verdana"/>
              </w:rPr>
              <w:fldChar w:fldCharType="separate"/>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rPr>
              <w:fldChar w:fldCharType="end"/>
            </w:r>
            <w:r w:rsidRPr="009E6C6E">
              <w:rPr>
                <w:rFonts w:ascii="Verdana" w:hAnsi="Verdana"/>
              </w:rPr>
              <w:t>%</w:t>
            </w:r>
          </w:p>
        </w:tc>
      </w:tr>
    </w:tbl>
    <w:p w14:paraId="643885A5" w14:textId="77777777" w:rsidR="00950AFF" w:rsidRPr="009E6C6E" w:rsidRDefault="00950AFF" w:rsidP="00950AFF">
      <w:pPr>
        <w:pStyle w:val="Questionnote"/>
        <w:keepNext/>
        <w:spacing w:before="180" w:after="0"/>
        <w:ind w:left="284"/>
        <w:rPr>
          <w:rFonts w:ascii="Verdana" w:hAnsi="Verdana"/>
          <w:b/>
        </w:rPr>
      </w:pPr>
      <w:r w:rsidRPr="009E6C6E">
        <w:rPr>
          <w:rFonts w:ascii="Verdana" w:hAnsi="Verdana"/>
          <w:b/>
        </w:rPr>
        <w:t>Controller 2</w:t>
      </w:r>
    </w:p>
    <w:p w14:paraId="676BFCC1" w14:textId="77777777" w:rsidR="00950AFF" w:rsidRPr="009E6C6E" w:rsidRDefault="00950AFF" w:rsidP="00950AFF">
      <w:pPr>
        <w:pStyle w:val="Questionnote"/>
        <w:keepNext/>
        <w:spacing w:before="20" w:after="0"/>
        <w:ind w:left="284"/>
        <w:rPr>
          <w:rFonts w:ascii="Verdana" w:hAnsi="Verdana"/>
        </w:rPr>
      </w:pPr>
      <w:r w:rsidRPr="009E6C6E">
        <w:rPr>
          <w:rFonts w:ascii="Verdana" w:hAnsi="Verdana"/>
        </w:rPr>
        <w:t>Name</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950AFF" w:rsidRPr="009E6C6E" w14:paraId="22AF32EB" w14:textId="77777777" w:rsidTr="003372BF">
        <w:trPr>
          <w:trHeight w:val="397"/>
        </w:trPr>
        <w:tc>
          <w:tcPr>
            <w:tcW w:w="6804" w:type="dxa"/>
            <w:vAlign w:val="center"/>
          </w:tcPr>
          <w:p w14:paraId="34CC74F2" w14:textId="77777777" w:rsidR="00950AFF" w:rsidRPr="009E6C6E" w:rsidRDefault="00950AFF" w:rsidP="003372BF">
            <w:pPr>
              <w:pStyle w:val="Question"/>
              <w:keepNext/>
              <w:tabs>
                <w:tab w:val="clear" w:pos="284"/>
                <w:tab w:val="left" w:pos="1418"/>
                <w:tab w:val="left" w:pos="2552"/>
              </w:tabs>
              <w:spacing w:before="0"/>
              <w:ind w:left="28" w:firstLine="0"/>
              <w:rPr>
                <w:rFonts w:ascii="Verdana" w:hAnsi="Verdana"/>
              </w:rPr>
            </w:pPr>
            <w:r w:rsidRPr="009E6C6E">
              <w:rPr>
                <w:rFonts w:ascii="Verdana" w:hAnsi="Verdana"/>
              </w:rPr>
              <w:fldChar w:fldCharType="begin">
                <w:ffData>
                  <w:name w:val="Text7"/>
                  <w:enabled/>
                  <w:calcOnExit w:val="0"/>
                  <w:textInput/>
                </w:ffData>
              </w:fldChar>
            </w:r>
            <w:r w:rsidRPr="009E6C6E">
              <w:rPr>
                <w:rFonts w:ascii="Verdana" w:hAnsi="Verdana"/>
              </w:rPr>
              <w:instrText xml:space="preserve"> FORMTEXT </w:instrText>
            </w:r>
            <w:r w:rsidRPr="009E6C6E">
              <w:rPr>
                <w:rFonts w:ascii="Verdana" w:hAnsi="Verdana"/>
              </w:rPr>
            </w:r>
            <w:r w:rsidRPr="009E6C6E">
              <w:rPr>
                <w:rFonts w:ascii="Verdana" w:hAnsi="Verdana"/>
              </w:rPr>
              <w:fldChar w:fldCharType="separate"/>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rPr>
              <w:fldChar w:fldCharType="end"/>
            </w:r>
          </w:p>
        </w:tc>
      </w:tr>
    </w:tbl>
    <w:p w14:paraId="36413464" w14:textId="77777777" w:rsidR="00950AFF" w:rsidRPr="009E6C6E" w:rsidRDefault="00950AFF" w:rsidP="00950AFF">
      <w:pPr>
        <w:pStyle w:val="Questionnote"/>
        <w:keepNext/>
        <w:spacing w:before="20" w:after="0"/>
        <w:ind w:left="284"/>
        <w:rPr>
          <w:rFonts w:ascii="Verdana" w:hAnsi="Verdana"/>
        </w:rPr>
      </w:pPr>
      <w:r w:rsidRPr="009E6C6E">
        <w:rPr>
          <w:rFonts w:ascii="Verdana" w:hAnsi="Verdana"/>
        </w:rPr>
        <w:t>Legal status of controller, eg individual, partnership, limited company</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950AFF" w:rsidRPr="009E6C6E" w14:paraId="20054439" w14:textId="77777777" w:rsidTr="003372BF">
        <w:trPr>
          <w:trHeight w:val="397"/>
        </w:trPr>
        <w:tc>
          <w:tcPr>
            <w:tcW w:w="6804" w:type="dxa"/>
            <w:vAlign w:val="center"/>
          </w:tcPr>
          <w:p w14:paraId="7E83C40E" w14:textId="77777777" w:rsidR="00950AFF" w:rsidRPr="009E6C6E" w:rsidRDefault="00950AFF" w:rsidP="003372BF">
            <w:pPr>
              <w:pStyle w:val="Question"/>
              <w:keepNext/>
              <w:tabs>
                <w:tab w:val="clear" w:pos="284"/>
                <w:tab w:val="left" w:pos="1418"/>
                <w:tab w:val="left" w:pos="2552"/>
              </w:tabs>
              <w:spacing w:before="0"/>
              <w:ind w:left="28" w:firstLine="0"/>
              <w:rPr>
                <w:rFonts w:ascii="Verdana" w:hAnsi="Verdana"/>
              </w:rPr>
            </w:pPr>
            <w:r w:rsidRPr="009E6C6E">
              <w:rPr>
                <w:rFonts w:ascii="Verdana" w:hAnsi="Verdana"/>
              </w:rPr>
              <w:fldChar w:fldCharType="begin">
                <w:ffData>
                  <w:name w:val="Text7"/>
                  <w:enabled/>
                  <w:calcOnExit w:val="0"/>
                  <w:textInput/>
                </w:ffData>
              </w:fldChar>
            </w:r>
            <w:r w:rsidRPr="009E6C6E">
              <w:rPr>
                <w:rFonts w:ascii="Verdana" w:hAnsi="Verdana"/>
              </w:rPr>
              <w:instrText xml:space="preserve"> FORMTEXT </w:instrText>
            </w:r>
            <w:r w:rsidRPr="009E6C6E">
              <w:rPr>
                <w:rFonts w:ascii="Verdana" w:hAnsi="Verdana"/>
              </w:rPr>
            </w:r>
            <w:r w:rsidRPr="009E6C6E">
              <w:rPr>
                <w:rFonts w:ascii="Verdana" w:hAnsi="Verdana"/>
              </w:rPr>
              <w:fldChar w:fldCharType="separate"/>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rPr>
              <w:fldChar w:fldCharType="end"/>
            </w:r>
          </w:p>
        </w:tc>
      </w:tr>
    </w:tbl>
    <w:p w14:paraId="0517115B" w14:textId="77777777" w:rsidR="00950AFF" w:rsidRPr="009E6C6E" w:rsidRDefault="00950AFF" w:rsidP="00950AFF">
      <w:pPr>
        <w:pStyle w:val="Questionnote"/>
        <w:keepNext/>
        <w:spacing w:before="20" w:after="0"/>
        <w:ind w:left="284"/>
        <w:rPr>
          <w:rFonts w:ascii="Verdana" w:hAnsi="Verdana"/>
        </w:rPr>
      </w:pPr>
      <w:r w:rsidRPr="009E6C6E">
        <w:rPr>
          <w:rFonts w:ascii="Verdana" w:hAnsi="Verdana"/>
        </w:rPr>
        <w:t>Percentage of shares or voting rights held in the applicant firm</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tblGrid>
      <w:tr w:rsidR="00950AFF" w:rsidRPr="009E6C6E" w14:paraId="1422794C" w14:textId="77777777" w:rsidTr="003372BF">
        <w:trPr>
          <w:trHeight w:hRule="exact" w:val="397"/>
        </w:trPr>
        <w:tc>
          <w:tcPr>
            <w:tcW w:w="1701" w:type="dxa"/>
            <w:vAlign w:val="center"/>
          </w:tcPr>
          <w:p w14:paraId="610190F2" w14:textId="77777777" w:rsidR="00950AFF" w:rsidRPr="009E6C6E" w:rsidRDefault="00950AFF" w:rsidP="003372BF">
            <w:pPr>
              <w:pStyle w:val="Question"/>
              <w:keepNext/>
              <w:tabs>
                <w:tab w:val="clear" w:pos="284"/>
                <w:tab w:val="left" w:pos="2552"/>
              </w:tabs>
              <w:spacing w:before="0"/>
              <w:ind w:left="28" w:firstLine="0"/>
              <w:rPr>
                <w:rFonts w:ascii="Verdana" w:hAnsi="Verdana"/>
              </w:rPr>
            </w:pPr>
            <w:r w:rsidRPr="009E6C6E">
              <w:rPr>
                <w:rFonts w:ascii="Verdana" w:hAnsi="Verdana"/>
              </w:rPr>
              <w:fldChar w:fldCharType="begin">
                <w:ffData>
                  <w:name w:val="Text7"/>
                  <w:enabled/>
                  <w:calcOnExit w:val="0"/>
                  <w:textInput/>
                </w:ffData>
              </w:fldChar>
            </w:r>
            <w:r w:rsidRPr="009E6C6E">
              <w:rPr>
                <w:rFonts w:ascii="Verdana" w:hAnsi="Verdana"/>
              </w:rPr>
              <w:instrText xml:space="preserve"> FORMTEXT </w:instrText>
            </w:r>
            <w:r w:rsidRPr="009E6C6E">
              <w:rPr>
                <w:rFonts w:ascii="Verdana" w:hAnsi="Verdana"/>
              </w:rPr>
            </w:r>
            <w:r w:rsidRPr="009E6C6E">
              <w:rPr>
                <w:rFonts w:ascii="Verdana" w:hAnsi="Verdana"/>
              </w:rPr>
              <w:fldChar w:fldCharType="separate"/>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rPr>
              <w:fldChar w:fldCharType="end"/>
            </w:r>
            <w:r w:rsidRPr="009E6C6E">
              <w:rPr>
                <w:rFonts w:ascii="Verdana" w:hAnsi="Verdana"/>
              </w:rPr>
              <w:t>%</w:t>
            </w:r>
          </w:p>
        </w:tc>
      </w:tr>
    </w:tbl>
    <w:p w14:paraId="099402DF" w14:textId="77777777" w:rsidR="00950AFF" w:rsidRPr="009E6C6E" w:rsidRDefault="00950AFF" w:rsidP="00950AFF">
      <w:pPr>
        <w:pStyle w:val="Questionnote"/>
        <w:keepNext/>
        <w:spacing w:before="20" w:after="0"/>
        <w:ind w:left="284"/>
        <w:rPr>
          <w:rFonts w:ascii="Verdana" w:hAnsi="Verdana"/>
        </w:rPr>
      </w:pPr>
      <w:r w:rsidRPr="009E6C6E">
        <w:rPr>
          <w:rFonts w:ascii="Verdana" w:hAnsi="Verdana"/>
        </w:rPr>
        <w:t>Percentage of shares or voting rights held in the applicant firm's parent(s)</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tblGrid>
      <w:tr w:rsidR="00950AFF" w:rsidRPr="009E6C6E" w14:paraId="1E936799" w14:textId="77777777" w:rsidTr="003372BF">
        <w:trPr>
          <w:trHeight w:hRule="exact" w:val="397"/>
        </w:trPr>
        <w:tc>
          <w:tcPr>
            <w:tcW w:w="1701" w:type="dxa"/>
            <w:vAlign w:val="center"/>
          </w:tcPr>
          <w:p w14:paraId="0E3EE993" w14:textId="77777777" w:rsidR="00950AFF" w:rsidRPr="009E6C6E" w:rsidRDefault="00950AFF" w:rsidP="003372BF">
            <w:pPr>
              <w:pStyle w:val="Question"/>
              <w:tabs>
                <w:tab w:val="clear" w:pos="284"/>
              </w:tabs>
              <w:spacing w:before="0" w:after="0"/>
              <w:ind w:left="28" w:right="0" w:firstLine="0"/>
              <w:rPr>
                <w:rFonts w:ascii="Verdana" w:hAnsi="Verdana"/>
              </w:rPr>
            </w:pPr>
            <w:r w:rsidRPr="009E6C6E">
              <w:rPr>
                <w:rFonts w:ascii="Verdana" w:hAnsi="Verdana"/>
              </w:rPr>
              <w:fldChar w:fldCharType="begin">
                <w:ffData>
                  <w:name w:val="Text7"/>
                  <w:enabled/>
                  <w:calcOnExit w:val="0"/>
                  <w:textInput/>
                </w:ffData>
              </w:fldChar>
            </w:r>
            <w:r w:rsidRPr="009E6C6E">
              <w:rPr>
                <w:rFonts w:ascii="Verdana" w:hAnsi="Verdana"/>
              </w:rPr>
              <w:instrText xml:space="preserve"> FORMTEXT </w:instrText>
            </w:r>
            <w:r w:rsidRPr="009E6C6E">
              <w:rPr>
                <w:rFonts w:ascii="Verdana" w:hAnsi="Verdana"/>
              </w:rPr>
            </w:r>
            <w:r w:rsidRPr="009E6C6E">
              <w:rPr>
                <w:rFonts w:ascii="Verdana" w:hAnsi="Verdana"/>
              </w:rPr>
              <w:fldChar w:fldCharType="separate"/>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rPr>
              <w:fldChar w:fldCharType="end"/>
            </w:r>
            <w:r w:rsidRPr="009E6C6E">
              <w:rPr>
                <w:rFonts w:ascii="Verdana" w:hAnsi="Verdana"/>
              </w:rPr>
              <w:t>%</w:t>
            </w:r>
          </w:p>
        </w:tc>
      </w:tr>
    </w:tbl>
    <w:p w14:paraId="17FA1F18" w14:textId="77777777" w:rsidR="00950AFF" w:rsidRPr="009E6C6E" w:rsidRDefault="00950AFF" w:rsidP="00950AFF">
      <w:pPr>
        <w:pStyle w:val="Questionnote"/>
        <w:keepNext/>
        <w:spacing w:before="180" w:after="0"/>
        <w:ind w:left="284"/>
        <w:rPr>
          <w:rFonts w:ascii="Verdana" w:hAnsi="Verdana"/>
          <w:b/>
        </w:rPr>
      </w:pPr>
      <w:r w:rsidRPr="009E6C6E">
        <w:rPr>
          <w:rFonts w:ascii="Verdana" w:hAnsi="Verdana"/>
          <w:b/>
        </w:rPr>
        <w:t>Controller 3</w:t>
      </w:r>
    </w:p>
    <w:p w14:paraId="71878C45" w14:textId="77777777" w:rsidR="00950AFF" w:rsidRPr="009E6C6E" w:rsidRDefault="00950AFF" w:rsidP="00950AFF">
      <w:pPr>
        <w:pStyle w:val="Questionnote"/>
        <w:keepNext/>
        <w:spacing w:before="20" w:after="0"/>
        <w:ind w:left="284"/>
        <w:rPr>
          <w:rFonts w:ascii="Verdana" w:hAnsi="Verdana"/>
        </w:rPr>
      </w:pPr>
      <w:r w:rsidRPr="009E6C6E">
        <w:rPr>
          <w:rFonts w:ascii="Verdana" w:hAnsi="Verdana"/>
        </w:rPr>
        <w:t>Name</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950AFF" w:rsidRPr="009E6C6E" w14:paraId="118FC379" w14:textId="77777777" w:rsidTr="003372BF">
        <w:trPr>
          <w:trHeight w:val="397"/>
        </w:trPr>
        <w:tc>
          <w:tcPr>
            <w:tcW w:w="6804" w:type="dxa"/>
            <w:vAlign w:val="center"/>
          </w:tcPr>
          <w:p w14:paraId="781D27E0" w14:textId="77777777" w:rsidR="00950AFF" w:rsidRPr="009E6C6E" w:rsidRDefault="00950AFF" w:rsidP="003372BF">
            <w:pPr>
              <w:pStyle w:val="Question"/>
              <w:keepNext/>
              <w:tabs>
                <w:tab w:val="clear" w:pos="284"/>
                <w:tab w:val="left" w:pos="1418"/>
                <w:tab w:val="left" w:pos="2552"/>
              </w:tabs>
              <w:spacing w:before="0"/>
              <w:ind w:left="28" w:firstLine="0"/>
              <w:rPr>
                <w:rFonts w:ascii="Verdana" w:hAnsi="Verdana"/>
              </w:rPr>
            </w:pPr>
            <w:r w:rsidRPr="009E6C6E">
              <w:rPr>
                <w:rFonts w:ascii="Verdana" w:hAnsi="Verdana"/>
              </w:rPr>
              <w:fldChar w:fldCharType="begin">
                <w:ffData>
                  <w:name w:val="Text7"/>
                  <w:enabled/>
                  <w:calcOnExit w:val="0"/>
                  <w:textInput/>
                </w:ffData>
              </w:fldChar>
            </w:r>
            <w:r w:rsidRPr="009E6C6E">
              <w:rPr>
                <w:rFonts w:ascii="Verdana" w:hAnsi="Verdana"/>
              </w:rPr>
              <w:instrText xml:space="preserve"> FORMTEXT </w:instrText>
            </w:r>
            <w:r w:rsidRPr="009E6C6E">
              <w:rPr>
                <w:rFonts w:ascii="Verdana" w:hAnsi="Verdana"/>
              </w:rPr>
            </w:r>
            <w:r w:rsidRPr="009E6C6E">
              <w:rPr>
                <w:rFonts w:ascii="Verdana" w:hAnsi="Verdana"/>
              </w:rPr>
              <w:fldChar w:fldCharType="separate"/>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rPr>
              <w:fldChar w:fldCharType="end"/>
            </w:r>
          </w:p>
        </w:tc>
      </w:tr>
    </w:tbl>
    <w:p w14:paraId="534ABF9D" w14:textId="77777777" w:rsidR="00950AFF" w:rsidRPr="009E6C6E" w:rsidRDefault="00950AFF" w:rsidP="00950AFF">
      <w:pPr>
        <w:pStyle w:val="Questionnote"/>
        <w:keepNext/>
        <w:spacing w:before="20" w:after="0"/>
        <w:ind w:left="284"/>
        <w:rPr>
          <w:rFonts w:ascii="Verdana" w:hAnsi="Verdana"/>
        </w:rPr>
      </w:pPr>
      <w:r w:rsidRPr="009E6C6E">
        <w:rPr>
          <w:rFonts w:ascii="Verdana" w:hAnsi="Verdana"/>
        </w:rPr>
        <w:t>Legal status of controller, eg individual, partnership, limited company</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950AFF" w:rsidRPr="009E6C6E" w14:paraId="74FEC708" w14:textId="77777777" w:rsidTr="003372BF">
        <w:trPr>
          <w:trHeight w:val="397"/>
        </w:trPr>
        <w:tc>
          <w:tcPr>
            <w:tcW w:w="6804" w:type="dxa"/>
            <w:vAlign w:val="center"/>
          </w:tcPr>
          <w:p w14:paraId="75A5CEE3" w14:textId="77777777" w:rsidR="00950AFF" w:rsidRPr="009E6C6E" w:rsidRDefault="00950AFF" w:rsidP="003372BF">
            <w:pPr>
              <w:pStyle w:val="Question"/>
              <w:keepNext/>
              <w:tabs>
                <w:tab w:val="clear" w:pos="284"/>
                <w:tab w:val="left" w:pos="1418"/>
                <w:tab w:val="left" w:pos="2552"/>
              </w:tabs>
              <w:spacing w:before="0"/>
              <w:ind w:left="28" w:firstLine="0"/>
              <w:rPr>
                <w:rFonts w:ascii="Verdana" w:hAnsi="Verdana"/>
              </w:rPr>
            </w:pPr>
            <w:r w:rsidRPr="009E6C6E">
              <w:rPr>
                <w:rFonts w:ascii="Verdana" w:hAnsi="Verdana"/>
              </w:rPr>
              <w:fldChar w:fldCharType="begin">
                <w:ffData>
                  <w:name w:val="Text7"/>
                  <w:enabled/>
                  <w:calcOnExit w:val="0"/>
                  <w:textInput/>
                </w:ffData>
              </w:fldChar>
            </w:r>
            <w:r w:rsidRPr="009E6C6E">
              <w:rPr>
                <w:rFonts w:ascii="Verdana" w:hAnsi="Verdana"/>
              </w:rPr>
              <w:instrText xml:space="preserve"> FORMTEXT </w:instrText>
            </w:r>
            <w:r w:rsidRPr="009E6C6E">
              <w:rPr>
                <w:rFonts w:ascii="Verdana" w:hAnsi="Verdana"/>
              </w:rPr>
            </w:r>
            <w:r w:rsidRPr="009E6C6E">
              <w:rPr>
                <w:rFonts w:ascii="Verdana" w:hAnsi="Verdana"/>
              </w:rPr>
              <w:fldChar w:fldCharType="separate"/>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rPr>
              <w:fldChar w:fldCharType="end"/>
            </w:r>
          </w:p>
        </w:tc>
      </w:tr>
    </w:tbl>
    <w:p w14:paraId="6D2685C0" w14:textId="77777777" w:rsidR="00950AFF" w:rsidRPr="009E6C6E" w:rsidRDefault="00950AFF" w:rsidP="00950AFF">
      <w:pPr>
        <w:pStyle w:val="Questionnote"/>
        <w:keepNext/>
        <w:spacing w:before="20" w:after="0"/>
        <w:ind w:left="284"/>
        <w:rPr>
          <w:rFonts w:ascii="Verdana" w:hAnsi="Verdana"/>
        </w:rPr>
      </w:pPr>
      <w:r w:rsidRPr="009E6C6E">
        <w:rPr>
          <w:rFonts w:ascii="Verdana" w:hAnsi="Verdana"/>
        </w:rPr>
        <w:t>Percentage of shares or voting rights held in the applicant firm</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tblGrid>
      <w:tr w:rsidR="00950AFF" w:rsidRPr="009E6C6E" w14:paraId="071D4DA8" w14:textId="77777777" w:rsidTr="003372BF">
        <w:trPr>
          <w:trHeight w:hRule="exact" w:val="397"/>
        </w:trPr>
        <w:tc>
          <w:tcPr>
            <w:tcW w:w="1701" w:type="dxa"/>
            <w:vAlign w:val="center"/>
          </w:tcPr>
          <w:p w14:paraId="79E5FCB9" w14:textId="77777777" w:rsidR="00950AFF" w:rsidRPr="009E6C6E" w:rsidRDefault="00950AFF" w:rsidP="003372BF">
            <w:pPr>
              <w:pStyle w:val="Question"/>
              <w:keepNext/>
              <w:tabs>
                <w:tab w:val="clear" w:pos="284"/>
                <w:tab w:val="left" w:pos="2552"/>
              </w:tabs>
              <w:spacing w:before="0"/>
              <w:ind w:left="28" w:firstLine="0"/>
              <w:rPr>
                <w:rFonts w:ascii="Verdana" w:hAnsi="Verdana"/>
              </w:rPr>
            </w:pPr>
            <w:r w:rsidRPr="009E6C6E">
              <w:rPr>
                <w:rFonts w:ascii="Verdana" w:hAnsi="Verdana"/>
              </w:rPr>
              <w:fldChar w:fldCharType="begin">
                <w:ffData>
                  <w:name w:val="Text7"/>
                  <w:enabled/>
                  <w:calcOnExit w:val="0"/>
                  <w:textInput/>
                </w:ffData>
              </w:fldChar>
            </w:r>
            <w:r w:rsidRPr="009E6C6E">
              <w:rPr>
                <w:rFonts w:ascii="Verdana" w:hAnsi="Verdana"/>
              </w:rPr>
              <w:instrText xml:space="preserve"> FORMTEXT </w:instrText>
            </w:r>
            <w:r w:rsidRPr="009E6C6E">
              <w:rPr>
                <w:rFonts w:ascii="Verdana" w:hAnsi="Verdana"/>
              </w:rPr>
            </w:r>
            <w:r w:rsidRPr="009E6C6E">
              <w:rPr>
                <w:rFonts w:ascii="Verdana" w:hAnsi="Verdana"/>
              </w:rPr>
              <w:fldChar w:fldCharType="separate"/>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rPr>
              <w:fldChar w:fldCharType="end"/>
            </w:r>
            <w:r w:rsidRPr="009E6C6E">
              <w:rPr>
                <w:rFonts w:ascii="Verdana" w:hAnsi="Verdana"/>
              </w:rPr>
              <w:t>%</w:t>
            </w:r>
          </w:p>
        </w:tc>
      </w:tr>
    </w:tbl>
    <w:p w14:paraId="0A38D0AB" w14:textId="77777777" w:rsidR="00950AFF" w:rsidRPr="009E6C6E" w:rsidRDefault="00950AFF" w:rsidP="00950AFF">
      <w:pPr>
        <w:pStyle w:val="Questionnote"/>
        <w:keepNext/>
        <w:spacing w:before="20" w:after="0"/>
        <w:ind w:left="284"/>
        <w:rPr>
          <w:rFonts w:ascii="Verdana" w:hAnsi="Verdana"/>
        </w:rPr>
      </w:pPr>
      <w:r w:rsidRPr="009E6C6E">
        <w:rPr>
          <w:rFonts w:ascii="Verdana" w:hAnsi="Verdana"/>
        </w:rPr>
        <w:t>Percentage of shares or voting rights held in the applicant firm's parent(s)</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tblGrid>
      <w:tr w:rsidR="00950AFF" w:rsidRPr="009E6C6E" w14:paraId="52957ED8" w14:textId="77777777" w:rsidTr="003372BF">
        <w:trPr>
          <w:trHeight w:hRule="exact" w:val="397"/>
        </w:trPr>
        <w:tc>
          <w:tcPr>
            <w:tcW w:w="1701" w:type="dxa"/>
            <w:vAlign w:val="center"/>
          </w:tcPr>
          <w:p w14:paraId="40A9F129" w14:textId="77777777" w:rsidR="00950AFF" w:rsidRPr="009E6C6E" w:rsidRDefault="00950AFF" w:rsidP="003372BF">
            <w:pPr>
              <w:pStyle w:val="Question"/>
              <w:tabs>
                <w:tab w:val="clear" w:pos="284"/>
              </w:tabs>
              <w:spacing w:before="0" w:after="0"/>
              <w:ind w:left="28" w:right="0" w:firstLine="0"/>
              <w:rPr>
                <w:rFonts w:ascii="Verdana" w:hAnsi="Verdana"/>
              </w:rPr>
            </w:pPr>
            <w:r w:rsidRPr="009E6C6E">
              <w:rPr>
                <w:rFonts w:ascii="Verdana" w:hAnsi="Verdana"/>
              </w:rPr>
              <w:fldChar w:fldCharType="begin">
                <w:ffData>
                  <w:name w:val="Text7"/>
                  <w:enabled/>
                  <w:calcOnExit w:val="0"/>
                  <w:textInput/>
                </w:ffData>
              </w:fldChar>
            </w:r>
            <w:r w:rsidRPr="009E6C6E">
              <w:rPr>
                <w:rFonts w:ascii="Verdana" w:hAnsi="Verdana"/>
              </w:rPr>
              <w:instrText xml:space="preserve"> FORMTEXT </w:instrText>
            </w:r>
            <w:r w:rsidRPr="009E6C6E">
              <w:rPr>
                <w:rFonts w:ascii="Verdana" w:hAnsi="Verdana"/>
              </w:rPr>
            </w:r>
            <w:r w:rsidRPr="009E6C6E">
              <w:rPr>
                <w:rFonts w:ascii="Verdana" w:hAnsi="Verdana"/>
              </w:rPr>
              <w:fldChar w:fldCharType="separate"/>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rPr>
              <w:fldChar w:fldCharType="end"/>
            </w:r>
            <w:r w:rsidRPr="009E6C6E">
              <w:rPr>
                <w:rFonts w:ascii="Verdana" w:hAnsi="Verdana"/>
              </w:rPr>
              <w:t>%</w:t>
            </w:r>
          </w:p>
        </w:tc>
      </w:tr>
    </w:tbl>
    <w:p w14:paraId="4C301336" w14:textId="77777777" w:rsidR="00950AFF" w:rsidRPr="009E6C6E" w:rsidRDefault="00950AFF" w:rsidP="00950AFF">
      <w:pPr>
        <w:pStyle w:val="Questionnote"/>
        <w:keepNext/>
        <w:spacing w:before="180" w:after="0"/>
        <w:ind w:left="284"/>
        <w:rPr>
          <w:rFonts w:ascii="Verdana" w:hAnsi="Verdana"/>
          <w:b/>
        </w:rPr>
      </w:pPr>
      <w:r w:rsidRPr="009E6C6E">
        <w:rPr>
          <w:rFonts w:ascii="Verdana" w:hAnsi="Verdana"/>
          <w:b/>
        </w:rPr>
        <w:lastRenderedPageBreak/>
        <w:t>Controller 4</w:t>
      </w:r>
    </w:p>
    <w:p w14:paraId="6B5DEA49" w14:textId="77777777" w:rsidR="00950AFF" w:rsidRPr="009E6C6E" w:rsidRDefault="00950AFF" w:rsidP="00950AFF">
      <w:pPr>
        <w:pStyle w:val="Questionnote"/>
        <w:keepNext/>
        <w:spacing w:before="20" w:after="0"/>
        <w:ind w:left="284"/>
        <w:rPr>
          <w:rFonts w:ascii="Verdana" w:hAnsi="Verdana"/>
        </w:rPr>
      </w:pPr>
      <w:r w:rsidRPr="009E6C6E">
        <w:rPr>
          <w:rFonts w:ascii="Verdana" w:hAnsi="Verdana"/>
        </w:rPr>
        <w:t>Name</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950AFF" w:rsidRPr="009E6C6E" w14:paraId="391353B7" w14:textId="77777777" w:rsidTr="003372BF">
        <w:trPr>
          <w:trHeight w:val="397"/>
        </w:trPr>
        <w:tc>
          <w:tcPr>
            <w:tcW w:w="6804" w:type="dxa"/>
            <w:vAlign w:val="center"/>
          </w:tcPr>
          <w:p w14:paraId="0CF1F366" w14:textId="77777777" w:rsidR="00950AFF" w:rsidRPr="009E6C6E" w:rsidRDefault="00950AFF" w:rsidP="003372BF">
            <w:pPr>
              <w:pStyle w:val="Question"/>
              <w:keepNext/>
              <w:tabs>
                <w:tab w:val="clear" w:pos="284"/>
                <w:tab w:val="left" w:pos="1418"/>
                <w:tab w:val="left" w:pos="2552"/>
              </w:tabs>
              <w:spacing w:before="0"/>
              <w:ind w:left="28" w:firstLine="0"/>
              <w:rPr>
                <w:rFonts w:ascii="Verdana" w:hAnsi="Verdana"/>
              </w:rPr>
            </w:pPr>
            <w:r w:rsidRPr="009E6C6E">
              <w:rPr>
                <w:rFonts w:ascii="Verdana" w:hAnsi="Verdana"/>
              </w:rPr>
              <w:fldChar w:fldCharType="begin">
                <w:ffData>
                  <w:name w:val="Text7"/>
                  <w:enabled/>
                  <w:calcOnExit w:val="0"/>
                  <w:textInput/>
                </w:ffData>
              </w:fldChar>
            </w:r>
            <w:r w:rsidRPr="009E6C6E">
              <w:rPr>
                <w:rFonts w:ascii="Verdana" w:hAnsi="Verdana"/>
              </w:rPr>
              <w:instrText xml:space="preserve"> FORMTEXT </w:instrText>
            </w:r>
            <w:r w:rsidRPr="009E6C6E">
              <w:rPr>
                <w:rFonts w:ascii="Verdana" w:hAnsi="Verdana"/>
              </w:rPr>
            </w:r>
            <w:r w:rsidRPr="009E6C6E">
              <w:rPr>
                <w:rFonts w:ascii="Verdana" w:hAnsi="Verdana"/>
              </w:rPr>
              <w:fldChar w:fldCharType="separate"/>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rPr>
              <w:fldChar w:fldCharType="end"/>
            </w:r>
          </w:p>
        </w:tc>
      </w:tr>
    </w:tbl>
    <w:p w14:paraId="357F6E25" w14:textId="77777777" w:rsidR="00950AFF" w:rsidRPr="009E6C6E" w:rsidRDefault="00950AFF" w:rsidP="00950AFF">
      <w:pPr>
        <w:pStyle w:val="Questionnote"/>
        <w:keepNext/>
        <w:spacing w:before="20" w:after="0"/>
        <w:ind w:left="284"/>
        <w:rPr>
          <w:rFonts w:ascii="Verdana" w:hAnsi="Verdana"/>
        </w:rPr>
      </w:pPr>
      <w:r w:rsidRPr="009E6C6E">
        <w:rPr>
          <w:rFonts w:ascii="Verdana" w:hAnsi="Verdana"/>
        </w:rPr>
        <w:t>Legal status of controller, eg individual, partnership, limited company</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950AFF" w:rsidRPr="009E6C6E" w14:paraId="51CB790E" w14:textId="77777777" w:rsidTr="003372BF">
        <w:trPr>
          <w:trHeight w:val="397"/>
        </w:trPr>
        <w:tc>
          <w:tcPr>
            <w:tcW w:w="6804" w:type="dxa"/>
            <w:vAlign w:val="center"/>
          </w:tcPr>
          <w:p w14:paraId="74B15309" w14:textId="77777777" w:rsidR="00950AFF" w:rsidRPr="009E6C6E" w:rsidRDefault="00950AFF" w:rsidP="003372BF">
            <w:pPr>
              <w:pStyle w:val="Question"/>
              <w:keepNext/>
              <w:tabs>
                <w:tab w:val="clear" w:pos="284"/>
                <w:tab w:val="left" w:pos="1418"/>
                <w:tab w:val="left" w:pos="2552"/>
              </w:tabs>
              <w:spacing w:before="0"/>
              <w:ind w:left="28" w:firstLine="0"/>
              <w:rPr>
                <w:rFonts w:ascii="Verdana" w:hAnsi="Verdana"/>
              </w:rPr>
            </w:pPr>
            <w:r w:rsidRPr="009E6C6E">
              <w:rPr>
                <w:rFonts w:ascii="Verdana" w:hAnsi="Verdana"/>
              </w:rPr>
              <w:fldChar w:fldCharType="begin">
                <w:ffData>
                  <w:name w:val="Text7"/>
                  <w:enabled/>
                  <w:calcOnExit w:val="0"/>
                  <w:textInput/>
                </w:ffData>
              </w:fldChar>
            </w:r>
            <w:r w:rsidRPr="009E6C6E">
              <w:rPr>
                <w:rFonts w:ascii="Verdana" w:hAnsi="Verdana"/>
              </w:rPr>
              <w:instrText xml:space="preserve"> FORMTEXT </w:instrText>
            </w:r>
            <w:r w:rsidRPr="009E6C6E">
              <w:rPr>
                <w:rFonts w:ascii="Verdana" w:hAnsi="Verdana"/>
              </w:rPr>
            </w:r>
            <w:r w:rsidRPr="009E6C6E">
              <w:rPr>
                <w:rFonts w:ascii="Verdana" w:hAnsi="Verdana"/>
              </w:rPr>
              <w:fldChar w:fldCharType="separate"/>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rPr>
              <w:fldChar w:fldCharType="end"/>
            </w:r>
          </w:p>
        </w:tc>
      </w:tr>
    </w:tbl>
    <w:p w14:paraId="05EFE070" w14:textId="77777777" w:rsidR="00950AFF" w:rsidRPr="009E6C6E" w:rsidRDefault="00950AFF" w:rsidP="00950AFF">
      <w:pPr>
        <w:pStyle w:val="Questionnote"/>
        <w:keepNext/>
        <w:spacing w:before="20" w:after="0"/>
        <w:ind w:left="284"/>
        <w:rPr>
          <w:rFonts w:ascii="Verdana" w:hAnsi="Verdana"/>
        </w:rPr>
      </w:pPr>
      <w:r w:rsidRPr="009E6C6E">
        <w:rPr>
          <w:rFonts w:ascii="Verdana" w:hAnsi="Verdana"/>
        </w:rPr>
        <w:t>Percentage of shares or voting rights held in the applicant firm</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tblGrid>
      <w:tr w:rsidR="00950AFF" w:rsidRPr="009E6C6E" w14:paraId="34BD41E4" w14:textId="77777777" w:rsidTr="003372BF">
        <w:trPr>
          <w:trHeight w:hRule="exact" w:val="397"/>
        </w:trPr>
        <w:tc>
          <w:tcPr>
            <w:tcW w:w="1701" w:type="dxa"/>
            <w:vAlign w:val="center"/>
          </w:tcPr>
          <w:p w14:paraId="5E81CDB3" w14:textId="77777777" w:rsidR="00950AFF" w:rsidRPr="009E6C6E" w:rsidRDefault="00950AFF" w:rsidP="003372BF">
            <w:pPr>
              <w:pStyle w:val="Question"/>
              <w:keepNext/>
              <w:tabs>
                <w:tab w:val="clear" w:pos="284"/>
                <w:tab w:val="left" w:pos="2552"/>
              </w:tabs>
              <w:spacing w:before="0" w:after="0"/>
              <w:ind w:left="28" w:firstLine="0"/>
              <w:rPr>
                <w:rFonts w:ascii="Verdana" w:hAnsi="Verdana"/>
              </w:rPr>
            </w:pPr>
            <w:r w:rsidRPr="009E6C6E">
              <w:rPr>
                <w:rFonts w:ascii="Verdana" w:hAnsi="Verdana"/>
              </w:rPr>
              <w:fldChar w:fldCharType="begin">
                <w:ffData>
                  <w:name w:val="Text7"/>
                  <w:enabled/>
                  <w:calcOnExit w:val="0"/>
                  <w:textInput/>
                </w:ffData>
              </w:fldChar>
            </w:r>
            <w:r w:rsidRPr="009E6C6E">
              <w:rPr>
                <w:rFonts w:ascii="Verdana" w:hAnsi="Verdana"/>
              </w:rPr>
              <w:instrText xml:space="preserve"> FORMTEXT </w:instrText>
            </w:r>
            <w:r w:rsidRPr="009E6C6E">
              <w:rPr>
                <w:rFonts w:ascii="Verdana" w:hAnsi="Verdana"/>
              </w:rPr>
            </w:r>
            <w:r w:rsidRPr="009E6C6E">
              <w:rPr>
                <w:rFonts w:ascii="Verdana" w:hAnsi="Verdana"/>
              </w:rPr>
              <w:fldChar w:fldCharType="separate"/>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rPr>
              <w:fldChar w:fldCharType="end"/>
            </w:r>
            <w:r w:rsidRPr="009E6C6E">
              <w:rPr>
                <w:rFonts w:ascii="Verdana" w:hAnsi="Verdana"/>
              </w:rPr>
              <w:t>%</w:t>
            </w:r>
          </w:p>
        </w:tc>
      </w:tr>
    </w:tbl>
    <w:p w14:paraId="5B9596F3" w14:textId="77777777" w:rsidR="00950AFF" w:rsidRPr="009E6C6E" w:rsidRDefault="00950AFF" w:rsidP="00950AFF">
      <w:pPr>
        <w:pStyle w:val="Questionnote"/>
        <w:keepNext/>
        <w:spacing w:before="20" w:after="0"/>
        <w:ind w:left="284"/>
        <w:rPr>
          <w:rFonts w:ascii="Verdana" w:hAnsi="Verdana"/>
        </w:rPr>
      </w:pPr>
      <w:r w:rsidRPr="009E6C6E">
        <w:rPr>
          <w:rFonts w:ascii="Verdana" w:hAnsi="Verdana"/>
        </w:rPr>
        <w:t>Percentage of shares or voting rights held in the applicant firm's parent(s)</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tblGrid>
      <w:tr w:rsidR="00950AFF" w:rsidRPr="009E6C6E" w14:paraId="12EB94C6" w14:textId="77777777" w:rsidTr="003372BF">
        <w:trPr>
          <w:trHeight w:hRule="exact" w:val="397"/>
        </w:trPr>
        <w:tc>
          <w:tcPr>
            <w:tcW w:w="1701" w:type="dxa"/>
            <w:vAlign w:val="center"/>
          </w:tcPr>
          <w:p w14:paraId="14CCE14A" w14:textId="77777777" w:rsidR="00950AFF" w:rsidRPr="009E6C6E" w:rsidRDefault="00950AFF" w:rsidP="003372BF">
            <w:pPr>
              <w:pStyle w:val="Question"/>
              <w:tabs>
                <w:tab w:val="clear" w:pos="284"/>
              </w:tabs>
              <w:spacing w:before="0" w:after="0"/>
              <w:ind w:left="28" w:right="0" w:firstLine="0"/>
              <w:rPr>
                <w:rFonts w:ascii="Verdana" w:hAnsi="Verdana"/>
              </w:rPr>
            </w:pPr>
            <w:r w:rsidRPr="009E6C6E">
              <w:rPr>
                <w:rFonts w:ascii="Verdana" w:hAnsi="Verdana"/>
              </w:rPr>
              <w:fldChar w:fldCharType="begin">
                <w:ffData>
                  <w:name w:val="Text7"/>
                  <w:enabled/>
                  <w:calcOnExit w:val="0"/>
                  <w:textInput/>
                </w:ffData>
              </w:fldChar>
            </w:r>
            <w:r w:rsidRPr="009E6C6E">
              <w:rPr>
                <w:rFonts w:ascii="Verdana" w:hAnsi="Verdana"/>
              </w:rPr>
              <w:instrText xml:space="preserve"> FORMTEXT </w:instrText>
            </w:r>
            <w:r w:rsidRPr="009E6C6E">
              <w:rPr>
                <w:rFonts w:ascii="Verdana" w:hAnsi="Verdana"/>
              </w:rPr>
            </w:r>
            <w:r w:rsidRPr="009E6C6E">
              <w:rPr>
                <w:rFonts w:ascii="Verdana" w:hAnsi="Verdana"/>
              </w:rPr>
              <w:fldChar w:fldCharType="separate"/>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rPr>
              <w:fldChar w:fldCharType="end"/>
            </w:r>
            <w:r w:rsidRPr="009E6C6E">
              <w:rPr>
                <w:rFonts w:ascii="Verdana" w:hAnsi="Verdana"/>
              </w:rPr>
              <w:t>%</w:t>
            </w:r>
          </w:p>
        </w:tc>
      </w:tr>
    </w:tbl>
    <w:p w14:paraId="72B72EF1" w14:textId="77777777" w:rsidR="00950AFF" w:rsidRPr="009E6C6E" w:rsidRDefault="00950AFF" w:rsidP="00950AFF">
      <w:pPr>
        <w:pStyle w:val="Questionnote"/>
        <w:keepNext/>
        <w:spacing w:before="180" w:after="0"/>
        <w:ind w:left="284"/>
        <w:rPr>
          <w:rFonts w:ascii="Verdana" w:hAnsi="Verdana"/>
          <w:b/>
        </w:rPr>
      </w:pPr>
      <w:r w:rsidRPr="009E6C6E">
        <w:rPr>
          <w:rFonts w:ascii="Verdana" w:hAnsi="Verdana"/>
          <w:b/>
        </w:rPr>
        <w:t>Controller 5</w:t>
      </w:r>
    </w:p>
    <w:p w14:paraId="7890CA89" w14:textId="77777777" w:rsidR="00950AFF" w:rsidRPr="009E6C6E" w:rsidRDefault="00950AFF" w:rsidP="00950AFF">
      <w:pPr>
        <w:pStyle w:val="Questionnote"/>
        <w:keepNext/>
        <w:spacing w:before="20" w:after="0"/>
        <w:ind w:left="284"/>
        <w:rPr>
          <w:rFonts w:ascii="Verdana" w:hAnsi="Verdana"/>
        </w:rPr>
      </w:pPr>
      <w:r w:rsidRPr="009E6C6E">
        <w:rPr>
          <w:rFonts w:ascii="Verdana" w:hAnsi="Verdana"/>
        </w:rPr>
        <w:t>Name</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950AFF" w:rsidRPr="009E6C6E" w14:paraId="320A6BEF" w14:textId="77777777" w:rsidTr="003372BF">
        <w:trPr>
          <w:trHeight w:val="397"/>
        </w:trPr>
        <w:tc>
          <w:tcPr>
            <w:tcW w:w="6804" w:type="dxa"/>
            <w:vAlign w:val="center"/>
          </w:tcPr>
          <w:p w14:paraId="65B6D4B1" w14:textId="77777777" w:rsidR="00950AFF" w:rsidRPr="009E6C6E" w:rsidRDefault="00950AFF" w:rsidP="003372BF">
            <w:pPr>
              <w:pStyle w:val="Question"/>
              <w:keepNext/>
              <w:tabs>
                <w:tab w:val="clear" w:pos="284"/>
                <w:tab w:val="left" w:pos="1418"/>
                <w:tab w:val="left" w:pos="2552"/>
              </w:tabs>
              <w:spacing w:before="0"/>
              <w:ind w:left="28" w:firstLine="0"/>
              <w:rPr>
                <w:rFonts w:ascii="Verdana" w:hAnsi="Verdana"/>
              </w:rPr>
            </w:pPr>
            <w:r w:rsidRPr="009E6C6E">
              <w:rPr>
                <w:rFonts w:ascii="Verdana" w:hAnsi="Verdana"/>
              </w:rPr>
              <w:fldChar w:fldCharType="begin">
                <w:ffData>
                  <w:name w:val="Text7"/>
                  <w:enabled/>
                  <w:calcOnExit w:val="0"/>
                  <w:textInput/>
                </w:ffData>
              </w:fldChar>
            </w:r>
            <w:r w:rsidRPr="009E6C6E">
              <w:rPr>
                <w:rFonts w:ascii="Verdana" w:hAnsi="Verdana"/>
              </w:rPr>
              <w:instrText xml:space="preserve"> FORMTEXT </w:instrText>
            </w:r>
            <w:r w:rsidRPr="009E6C6E">
              <w:rPr>
                <w:rFonts w:ascii="Verdana" w:hAnsi="Verdana"/>
              </w:rPr>
            </w:r>
            <w:r w:rsidRPr="009E6C6E">
              <w:rPr>
                <w:rFonts w:ascii="Verdana" w:hAnsi="Verdana"/>
              </w:rPr>
              <w:fldChar w:fldCharType="separate"/>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rPr>
              <w:fldChar w:fldCharType="end"/>
            </w:r>
          </w:p>
        </w:tc>
      </w:tr>
    </w:tbl>
    <w:p w14:paraId="54DB7D4D" w14:textId="77777777" w:rsidR="00950AFF" w:rsidRPr="009E6C6E" w:rsidRDefault="00950AFF" w:rsidP="00950AFF">
      <w:pPr>
        <w:pStyle w:val="Questionnote"/>
        <w:keepNext/>
        <w:spacing w:before="20" w:after="0"/>
        <w:ind w:left="284"/>
        <w:rPr>
          <w:rFonts w:ascii="Verdana" w:hAnsi="Verdana"/>
        </w:rPr>
      </w:pPr>
      <w:r w:rsidRPr="009E6C6E">
        <w:rPr>
          <w:rFonts w:ascii="Verdana" w:hAnsi="Verdana"/>
        </w:rPr>
        <w:t>Legal status of controller, eg individual, partnership, limited company</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950AFF" w:rsidRPr="009E6C6E" w14:paraId="7F49E563" w14:textId="77777777" w:rsidTr="003372BF">
        <w:trPr>
          <w:trHeight w:val="397"/>
        </w:trPr>
        <w:tc>
          <w:tcPr>
            <w:tcW w:w="6804" w:type="dxa"/>
            <w:vAlign w:val="center"/>
          </w:tcPr>
          <w:p w14:paraId="0362C5C6" w14:textId="77777777" w:rsidR="00950AFF" w:rsidRPr="009E6C6E" w:rsidRDefault="00950AFF" w:rsidP="003372BF">
            <w:pPr>
              <w:pStyle w:val="Question"/>
              <w:keepNext/>
              <w:tabs>
                <w:tab w:val="clear" w:pos="284"/>
                <w:tab w:val="left" w:pos="1418"/>
                <w:tab w:val="left" w:pos="2552"/>
              </w:tabs>
              <w:spacing w:before="0"/>
              <w:ind w:left="28" w:firstLine="0"/>
              <w:rPr>
                <w:rFonts w:ascii="Verdana" w:hAnsi="Verdana"/>
              </w:rPr>
            </w:pPr>
            <w:r w:rsidRPr="009E6C6E">
              <w:rPr>
                <w:rFonts w:ascii="Verdana" w:hAnsi="Verdana"/>
              </w:rPr>
              <w:fldChar w:fldCharType="begin">
                <w:ffData>
                  <w:name w:val="Text7"/>
                  <w:enabled/>
                  <w:calcOnExit w:val="0"/>
                  <w:textInput/>
                </w:ffData>
              </w:fldChar>
            </w:r>
            <w:r w:rsidRPr="009E6C6E">
              <w:rPr>
                <w:rFonts w:ascii="Verdana" w:hAnsi="Verdana"/>
              </w:rPr>
              <w:instrText xml:space="preserve"> FORMTEXT </w:instrText>
            </w:r>
            <w:r w:rsidRPr="009E6C6E">
              <w:rPr>
                <w:rFonts w:ascii="Verdana" w:hAnsi="Verdana"/>
              </w:rPr>
            </w:r>
            <w:r w:rsidRPr="009E6C6E">
              <w:rPr>
                <w:rFonts w:ascii="Verdana" w:hAnsi="Verdana"/>
              </w:rPr>
              <w:fldChar w:fldCharType="separate"/>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rPr>
              <w:fldChar w:fldCharType="end"/>
            </w:r>
          </w:p>
        </w:tc>
      </w:tr>
    </w:tbl>
    <w:p w14:paraId="50F20A77" w14:textId="77777777" w:rsidR="00950AFF" w:rsidRPr="009E6C6E" w:rsidRDefault="00950AFF" w:rsidP="00950AFF">
      <w:pPr>
        <w:pStyle w:val="Questionnote"/>
        <w:keepNext/>
        <w:spacing w:before="20" w:after="0"/>
        <w:ind w:left="284"/>
        <w:rPr>
          <w:rFonts w:ascii="Verdana" w:hAnsi="Verdana"/>
        </w:rPr>
      </w:pPr>
      <w:r w:rsidRPr="009E6C6E">
        <w:rPr>
          <w:rFonts w:ascii="Verdana" w:hAnsi="Verdana"/>
        </w:rPr>
        <w:t>Percentage of shares or voting rights held in the applicant firm</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tblGrid>
      <w:tr w:rsidR="00950AFF" w:rsidRPr="009E6C6E" w14:paraId="3758FFB2" w14:textId="77777777" w:rsidTr="003372BF">
        <w:trPr>
          <w:trHeight w:hRule="exact" w:val="397"/>
        </w:trPr>
        <w:tc>
          <w:tcPr>
            <w:tcW w:w="1701" w:type="dxa"/>
            <w:vAlign w:val="center"/>
          </w:tcPr>
          <w:p w14:paraId="708848AD" w14:textId="77777777" w:rsidR="00950AFF" w:rsidRPr="009E6C6E" w:rsidRDefault="00950AFF" w:rsidP="003372BF">
            <w:pPr>
              <w:pStyle w:val="Question"/>
              <w:keepNext/>
              <w:tabs>
                <w:tab w:val="clear" w:pos="284"/>
                <w:tab w:val="left" w:pos="2552"/>
              </w:tabs>
              <w:spacing w:before="0" w:after="0"/>
              <w:ind w:left="28" w:firstLine="0"/>
              <w:rPr>
                <w:rFonts w:ascii="Verdana" w:hAnsi="Verdana"/>
              </w:rPr>
            </w:pPr>
            <w:r w:rsidRPr="009E6C6E">
              <w:rPr>
                <w:rFonts w:ascii="Verdana" w:hAnsi="Verdana"/>
              </w:rPr>
              <w:fldChar w:fldCharType="begin">
                <w:ffData>
                  <w:name w:val="Text7"/>
                  <w:enabled/>
                  <w:calcOnExit w:val="0"/>
                  <w:textInput/>
                </w:ffData>
              </w:fldChar>
            </w:r>
            <w:r w:rsidRPr="009E6C6E">
              <w:rPr>
                <w:rFonts w:ascii="Verdana" w:hAnsi="Verdana"/>
              </w:rPr>
              <w:instrText xml:space="preserve"> FORMTEXT </w:instrText>
            </w:r>
            <w:r w:rsidRPr="009E6C6E">
              <w:rPr>
                <w:rFonts w:ascii="Verdana" w:hAnsi="Verdana"/>
              </w:rPr>
            </w:r>
            <w:r w:rsidRPr="009E6C6E">
              <w:rPr>
                <w:rFonts w:ascii="Verdana" w:hAnsi="Verdana"/>
              </w:rPr>
              <w:fldChar w:fldCharType="separate"/>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rPr>
              <w:fldChar w:fldCharType="end"/>
            </w:r>
            <w:r w:rsidRPr="009E6C6E">
              <w:rPr>
                <w:rFonts w:ascii="Verdana" w:hAnsi="Verdana"/>
              </w:rPr>
              <w:t>%</w:t>
            </w:r>
          </w:p>
        </w:tc>
      </w:tr>
    </w:tbl>
    <w:p w14:paraId="6C562A66" w14:textId="77777777" w:rsidR="00950AFF" w:rsidRPr="009E6C6E" w:rsidRDefault="00950AFF" w:rsidP="00950AFF">
      <w:pPr>
        <w:pStyle w:val="Questionnote"/>
        <w:keepNext/>
        <w:spacing w:before="20" w:after="0"/>
        <w:ind w:left="284"/>
        <w:rPr>
          <w:rFonts w:ascii="Verdana" w:hAnsi="Verdana"/>
        </w:rPr>
      </w:pPr>
      <w:r w:rsidRPr="009E6C6E">
        <w:rPr>
          <w:rFonts w:ascii="Verdana" w:hAnsi="Verdana"/>
        </w:rPr>
        <w:t>Percentage of shares or voting rights held in the applicant firm's parent(s)</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tblGrid>
      <w:tr w:rsidR="00950AFF" w:rsidRPr="009E6C6E" w14:paraId="29AB5700" w14:textId="77777777" w:rsidTr="003372BF">
        <w:trPr>
          <w:trHeight w:hRule="exact" w:val="397"/>
        </w:trPr>
        <w:tc>
          <w:tcPr>
            <w:tcW w:w="1701" w:type="dxa"/>
            <w:vAlign w:val="center"/>
          </w:tcPr>
          <w:p w14:paraId="40A589FC" w14:textId="77777777" w:rsidR="00950AFF" w:rsidRPr="009E6C6E" w:rsidRDefault="00950AFF" w:rsidP="003372BF">
            <w:pPr>
              <w:pStyle w:val="Question"/>
              <w:tabs>
                <w:tab w:val="clear" w:pos="284"/>
              </w:tabs>
              <w:spacing w:before="0" w:after="0"/>
              <w:ind w:left="28" w:right="0" w:firstLine="0"/>
              <w:rPr>
                <w:rFonts w:ascii="Verdana" w:hAnsi="Verdana"/>
              </w:rPr>
            </w:pPr>
            <w:r w:rsidRPr="009E6C6E">
              <w:rPr>
                <w:rFonts w:ascii="Verdana" w:hAnsi="Verdana"/>
              </w:rPr>
              <w:fldChar w:fldCharType="begin">
                <w:ffData>
                  <w:name w:val="Text7"/>
                  <w:enabled/>
                  <w:calcOnExit w:val="0"/>
                  <w:textInput/>
                </w:ffData>
              </w:fldChar>
            </w:r>
            <w:r w:rsidRPr="009E6C6E">
              <w:rPr>
                <w:rFonts w:ascii="Verdana" w:hAnsi="Verdana"/>
              </w:rPr>
              <w:instrText xml:space="preserve"> FORMTEXT </w:instrText>
            </w:r>
            <w:r w:rsidRPr="009E6C6E">
              <w:rPr>
                <w:rFonts w:ascii="Verdana" w:hAnsi="Verdana"/>
              </w:rPr>
            </w:r>
            <w:r w:rsidRPr="009E6C6E">
              <w:rPr>
                <w:rFonts w:ascii="Verdana" w:hAnsi="Verdana"/>
              </w:rPr>
              <w:fldChar w:fldCharType="separate"/>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noProof/>
              </w:rPr>
              <w:t> </w:t>
            </w:r>
            <w:r w:rsidRPr="009E6C6E">
              <w:rPr>
                <w:rFonts w:ascii="Verdana" w:hAnsi="Verdana"/>
              </w:rPr>
              <w:fldChar w:fldCharType="end"/>
            </w:r>
            <w:r w:rsidRPr="009E6C6E">
              <w:rPr>
                <w:rFonts w:ascii="Verdana" w:hAnsi="Verdana"/>
              </w:rPr>
              <w:t>%</w:t>
            </w:r>
          </w:p>
        </w:tc>
      </w:tr>
    </w:tbl>
    <w:p w14:paraId="2D35554C" w14:textId="77777777" w:rsidR="00950AFF" w:rsidRDefault="00950AFF" w:rsidP="00950AFF">
      <w:pPr>
        <w:pStyle w:val="Question"/>
        <w:keepNext/>
        <w:rPr>
          <w:rFonts w:ascii="Verdana" w:hAnsi="Verdana"/>
          <w:b/>
        </w:rPr>
      </w:pPr>
      <w:r w:rsidRPr="009E6C6E">
        <w:rPr>
          <w:rFonts w:ascii="Verdana" w:hAnsi="Verdana"/>
          <w:b/>
        </w:rPr>
        <w:tab/>
        <w:t>3.2</w:t>
      </w:r>
      <w:r w:rsidRPr="009E6C6E">
        <w:rPr>
          <w:rFonts w:ascii="Verdana" w:hAnsi="Verdana"/>
          <w:b/>
        </w:rPr>
        <w:tab/>
      </w:r>
      <w:r>
        <w:rPr>
          <w:rFonts w:ascii="Verdana" w:hAnsi="Verdana"/>
          <w:b/>
        </w:rPr>
        <w:t>What type of controllers does the applicant firm have?</w:t>
      </w:r>
    </w:p>
    <w:p w14:paraId="72160439" w14:textId="77777777" w:rsidR="00950AFF" w:rsidRDefault="00950AFF" w:rsidP="00950AFF">
      <w:pPr>
        <w:pStyle w:val="Qsyesno"/>
        <w:keepNext/>
        <w:tabs>
          <w:tab w:val="left" w:pos="4440"/>
        </w:tabs>
        <w:rPr>
          <w:rFonts w:ascii="Verdana" w:hAnsi="Verdana"/>
        </w:rPr>
      </w:pPr>
      <w:r w:rsidRPr="005F5A67">
        <w:rPr>
          <w:rFonts w:ascii="Verdana" w:hAnsi="Verdana"/>
        </w:rPr>
        <w:fldChar w:fldCharType="begin"/>
      </w:r>
      <w:r w:rsidRPr="005F5A67">
        <w:rPr>
          <w:rFonts w:ascii="Verdana" w:hAnsi="Verdana"/>
        </w:rPr>
        <w:instrText xml:space="preserve"> FORMCHECKBOX </w:instrText>
      </w:r>
      <w:r w:rsidRPr="005F5A67">
        <w:rPr>
          <w:rFonts w:ascii="Verdana" w:hAnsi="Verdana"/>
        </w:rPr>
        <w:fldChar w:fldCharType="separate"/>
      </w:r>
      <w:r w:rsidRPr="005F5A67">
        <w:rPr>
          <w:rFonts w:ascii="Verdana" w:hAnsi="Verdana"/>
        </w:rPr>
        <w:fldChar w:fldCharType="end"/>
      </w: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ab/>
        <w:t xml:space="preserve">Body corporate, partnership or trust </w:t>
      </w:r>
      <w:r w:rsidRPr="005F5A67">
        <w:rPr>
          <w:rFonts w:ascii="Webdings" w:eastAsia="Webdings" w:hAnsi="Webdings" w:cs="Webdings"/>
        </w:rPr>
        <w:t>4</w:t>
      </w:r>
      <w:r w:rsidR="00C92744">
        <w:rPr>
          <w:rFonts w:ascii="Verdana" w:hAnsi="Verdana"/>
        </w:rPr>
        <w:t>P</w:t>
      </w:r>
      <w:r w:rsidRPr="009E6C6E">
        <w:rPr>
          <w:rFonts w:ascii="Verdana" w:hAnsi="Verdana"/>
        </w:rPr>
        <w:t>rovide financial statements</w:t>
      </w:r>
      <w:r w:rsidR="003C4CA2">
        <w:rPr>
          <w:rFonts w:ascii="Verdana" w:hAnsi="Verdana"/>
        </w:rPr>
        <w:t xml:space="preserve"> </w:t>
      </w:r>
      <w:r w:rsidR="003C4CA2" w:rsidRPr="006C09B3">
        <w:rPr>
          <w:rFonts w:ascii="Verdana" w:hAnsi="Verdana"/>
        </w:rPr>
        <w:t>for the last three financial periods</w:t>
      </w:r>
      <w:r w:rsidR="00F66BCA" w:rsidRPr="006C09B3">
        <w:rPr>
          <w:rFonts w:ascii="Verdana" w:hAnsi="Verdana"/>
        </w:rPr>
        <w:t>.</w:t>
      </w:r>
      <w:r w:rsidRPr="006C09B3">
        <w:rPr>
          <w:rFonts w:ascii="Verdana" w:hAnsi="Verdana"/>
        </w:rPr>
        <w:t xml:space="preserve"> </w:t>
      </w:r>
    </w:p>
    <w:p w14:paraId="51ACE0B6" w14:textId="77777777" w:rsidR="00950AFF" w:rsidRDefault="00950AFF" w:rsidP="00950AFF">
      <w:pPr>
        <w:pStyle w:val="Questionnote"/>
        <w:keepNext/>
        <w:ind w:left="45"/>
        <w:rPr>
          <w:rFonts w:ascii="Verdana" w:hAnsi="Verdana"/>
        </w:rPr>
      </w:pPr>
      <w:r>
        <w:rPr>
          <w:rFonts w:ascii="Verdana" w:hAnsi="Verdana"/>
        </w:rPr>
        <w:tab/>
      </w:r>
      <w:r w:rsidRPr="009E6C6E">
        <w:rPr>
          <w:rFonts w:ascii="Verdana" w:hAnsi="Verdana"/>
        </w:rPr>
        <w:fldChar w:fldCharType="begin">
          <w:ffData>
            <w:name w:val="Check116"/>
            <w:enabled/>
            <w:calcOnExit w:val="0"/>
            <w:checkBox>
              <w:sizeAuto/>
              <w:default w:val="0"/>
            </w:checkBox>
          </w:ffData>
        </w:fldChar>
      </w:r>
      <w:r w:rsidRPr="009E6C6E">
        <w:rPr>
          <w:rFonts w:ascii="Verdana" w:hAnsi="Verdana"/>
        </w:rPr>
        <w:instrText xml:space="preserve"> FORMCHECKBOX </w:instrText>
      </w:r>
      <w:r w:rsidRPr="009E6C6E">
        <w:rPr>
          <w:rFonts w:ascii="Verdana" w:hAnsi="Verdana"/>
        </w:rPr>
      </w:r>
      <w:r w:rsidRPr="009E6C6E">
        <w:rPr>
          <w:rFonts w:ascii="Verdana" w:hAnsi="Verdana"/>
        </w:rPr>
        <w:fldChar w:fldCharType="separate"/>
      </w:r>
      <w:r w:rsidRPr="009E6C6E">
        <w:rPr>
          <w:rFonts w:ascii="Verdana" w:hAnsi="Verdana"/>
        </w:rPr>
        <w:fldChar w:fldCharType="end"/>
      </w:r>
      <w:r w:rsidRPr="009E6C6E">
        <w:rPr>
          <w:rFonts w:ascii="Verdana" w:hAnsi="Verdana"/>
        </w:rPr>
        <w:t xml:space="preserve"> </w:t>
      </w:r>
      <w:r>
        <w:rPr>
          <w:rFonts w:ascii="Verdana" w:hAnsi="Verdana"/>
        </w:rPr>
        <w:t>Attached</w:t>
      </w:r>
    </w:p>
    <w:p w14:paraId="7035966F" w14:textId="77777777" w:rsidR="00950AFF" w:rsidRPr="005F5A67" w:rsidRDefault="00950AFF" w:rsidP="00950AFF">
      <w:pPr>
        <w:pStyle w:val="Qsyesno"/>
        <w:keepNext/>
        <w:tabs>
          <w:tab w:val="left" w:pos="4440"/>
        </w:tabs>
        <w:rPr>
          <w:rFonts w:ascii="Verdana" w:hAnsi="Verdana"/>
        </w:rPr>
      </w:pPr>
    </w:p>
    <w:p w14:paraId="52D904E1" w14:textId="77777777" w:rsidR="00950AFF" w:rsidRDefault="00950AFF" w:rsidP="00950AFF">
      <w:pPr>
        <w:pStyle w:val="Qsyesno"/>
        <w:keepNext/>
        <w:rPr>
          <w:rFonts w:ascii="Verdana" w:hAnsi="Verdana"/>
        </w:rPr>
      </w:pPr>
      <w:r w:rsidRPr="005F5A67">
        <w:rPr>
          <w:rFonts w:ascii="Verdana" w:hAnsi="Verdana"/>
        </w:rPr>
        <w:fldChar w:fldCharType="begin"/>
      </w:r>
      <w:r w:rsidRPr="005F5A67">
        <w:rPr>
          <w:rFonts w:ascii="Verdana" w:hAnsi="Verdana"/>
        </w:rPr>
        <w:instrText xml:space="preserve"> FORMCHECKBOX </w:instrText>
      </w:r>
      <w:r w:rsidRPr="005F5A67">
        <w:rPr>
          <w:rFonts w:ascii="Verdana" w:hAnsi="Verdana"/>
        </w:rPr>
        <w:fldChar w:fldCharType="separate"/>
      </w:r>
      <w:r w:rsidRPr="005F5A67">
        <w:rPr>
          <w:rFonts w:ascii="Verdana" w:hAnsi="Verdana"/>
        </w:rPr>
        <w:fldChar w:fldCharType="end"/>
      </w:r>
      <w:r w:rsidRPr="005F5A67">
        <w:rPr>
          <w:rFonts w:ascii="Verdana" w:hAnsi="Verdana"/>
        </w:rPr>
        <w:fldChar w:fldCharType="begin">
          <w:ffData>
            <w:name w:val="Check116"/>
            <w:enabled/>
            <w:calcOnExit w:val="0"/>
            <w:checkBox>
              <w:sizeAuto/>
              <w:default w:val="0"/>
            </w:checkBox>
          </w:ffData>
        </w:fldChar>
      </w:r>
      <w:r w:rsidRPr="005F5A67">
        <w:rPr>
          <w:rFonts w:ascii="Verdana" w:hAnsi="Verdana"/>
        </w:rPr>
        <w:instrText xml:space="preserve"> FORMCHECKBOX </w:instrText>
      </w:r>
      <w:r w:rsidRPr="005F5A67">
        <w:rPr>
          <w:rFonts w:ascii="Verdana" w:hAnsi="Verdana"/>
        </w:rPr>
      </w:r>
      <w:r w:rsidRPr="005F5A67">
        <w:rPr>
          <w:rFonts w:ascii="Verdana" w:hAnsi="Verdana"/>
        </w:rPr>
        <w:fldChar w:fldCharType="separate"/>
      </w:r>
      <w:r w:rsidRPr="005F5A67">
        <w:rPr>
          <w:rFonts w:ascii="Verdana" w:hAnsi="Verdana"/>
        </w:rPr>
        <w:fldChar w:fldCharType="end"/>
      </w:r>
      <w:r>
        <w:rPr>
          <w:rFonts w:ascii="Verdana" w:hAnsi="Verdana"/>
        </w:rPr>
        <w:tab/>
        <w:t>Individual</w:t>
      </w:r>
      <w:r w:rsidRPr="005F5A67">
        <w:rPr>
          <w:rFonts w:ascii="Webdings" w:eastAsia="Webdings" w:hAnsi="Webdings" w:cs="Webdings"/>
        </w:rPr>
        <w:t>4</w:t>
      </w:r>
      <w:r w:rsidR="00C92744">
        <w:rPr>
          <w:rFonts w:ascii="Verdana" w:hAnsi="Verdana"/>
        </w:rPr>
        <w:t>P</w:t>
      </w:r>
      <w:r>
        <w:rPr>
          <w:rFonts w:ascii="Verdana" w:hAnsi="Verdana"/>
        </w:rPr>
        <w:t xml:space="preserve">rovide </w:t>
      </w:r>
      <w:r w:rsidR="003C4CA2">
        <w:rPr>
          <w:rFonts w:ascii="Verdana" w:hAnsi="Verdana"/>
        </w:rPr>
        <w:t xml:space="preserve">information </w:t>
      </w:r>
      <w:r>
        <w:rPr>
          <w:rFonts w:ascii="Verdana" w:hAnsi="Verdana"/>
        </w:rPr>
        <w:t xml:space="preserve">to show your financial position </w:t>
      </w:r>
    </w:p>
    <w:p w14:paraId="6A9CFC95" w14:textId="77777777" w:rsidR="00950AFF" w:rsidRDefault="00950AFF" w:rsidP="00950AFF">
      <w:pPr>
        <w:pStyle w:val="Questionnote"/>
        <w:keepNext/>
        <w:ind w:left="45"/>
        <w:rPr>
          <w:rFonts w:ascii="Verdana" w:hAnsi="Verdana"/>
        </w:rPr>
      </w:pPr>
      <w:r>
        <w:rPr>
          <w:rFonts w:ascii="Verdana" w:hAnsi="Verdana"/>
        </w:rPr>
        <w:tab/>
      </w:r>
      <w:r w:rsidRPr="009E6C6E">
        <w:rPr>
          <w:rFonts w:ascii="Verdana" w:hAnsi="Verdana"/>
        </w:rPr>
        <w:fldChar w:fldCharType="begin">
          <w:ffData>
            <w:name w:val="Check116"/>
            <w:enabled/>
            <w:calcOnExit w:val="0"/>
            <w:checkBox>
              <w:sizeAuto/>
              <w:default w:val="0"/>
            </w:checkBox>
          </w:ffData>
        </w:fldChar>
      </w:r>
      <w:r w:rsidRPr="009E6C6E">
        <w:rPr>
          <w:rFonts w:ascii="Verdana" w:hAnsi="Verdana"/>
        </w:rPr>
        <w:instrText xml:space="preserve"> FORMCHECKBOX </w:instrText>
      </w:r>
      <w:r w:rsidRPr="009E6C6E">
        <w:rPr>
          <w:rFonts w:ascii="Verdana" w:hAnsi="Verdana"/>
        </w:rPr>
      </w:r>
      <w:r w:rsidRPr="009E6C6E">
        <w:rPr>
          <w:rFonts w:ascii="Verdana" w:hAnsi="Verdana"/>
        </w:rPr>
        <w:fldChar w:fldCharType="separate"/>
      </w:r>
      <w:r w:rsidRPr="009E6C6E">
        <w:rPr>
          <w:rFonts w:ascii="Verdana" w:hAnsi="Verdana"/>
        </w:rPr>
        <w:fldChar w:fldCharType="end"/>
      </w:r>
      <w:r w:rsidRPr="009E6C6E">
        <w:rPr>
          <w:rFonts w:ascii="Verdana" w:hAnsi="Verdana"/>
        </w:rPr>
        <w:t xml:space="preserve"> </w:t>
      </w:r>
      <w:r>
        <w:rPr>
          <w:rFonts w:ascii="Verdana" w:hAnsi="Verdana"/>
        </w:rPr>
        <w:t>Attached</w:t>
      </w:r>
    </w:p>
    <w:p w14:paraId="2392DFF5" w14:textId="77777777" w:rsidR="00950AFF" w:rsidRPr="003E30E1" w:rsidRDefault="00950AFF" w:rsidP="00950AFF">
      <w:pPr>
        <w:pStyle w:val="Qsheading1"/>
        <w:rPr>
          <w:rFonts w:ascii="Verdana" w:hAnsi="Verdana"/>
          <w:szCs w:val="22"/>
        </w:rPr>
      </w:pPr>
      <w:r w:rsidRPr="003E30E1">
        <w:rPr>
          <w:rFonts w:ascii="Verdana" w:hAnsi="Verdana"/>
          <w:szCs w:val="22"/>
        </w:rPr>
        <w:t>Controller forms</w:t>
      </w:r>
    </w:p>
    <w:p w14:paraId="54A68F32" w14:textId="77777777" w:rsidR="00173968" w:rsidRDefault="00950AFF" w:rsidP="000007BD">
      <w:pPr>
        <w:pStyle w:val="Question"/>
        <w:keepNext/>
      </w:pPr>
      <w:r w:rsidRPr="009E6C6E">
        <w:rPr>
          <w:rFonts w:ascii="Verdana" w:hAnsi="Verdana"/>
          <w:b/>
        </w:rPr>
        <w:tab/>
        <w:t>3.3</w:t>
      </w:r>
      <w:r w:rsidRPr="009E6C6E">
        <w:rPr>
          <w:rFonts w:ascii="Verdana" w:hAnsi="Verdana"/>
          <w:b/>
        </w:rPr>
        <w:tab/>
      </w:r>
      <w:r w:rsidRPr="009E6C6E">
        <w:rPr>
          <w:rFonts w:ascii="Verdana" w:hAnsi="Verdana"/>
          <w:b/>
          <w:szCs w:val="18"/>
        </w:rPr>
        <w:t xml:space="preserve">Applicant firms must submit with this application the appropriate </w:t>
      </w:r>
      <w:r w:rsidR="00173968">
        <w:rPr>
          <w:rFonts w:ascii="Verdana" w:hAnsi="Verdana"/>
          <w:b/>
          <w:szCs w:val="18"/>
        </w:rPr>
        <w:t>c</w:t>
      </w:r>
      <w:r w:rsidRPr="009E6C6E">
        <w:rPr>
          <w:rFonts w:ascii="Verdana" w:hAnsi="Verdana"/>
          <w:b/>
          <w:szCs w:val="18"/>
        </w:rPr>
        <w:t xml:space="preserve">ontroller </w:t>
      </w:r>
      <w:r w:rsidR="00173968">
        <w:rPr>
          <w:rFonts w:ascii="Verdana" w:hAnsi="Verdana"/>
          <w:b/>
          <w:szCs w:val="18"/>
        </w:rPr>
        <w:t>f</w:t>
      </w:r>
      <w:r w:rsidRPr="009E6C6E">
        <w:rPr>
          <w:rFonts w:ascii="Verdana" w:hAnsi="Verdana"/>
          <w:b/>
          <w:szCs w:val="18"/>
        </w:rPr>
        <w:t xml:space="preserve">orms for each of its controllers. </w:t>
      </w:r>
      <w:r w:rsidR="000007BD">
        <w:rPr>
          <w:rFonts w:ascii="Verdana" w:hAnsi="Verdana"/>
          <w:b/>
          <w:szCs w:val="18"/>
        </w:rPr>
        <w:t>These forms will be provided on Connect.</w:t>
      </w:r>
    </w:p>
    <w:p w14:paraId="14D05F29" w14:textId="77777777" w:rsidR="00950AFF" w:rsidRPr="009E6C6E" w:rsidRDefault="00173968" w:rsidP="00950AFF">
      <w:pPr>
        <w:pStyle w:val="Questionnote"/>
        <w:keepNext/>
        <w:rPr>
          <w:rFonts w:ascii="Verdana" w:hAnsi="Verdana"/>
        </w:rPr>
      </w:pPr>
      <w:r>
        <w:rPr>
          <w:rFonts w:ascii="Verdana" w:hAnsi="Verdana"/>
        </w:rPr>
        <w:t>For each of the controllers, ap</w:t>
      </w:r>
      <w:r w:rsidR="00950AFF" w:rsidRPr="009E6C6E">
        <w:rPr>
          <w:rFonts w:ascii="Verdana" w:hAnsi="Verdana"/>
        </w:rPr>
        <w:t xml:space="preserve">plicant firms </w:t>
      </w:r>
      <w:r>
        <w:rPr>
          <w:rFonts w:ascii="Verdana" w:hAnsi="Verdana"/>
        </w:rPr>
        <w:t>must submit</w:t>
      </w:r>
      <w:r w:rsidR="00950AFF" w:rsidRPr="009E6C6E">
        <w:rPr>
          <w:rFonts w:ascii="Verdana" w:hAnsi="Verdana"/>
        </w:rPr>
        <w:t>:</w:t>
      </w:r>
    </w:p>
    <w:p w14:paraId="18DF7440" w14:textId="77777777" w:rsidR="00950AFF" w:rsidRPr="009E6C6E" w:rsidRDefault="00950AFF" w:rsidP="006E582D">
      <w:pPr>
        <w:pStyle w:val="Questionnote"/>
        <w:keepNext/>
        <w:numPr>
          <w:ilvl w:val="0"/>
          <w:numId w:val="5"/>
        </w:numPr>
        <w:rPr>
          <w:rFonts w:ascii="Verdana" w:hAnsi="Verdana"/>
        </w:rPr>
      </w:pPr>
      <w:r w:rsidRPr="6E369C8B">
        <w:rPr>
          <w:rFonts w:ascii="Verdana" w:hAnsi="Verdana"/>
        </w:rPr>
        <w:t xml:space="preserve">a </w:t>
      </w:r>
      <w:r w:rsidR="00CA414A" w:rsidRPr="6E369C8B">
        <w:rPr>
          <w:rFonts w:ascii="Verdana" w:hAnsi="Verdana"/>
        </w:rPr>
        <w:t xml:space="preserve">legal person </w:t>
      </w:r>
      <w:r w:rsidRPr="6E369C8B">
        <w:rPr>
          <w:rFonts w:ascii="Verdana" w:hAnsi="Verdana"/>
        </w:rPr>
        <w:t xml:space="preserve">controller(s) </w:t>
      </w:r>
      <w:r w:rsidR="00603FF0" w:rsidRPr="6E369C8B">
        <w:rPr>
          <w:rFonts w:ascii="Verdana" w:hAnsi="Verdana"/>
        </w:rPr>
        <w:t>–</w:t>
      </w:r>
      <w:r w:rsidRPr="6E369C8B">
        <w:rPr>
          <w:rFonts w:ascii="Verdana" w:hAnsi="Verdana"/>
        </w:rPr>
        <w:t xml:space="preserve"> </w:t>
      </w:r>
      <w:r w:rsidR="00603FF0" w:rsidRPr="6E369C8B">
        <w:rPr>
          <w:rFonts w:ascii="Verdana" w:hAnsi="Verdana"/>
        </w:rPr>
        <w:t>Controllers appendices –</w:t>
      </w:r>
      <w:r w:rsidR="00D06732" w:rsidRPr="6E369C8B">
        <w:rPr>
          <w:rFonts w:ascii="Verdana" w:hAnsi="Verdana"/>
        </w:rPr>
        <w:t xml:space="preserve"> </w:t>
      </w:r>
      <w:r w:rsidR="00603FF0" w:rsidRPr="6E369C8B">
        <w:rPr>
          <w:rFonts w:ascii="Verdana" w:hAnsi="Verdana"/>
        </w:rPr>
        <w:t>Legal persons and partnerships</w:t>
      </w:r>
    </w:p>
    <w:p w14:paraId="4F7B723F" w14:textId="77777777" w:rsidR="00950AFF" w:rsidRPr="009E6C6E" w:rsidRDefault="00950AFF" w:rsidP="006E582D">
      <w:pPr>
        <w:pStyle w:val="Questionnote"/>
        <w:keepNext/>
        <w:numPr>
          <w:ilvl w:val="0"/>
          <w:numId w:val="5"/>
        </w:numPr>
        <w:rPr>
          <w:rFonts w:ascii="Verdana" w:hAnsi="Verdana"/>
        </w:rPr>
      </w:pPr>
      <w:r w:rsidRPr="6E369C8B">
        <w:rPr>
          <w:rFonts w:ascii="Verdana" w:hAnsi="Verdana"/>
        </w:rPr>
        <w:t xml:space="preserve">a </w:t>
      </w:r>
      <w:r w:rsidR="00CA414A" w:rsidRPr="6E369C8B">
        <w:rPr>
          <w:rFonts w:ascii="Verdana" w:hAnsi="Verdana"/>
        </w:rPr>
        <w:t xml:space="preserve">natural person </w:t>
      </w:r>
      <w:r w:rsidRPr="6E369C8B">
        <w:rPr>
          <w:rFonts w:ascii="Verdana" w:hAnsi="Verdana"/>
        </w:rPr>
        <w:t xml:space="preserve">controller (s) </w:t>
      </w:r>
      <w:r w:rsidR="00603FF0" w:rsidRPr="6E369C8B">
        <w:rPr>
          <w:rFonts w:ascii="Verdana" w:hAnsi="Verdana"/>
        </w:rPr>
        <w:t>–</w:t>
      </w:r>
      <w:r w:rsidRPr="6E369C8B">
        <w:rPr>
          <w:rFonts w:ascii="Verdana" w:hAnsi="Verdana"/>
        </w:rPr>
        <w:t xml:space="preserve"> </w:t>
      </w:r>
      <w:r w:rsidR="00603FF0" w:rsidRPr="6E369C8B">
        <w:rPr>
          <w:rFonts w:ascii="Verdana" w:hAnsi="Verdana"/>
        </w:rPr>
        <w:t>Controllers appendices – Natural persons</w:t>
      </w:r>
    </w:p>
    <w:p w14:paraId="4DDAC12A" w14:textId="77777777" w:rsidR="00950AFF" w:rsidRPr="009E6C6E" w:rsidRDefault="00950AFF" w:rsidP="006E582D">
      <w:pPr>
        <w:pStyle w:val="Questionnote"/>
        <w:keepNext/>
        <w:numPr>
          <w:ilvl w:val="0"/>
          <w:numId w:val="5"/>
        </w:numPr>
        <w:rPr>
          <w:rFonts w:ascii="Verdana" w:hAnsi="Verdana"/>
        </w:rPr>
      </w:pPr>
      <w:r w:rsidRPr="6E369C8B">
        <w:rPr>
          <w:rFonts w:ascii="Verdana" w:hAnsi="Verdana"/>
        </w:rPr>
        <w:t xml:space="preserve">a trust controller(s) </w:t>
      </w:r>
      <w:r w:rsidR="00603FF0" w:rsidRPr="6E369C8B">
        <w:rPr>
          <w:rFonts w:ascii="Verdana" w:hAnsi="Verdana"/>
        </w:rPr>
        <w:t>–</w:t>
      </w:r>
      <w:r w:rsidRPr="6E369C8B">
        <w:rPr>
          <w:rFonts w:ascii="Verdana" w:hAnsi="Verdana"/>
        </w:rPr>
        <w:t xml:space="preserve"> </w:t>
      </w:r>
      <w:r w:rsidR="00603FF0" w:rsidRPr="6E369C8B">
        <w:rPr>
          <w:rFonts w:ascii="Verdana" w:hAnsi="Verdana"/>
        </w:rPr>
        <w:t xml:space="preserve">Controllers appendices - </w:t>
      </w:r>
      <w:r w:rsidRPr="6E369C8B">
        <w:rPr>
          <w:rFonts w:ascii="Verdana" w:hAnsi="Verdana"/>
        </w:rPr>
        <w:t xml:space="preserve">Trust </w:t>
      </w:r>
    </w:p>
    <w:p w14:paraId="5C313FC6" w14:textId="77777777" w:rsidR="00950AFF" w:rsidRPr="009E6C6E" w:rsidRDefault="00950AFF" w:rsidP="00950AFF">
      <w:pPr>
        <w:pStyle w:val="Questionnote"/>
        <w:keepNext/>
        <w:ind w:left="45"/>
        <w:rPr>
          <w:rFonts w:ascii="Verdana" w:hAnsi="Verdana"/>
        </w:rPr>
      </w:pPr>
    </w:p>
    <w:p w14:paraId="68686EC3" w14:textId="77777777" w:rsidR="00950AFF" w:rsidRDefault="00950AFF" w:rsidP="00950AFF">
      <w:pPr>
        <w:pStyle w:val="Questionnote"/>
        <w:keepNext/>
        <w:ind w:left="45"/>
        <w:rPr>
          <w:rFonts w:ascii="Verdana" w:hAnsi="Verdana"/>
        </w:rPr>
      </w:pPr>
      <w:r w:rsidRPr="009E6C6E">
        <w:rPr>
          <w:rFonts w:ascii="Verdana" w:hAnsi="Verdana"/>
        </w:rPr>
        <w:fldChar w:fldCharType="begin">
          <w:ffData>
            <w:name w:val="Check116"/>
            <w:enabled/>
            <w:calcOnExit w:val="0"/>
            <w:checkBox>
              <w:sizeAuto/>
              <w:default w:val="0"/>
            </w:checkBox>
          </w:ffData>
        </w:fldChar>
      </w:r>
      <w:r w:rsidRPr="009E6C6E">
        <w:rPr>
          <w:rFonts w:ascii="Verdana" w:hAnsi="Verdana"/>
        </w:rPr>
        <w:instrText xml:space="preserve"> FORMCHECKBOX </w:instrText>
      </w:r>
      <w:r w:rsidRPr="009E6C6E">
        <w:rPr>
          <w:rFonts w:ascii="Verdana" w:hAnsi="Verdana"/>
        </w:rPr>
      </w:r>
      <w:r w:rsidRPr="009E6C6E">
        <w:rPr>
          <w:rFonts w:ascii="Verdana" w:hAnsi="Verdana"/>
        </w:rPr>
        <w:fldChar w:fldCharType="separate"/>
      </w:r>
      <w:r w:rsidRPr="009E6C6E">
        <w:rPr>
          <w:rFonts w:ascii="Verdana" w:hAnsi="Verdana"/>
        </w:rPr>
        <w:fldChar w:fldCharType="end"/>
      </w:r>
      <w:r w:rsidRPr="009E6C6E">
        <w:rPr>
          <w:rFonts w:ascii="Verdana" w:hAnsi="Verdana"/>
        </w:rPr>
        <w:t xml:space="preserve"> Controller forms attached</w:t>
      </w:r>
    </w:p>
    <w:p w14:paraId="096E14E5" w14:textId="77777777" w:rsidR="0032165A" w:rsidRPr="003E30E1" w:rsidRDefault="00F178AA" w:rsidP="0032165A">
      <w:pPr>
        <w:pStyle w:val="Qsheading1"/>
        <w:rPr>
          <w:rFonts w:ascii="Verdana" w:hAnsi="Verdana"/>
          <w:szCs w:val="22"/>
        </w:rPr>
      </w:pPr>
      <w:r>
        <w:rPr>
          <w:rFonts w:ascii="Book Antiqua" w:hAnsi="Book Antiqua"/>
        </w:rPr>
        <w:br w:type="page"/>
      </w:r>
      <w:r w:rsidR="0032165A" w:rsidRPr="003E30E1">
        <w:rPr>
          <w:rFonts w:ascii="Verdana" w:hAnsi="Verdana"/>
          <w:szCs w:val="22"/>
        </w:rPr>
        <w:lastRenderedPageBreak/>
        <w:t>Close links</w:t>
      </w:r>
    </w:p>
    <w:p w14:paraId="5F2457CD" w14:textId="6BBF00EF" w:rsidR="0032165A" w:rsidRPr="00745E29" w:rsidRDefault="0032165A" w:rsidP="0032165A">
      <w:pPr>
        <w:pStyle w:val="Question"/>
        <w:keepNext/>
        <w:rPr>
          <w:rFonts w:ascii="Verdana" w:hAnsi="Verdana"/>
          <w:b/>
        </w:rPr>
      </w:pPr>
      <w:r>
        <w:rPr>
          <w:rFonts w:ascii="Verdana" w:hAnsi="Verdana"/>
          <w:b/>
        </w:rPr>
        <w:tab/>
        <w:t>3.4</w:t>
      </w:r>
      <w:r w:rsidRPr="00745E29">
        <w:rPr>
          <w:rFonts w:ascii="Verdana" w:hAnsi="Verdana"/>
          <w:b/>
        </w:rPr>
        <w:tab/>
        <w:t>Does the applicant firm have close links?</w:t>
      </w:r>
    </w:p>
    <w:p w14:paraId="10493FAC" w14:textId="5B957243" w:rsidR="0032165A" w:rsidRPr="00745E29" w:rsidRDefault="0032165A" w:rsidP="0032165A">
      <w:pPr>
        <w:pStyle w:val="Qsyesno"/>
        <w:keepNext/>
        <w:rPr>
          <w:rFonts w:ascii="Verdana" w:hAnsi="Verdana"/>
        </w:rPr>
      </w:pPr>
      <w:r w:rsidRPr="00745E29">
        <w:rPr>
          <w:rFonts w:ascii="Verdana" w:hAnsi="Verdana"/>
        </w:rPr>
        <w:fldChar w:fldCharType="begin"/>
      </w:r>
      <w:r w:rsidRPr="00745E29">
        <w:rPr>
          <w:rFonts w:ascii="Verdana" w:hAnsi="Verdana"/>
        </w:rPr>
        <w:instrText xml:space="preserve"> FORMCHECKBOX </w:instrText>
      </w:r>
      <w:r w:rsidRPr="00745E29">
        <w:rPr>
          <w:rFonts w:ascii="Verdana" w:hAnsi="Verdana"/>
        </w:rPr>
        <w:fldChar w:fldCharType="separate"/>
      </w:r>
      <w:r w:rsidRPr="00745E29">
        <w:rPr>
          <w:rFonts w:ascii="Verdana" w:hAnsi="Verdana"/>
        </w:rPr>
        <w:fldChar w:fldCharType="end"/>
      </w:r>
      <w:r w:rsidRPr="00745E29">
        <w:rPr>
          <w:rFonts w:ascii="Verdana" w:hAnsi="Verdana"/>
        </w:rPr>
        <w:fldChar w:fldCharType="begin">
          <w:ffData>
            <w:name w:val="Check116"/>
            <w:enabled/>
            <w:calcOnExit w:val="0"/>
            <w:checkBox>
              <w:sizeAuto/>
              <w:default w:val="0"/>
            </w:checkBox>
          </w:ffData>
        </w:fldChar>
      </w:r>
      <w:r w:rsidRPr="00745E29">
        <w:rPr>
          <w:rFonts w:ascii="Verdana" w:hAnsi="Verdana"/>
        </w:rPr>
        <w:instrText xml:space="preserve"> FORMCHECKBOX </w:instrText>
      </w:r>
      <w:r w:rsidRPr="00745E29">
        <w:rPr>
          <w:rFonts w:ascii="Verdana" w:hAnsi="Verdana"/>
        </w:rPr>
      </w:r>
      <w:r w:rsidRPr="00745E29">
        <w:rPr>
          <w:rFonts w:ascii="Verdana" w:hAnsi="Verdana"/>
        </w:rPr>
        <w:fldChar w:fldCharType="separate"/>
      </w:r>
      <w:r w:rsidRPr="00745E29">
        <w:rPr>
          <w:rFonts w:ascii="Verdana" w:hAnsi="Verdana"/>
        </w:rPr>
        <w:fldChar w:fldCharType="end"/>
      </w:r>
      <w:r w:rsidRPr="00745E29">
        <w:rPr>
          <w:rFonts w:ascii="Verdana" w:hAnsi="Verdana"/>
        </w:rPr>
        <w:tab/>
        <w:t>No</w:t>
      </w:r>
      <w:r w:rsidRPr="00745E29">
        <w:rPr>
          <w:rFonts w:ascii="Webdings" w:eastAsia="Webdings" w:hAnsi="Webdings" w:cs="Webdings"/>
        </w:rPr>
        <w:t>4</w:t>
      </w:r>
      <w:r w:rsidRPr="00745E29">
        <w:rPr>
          <w:rFonts w:ascii="Verdana" w:hAnsi="Verdana"/>
        </w:rPr>
        <w:tab/>
        <w:t xml:space="preserve">Continue to </w:t>
      </w:r>
      <w:r w:rsidR="00FD6445">
        <w:rPr>
          <w:rFonts w:ascii="Verdana" w:hAnsi="Verdana"/>
        </w:rPr>
        <w:t>Section 4</w:t>
      </w:r>
    </w:p>
    <w:p w14:paraId="651C680C" w14:textId="77777777" w:rsidR="0032165A" w:rsidRPr="00745E29" w:rsidRDefault="0032165A" w:rsidP="0032165A">
      <w:pPr>
        <w:pStyle w:val="Qsyesno"/>
        <w:keepNext/>
        <w:rPr>
          <w:rFonts w:ascii="Verdana" w:hAnsi="Verdana"/>
        </w:rPr>
      </w:pPr>
      <w:r w:rsidRPr="00745E29">
        <w:rPr>
          <w:rFonts w:ascii="Verdana" w:hAnsi="Verdana"/>
        </w:rPr>
        <w:fldChar w:fldCharType="begin"/>
      </w:r>
      <w:r w:rsidRPr="00745E29">
        <w:rPr>
          <w:rFonts w:ascii="Verdana" w:hAnsi="Verdana"/>
        </w:rPr>
        <w:instrText xml:space="preserve"> FORMCHECKBOX </w:instrText>
      </w:r>
      <w:r w:rsidRPr="00745E29">
        <w:rPr>
          <w:rFonts w:ascii="Verdana" w:hAnsi="Verdana"/>
        </w:rPr>
        <w:fldChar w:fldCharType="separate"/>
      </w:r>
      <w:r w:rsidRPr="00745E29">
        <w:rPr>
          <w:rFonts w:ascii="Verdana" w:hAnsi="Verdana"/>
        </w:rPr>
        <w:fldChar w:fldCharType="end"/>
      </w:r>
      <w:r w:rsidRPr="00745E29">
        <w:rPr>
          <w:rFonts w:ascii="Verdana" w:hAnsi="Verdana"/>
        </w:rPr>
        <w:fldChar w:fldCharType="begin">
          <w:ffData>
            <w:name w:val="Check116"/>
            <w:enabled/>
            <w:calcOnExit w:val="0"/>
            <w:checkBox>
              <w:sizeAuto/>
              <w:default w:val="0"/>
            </w:checkBox>
          </w:ffData>
        </w:fldChar>
      </w:r>
      <w:r w:rsidRPr="00745E29">
        <w:rPr>
          <w:rFonts w:ascii="Verdana" w:hAnsi="Verdana"/>
        </w:rPr>
        <w:instrText xml:space="preserve"> FORMCHECKBOX </w:instrText>
      </w:r>
      <w:r w:rsidRPr="00745E29">
        <w:rPr>
          <w:rFonts w:ascii="Verdana" w:hAnsi="Verdana"/>
        </w:rPr>
      </w:r>
      <w:r w:rsidRPr="00745E29">
        <w:rPr>
          <w:rFonts w:ascii="Verdana" w:hAnsi="Verdana"/>
        </w:rPr>
        <w:fldChar w:fldCharType="separate"/>
      </w:r>
      <w:r w:rsidRPr="00745E29">
        <w:rPr>
          <w:rFonts w:ascii="Verdana" w:hAnsi="Verdana"/>
        </w:rPr>
        <w:fldChar w:fldCharType="end"/>
      </w:r>
      <w:r w:rsidRPr="00745E29">
        <w:rPr>
          <w:rFonts w:ascii="Verdana" w:hAnsi="Verdana"/>
        </w:rPr>
        <w:tab/>
        <w:t>Yes</w:t>
      </w:r>
    </w:p>
    <w:p w14:paraId="0DD087E7" w14:textId="77777777" w:rsidR="0032165A" w:rsidRDefault="0032165A" w:rsidP="0032165A">
      <w:pPr>
        <w:pStyle w:val="Question"/>
        <w:keepNext/>
        <w:rPr>
          <w:rFonts w:ascii="Verdana" w:hAnsi="Verdana"/>
          <w:b/>
        </w:rPr>
      </w:pPr>
      <w:r>
        <w:rPr>
          <w:rFonts w:ascii="Verdana" w:hAnsi="Verdana"/>
          <w:b/>
        </w:rPr>
        <w:tab/>
        <w:t>3.5</w:t>
      </w:r>
      <w:r w:rsidRPr="00745E29">
        <w:rPr>
          <w:rFonts w:ascii="Verdana" w:hAnsi="Verdana"/>
          <w:b/>
        </w:rPr>
        <w:tab/>
        <w:t>You must provide a structure chart to show</w:t>
      </w:r>
    </w:p>
    <w:p w14:paraId="13FA5FD8" w14:textId="77777777" w:rsidR="0032165A" w:rsidRDefault="0032165A" w:rsidP="006E582D">
      <w:pPr>
        <w:pStyle w:val="Question"/>
        <w:keepNext/>
        <w:numPr>
          <w:ilvl w:val="0"/>
          <w:numId w:val="16"/>
        </w:numPr>
        <w:rPr>
          <w:rFonts w:ascii="Verdana" w:hAnsi="Verdana"/>
          <w:b/>
        </w:rPr>
      </w:pPr>
      <w:r w:rsidRPr="6E369C8B">
        <w:rPr>
          <w:rFonts w:ascii="Verdana" w:hAnsi="Verdana"/>
          <w:b/>
          <w:bCs/>
        </w:rPr>
        <w:t xml:space="preserve">the nature of the relationship between the applicant firm and each close link </w:t>
      </w:r>
    </w:p>
    <w:p w14:paraId="073B9A6B" w14:textId="77777777" w:rsidR="0032165A" w:rsidRDefault="0032165A" w:rsidP="006E582D">
      <w:pPr>
        <w:pStyle w:val="Question"/>
        <w:keepNext/>
        <w:numPr>
          <w:ilvl w:val="0"/>
          <w:numId w:val="16"/>
        </w:numPr>
        <w:rPr>
          <w:rFonts w:ascii="Verdana" w:hAnsi="Verdana"/>
          <w:b/>
        </w:rPr>
      </w:pPr>
      <w:r w:rsidRPr="6E369C8B">
        <w:rPr>
          <w:rFonts w:ascii="Verdana" w:hAnsi="Verdana"/>
          <w:b/>
          <w:bCs/>
        </w:rPr>
        <w:t xml:space="preserve">the business type of the close link.  </w:t>
      </w:r>
    </w:p>
    <w:p w14:paraId="149FB026" w14:textId="77777777" w:rsidR="0032165A" w:rsidRDefault="0032165A" w:rsidP="0032165A">
      <w:pPr>
        <w:pStyle w:val="Qsyesno"/>
        <w:rPr>
          <w:rFonts w:ascii="Verdana" w:hAnsi="Verdana"/>
        </w:rPr>
      </w:pPr>
      <w:r w:rsidRPr="0032165A">
        <w:rPr>
          <w:rFonts w:ascii="Verdana" w:hAnsi="Verdana"/>
        </w:rPr>
        <w:t xml:space="preserve">If you are </w:t>
      </w:r>
      <w:r>
        <w:rPr>
          <w:rFonts w:ascii="Verdana" w:hAnsi="Verdana"/>
        </w:rPr>
        <w:t>also</w:t>
      </w:r>
      <w:r w:rsidRPr="0032165A">
        <w:rPr>
          <w:rFonts w:ascii="Verdana" w:hAnsi="Verdana"/>
        </w:rPr>
        <w:t xml:space="preserve"> providing a structure chart </w:t>
      </w:r>
      <w:r>
        <w:rPr>
          <w:rFonts w:ascii="Verdana" w:hAnsi="Verdana"/>
        </w:rPr>
        <w:t xml:space="preserve">for Question 3.1 </w:t>
      </w:r>
      <w:r w:rsidRPr="0032165A">
        <w:rPr>
          <w:rFonts w:ascii="Verdana" w:hAnsi="Verdana"/>
        </w:rPr>
        <w:t xml:space="preserve">to illustrate the applicant firm's controller(s) or group, that chart should include </w:t>
      </w:r>
      <w:proofErr w:type="gramStart"/>
      <w:r w:rsidRPr="0032165A">
        <w:rPr>
          <w:rFonts w:ascii="Verdana" w:hAnsi="Verdana"/>
        </w:rPr>
        <w:t>all</w:t>
      </w:r>
      <w:r>
        <w:rPr>
          <w:rFonts w:ascii="Verdana" w:hAnsi="Verdana"/>
        </w:rPr>
        <w:t xml:space="preserve"> of</w:t>
      </w:r>
      <w:proofErr w:type="gramEnd"/>
      <w:r w:rsidRPr="0032165A">
        <w:rPr>
          <w:rFonts w:ascii="Verdana" w:hAnsi="Verdana"/>
        </w:rPr>
        <w:t xml:space="preserve"> the applicant firm's close link(s)</w:t>
      </w:r>
      <w:r>
        <w:rPr>
          <w:rFonts w:ascii="Verdana" w:hAnsi="Verdana"/>
        </w:rPr>
        <w:t>.</w:t>
      </w:r>
    </w:p>
    <w:p w14:paraId="4D355AE6" w14:textId="77777777" w:rsidR="0032165A" w:rsidRDefault="0032165A" w:rsidP="0032165A">
      <w:pPr>
        <w:pStyle w:val="Qsyesno"/>
        <w:rPr>
          <w:rFonts w:ascii="Verdana" w:hAnsi="Verdana"/>
        </w:rPr>
      </w:pPr>
      <w:r w:rsidRPr="00745E29">
        <w:rPr>
          <w:rFonts w:ascii="Verdana" w:hAnsi="Verdana"/>
        </w:rPr>
        <w:fldChar w:fldCharType="begin">
          <w:ffData>
            <w:name w:val="Check116"/>
            <w:enabled/>
            <w:calcOnExit w:val="0"/>
            <w:checkBox>
              <w:sizeAuto/>
              <w:default w:val="0"/>
            </w:checkBox>
          </w:ffData>
        </w:fldChar>
      </w:r>
      <w:r w:rsidRPr="00745E29">
        <w:rPr>
          <w:rFonts w:ascii="Verdana" w:hAnsi="Verdana"/>
        </w:rPr>
        <w:instrText xml:space="preserve"> FORMCHECKBOX </w:instrText>
      </w:r>
      <w:r w:rsidRPr="00745E29">
        <w:rPr>
          <w:rFonts w:ascii="Verdana" w:hAnsi="Verdana"/>
        </w:rPr>
      </w:r>
      <w:r w:rsidRPr="00745E29">
        <w:rPr>
          <w:rFonts w:ascii="Verdana" w:hAnsi="Verdana"/>
        </w:rPr>
        <w:fldChar w:fldCharType="separate"/>
      </w:r>
      <w:r w:rsidRPr="00745E29">
        <w:rPr>
          <w:rFonts w:ascii="Verdana" w:hAnsi="Verdana"/>
        </w:rPr>
        <w:fldChar w:fldCharType="end"/>
      </w:r>
      <w:r w:rsidRPr="00745E29">
        <w:rPr>
          <w:rFonts w:ascii="Verdana" w:hAnsi="Verdana"/>
        </w:rPr>
        <w:t xml:space="preserve"> </w:t>
      </w:r>
      <w:r w:rsidRPr="00745E29">
        <w:rPr>
          <w:rFonts w:ascii="Verdana" w:hAnsi="Verdana"/>
        </w:rPr>
        <w:fldChar w:fldCharType="begin"/>
      </w:r>
      <w:r w:rsidRPr="00745E29">
        <w:rPr>
          <w:rFonts w:ascii="Verdana" w:hAnsi="Verdana"/>
        </w:rPr>
        <w:instrText xml:space="preserve"> FORMCHECKBOX </w:instrText>
      </w:r>
      <w:r w:rsidRPr="00745E29">
        <w:rPr>
          <w:rFonts w:ascii="Verdana" w:hAnsi="Verdana"/>
        </w:rPr>
        <w:fldChar w:fldCharType="separate"/>
      </w:r>
      <w:r w:rsidRPr="00745E29">
        <w:rPr>
          <w:rFonts w:ascii="Verdana" w:hAnsi="Verdana"/>
        </w:rPr>
        <w:fldChar w:fldCharType="end"/>
      </w:r>
      <w:r w:rsidRPr="00745E29">
        <w:rPr>
          <w:rFonts w:ascii="Verdana" w:hAnsi="Verdana"/>
        </w:rPr>
        <w:t xml:space="preserve"> Structure chart provided on separate sheet</w:t>
      </w:r>
    </w:p>
    <w:p w14:paraId="12ED1322" w14:textId="77777777" w:rsidR="0032165A" w:rsidRPr="00745E29" w:rsidRDefault="0032165A" w:rsidP="0032165A">
      <w:pPr>
        <w:pStyle w:val="Qsyesno"/>
        <w:rPr>
          <w:rFonts w:ascii="Verdana" w:hAnsi="Verdana"/>
        </w:rPr>
      </w:pPr>
      <w:r w:rsidRPr="00745E29">
        <w:rPr>
          <w:rFonts w:ascii="Verdana" w:hAnsi="Verdana"/>
        </w:rPr>
        <w:fldChar w:fldCharType="begin">
          <w:ffData>
            <w:name w:val="Check116"/>
            <w:enabled/>
            <w:calcOnExit w:val="0"/>
            <w:checkBox>
              <w:sizeAuto/>
              <w:default w:val="0"/>
            </w:checkBox>
          </w:ffData>
        </w:fldChar>
      </w:r>
      <w:r w:rsidRPr="00745E29">
        <w:rPr>
          <w:rFonts w:ascii="Verdana" w:hAnsi="Verdana"/>
        </w:rPr>
        <w:instrText xml:space="preserve"> FORMCHECKBOX </w:instrText>
      </w:r>
      <w:r w:rsidRPr="00745E29">
        <w:rPr>
          <w:rFonts w:ascii="Verdana" w:hAnsi="Verdana"/>
        </w:rPr>
      </w:r>
      <w:r w:rsidRPr="00745E29">
        <w:rPr>
          <w:rFonts w:ascii="Verdana" w:hAnsi="Verdana"/>
        </w:rPr>
        <w:fldChar w:fldCharType="separate"/>
      </w:r>
      <w:r w:rsidRPr="00745E29">
        <w:rPr>
          <w:rFonts w:ascii="Verdana" w:hAnsi="Verdana"/>
        </w:rPr>
        <w:fldChar w:fldCharType="end"/>
      </w:r>
      <w:r w:rsidRPr="00745E29">
        <w:rPr>
          <w:rFonts w:ascii="Verdana" w:hAnsi="Verdana"/>
        </w:rPr>
        <w:t xml:space="preserve"> </w:t>
      </w:r>
      <w:r w:rsidRPr="00745E29">
        <w:rPr>
          <w:rFonts w:ascii="Verdana" w:hAnsi="Verdana"/>
        </w:rPr>
        <w:fldChar w:fldCharType="begin"/>
      </w:r>
      <w:r w:rsidRPr="00745E29">
        <w:rPr>
          <w:rFonts w:ascii="Verdana" w:hAnsi="Verdana"/>
        </w:rPr>
        <w:instrText xml:space="preserve"> FORMCHECKBOX </w:instrText>
      </w:r>
      <w:r w:rsidRPr="00745E29">
        <w:rPr>
          <w:rFonts w:ascii="Verdana" w:hAnsi="Verdana"/>
        </w:rPr>
        <w:fldChar w:fldCharType="separate"/>
      </w:r>
      <w:r w:rsidRPr="00745E29">
        <w:rPr>
          <w:rFonts w:ascii="Verdana" w:hAnsi="Verdana"/>
        </w:rPr>
        <w:fldChar w:fldCharType="end"/>
      </w:r>
      <w:r w:rsidRPr="00745E29">
        <w:rPr>
          <w:rFonts w:ascii="Verdana" w:hAnsi="Verdana"/>
        </w:rPr>
        <w:t xml:space="preserve"> </w:t>
      </w:r>
      <w:r>
        <w:rPr>
          <w:rFonts w:ascii="Verdana" w:hAnsi="Verdana"/>
        </w:rPr>
        <w:t>Information added to the structure chart provided in Question 3.1</w:t>
      </w:r>
    </w:p>
    <w:p w14:paraId="2C03B035" w14:textId="77777777" w:rsidR="0032165A" w:rsidRDefault="0032165A" w:rsidP="0032165A">
      <w:pPr>
        <w:pStyle w:val="QuestionnoteChar"/>
        <w:rPr>
          <w:rFonts w:ascii="Verdana" w:hAnsi="Verdana"/>
        </w:rPr>
      </w:pPr>
    </w:p>
    <w:p w14:paraId="248BA537" w14:textId="77777777" w:rsidR="0032165A" w:rsidRPr="00745E29" w:rsidRDefault="0032165A" w:rsidP="0032165A">
      <w:pPr>
        <w:pStyle w:val="QuestionnoteChar"/>
        <w:rPr>
          <w:rFonts w:ascii="Verdana" w:hAnsi="Verdana"/>
        </w:rPr>
      </w:pPr>
      <w:r w:rsidRPr="00745E29">
        <w:rPr>
          <w:rFonts w:ascii="Verdana" w:hAnsi="Verdana"/>
        </w:rPr>
        <w:t>Please indicate how many separate sheets of paper you have used</w:t>
      </w:r>
      <w:r>
        <w:rPr>
          <w:rFonts w:ascii="Verdana" w:hAnsi="Verdana"/>
        </w:rPr>
        <w:t>.</w:t>
      </w:r>
    </w:p>
    <w:tbl>
      <w:tblPr>
        <w:tblW w:w="0" w:type="auto"/>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417"/>
        <w:gridCol w:w="1276"/>
      </w:tblGrid>
      <w:tr w:rsidR="0032165A" w:rsidRPr="00745E29" w14:paraId="48CF27DC" w14:textId="77777777" w:rsidTr="00797EBF">
        <w:trPr>
          <w:trHeight w:val="397"/>
        </w:trPr>
        <w:tc>
          <w:tcPr>
            <w:tcW w:w="1417" w:type="dxa"/>
            <w:tcBorders>
              <w:top w:val="single" w:sz="4" w:space="0" w:color="auto"/>
              <w:left w:val="single" w:sz="4" w:space="0" w:color="auto"/>
              <w:bottom w:val="single" w:sz="4" w:space="0" w:color="auto"/>
              <w:right w:val="single" w:sz="12" w:space="0" w:color="C0C0C0"/>
            </w:tcBorders>
            <w:vAlign w:val="center"/>
          </w:tcPr>
          <w:p w14:paraId="1C4DFF28" w14:textId="77777777" w:rsidR="0032165A" w:rsidRPr="00745E29" w:rsidRDefault="0032165A" w:rsidP="00797EBF">
            <w:pPr>
              <w:rPr>
                <w:rFonts w:ascii="Verdana" w:hAnsi="Verdana"/>
                <w:sz w:val="18"/>
                <w:szCs w:val="18"/>
              </w:rPr>
            </w:pPr>
            <w:r w:rsidRPr="00745E29">
              <w:rPr>
                <w:rFonts w:ascii="Verdana" w:hAnsi="Verdana"/>
                <w:sz w:val="18"/>
                <w:szCs w:val="18"/>
              </w:rPr>
              <w:t>Number of additional sheets</w:t>
            </w:r>
          </w:p>
        </w:tc>
        <w:tc>
          <w:tcPr>
            <w:tcW w:w="1276" w:type="dxa"/>
            <w:tcBorders>
              <w:top w:val="single" w:sz="4" w:space="0" w:color="auto"/>
              <w:left w:val="nil"/>
              <w:bottom w:val="single" w:sz="4" w:space="0" w:color="auto"/>
              <w:right w:val="single" w:sz="4" w:space="0" w:color="auto"/>
            </w:tcBorders>
            <w:vAlign w:val="center"/>
          </w:tcPr>
          <w:p w14:paraId="774262A4" w14:textId="77777777" w:rsidR="0032165A" w:rsidRPr="00745E29" w:rsidRDefault="0032165A" w:rsidP="00797EBF">
            <w:pPr>
              <w:rPr>
                <w:rFonts w:ascii="Verdana" w:hAnsi="Verdana"/>
                <w:sz w:val="18"/>
                <w:szCs w:val="18"/>
              </w:rPr>
            </w:pPr>
            <w:r w:rsidRPr="00745E29">
              <w:rPr>
                <w:rFonts w:ascii="Verdana" w:hAnsi="Verdana"/>
                <w:sz w:val="18"/>
                <w:szCs w:val="18"/>
              </w:rPr>
              <w:fldChar w:fldCharType="begin">
                <w:ffData>
                  <w:name w:val="Text1"/>
                  <w:enabled/>
                  <w:calcOnExit w:val="0"/>
                  <w:textInput/>
                </w:ffData>
              </w:fldChar>
            </w:r>
            <w:r w:rsidRPr="00745E29">
              <w:rPr>
                <w:rFonts w:ascii="Verdana" w:hAnsi="Verdana"/>
                <w:sz w:val="18"/>
                <w:szCs w:val="18"/>
              </w:rPr>
              <w:instrText xml:space="preserve"> FORMTEXT </w:instrText>
            </w:r>
            <w:r w:rsidRPr="00745E29">
              <w:rPr>
                <w:rFonts w:ascii="Verdana" w:hAnsi="Verdana"/>
                <w:sz w:val="18"/>
                <w:szCs w:val="18"/>
              </w:rPr>
            </w:r>
            <w:r w:rsidRPr="00745E29">
              <w:rPr>
                <w:rFonts w:ascii="Verdana" w:hAnsi="Verdana"/>
                <w:sz w:val="18"/>
                <w:szCs w:val="18"/>
              </w:rPr>
              <w:fldChar w:fldCharType="separate"/>
            </w:r>
            <w:r w:rsidRPr="00745E29">
              <w:rPr>
                <w:rFonts w:ascii="Verdana" w:hAnsi="Verdana"/>
                <w:sz w:val="18"/>
                <w:szCs w:val="18"/>
              </w:rPr>
              <w:t> </w:t>
            </w:r>
            <w:r w:rsidRPr="00745E29">
              <w:rPr>
                <w:rFonts w:ascii="Verdana" w:hAnsi="Verdana"/>
                <w:sz w:val="18"/>
                <w:szCs w:val="18"/>
              </w:rPr>
              <w:t> </w:t>
            </w:r>
            <w:r w:rsidRPr="00745E29">
              <w:rPr>
                <w:rFonts w:ascii="Verdana" w:hAnsi="Verdana"/>
                <w:sz w:val="18"/>
                <w:szCs w:val="18"/>
              </w:rPr>
              <w:t> </w:t>
            </w:r>
            <w:r w:rsidRPr="00745E29">
              <w:rPr>
                <w:rFonts w:ascii="Verdana" w:hAnsi="Verdana"/>
                <w:sz w:val="18"/>
                <w:szCs w:val="18"/>
              </w:rPr>
              <w:t> </w:t>
            </w:r>
            <w:r w:rsidRPr="00745E29">
              <w:rPr>
                <w:rFonts w:ascii="Verdana" w:hAnsi="Verdana"/>
                <w:sz w:val="18"/>
                <w:szCs w:val="18"/>
              </w:rPr>
              <w:t> </w:t>
            </w:r>
            <w:r w:rsidRPr="00745E29">
              <w:rPr>
                <w:rFonts w:ascii="Verdana" w:hAnsi="Verdana"/>
                <w:sz w:val="18"/>
                <w:szCs w:val="18"/>
              </w:rPr>
              <w:fldChar w:fldCharType="end"/>
            </w:r>
          </w:p>
        </w:tc>
      </w:tr>
    </w:tbl>
    <w:p w14:paraId="4E390D8B" w14:textId="3BF02F29" w:rsidR="005240F8" w:rsidRPr="00BB73CD" w:rsidRDefault="000A39B7" w:rsidP="000A39B7">
      <w:pPr>
        <w:pStyle w:val="Question"/>
        <w:keepNext/>
        <w:ind w:right="284"/>
        <w:rPr>
          <w:rFonts w:ascii="Verdana" w:hAnsi="Verdana"/>
          <w:b/>
        </w:rPr>
      </w:pPr>
      <w:r>
        <w:rPr>
          <w:rFonts w:ascii="Verdana" w:hAnsi="Verdana"/>
          <w:b/>
        </w:rPr>
        <w:tab/>
      </w:r>
      <w:r w:rsidR="00F178AA">
        <w:rPr>
          <w:rFonts w:ascii="Verdana" w:hAnsi="Verdana"/>
          <w:b/>
        </w:rPr>
        <w:t>3.6</w:t>
      </w:r>
      <w:r w:rsidR="005240F8" w:rsidRPr="00BB73CD">
        <w:rPr>
          <w:rFonts w:ascii="Verdana" w:hAnsi="Verdana"/>
          <w:b/>
        </w:rPr>
        <w:tab/>
      </w:r>
      <w:r w:rsidR="00F178AA">
        <w:rPr>
          <w:rFonts w:ascii="Verdana" w:hAnsi="Verdana"/>
          <w:b/>
        </w:rPr>
        <w:t>Are you aware of any information to suggest that any close link is likely to prevent our effective supervision of the applicant firm?</w:t>
      </w:r>
    </w:p>
    <w:p w14:paraId="7DC9798A" w14:textId="77777777" w:rsidR="005240F8" w:rsidRPr="00BB73CD" w:rsidRDefault="005240F8" w:rsidP="005240F8">
      <w:pPr>
        <w:pStyle w:val="QsyesnoCharChar"/>
        <w:keepNext/>
        <w:rPr>
          <w:rFonts w:ascii="Verdana" w:hAnsi="Verdana"/>
        </w:rPr>
      </w:pPr>
      <w:r w:rsidRPr="00BB73CD">
        <w:rPr>
          <w:rFonts w:ascii="Verdana" w:hAnsi="Verdana"/>
        </w:rPr>
        <w:fldChar w:fldCharType="begin">
          <w:ffData>
            <w:name w:val="Check15"/>
            <w:enabled/>
            <w:calcOnExit w:val="0"/>
            <w:checkBox>
              <w:sizeAuto/>
              <w:default w:val="0"/>
            </w:checkBox>
          </w:ffData>
        </w:fldChar>
      </w:r>
      <w:r w:rsidRPr="00BB73CD">
        <w:rPr>
          <w:rFonts w:ascii="Verdana" w:hAnsi="Verdana"/>
        </w:rPr>
        <w:instrText xml:space="preserve"> FORMCHECKBOX </w:instrText>
      </w:r>
      <w:r w:rsidRPr="00BB73CD">
        <w:rPr>
          <w:rFonts w:ascii="Verdana" w:hAnsi="Verdana"/>
        </w:rPr>
      </w:r>
      <w:r w:rsidRPr="00BB73CD">
        <w:rPr>
          <w:rFonts w:ascii="Verdana" w:hAnsi="Verdana"/>
        </w:rPr>
        <w:fldChar w:fldCharType="separate"/>
      </w:r>
      <w:r w:rsidRPr="00BB73CD">
        <w:rPr>
          <w:rFonts w:ascii="Verdana" w:hAnsi="Verdana"/>
        </w:rPr>
        <w:fldChar w:fldCharType="end"/>
      </w:r>
      <w:r w:rsidR="00F178AA">
        <w:rPr>
          <w:rFonts w:ascii="Verdana" w:hAnsi="Verdana"/>
        </w:rPr>
        <w:tab/>
        <w:t>No</w:t>
      </w:r>
    </w:p>
    <w:p w14:paraId="3548A07D" w14:textId="77777777" w:rsidR="005240F8" w:rsidRPr="00BB73CD" w:rsidRDefault="005240F8" w:rsidP="005240F8">
      <w:pPr>
        <w:pStyle w:val="QsyesnoCharChar"/>
        <w:keepNext/>
        <w:rPr>
          <w:rFonts w:ascii="Verdana" w:hAnsi="Verdana"/>
        </w:rPr>
      </w:pPr>
      <w:r w:rsidRPr="00BB73CD">
        <w:rPr>
          <w:rFonts w:ascii="Verdana" w:hAnsi="Verdana"/>
        </w:rPr>
        <w:fldChar w:fldCharType="begin">
          <w:ffData>
            <w:name w:val="Check15"/>
            <w:enabled/>
            <w:calcOnExit w:val="0"/>
            <w:checkBox>
              <w:sizeAuto/>
              <w:default w:val="0"/>
            </w:checkBox>
          </w:ffData>
        </w:fldChar>
      </w:r>
      <w:r w:rsidRPr="00BB73CD">
        <w:rPr>
          <w:rFonts w:ascii="Verdana" w:hAnsi="Verdana"/>
        </w:rPr>
        <w:instrText xml:space="preserve"> FORMCHECKBOX </w:instrText>
      </w:r>
      <w:r w:rsidRPr="00BB73CD">
        <w:rPr>
          <w:rFonts w:ascii="Verdana" w:hAnsi="Verdana"/>
        </w:rPr>
      </w:r>
      <w:r w:rsidRPr="00BB73CD">
        <w:rPr>
          <w:rFonts w:ascii="Verdana" w:hAnsi="Verdana"/>
        </w:rPr>
        <w:fldChar w:fldCharType="separate"/>
      </w:r>
      <w:r w:rsidRPr="00BB73CD">
        <w:rPr>
          <w:rFonts w:ascii="Verdana" w:hAnsi="Verdana"/>
        </w:rPr>
        <w:fldChar w:fldCharType="end"/>
      </w:r>
      <w:r w:rsidR="00F178AA">
        <w:rPr>
          <w:rFonts w:ascii="Verdana" w:hAnsi="Verdana"/>
        </w:rPr>
        <w:tab/>
        <w:t>Yes</w:t>
      </w:r>
      <w:r w:rsidRPr="00BB73CD">
        <w:rPr>
          <w:rFonts w:ascii="Webdings" w:eastAsia="Webdings" w:hAnsi="Webdings" w:cs="Webdings"/>
        </w:rPr>
        <w:t>4</w:t>
      </w:r>
      <w:r>
        <w:rPr>
          <w:rFonts w:ascii="Verdana" w:hAnsi="Verdana"/>
        </w:rPr>
        <w:t>G</w:t>
      </w:r>
      <w:r w:rsidR="00F178AA">
        <w:rPr>
          <w:rFonts w:ascii="Verdana" w:hAnsi="Verdana"/>
        </w:rPr>
        <w:t>ive details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240F8" w:rsidRPr="00BB73CD" w14:paraId="792C716B" w14:textId="77777777" w:rsidTr="00A343E9">
        <w:trPr>
          <w:trHeight w:val="1588"/>
        </w:trPr>
        <w:tc>
          <w:tcPr>
            <w:tcW w:w="7088" w:type="dxa"/>
          </w:tcPr>
          <w:p w14:paraId="3E41B0E7" w14:textId="77777777" w:rsidR="005240F8" w:rsidRPr="00BB73CD" w:rsidRDefault="005240F8" w:rsidP="00A343E9">
            <w:pPr>
              <w:pStyle w:val="Qsanswer"/>
              <w:spacing w:before="40" w:after="0" w:line="240" w:lineRule="exact"/>
              <w:ind w:right="57"/>
              <w:rPr>
                <w:rFonts w:ascii="Verdana" w:hAnsi="Verdana"/>
                <w:color w:val="auto"/>
              </w:rPr>
            </w:pPr>
            <w:r w:rsidRPr="00BB73CD">
              <w:rPr>
                <w:rFonts w:ascii="Verdana" w:hAnsi="Verdana"/>
                <w:color w:val="auto"/>
              </w:rPr>
              <w:fldChar w:fldCharType="begin">
                <w:ffData>
                  <w:name w:val="Text7"/>
                  <w:enabled/>
                  <w:calcOnExit w:val="0"/>
                  <w:textInput/>
                </w:ffData>
              </w:fldChar>
            </w:r>
            <w:r w:rsidRPr="00BB73CD">
              <w:rPr>
                <w:rFonts w:ascii="Verdana" w:hAnsi="Verdana"/>
                <w:color w:val="auto"/>
              </w:rPr>
              <w:instrText xml:space="preserve"> FORMTEXT </w:instrText>
            </w:r>
            <w:r w:rsidRPr="00BB73CD">
              <w:rPr>
                <w:rFonts w:ascii="Verdana" w:hAnsi="Verdana"/>
                <w:color w:val="auto"/>
              </w:rPr>
            </w:r>
            <w:r w:rsidRPr="00BB73CD">
              <w:rPr>
                <w:rFonts w:ascii="Verdana" w:hAnsi="Verdana"/>
                <w:color w:val="auto"/>
              </w:rPr>
              <w:fldChar w:fldCharType="separate"/>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color w:val="auto"/>
              </w:rPr>
              <w:fldChar w:fldCharType="end"/>
            </w:r>
          </w:p>
        </w:tc>
      </w:tr>
    </w:tbl>
    <w:p w14:paraId="39081E77" w14:textId="77777777" w:rsidR="006C09B3" w:rsidRDefault="006C09B3" w:rsidP="00950AFF">
      <w:pPr>
        <w:pStyle w:val="Qsheading1"/>
        <w:rPr>
          <w:rFonts w:ascii="Book Antiqua" w:hAnsi="Book Antiqua"/>
        </w:rPr>
      </w:pPr>
    </w:p>
    <w:p w14:paraId="5C9EA249" w14:textId="1B854A00" w:rsidR="006C09B3" w:rsidRDefault="006C09B3">
      <w:pPr>
        <w:spacing w:before="0" w:line="240" w:lineRule="auto"/>
        <w:rPr>
          <w:rFonts w:ascii="Verdana" w:hAnsi="Verdana"/>
          <w:b/>
          <w:sz w:val="18"/>
          <w:szCs w:val="18"/>
        </w:rPr>
      </w:pPr>
    </w:p>
    <w:p w14:paraId="3344F100" w14:textId="77777777" w:rsidR="0094450C" w:rsidRDefault="0094450C" w:rsidP="00950AFF">
      <w:pPr>
        <w:autoSpaceDE w:val="0"/>
        <w:autoSpaceDN w:val="0"/>
        <w:adjustRightInd w:val="0"/>
        <w:spacing w:line="240" w:lineRule="auto"/>
        <w:rPr>
          <w:rFonts w:ascii="ArialMT" w:hAnsi="ArialMT" w:cs="ArialMT"/>
        </w:rPr>
        <w:sectPr w:rsidR="0094450C" w:rsidSect="006B744B">
          <w:headerReference w:type="default" r:id="rId27"/>
          <w:type w:val="continuous"/>
          <w:pgSz w:w="11901" w:h="16846" w:code="9"/>
          <w:pgMar w:top="1701" w:right="1411" w:bottom="907" w:left="3402" w:header="567" w:footer="680" w:gutter="0"/>
          <w:cols w:space="720"/>
          <w:titlePg/>
        </w:sectPr>
      </w:pPr>
    </w:p>
    <w:p w14:paraId="76DE4FAF" w14:textId="77777777" w:rsidR="00950AFF" w:rsidRPr="009E6C6E" w:rsidRDefault="00950AFF" w:rsidP="00950AFF">
      <w:pPr>
        <w:autoSpaceDE w:val="0"/>
        <w:autoSpaceDN w:val="0"/>
        <w:adjustRightInd w:val="0"/>
        <w:spacing w:line="240" w:lineRule="auto"/>
        <w:rPr>
          <w:rFonts w:ascii="ArialMT" w:hAnsi="ArialMT" w:cs="ArialMT"/>
        </w:rPr>
      </w:pPr>
    </w:p>
    <w:p w14:paraId="49A3DFBD" w14:textId="77777777" w:rsidR="00950AFF" w:rsidRDefault="00950AFF" w:rsidP="00950AFF">
      <w:pPr>
        <w:pStyle w:val="Question"/>
        <w:keepNext/>
        <w:ind w:right="448"/>
        <w:rPr>
          <w:rFonts w:ascii="Verdana" w:hAnsi="Verdana"/>
          <w:b/>
        </w:r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950AFF" w:rsidRPr="00842101" w14:paraId="418404EC" w14:textId="77777777" w:rsidTr="00911211">
        <w:trPr>
          <w:trHeight w:val="3535"/>
        </w:trPr>
        <w:tc>
          <w:tcPr>
            <w:tcW w:w="2268" w:type="dxa"/>
            <w:shd w:val="clear" w:color="auto" w:fill="701B45"/>
          </w:tcPr>
          <w:p w14:paraId="2ECB368B" w14:textId="77777777" w:rsidR="00950AFF" w:rsidRPr="00842101" w:rsidRDefault="00950AFF" w:rsidP="003372BF">
            <w:pPr>
              <w:pStyle w:val="Sectionnumber"/>
            </w:pPr>
            <w:r>
              <w:lastRenderedPageBreak/>
              <w:br w:type="page"/>
            </w:r>
            <w:r w:rsidR="0094450C">
              <w:t>4</w:t>
            </w:r>
          </w:p>
        </w:tc>
        <w:tc>
          <w:tcPr>
            <w:tcW w:w="7825" w:type="dxa"/>
            <w:shd w:val="clear" w:color="auto" w:fill="701B45"/>
          </w:tcPr>
          <w:p w14:paraId="44F84704" w14:textId="77777777" w:rsidR="00950AFF" w:rsidRPr="003E30E1" w:rsidRDefault="00950AFF" w:rsidP="003372BF">
            <w:pPr>
              <w:pStyle w:val="Sectionheading"/>
              <w:rPr>
                <w:rFonts w:ascii="Verdana" w:hAnsi="Verdana"/>
              </w:rPr>
            </w:pPr>
            <w:r w:rsidRPr="003E30E1">
              <w:rPr>
                <w:rFonts w:ascii="Verdana" w:hAnsi="Verdana"/>
              </w:rPr>
              <w:t>Information on the management body and persons who direct the business</w:t>
            </w:r>
          </w:p>
          <w:p w14:paraId="03C93A1A" w14:textId="77777777" w:rsidR="00750EB2" w:rsidRPr="00720A62" w:rsidRDefault="00D06732" w:rsidP="00142BC6">
            <w:pPr>
              <w:pStyle w:val="ListParagraph"/>
              <w:spacing w:before="0" w:line="240" w:lineRule="auto"/>
              <w:ind w:left="0" w:right="454"/>
              <w:rPr>
                <w:rFonts w:ascii="Verdana" w:hAnsi="Verdana"/>
                <w:sz w:val="18"/>
                <w:szCs w:val="18"/>
              </w:rPr>
            </w:pPr>
            <w:r>
              <w:rPr>
                <w:rFonts w:ascii="Verdana" w:hAnsi="Verdana"/>
                <w:sz w:val="18"/>
                <w:szCs w:val="18"/>
              </w:rPr>
              <w:t>Use t</w:t>
            </w:r>
            <w:r w:rsidR="00750EB2" w:rsidRPr="00720A62">
              <w:rPr>
                <w:rFonts w:ascii="Verdana" w:hAnsi="Verdana"/>
                <w:sz w:val="18"/>
                <w:szCs w:val="18"/>
              </w:rPr>
              <w:t>his section and the Form As to provide the information required under Article 4 (Information on the management body and persons who direct the business) of the RTS</w:t>
            </w:r>
            <w:r>
              <w:rPr>
                <w:rFonts w:ascii="Verdana" w:hAnsi="Verdana"/>
                <w:sz w:val="18"/>
                <w:szCs w:val="18"/>
              </w:rPr>
              <w:t xml:space="preserve"> and </w:t>
            </w:r>
            <w:r w:rsidR="00750EB2" w:rsidRPr="00720A62">
              <w:rPr>
                <w:rFonts w:ascii="Verdana" w:hAnsi="Verdana"/>
                <w:sz w:val="18"/>
                <w:szCs w:val="18"/>
              </w:rPr>
              <w:t xml:space="preserve">related information that we need for domestic purposes. </w:t>
            </w:r>
          </w:p>
          <w:p w14:paraId="59C69C29" w14:textId="77777777" w:rsidR="00750EB2" w:rsidRPr="00720A62" w:rsidRDefault="00750EB2" w:rsidP="00142BC6">
            <w:pPr>
              <w:pStyle w:val="ListParagraph"/>
              <w:spacing w:before="0" w:line="240" w:lineRule="auto"/>
              <w:ind w:left="0" w:right="454"/>
              <w:rPr>
                <w:rFonts w:ascii="Verdana" w:hAnsi="Verdana"/>
                <w:sz w:val="18"/>
                <w:szCs w:val="18"/>
              </w:rPr>
            </w:pPr>
          </w:p>
          <w:p w14:paraId="3361AAE2" w14:textId="77777777" w:rsidR="00750EB2" w:rsidRPr="00720A62" w:rsidRDefault="00D06732" w:rsidP="00142BC6">
            <w:pPr>
              <w:pStyle w:val="ListParagraph"/>
              <w:spacing w:before="0" w:line="240" w:lineRule="auto"/>
              <w:ind w:left="0" w:right="454"/>
              <w:rPr>
                <w:rFonts w:ascii="Verdana" w:hAnsi="Verdana"/>
                <w:sz w:val="18"/>
                <w:szCs w:val="18"/>
              </w:rPr>
            </w:pPr>
            <w:r>
              <w:rPr>
                <w:rFonts w:ascii="Verdana" w:hAnsi="Verdana"/>
                <w:sz w:val="18"/>
                <w:szCs w:val="18"/>
              </w:rPr>
              <w:t>R</w:t>
            </w:r>
            <w:r w:rsidR="00750EB2" w:rsidRPr="00720A62">
              <w:rPr>
                <w:rFonts w:ascii="Verdana" w:hAnsi="Verdana"/>
                <w:sz w:val="18"/>
                <w:szCs w:val="18"/>
              </w:rPr>
              <w:t xml:space="preserve">efer to that Article when completing this section and </w:t>
            </w:r>
            <w:r>
              <w:rPr>
                <w:rFonts w:ascii="Verdana" w:hAnsi="Verdana"/>
                <w:sz w:val="18"/>
                <w:szCs w:val="18"/>
              </w:rPr>
              <w:t xml:space="preserve">ensure </w:t>
            </w:r>
            <w:r w:rsidR="00750EB2" w:rsidRPr="00720A62">
              <w:rPr>
                <w:rFonts w:ascii="Verdana" w:hAnsi="Verdana"/>
                <w:sz w:val="18"/>
                <w:szCs w:val="18"/>
              </w:rPr>
              <w:t xml:space="preserve">that you have provided all the information specified.  </w:t>
            </w:r>
          </w:p>
          <w:p w14:paraId="44E57FB6" w14:textId="77777777" w:rsidR="00750EB2" w:rsidRPr="00720A62" w:rsidRDefault="00750EB2" w:rsidP="00142BC6">
            <w:pPr>
              <w:pStyle w:val="ListParagraph"/>
              <w:spacing w:before="0" w:line="240" w:lineRule="auto"/>
              <w:ind w:left="0" w:right="454"/>
              <w:rPr>
                <w:rFonts w:ascii="Verdana" w:hAnsi="Verdana"/>
                <w:sz w:val="18"/>
                <w:szCs w:val="18"/>
              </w:rPr>
            </w:pPr>
          </w:p>
          <w:p w14:paraId="33613A44" w14:textId="77777777" w:rsidR="00750EB2" w:rsidRPr="00720A62" w:rsidRDefault="00D06732" w:rsidP="00142BC6">
            <w:pPr>
              <w:pStyle w:val="ListParagraph"/>
              <w:spacing w:before="0" w:line="240" w:lineRule="auto"/>
              <w:ind w:left="0" w:right="454"/>
              <w:rPr>
                <w:rFonts w:ascii="Verdana" w:hAnsi="Verdana"/>
                <w:sz w:val="18"/>
                <w:szCs w:val="18"/>
              </w:rPr>
            </w:pPr>
            <w:r>
              <w:rPr>
                <w:rFonts w:ascii="Verdana" w:hAnsi="Verdana"/>
                <w:sz w:val="18"/>
                <w:szCs w:val="18"/>
              </w:rPr>
              <w:t>P</w:t>
            </w:r>
            <w:r w:rsidR="00750EB2" w:rsidRPr="00720A62">
              <w:rPr>
                <w:rFonts w:ascii="Verdana" w:hAnsi="Verdana"/>
                <w:sz w:val="18"/>
                <w:szCs w:val="18"/>
              </w:rPr>
              <w:t xml:space="preserve">lease </w:t>
            </w:r>
            <w:r>
              <w:rPr>
                <w:rFonts w:ascii="Verdana" w:hAnsi="Verdana"/>
                <w:sz w:val="18"/>
                <w:szCs w:val="18"/>
              </w:rPr>
              <w:t xml:space="preserve">confirm </w:t>
            </w:r>
            <w:r w:rsidR="00750EB2" w:rsidRPr="00720A62">
              <w:rPr>
                <w:rFonts w:ascii="Verdana" w:hAnsi="Verdana"/>
                <w:sz w:val="18"/>
                <w:szCs w:val="18"/>
              </w:rPr>
              <w:t>in the MiFID Authorisation Form that you have provided the relevant information in this section of the Annex and list the relevant Form As.</w:t>
            </w:r>
          </w:p>
          <w:p w14:paraId="340511AE" w14:textId="77777777" w:rsidR="002D5D72" w:rsidRPr="002D5D72" w:rsidRDefault="002D5D72" w:rsidP="002D5D72">
            <w:pPr>
              <w:autoSpaceDE w:val="0"/>
              <w:autoSpaceDN w:val="0"/>
              <w:adjustRightInd w:val="0"/>
              <w:spacing w:line="240" w:lineRule="auto"/>
              <w:rPr>
                <w:rFonts w:ascii="Verdana" w:hAnsi="Verdana" w:cs="ArialMT"/>
                <w:color w:val="FFFFFF"/>
              </w:rPr>
            </w:pPr>
          </w:p>
        </w:tc>
      </w:tr>
    </w:tbl>
    <w:p w14:paraId="00BD9ADE" w14:textId="09CBCF0A" w:rsidR="00950AFF" w:rsidRPr="003E30E1" w:rsidRDefault="000F2948" w:rsidP="00950AFF">
      <w:pPr>
        <w:pStyle w:val="Qsheading1"/>
        <w:rPr>
          <w:rFonts w:ascii="Verdana" w:hAnsi="Verdana"/>
          <w:szCs w:val="22"/>
        </w:rPr>
      </w:pPr>
      <w:r>
        <w:rPr>
          <w:rFonts w:ascii="Verdana" w:hAnsi="Verdana"/>
          <w:szCs w:val="22"/>
        </w:rPr>
        <w:t>Senior Management</w:t>
      </w:r>
      <w:r w:rsidRPr="003E30E1">
        <w:rPr>
          <w:rFonts w:ascii="Verdana" w:hAnsi="Verdana"/>
          <w:szCs w:val="22"/>
        </w:rPr>
        <w:t xml:space="preserve"> </w:t>
      </w:r>
      <w:r w:rsidR="00950AFF" w:rsidRPr="003E30E1">
        <w:rPr>
          <w:rFonts w:ascii="Verdana" w:hAnsi="Verdana"/>
          <w:szCs w:val="22"/>
        </w:rPr>
        <w:t>functions</w:t>
      </w:r>
    </w:p>
    <w:p w14:paraId="04EAF4EB" w14:textId="77777777" w:rsidR="000F2948" w:rsidRDefault="000F2948" w:rsidP="000F2948">
      <w:pPr>
        <w:pStyle w:val="Question"/>
        <w:keepNext/>
        <w:rPr>
          <w:rFonts w:ascii="Verdana" w:hAnsi="Verdana"/>
          <w:b/>
        </w:rPr>
      </w:pPr>
      <w:bookmarkStart w:id="18" w:name="_Hlk21690670"/>
      <w:r>
        <w:rPr>
          <w:rFonts w:ascii="Verdana" w:hAnsi="Verdana"/>
          <w:b/>
        </w:rPr>
        <w:tab/>
        <w:t>4.1</w:t>
      </w:r>
      <w:r>
        <w:rPr>
          <w:rFonts w:ascii="Verdana" w:hAnsi="Verdana"/>
          <w:b/>
        </w:rPr>
        <w:tab/>
        <w:t xml:space="preserve">List the names of the persons who will perform senior management functions. A person may perform more than one senior management function.  Where the person for the role has not yet been recruited, please indicate this in the relevant box below. The type of firm you </w:t>
      </w:r>
      <w:proofErr w:type="gramStart"/>
      <w:r>
        <w:rPr>
          <w:rFonts w:ascii="Verdana" w:hAnsi="Verdana"/>
          <w:b/>
        </w:rPr>
        <w:t>are will determine</w:t>
      </w:r>
      <w:proofErr w:type="gramEnd"/>
      <w:r>
        <w:rPr>
          <w:rFonts w:ascii="Verdana" w:hAnsi="Verdana"/>
          <w:b/>
        </w:rPr>
        <w:t xml:space="preserve"> the table you will need to complete.</w:t>
      </w:r>
    </w:p>
    <w:bookmarkEnd w:id="18"/>
    <w:p w14:paraId="44C28CAD" w14:textId="77777777" w:rsidR="000F2948" w:rsidRPr="00CC47BD" w:rsidRDefault="000F2948" w:rsidP="00CC47BD">
      <w:pPr>
        <w:pStyle w:val="Questionnote"/>
        <w:rPr>
          <w:rFonts w:ascii="Verdana" w:hAnsi="Verdana"/>
        </w:rPr>
      </w:pPr>
      <w:r w:rsidRPr="00CC47BD">
        <w:rPr>
          <w:rFonts w:ascii="Verdana" w:hAnsi="Verdana"/>
        </w:rPr>
        <w:t>UK core firms</w:t>
      </w:r>
      <w:r w:rsidRPr="00CC47BD">
        <w:rPr>
          <w:rFonts w:ascii="Webdings" w:eastAsia="Webdings" w:hAnsi="Webdings" w:cs="Webdings"/>
        </w:rPr>
        <w:t>4</w:t>
      </w:r>
      <w:r w:rsidRPr="00CC47BD">
        <w:rPr>
          <w:rFonts w:ascii="Verdana" w:hAnsi="Verdana"/>
        </w:rPr>
        <w:t>Continue to 4.1.1</w:t>
      </w:r>
    </w:p>
    <w:p w14:paraId="769B9BC0" w14:textId="5731EDDB" w:rsidR="000F2948" w:rsidRPr="00CC47BD" w:rsidRDefault="000F2948" w:rsidP="00CC47BD">
      <w:pPr>
        <w:pStyle w:val="Questionnote"/>
        <w:rPr>
          <w:rFonts w:ascii="Verdana" w:hAnsi="Verdana"/>
        </w:rPr>
      </w:pPr>
      <w:r w:rsidRPr="00CC47BD">
        <w:rPr>
          <w:rFonts w:ascii="Verdana" w:hAnsi="Verdana"/>
        </w:rPr>
        <w:t>Third country</w:t>
      </w:r>
      <w:r w:rsidR="00CC47BD" w:rsidRPr="00CC47BD">
        <w:rPr>
          <w:rFonts w:ascii="Verdana" w:hAnsi="Verdana"/>
        </w:rPr>
        <w:t xml:space="preserve"> core</w:t>
      </w:r>
      <w:r w:rsidRPr="00CC47BD">
        <w:rPr>
          <w:rFonts w:ascii="Verdana" w:hAnsi="Verdana"/>
        </w:rPr>
        <w:t xml:space="preserve"> firms</w:t>
      </w:r>
      <w:r w:rsidRPr="00CC47BD">
        <w:rPr>
          <w:rFonts w:ascii="Webdings" w:eastAsia="Webdings" w:hAnsi="Webdings" w:cs="Webdings"/>
        </w:rPr>
        <w:t>4</w:t>
      </w:r>
      <w:r w:rsidRPr="00CC47BD">
        <w:rPr>
          <w:rFonts w:ascii="Verdana" w:hAnsi="Verdana"/>
        </w:rPr>
        <w:t>Continue to 4.1.2</w:t>
      </w:r>
    </w:p>
    <w:p w14:paraId="4AB2F99A" w14:textId="77777777" w:rsidR="000F2948" w:rsidRPr="00CC47BD" w:rsidRDefault="000F2948" w:rsidP="00CC47BD">
      <w:pPr>
        <w:pStyle w:val="Questionnote"/>
        <w:rPr>
          <w:rFonts w:ascii="Verdana" w:hAnsi="Verdana"/>
        </w:rPr>
      </w:pPr>
      <w:r w:rsidRPr="00CC47BD">
        <w:rPr>
          <w:rFonts w:ascii="Verdana" w:hAnsi="Verdana"/>
        </w:rPr>
        <w:t>Enhanced firms</w:t>
      </w:r>
      <w:r w:rsidRPr="00CC47BD">
        <w:rPr>
          <w:rFonts w:ascii="Webdings" w:eastAsia="Webdings" w:hAnsi="Webdings" w:cs="Webdings"/>
        </w:rPr>
        <w:t>4</w:t>
      </w:r>
      <w:r w:rsidRPr="00CC47BD">
        <w:rPr>
          <w:rFonts w:ascii="Verdana" w:hAnsi="Verdana"/>
        </w:rPr>
        <w:t>Continue to 4.1.3</w:t>
      </w:r>
    </w:p>
    <w:p w14:paraId="4F1E75AA" w14:textId="77777777" w:rsidR="000F2948" w:rsidRDefault="000F2948" w:rsidP="000F2948">
      <w:pPr>
        <w:keepNext/>
        <w:tabs>
          <w:tab w:val="right" w:pos="624"/>
          <w:tab w:val="left" w:pos="709"/>
        </w:tabs>
        <w:rPr>
          <w:rFonts w:ascii="Verdana" w:hAnsi="Verdana"/>
          <w:szCs w:val="18"/>
        </w:rPr>
      </w:pPr>
    </w:p>
    <w:p w14:paraId="5E94EA1A" w14:textId="6DA0A08C" w:rsidR="000F2948" w:rsidRDefault="000F2948" w:rsidP="00CC47BD">
      <w:pPr>
        <w:pStyle w:val="Questionnote"/>
        <w:rPr>
          <w:rFonts w:ascii="Verdana" w:hAnsi="Verdana"/>
        </w:rPr>
      </w:pPr>
      <w:r w:rsidRPr="00CC47BD">
        <w:rPr>
          <w:rFonts w:ascii="Verdana" w:hAnsi="Verdana"/>
        </w:rPr>
        <w:t>The applicant firm will not necessarily need to have all these senior management functions listed in the relevant box below.</w:t>
      </w:r>
    </w:p>
    <w:p w14:paraId="463C0F13" w14:textId="77777777" w:rsidR="00CC47BD" w:rsidRPr="00CC47BD" w:rsidRDefault="00CC47BD" w:rsidP="00CC47BD">
      <w:pPr>
        <w:pStyle w:val="Questionnote"/>
        <w:rPr>
          <w:rFonts w:ascii="Verdana" w:hAnsi="Verdana"/>
        </w:rPr>
      </w:pPr>
    </w:p>
    <w:p w14:paraId="11E5BE24" w14:textId="77777777" w:rsidR="000F2948" w:rsidRPr="00CC47BD" w:rsidRDefault="000F2948" w:rsidP="00CC47BD">
      <w:pPr>
        <w:pStyle w:val="Questionnote"/>
        <w:rPr>
          <w:rFonts w:ascii="Verdana" w:hAnsi="Verdana"/>
        </w:rPr>
      </w:pPr>
      <w:r w:rsidRPr="00CC47BD">
        <w:rPr>
          <w:rFonts w:ascii="Verdana" w:hAnsi="Verdana"/>
        </w:rPr>
        <w:t>You must use a separate sheet of paper if necessary.</w:t>
      </w:r>
    </w:p>
    <w:p w14:paraId="35BC24A0" w14:textId="77777777" w:rsidR="000F2948" w:rsidRPr="00CC47BD" w:rsidRDefault="000F2948" w:rsidP="00CC47BD">
      <w:pPr>
        <w:pStyle w:val="Questionnote"/>
        <w:rPr>
          <w:rFonts w:ascii="Verdana" w:hAnsi="Verdana"/>
        </w:rPr>
      </w:pPr>
      <w:r w:rsidRPr="00CC47BD">
        <w:rPr>
          <w:rFonts w:ascii="Verdana" w:hAnsi="Verdana"/>
        </w:rPr>
        <w:t>If you have used separate sheets of paper, you must indicate how many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Grid>
        <w:gridCol w:w="1417"/>
        <w:gridCol w:w="1276"/>
      </w:tblGrid>
      <w:tr w:rsidR="00CC47BD" w:rsidRPr="00CC47BD" w14:paraId="30D88784" w14:textId="77777777" w:rsidTr="000F2948">
        <w:trPr>
          <w:trHeight w:val="397"/>
        </w:trPr>
        <w:tc>
          <w:tcPr>
            <w:tcW w:w="1417" w:type="dxa"/>
            <w:tcBorders>
              <w:top w:val="single" w:sz="4" w:space="0" w:color="auto"/>
              <w:left w:val="single" w:sz="4" w:space="0" w:color="auto"/>
              <w:bottom w:val="single" w:sz="4" w:space="0" w:color="auto"/>
              <w:right w:val="single" w:sz="4" w:space="0" w:color="auto"/>
            </w:tcBorders>
            <w:vAlign w:val="center"/>
            <w:hideMark/>
          </w:tcPr>
          <w:p w14:paraId="5F50E182" w14:textId="77777777" w:rsidR="000F2948" w:rsidRPr="00CC47BD" w:rsidRDefault="000F2948">
            <w:pPr>
              <w:pStyle w:val="Question"/>
              <w:keepNext/>
              <w:tabs>
                <w:tab w:val="clear" w:pos="284"/>
                <w:tab w:val="left" w:pos="1418"/>
                <w:tab w:val="left" w:pos="2552"/>
              </w:tabs>
              <w:spacing w:before="0" w:after="0" w:line="240" w:lineRule="auto"/>
              <w:ind w:left="28" w:right="0" w:firstLine="0"/>
              <w:rPr>
                <w:rFonts w:ascii="Verdana" w:hAnsi="Verdana"/>
              </w:rPr>
            </w:pPr>
            <w:r w:rsidRPr="00CC47BD">
              <w:rPr>
                <w:rFonts w:ascii="Verdana" w:hAnsi="Verdana"/>
              </w:rPr>
              <w:t>Number of additional sheets</w:t>
            </w:r>
          </w:p>
        </w:tc>
        <w:tc>
          <w:tcPr>
            <w:tcW w:w="1276" w:type="dxa"/>
            <w:tcBorders>
              <w:top w:val="single" w:sz="4" w:space="0" w:color="auto"/>
              <w:left w:val="single" w:sz="4" w:space="0" w:color="auto"/>
              <w:bottom w:val="single" w:sz="4" w:space="0" w:color="auto"/>
              <w:right w:val="single" w:sz="4" w:space="0" w:color="auto"/>
            </w:tcBorders>
            <w:vAlign w:val="center"/>
            <w:hideMark/>
          </w:tcPr>
          <w:p w14:paraId="3CE824CC" w14:textId="77777777" w:rsidR="000F2948" w:rsidRPr="00CC47BD" w:rsidRDefault="000F2948">
            <w:pPr>
              <w:pStyle w:val="Question"/>
              <w:keepNext/>
              <w:tabs>
                <w:tab w:val="clear" w:pos="284"/>
                <w:tab w:val="left" w:pos="1418"/>
                <w:tab w:val="left" w:pos="2552"/>
              </w:tabs>
              <w:spacing w:before="0" w:after="0" w:line="240" w:lineRule="auto"/>
              <w:ind w:left="28" w:right="57" w:firstLine="0"/>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bl>
    <w:p w14:paraId="7DD3B1E2" w14:textId="77777777" w:rsidR="000F2948" w:rsidRDefault="000F2948" w:rsidP="000F2948">
      <w:pPr>
        <w:pStyle w:val="Questionnote"/>
      </w:pPr>
    </w:p>
    <w:p w14:paraId="3D5C30A0" w14:textId="77777777" w:rsidR="000F2948" w:rsidRDefault="000F2948" w:rsidP="000F2948">
      <w:pPr>
        <w:pStyle w:val="Questionnote"/>
        <w:rPr>
          <w:rFonts w:ascii="Verdana" w:hAnsi="Verdana"/>
        </w:rPr>
      </w:pPr>
      <w:r>
        <w:rPr>
          <w:rFonts w:ascii="Verdana" w:hAnsi="Verdana"/>
        </w:rPr>
        <w:t>You should also indicate the country where the person will primarily be based if this is other than the UK.</w:t>
      </w:r>
    </w:p>
    <w:p w14:paraId="14C237FA" w14:textId="77777777" w:rsidR="000F2948" w:rsidRDefault="000F2948" w:rsidP="000F2948">
      <w:pPr>
        <w:pStyle w:val="Questionnote"/>
        <w:rPr>
          <w:rFonts w:ascii="Verdana" w:hAnsi="Verdana"/>
        </w:rPr>
      </w:pPr>
    </w:p>
    <w:p w14:paraId="79EA4117" w14:textId="77777777" w:rsidR="000F2948" w:rsidRDefault="000F2948" w:rsidP="000F2948">
      <w:pPr>
        <w:pStyle w:val="Question"/>
        <w:keepNext/>
        <w:rPr>
          <w:rFonts w:ascii="Verdana" w:hAnsi="Verdana"/>
          <w:b/>
        </w:rPr>
      </w:pPr>
      <w:r>
        <w:rPr>
          <w:rFonts w:ascii="Verdana" w:hAnsi="Verdana"/>
          <w:b/>
        </w:rPr>
        <w:t>4.1.1</w:t>
      </w:r>
      <w:r>
        <w:rPr>
          <w:rFonts w:ascii="Verdana" w:hAnsi="Verdana"/>
          <w:b/>
        </w:rPr>
        <w:tab/>
        <w:t>UK core firms</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6"/>
        <w:gridCol w:w="3119"/>
        <w:gridCol w:w="3532"/>
      </w:tblGrid>
      <w:tr w:rsidR="000F2948" w14:paraId="565CDD88"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2AD0164E" w14:textId="77777777" w:rsidR="000F2948" w:rsidRDefault="000F2948">
            <w:pPr>
              <w:pStyle w:val="Questionnote"/>
              <w:ind w:right="175"/>
              <w:rPr>
                <w:rFonts w:ascii="Verdana" w:hAnsi="Verdana"/>
                <w:b/>
              </w:rPr>
            </w:pPr>
            <w:r>
              <w:rPr>
                <w:rFonts w:ascii="Verdana" w:hAnsi="Verdana"/>
                <w:b/>
              </w:rPr>
              <w:t>Function</w:t>
            </w:r>
          </w:p>
        </w:tc>
        <w:tc>
          <w:tcPr>
            <w:tcW w:w="3119" w:type="dxa"/>
            <w:tcBorders>
              <w:top w:val="single" w:sz="4" w:space="0" w:color="auto"/>
              <w:left w:val="single" w:sz="4" w:space="0" w:color="auto"/>
              <w:bottom w:val="single" w:sz="4" w:space="0" w:color="auto"/>
              <w:right w:val="single" w:sz="4" w:space="0" w:color="auto"/>
            </w:tcBorders>
            <w:hideMark/>
          </w:tcPr>
          <w:p w14:paraId="0BF4670F" w14:textId="77777777" w:rsidR="000F2948" w:rsidRDefault="000F2948">
            <w:pPr>
              <w:pStyle w:val="Questionnote"/>
              <w:rPr>
                <w:rFonts w:ascii="Verdana" w:hAnsi="Verdana"/>
                <w:b/>
              </w:rPr>
            </w:pPr>
            <w:r>
              <w:rPr>
                <w:rFonts w:ascii="Verdana" w:hAnsi="Verdana"/>
                <w:b/>
              </w:rPr>
              <w:t>Description of Senior Management Function</w:t>
            </w:r>
          </w:p>
        </w:tc>
        <w:tc>
          <w:tcPr>
            <w:tcW w:w="3532" w:type="dxa"/>
            <w:tcBorders>
              <w:top w:val="single" w:sz="4" w:space="0" w:color="auto"/>
              <w:left w:val="single" w:sz="4" w:space="0" w:color="auto"/>
              <w:bottom w:val="single" w:sz="4" w:space="0" w:color="auto"/>
              <w:right w:val="single" w:sz="4" w:space="0" w:color="auto"/>
            </w:tcBorders>
            <w:hideMark/>
          </w:tcPr>
          <w:p w14:paraId="3A22712F" w14:textId="77777777" w:rsidR="000F2948" w:rsidRDefault="000F2948">
            <w:pPr>
              <w:pStyle w:val="Questionnote"/>
              <w:rPr>
                <w:rFonts w:ascii="Verdana" w:hAnsi="Verdana"/>
                <w:b/>
              </w:rPr>
            </w:pPr>
            <w:r>
              <w:rPr>
                <w:rFonts w:ascii="Verdana" w:hAnsi="Verdana"/>
                <w:b/>
              </w:rPr>
              <w:t>Name of individual</w:t>
            </w:r>
          </w:p>
        </w:tc>
      </w:tr>
      <w:tr w:rsidR="00CC47BD" w:rsidRPr="00CC47BD" w14:paraId="1EE6205F"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43AB92DB" w14:textId="77777777" w:rsidR="000F2948" w:rsidRPr="00CC47BD" w:rsidRDefault="000F2948">
            <w:pPr>
              <w:pStyle w:val="Questionnote"/>
              <w:ind w:right="175"/>
              <w:rPr>
                <w:rFonts w:ascii="Verdana" w:hAnsi="Verdana"/>
              </w:rPr>
            </w:pPr>
            <w:r w:rsidRPr="00CC47BD">
              <w:rPr>
                <w:rFonts w:ascii="Verdana" w:hAnsi="Verdana"/>
              </w:rPr>
              <w:t>SMF 1</w:t>
            </w:r>
          </w:p>
        </w:tc>
        <w:tc>
          <w:tcPr>
            <w:tcW w:w="3119" w:type="dxa"/>
            <w:tcBorders>
              <w:top w:val="single" w:sz="4" w:space="0" w:color="auto"/>
              <w:left w:val="single" w:sz="4" w:space="0" w:color="auto"/>
              <w:bottom w:val="single" w:sz="4" w:space="0" w:color="auto"/>
              <w:right w:val="single" w:sz="4" w:space="0" w:color="auto"/>
            </w:tcBorders>
            <w:hideMark/>
          </w:tcPr>
          <w:p w14:paraId="282DBD57" w14:textId="77777777" w:rsidR="000F2948" w:rsidRPr="00CC47BD" w:rsidRDefault="000F2948">
            <w:pPr>
              <w:pStyle w:val="Questionnote"/>
              <w:ind w:right="459"/>
              <w:rPr>
                <w:rFonts w:ascii="Verdana" w:hAnsi="Verdana"/>
              </w:rPr>
            </w:pPr>
            <w:r w:rsidRPr="00CC47BD">
              <w:rPr>
                <w:rFonts w:ascii="Verdana" w:hAnsi="Verdana"/>
              </w:rPr>
              <w:t>Chief Executive</w:t>
            </w:r>
          </w:p>
        </w:tc>
        <w:tc>
          <w:tcPr>
            <w:tcW w:w="3532" w:type="dxa"/>
            <w:tcBorders>
              <w:top w:val="single" w:sz="4" w:space="0" w:color="auto"/>
              <w:left w:val="single" w:sz="4" w:space="0" w:color="auto"/>
              <w:bottom w:val="single" w:sz="4" w:space="0" w:color="auto"/>
              <w:right w:val="single" w:sz="4" w:space="0" w:color="auto"/>
            </w:tcBorders>
            <w:hideMark/>
          </w:tcPr>
          <w:p w14:paraId="7DC58E04"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3B943F99"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7D74AC28" w14:textId="77777777" w:rsidR="000F2948" w:rsidRPr="00CC47BD" w:rsidRDefault="000F2948">
            <w:pPr>
              <w:pStyle w:val="Questionnote"/>
              <w:ind w:right="175"/>
              <w:rPr>
                <w:rFonts w:ascii="Verdana" w:hAnsi="Verdana"/>
              </w:rPr>
            </w:pPr>
            <w:r w:rsidRPr="00CC47BD">
              <w:rPr>
                <w:rFonts w:ascii="Verdana" w:hAnsi="Verdana"/>
              </w:rPr>
              <w:t>SMF 3</w:t>
            </w:r>
          </w:p>
        </w:tc>
        <w:tc>
          <w:tcPr>
            <w:tcW w:w="3119" w:type="dxa"/>
            <w:tcBorders>
              <w:top w:val="single" w:sz="4" w:space="0" w:color="auto"/>
              <w:left w:val="single" w:sz="4" w:space="0" w:color="auto"/>
              <w:bottom w:val="single" w:sz="4" w:space="0" w:color="auto"/>
              <w:right w:val="single" w:sz="4" w:space="0" w:color="auto"/>
            </w:tcBorders>
            <w:hideMark/>
          </w:tcPr>
          <w:p w14:paraId="7FFD7DF4" w14:textId="77777777" w:rsidR="000F2948" w:rsidRPr="00CC47BD" w:rsidRDefault="000F2948">
            <w:pPr>
              <w:pStyle w:val="Questionnote"/>
              <w:ind w:right="459"/>
              <w:rPr>
                <w:rFonts w:ascii="Verdana" w:hAnsi="Verdana"/>
              </w:rPr>
            </w:pPr>
            <w:r w:rsidRPr="00CC47BD">
              <w:rPr>
                <w:rFonts w:ascii="Verdana" w:hAnsi="Verdana"/>
              </w:rPr>
              <w:t>Executive Director</w:t>
            </w:r>
          </w:p>
        </w:tc>
        <w:tc>
          <w:tcPr>
            <w:tcW w:w="3532" w:type="dxa"/>
            <w:tcBorders>
              <w:top w:val="single" w:sz="4" w:space="0" w:color="auto"/>
              <w:left w:val="single" w:sz="4" w:space="0" w:color="auto"/>
              <w:bottom w:val="single" w:sz="4" w:space="0" w:color="auto"/>
              <w:right w:val="single" w:sz="4" w:space="0" w:color="auto"/>
            </w:tcBorders>
            <w:hideMark/>
          </w:tcPr>
          <w:p w14:paraId="3AD5EA8F"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76E2686E"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4158ADA5" w14:textId="77777777" w:rsidR="000F2948" w:rsidRPr="00CC47BD" w:rsidRDefault="000F2948">
            <w:pPr>
              <w:pStyle w:val="Questionnote"/>
              <w:ind w:right="175"/>
              <w:rPr>
                <w:rFonts w:ascii="Verdana" w:hAnsi="Verdana"/>
              </w:rPr>
            </w:pPr>
            <w:r w:rsidRPr="00CC47BD">
              <w:rPr>
                <w:rFonts w:ascii="Verdana" w:hAnsi="Verdana"/>
              </w:rPr>
              <w:t>SMF 9</w:t>
            </w:r>
          </w:p>
        </w:tc>
        <w:tc>
          <w:tcPr>
            <w:tcW w:w="3119" w:type="dxa"/>
            <w:tcBorders>
              <w:top w:val="single" w:sz="4" w:space="0" w:color="auto"/>
              <w:left w:val="single" w:sz="4" w:space="0" w:color="auto"/>
              <w:bottom w:val="single" w:sz="4" w:space="0" w:color="auto"/>
              <w:right w:val="single" w:sz="4" w:space="0" w:color="auto"/>
            </w:tcBorders>
            <w:hideMark/>
          </w:tcPr>
          <w:p w14:paraId="020A5D59" w14:textId="012150F1" w:rsidR="000F2948" w:rsidRPr="00CC47BD" w:rsidRDefault="00CC47BD">
            <w:pPr>
              <w:pStyle w:val="Questionnote"/>
              <w:ind w:right="459"/>
              <w:rPr>
                <w:rFonts w:ascii="Verdana" w:hAnsi="Verdana"/>
              </w:rPr>
            </w:pPr>
            <w:r w:rsidRPr="00CC47BD">
              <w:rPr>
                <w:rFonts w:ascii="Verdana" w:hAnsi="Verdana"/>
              </w:rPr>
              <w:t>Chair</w:t>
            </w:r>
            <w:r w:rsidR="000F2948" w:rsidRPr="00CC47BD">
              <w:rPr>
                <w:rFonts w:ascii="Verdana" w:hAnsi="Verdana"/>
              </w:rPr>
              <w:t xml:space="preserve"> of the governing body</w:t>
            </w:r>
          </w:p>
        </w:tc>
        <w:tc>
          <w:tcPr>
            <w:tcW w:w="3532" w:type="dxa"/>
            <w:tcBorders>
              <w:top w:val="single" w:sz="4" w:space="0" w:color="auto"/>
              <w:left w:val="single" w:sz="4" w:space="0" w:color="auto"/>
              <w:bottom w:val="single" w:sz="4" w:space="0" w:color="auto"/>
              <w:right w:val="single" w:sz="4" w:space="0" w:color="auto"/>
            </w:tcBorders>
            <w:hideMark/>
          </w:tcPr>
          <w:p w14:paraId="62ABE0F8"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133A201A"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66CD28BD" w14:textId="77777777" w:rsidR="000F2948" w:rsidRPr="00CC47BD" w:rsidRDefault="000F2948">
            <w:pPr>
              <w:pStyle w:val="Questionnote"/>
              <w:ind w:right="175"/>
              <w:rPr>
                <w:rFonts w:ascii="Verdana" w:hAnsi="Verdana"/>
              </w:rPr>
            </w:pPr>
            <w:r w:rsidRPr="00CC47BD">
              <w:rPr>
                <w:rFonts w:ascii="Verdana" w:hAnsi="Verdana"/>
              </w:rPr>
              <w:t>SMF 16</w:t>
            </w:r>
          </w:p>
        </w:tc>
        <w:tc>
          <w:tcPr>
            <w:tcW w:w="3119" w:type="dxa"/>
            <w:tcBorders>
              <w:top w:val="single" w:sz="4" w:space="0" w:color="auto"/>
              <w:left w:val="single" w:sz="4" w:space="0" w:color="auto"/>
              <w:bottom w:val="single" w:sz="4" w:space="0" w:color="auto"/>
              <w:right w:val="single" w:sz="4" w:space="0" w:color="auto"/>
            </w:tcBorders>
            <w:hideMark/>
          </w:tcPr>
          <w:p w14:paraId="67A0C056" w14:textId="77777777" w:rsidR="000F2948" w:rsidRPr="00CC47BD" w:rsidRDefault="000F2948">
            <w:pPr>
              <w:pStyle w:val="Questionnote"/>
              <w:ind w:right="459"/>
              <w:rPr>
                <w:rFonts w:ascii="Verdana" w:hAnsi="Verdana"/>
              </w:rPr>
            </w:pPr>
            <w:r w:rsidRPr="00CC47BD">
              <w:rPr>
                <w:rFonts w:ascii="Verdana" w:hAnsi="Verdana"/>
              </w:rPr>
              <w:t>Compliance Oversight</w:t>
            </w:r>
          </w:p>
        </w:tc>
        <w:tc>
          <w:tcPr>
            <w:tcW w:w="3532" w:type="dxa"/>
            <w:tcBorders>
              <w:top w:val="single" w:sz="4" w:space="0" w:color="auto"/>
              <w:left w:val="single" w:sz="4" w:space="0" w:color="auto"/>
              <w:bottom w:val="single" w:sz="4" w:space="0" w:color="auto"/>
              <w:right w:val="single" w:sz="4" w:space="0" w:color="auto"/>
            </w:tcBorders>
            <w:hideMark/>
          </w:tcPr>
          <w:p w14:paraId="1CFF8FBE"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1A7B4127"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37EE4223" w14:textId="77777777" w:rsidR="000F2948" w:rsidRPr="00CC47BD" w:rsidRDefault="000F2948">
            <w:pPr>
              <w:pStyle w:val="Questionnote"/>
              <w:ind w:right="175"/>
              <w:rPr>
                <w:rFonts w:ascii="Verdana" w:hAnsi="Verdana"/>
              </w:rPr>
            </w:pPr>
            <w:r w:rsidRPr="00CC47BD">
              <w:rPr>
                <w:rFonts w:ascii="Verdana" w:hAnsi="Verdana"/>
              </w:rPr>
              <w:t>SMF 17</w:t>
            </w:r>
          </w:p>
        </w:tc>
        <w:tc>
          <w:tcPr>
            <w:tcW w:w="3119" w:type="dxa"/>
            <w:tcBorders>
              <w:top w:val="single" w:sz="4" w:space="0" w:color="auto"/>
              <w:left w:val="single" w:sz="4" w:space="0" w:color="auto"/>
              <w:bottom w:val="single" w:sz="4" w:space="0" w:color="auto"/>
              <w:right w:val="single" w:sz="4" w:space="0" w:color="auto"/>
            </w:tcBorders>
            <w:hideMark/>
          </w:tcPr>
          <w:p w14:paraId="4A6C1780" w14:textId="77777777" w:rsidR="000F2948" w:rsidRPr="00CC47BD" w:rsidRDefault="000F2948">
            <w:pPr>
              <w:pStyle w:val="Questionnote"/>
              <w:ind w:right="459"/>
              <w:rPr>
                <w:rFonts w:ascii="Verdana" w:hAnsi="Verdana"/>
              </w:rPr>
            </w:pPr>
            <w:r w:rsidRPr="00CC47BD">
              <w:rPr>
                <w:rFonts w:ascii="Verdana" w:hAnsi="Verdana"/>
              </w:rPr>
              <w:t>Money Laundering Reporting Officer</w:t>
            </w:r>
          </w:p>
        </w:tc>
        <w:tc>
          <w:tcPr>
            <w:tcW w:w="3532" w:type="dxa"/>
            <w:tcBorders>
              <w:top w:val="single" w:sz="4" w:space="0" w:color="auto"/>
              <w:left w:val="single" w:sz="4" w:space="0" w:color="auto"/>
              <w:bottom w:val="single" w:sz="4" w:space="0" w:color="auto"/>
              <w:right w:val="single" w:sz="4" w:space="0" w:color="auto"/>
            </w:tcBorders>
            <w:hideMark/>
          </w:tcPr>
          <w:p w14:paraId="2FCE5AB9"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4693C24F"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057F35C3" w14:textId="77777777" w:rsidR="000F2948" w:rsidRPr="00CC47BD" w:rsidRDefault="000F2948">
            <w:pPr>
              <w:pStyle w:val="Questionnote"/>
              <w:ind w:right="175"/>
              <w:rPr>
                <w:rFonts w:ascii="Verdana" w:hAnsi="Verdana"/>
              </w:rPr>
            </w:pPr>
            <w:r w:rsidRPr="00CC47BD">
              <w:rPr>
                <w:rFonts w:ascii="Verdana" w:hAnsi="Verdana"/>
              </w:rPr>
              <w:t>SMF 27</w:t>
            </w:r>
          </w:p>
        </w:tc>
        <w:tc>
          <w:tcPr>
            <w:tcW w:w="3119" w:type="dxa"/>
            <w:tcBorders>
              <w:top w:val="single" w:sz="4" w:space="0" w:color="auto"/>
              <w:left w:val="single" w:sz="4" w:space="0" w:color="auto"/>
              <w:bottom w:val="single" w:sz="4" w:space="0" w:color="auto"/>
              <w:right w:val="single" w:sz="4" w:space="0" w:color="auto"/>
            </w:tcBorders>
            <w:hideMark/>
          </w:tcPr>
          <w:p w14:paraId="7C3E1CFA" w14:textId="77777777" w:rsidR="000F2948" w:rsidRPr="00CC47BD" w:rsidRDefault="000F2948">
            <w:pPr>
              <w:pStyle w:val="Questionnote"/>
              <w:ind w:right="459"/>
              <w:rPr>
                <w:rFonts w:ascii="Verdana" w:hAnsi="Verdana"/>
              </w:rPr>
            </w:pPr>
            <w:r w:rsidRPr="00CC47BD">
              <w:rPr>
                <w:rFonts w:ascii="Verdana" w:hAnsi="Verdana"/>
              </w:rPr>
              <w:t>Partner</w:t>
            </w:r>
          </w:p>
        </w:tc>
        <w:tc>
          <w:tcPr>
            <w:tcW w:w="3532" w:type="dxa"/>
            <w:tcBorders>
              <w:top w:val="single" w:sz="4" w:space="0" w:color="auto"/>
              <w:left w:val="single" w:sz="4" w:space="0" w:color="auto"/>
              <w:bottom w:val="single" w:sz="4" w:space="0" w:color="auto"/>
              <w:right w:val="single" w:sz="4" w:space="0" w:color="auto"/>
            </w:tcBorders>
            <w:hideMark/>
          </w:tcPr>
          <w:p w14:paraId="75EAAA4A"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bl>
    <w:p w14:paraId="2D921A0E" w14:textId="77777777" w:rsidR="000F2948" w:rsidRDefault="000F2948" w:rsidP="000F2948">
      <w:pPr>
        <w:pStyle w:val="Questionnote"/>
      </w:pPr>
    </w:p>
    <w:p w14:paraId="58FE5E41" w14:textId="444C3C48" w:rsidR="000F2948" w:rsidRDefault="000F2948" w:rsidP="000F2948">
      <w:pPr>
        <w:pStyle w:val="Question"/>
        <w:keepNext/>
        <w:rPr>
          <w:rFonts w:ascii="Verdana" w:hAnsi="Verdana"/>
          <w:b/>
        </w:rPr>
      </w:pPr>
      <w:r>
        <w:rPr>
          <w:rFonts w:ascii="Verdana" w:hAnsi="Verdana"/>
          <w:b/>
        </w:rPr>
        <w:lastRenderedPageBreak/>
        <w:t>4.1.2</w:t>
      </w:r>
      <w:r>
        <w:rPr>
          <w:rFonts w:ascii="Verdana" w:hAnsi="Verdana"/>
          <w:b/>
        </w:rPr>
        <w:tab/>
        <w:t xml:space="preserve">Third country </w:t>
      </w:r>
      <w:r w:rsidR="00CC47BD">
        <w:rPr>
          <w:rFonts w:ascii="Verdana" w:hAnsi="Verdana"/>
          <w:b/>
        </w:rPr>
        <w:t xml:space="preserve">core </w:t>
      </w:r>
      <w:r>
        <w:rPr>
          <w:rFonts w:ascii="Verdana" w:hAnsi="Verdana"/>
          <w:b/>
        </w:rPr>
        <w:t>firms</w:t>
      </w:r>
    </w:p>
    <w:tbl>
      <w:tblPr>
        <w:tblW w:w="792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6"/>
        <w:gridCol w:w="3119"/>
        <w:gridCol w:w="3532"/>
      </w:tblGrid>
      <w:tr w:rsidR="000F2948" w14:paraId="20D52F59" w14:textId="77777777" w:rsidTr="00CC47BD">
        <w:tc>
          <w:tcPr>
            <w:tcW w:w="1276" w:type="dxa"/>
            <w:tcBorders>
              <w:top w:val="single" w:sz="4" w:space="0" w:color="auto"/>
              <w:left w:val="single" w:sz="4" w:space="0" w:color="auto"/>
              <w:bottom w:val="single" w:sz="4" w:space="0" w:color="auto"/>
              <w:right w:val="single" w:sz="4" w:space="0" w:color="auto"/>
            </w:tcBorders>
            <w:hideMark/>
          </w:tcPr>
          <w:p w14:paraId="3172D548" w14:textId="77777777" w:rsidR="000F2948" w:rsidRDefault="000F2948">
            <w:pPr>
              <w:pStyle w:val="Questionnote"/>
              <w:ind w:right="175"/>
              <w:rPr>
                <w:rFonts w:ascii="Verdana" w:hAnsi="Verdana"/>
                <w:b/>
              </w:rPr>
            </w:pPr>
            <w:r>
              <w:rPr>
                <w:rFonts w:ascii="Verdana" w:hAnsi="Verdana"/>
                <w:b/>
              </w:rPr>
              <w:t>Function</w:t>
            </w:r>
          </w:p>
        </w:tc>
        <w:tc>
          <w:tcPr>
            <w:tcW w:w="3119" w:type="dxa"/>
            <w:tcBorders>
              <w:top w:val="single" w:sz="4" w:space="0" w:color="auto"/>
              <w:left w:val="single" w:sz="4" w:space="0" w:color="auto"/>
              <w:bottom w:val="single" w:sz="4" w:space="0" w:color="auto"/>
              <w:right w:val="single" w:sz="4" w:space="0" w:color="auto"/>
            </w:tcBorders>
            <w:hideMark/>
          </w:tcPr>
          <w:p w14:paraId="1D6CF3B0" w14:textId="77777777" w:rsidR="000F2948" w:rsidRDefault="000F2948">
            <w:pPr>
              <w:pStyle w:val="Questionnote"/>
              <w:rPr>
                <w:rFonts w:ascii="Verdana" w:hAnsi="Verdana"/>
                <w:b/>
              </w:rPr>
            </w:pPr>
            <w:r>
              <w:rPr>
                <w:rFonts w:ascii="Verdana" w:hAnsi="Verdana"/>
                <w:b/>
              </w:rPr>
              <w:t>Description of Senior Management Function</w:t>
            </w:r>
          </w:p>
        </w:tc>
        <w:tc>
          <w:tcPr>
            <w:tcW w:w="3532" w:type="dxa"/>
            <w:tcBorders>
              <w:top w:val="single" w:sz="4" w:space="0" w:color="auto"/>
              <w:left w:val="single" w:sz="4" w:space="0" w:color="auto"/>
              <w:bottom w:val="single" w:sz="4" w:space="0" w:color="auto"/>
              <w:right w:val="single" w:sz="4" w:space="0" w:color="auto"/>
            </w:tcBorders>
            <w:hideMark/>
          </w:tcPr>
          <w:p w14:paraId="77CD7A2E" w14:textId="77777777" w:rsidR="000F2948" w:rsidRDefault="000F2948">
            <w:pPr>
              <w:pStyle w:val="Questionnote"/>
              <w:rPr>
                <w:rFonts w:ascii="Verdana" w:hAnsi="Verdana"/>
                <w:b/>
              </w:rPr>
            </w:pPr>
            <w:r>
              <w:rPr>
                <w:rFonts w:ascii="Verdana" w:hAnsi="Verdana"/>
                <w:b/>
              </w:rPr>
              <w:t>Name of individual</w:t>
            </w:r>
          </w:p>
        </w:tc>
      </w:tr>
      <w:tr w:rsidR="00CC47BD" w:rsidRPr="00CC47BD" w14:paraId="62E1F1DF" w14:textId="77777777" w:rsidTr="00CC47BD">
        <w:tc>
          <w:tcPr>
            <w:tcW w:w="1276" w:type="dxa"/>
            <w:tcBorders>
              <w:top w:val="single" w:sz="4" w:space="0" w:color="auto"/>
              <w:left w:val="single" w:sz="4" w:space="0" w:color="auto"/>
              <w:bottom w:val="single" w:sz="4" w:space="0" w:color="auto"/>
              <w:right w:val="single" w:sz="4" w:space="0" w:color="auto"/>
            </w:tcBorders>
            <w:hideMark/>
          </w:tcPr>
          <w:p w14:paraId="2D862DE5" w14:textId="77777777" w:rsidR="000F2948" w:rsidRPr="00CC47BD" w:rsidRDefault="000F2948">
            <w:pPr>
              <w:pStyle w:val="Questionnote"/>
              <w:ind w:right="175"/>
              <w:rPr>
                <w:rFonts w:ascii="Verdana" w:hAnsi="Verdana"/>
              </w:rPr>
            </w:pPr>
            <w:r w:rsidRPr="00CC47BD">
              <w:rPr>
                <w:rFonts w:ascii="Verdana" w:hAnsi="Verdana"/>
              </w:rPr>
              <w:t>SMF 3</w:t>
            </w:r>
          </w:p>
        </w:tc>
        <w:tc>
          <w:tcPr>
            <w:tcW w:w="3119" w:type="dxa"/>
            <w:tcBorders>
              <w:top w:val="single" w:sz="4" w:space="0" w:color="auto"/>
              <w:left w:val="single" w:sz="4" w:space="0" w:color="auto"/>
              <w:bottom w:val="single" w:sz="4" w:space="0" w:color="auto"/>
              <w:right w:val="single" w:sz="4" w:space="0" w:color="auto"/>
            </w:tcBorders>
            <w:hideMark/>
          </w:tcPr>
          <w:p w14:paraId="0F9B6563" w14:textId="77777777" w:rsidR="000F2948" w:rsidRPr="00CC47BD" w:rsidRDefault="000F2948">
            <w:pPr>
              <w:pStyle w:val="Questionnote"/>
              <w:ind w:right="459"/>
              <w:rPr>
                <w:rFonts w:ascii="Verdana" w:hAnsi="Verdana"/>
              </w:rPr>
            </w:pPr>
            <w:r w:rsidRPr="00CC47BD">
              <w:rPr>
                <w:rFonts w:ascii="Verdana" w:hAnsi="Verdana"/>
              </w:rPr>
              <w:t>Executive Director</w:t>
            </w:r>
          </w:p>
        </w:tc>
        <w:tc>
          <w:tcPr>
            <w:tcW w:w="3532" w:type="dxa"/>
            <w:tcBorders>
              <w:top w:val="single" w:sz="4" w:space="0" w:color="auto"/>
              <w:left w:val="single" w:sz="4" w:space="0" w:color="auto"/>
              <w:bottom w:val="single" w:sz="4" w:space="0" w:color="auto"/>
              <w:right w:val="single" w:sz="4" w:space="0" w:color="auto"/>
            </w:tcBorders>
            <w:hideMark/>
          </w:tcPr>
          <w:p w14:paraId="578D4D79"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614A6DDA" w14:textId="77777777" w:rsidTr="00CC47BD">
        <w:tc>
          <w:tcPr>
            <w:tcW w:w="1276" w:type="dxa"/>
            <w:tcBorders>
              <w:top w:val="single" w:sz="4" w:space="0" w:color="auto"/>
              <w:left w:val="single" w:sz="4" w:space="0" w:color="auto"/>
              <w:bottom w:val="single" w:sz="4" w:space="0" w:color="auto"/>
              <w:right w:val="single" w:sz="4" w:space="0" w:color="auto"/>
            </w:tcBorders>
            <w:hideMark/>
          </w:tcPr>
          <w:p w14:paraId="1108ECD4" w14:textId="77777777" w:rsidR="000F2948" w:rsidRPr="00CC47BD" w:rsidRDefault="000F2948">
            <w:pPr>
              <w:pStyle w:val="Questionnote"/>
              <w:ind w:right="175"/>
              <w:rPr>
                <w:rFonts w:ascii="Verdana" w:hAnsi="Verdana"/>
              </w:rPr>
            </w:pPr>
            <w:r w:rsidRPr="00CC47BD">
              <w:rPr>
                <w:rFonts w:ascii="Verdana" w:hAnsi="Verdana"/>
              </w:rPr>
              <w:t>SMF16</w:t>
            </w:r>
          </w:p>
        </w:tc>
        <w:tc>
          <w:tcPr>
            <w:tcW w:w="3119" w:type="dxa"/>
            <w:tcBorders>
              <w:top w:val="single" w:sz="4" w:space="0" w:color="auto"/>
              <w:left w:val="single" w:sz="4" w:space="0" w:color="auto"/>
              <w:bottom w:val="single" w:sz="4" w:space="0" w:color="auto"/>
              <w:right w:val="single" w:sz="4" w:space="0" w:color="auto"/>
            </w:tcBorders>
            <w:hideMark/>
          </w:tcPr>
          <w:p w14:paraId="1E723B50" w14:textId="77777777" w:rsidR="000F2948" w:rsidRPr="00CC47BD" w:rsidRDefault="000F2948">
            <w:pPr>
              <w:pStyle w:val="Questionnote"/>
              <w:ind w:right="459"/>
              <w:rPr>
                <w:rFonts w:ascii="Verdana" w:hAnsi="Verdana"/>
              </w:rPr>
            </w:pPr>
            <w:r w:rsidRPr="00CC47BD">
              <w:rPr>
                <w:rFonts w:ascii="Verdana" w:hAnsi="Verdana"/>
              </w:rPr>
              <w:t>Compliance Oversight</w:t>
            </w:r>
          </w:p>
        </w:tc>
        <w:tc>
          <w:tcPr>
            <w:tcW w:w="3532" w:type="dxa"/>
            <w:tcBorders>
              <w:top w:val="single" w:sz="4" w:space="0" w:color="auto"/>
              <w:left w:val="single" w:sz="4" w:space="0" w:color="auto"/>
              <w:bottom w:val="single" w:sz="4" w:space="0" w:color="auto"/>
              <w:right w:val="single" w:sz="4" w:space="0" w:color="auto"/>
            </w:tcBorders>
            <w:hideMark/>
          </w:tcPr>
          <w:p w14:paraId="1F5A2BAE"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5D7C9659" w14:textId="77777777" w:rsidTr="00CC47BD">
        <w:tc>
          <w:tcPr>
            <w:tcW w:w="1276" w:type="dxa"/>
            <w:tcBorders>
              <w:top w:val="single" w:sz="4" w:space="0" w:color="auto"/>
              <w:left w:val="single" w:sz="4" w:space="0" w:color="auto"/>
              <w:bottom w:val="single" w:sz="4" w:space="0" w:color="auto"/>
              <w:right w:val="single" w:sz="4" w:space="0" w:color="auto"/>
            </w:tcBorders>
            <w:hideMark/>
          </w:tcPr>
          <w:p w14:paraId="7F653482" w14:textId="77777777" w:rsidR="000F2948" w:rsidRPr="00CC47BD" w:rsidRDefault="000F2948">
            <w:pPr>
              <w:pStyle w:val="Questionnote"/>
              <w:ind w:right="175"/>
              <w:rPr>
                <w:rFonts w:ascii="Verdana" w:hAnsi="Verdana"/>
              </w:rPr>
            </w:pPr>
            <w:r w:rsidRPr="00CC47BD">
              <w:rPr>
                <w:rFonts w:ascii="Verdana" w:hAnsi="Verdana"/>
              </w:rPr>
              <w:t>SMF 17</w:t>
            </w:r>
          </w:p>
        </w:tc>
        <w:tc>
          <w:tcPr>
            <w:tcW w:w="3119" w:type="dxa"/>
            <w:tcBorders>
              <w:top w:val="single" w:sz="4" w:space="0" w:color="auto"/>
              <w:left w:val="single" w:sz="4" w:space="0" w:color="auto"/>
              <w:bottom w:val="single" w:sz="4" w:space="0" w:color="auto"/>
              <w:right w:val="single" w:sz="4" w:space="0" w:color="auto"/>
            </w:tcBorders>
            <w:hideMark/>
          </w:tcPr>
          <w:p w14:paraId="689C6A24" w14:textId="77777777" w:rsidR="000F2948" w:rsidRPr="00CC47BD" w:rsidRDefault="000F2948">
            <w:pPr>
              <w:pStyle w:val="Questionnote"/>
              <w:ind w:right="459"/>
              <w:rPr>
                <w:rFonts w:ascii="Verdana" w:hAnsi="Verdana"/>
              </w:rPr>
            </w:pPr>
            <w:r w:rsidRPr="00CC47BD">
              <w:rPr>
                <w:rFonts w:ascii="Verdana" w:hAnsi="Verdana"/>
              </w:rPr>
              <w:t>Money Laundering Reporting Officer</w:t>
            </w:r>
          </w:p>
        </w:tc>
        <w:tc>
          <w:tcPr>
            <w:tcW w:w="3532" w:type="dxa"/>
            <w:tcBorders>
              <w:top w:val="single" w:sz="4" w:space="0" w:color="auto"/>
              <w:left w:val="single" w:sz="4" w:space="0" w:color="auto"/>
              <w:bottom w:val="single" w:sz="4" w:space="0" w:color="auto"/>
              <w:right w:val="single" w:sz="4" w:space="0" w:color="auto"/>
            </w:tcBorders>
            <w:hideMark/>
          </w:tcPr>
          <w:p w14:paraId="53A0DE4A"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7E2B95E2" w14:textId="77777777" w:rsidTr="00CC47BD">
        <w:tc>
          <w:tcPr>
            <w:tcW w:w="1276" w:type="dxa"/>
            <w:tcBorders>
              <w:top w:val="single" w:sz="4" w:space="0" w:color="auto"/>
              <w:left w:val="single" w:sz="4" w:space="0" w:color="auto"/>
              <w:bottom w:val="single" w:sz="4" w:space="0" w:color="auto"/>
              <w:right w:val="single" w:sz="4" w:space="0" w:color="auto"/>
            </w:tcBorders>
            <w:hideMark/>
          </w:tcPr>
          <w:p w14:paraId="0FA0A987" w14:textId="77777777" w:rsidR="000F2948" w:rsidRPr="00CC47BD" w:rsidRDefault="000F2948">
            <w:pPr>
              <w:pStyle w:val="Questionnote"/>
              <w:ind w:right="175"/>
              <w:rPr>
                <w:rFonts w:ascii="Verdana" w:hAnsi="Verdana"/>
              </w:rPr>
            </w:pPr>
            <w:r w:rsidRPr="00CC47BD">
              <w:rPr>
                <w:rFonts w:ascii="Verdana" w:hAnsi="Verdana"/>
              </w:rPr>
              <w:t>SMF 19</w:t>
            </w:r>
          </w:p>
        </w:tc>
        <w:tc>
          <w:tcPr>
            <w:tcW w:w="3119" w:type="dxa"/>
            <w:tcBorders>
              <w:top w:val="single" w:sz="4" w:space="0" w:color="auto"/>
              <w:left w:val="single" w:sz="4" w:space="0" w:color="auto"/>
              <w:bottom w:val="single" w:sz="4" w:space="0" w:color="auto"/>
              <w:right w:val="single" w:sz="4" w:space="0" w:color="auto"/>
            </w:tcBorders>
            <w:hideMark/>
          </w:tcPr>
          <w:p w14:paraId="219467AD" w14:textId="77777777" w:rsidR="000F2948" w:rsidRPr="00CC47BD" w:rsidRDefault="000F2948">
            <w:pPr>
              <w:pStyle w:val="Questionnote"/>
              <w:ind w:right="459"/>
              <w:rPr>
                <w:rFonts w:ascii="Verdana" w:hAnsi="Verdana"/>
              </w:rPr>
            </w:pPr>
            <w:r w:rsidRPr="00CC47BD">
              <w:rPr>
                <w:rFonts w:ascii="Verdana" w:hAnsi="Verdana"/>
              </w:rPr>
              <w:t>Head of Third Country Branch</w:t>
            </w:r>
          </w:p>
        </w:tc>
        <w:tc>
          <w:tcPr>
            <w:tcW w:w="3532" w:type="dxa"/>
            <w:tcBorders>
              <w:top w:val="single" w:sz="4" w:space="0" w:color="auto"/>
              <w:left w:val="single" w:sz="4" w:space="0" w:color="auto"/>
              <w:bottom w:val="single" w:sz="4" w:space="0" w:color="auto"/>
              <w:right w:val="single" w:sz="4" w:space="0" w:color="auto"/>
            </w:tcBorders>
            <w:hideMark/>
          </w:tcPr>
          <w:p w14:paraId="555A2433"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bl>
    <w:p w14:paraId="532616E8" w14:textId="77777777" w:rsidR="000F2948" w:rsidRDefault="000F2948" w:rsidP="000F2948">
      <w:pPr>
        <w:pStyle w:val="Question"/>
        <w:keepNext/>
        <w:rPr>
          <w:rFonts w:ascii="Verdana" w:hAnsi="Verdana"/>
          <w:b/>
        </w:rPr>
      </w:pPr>
      <w:r>
        <w:rPr>
          <w:rFonts w:ascii="Verdana" w:hAnsi="Verdana"/>
          <w:b/>
        </w:rPr>
        <w:t>4.1.3</w:t>
      </w:r>
      <w:r>
        <w:rPr>
          <w:rFonts w:ascii="Verdana" w:hAnsi="Verdana"/>
          <w:b/>
        </w:rPr>
        <w:tab/>
        <w:t>Enhanced firms</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6"/>
        <w:gridCol w:w="3119"/>
        <w:gridCol w:w="3532"/>
      </w:tblGrid>
      <w:tr w:rsidR="000F2948" w14:paraId="0DE48B16"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7749B1EC" w14:textId="77777777" w:rsidR="000F2948" w:rsidRDefault="000F2948">
            <w:pPr>
              <w:pStyle w:val="Questionnote"/>
              <w:ind w:right="175"/>
              <w:rPr>
                <w:rFonts w:ascii="Verdana" w:hAnsi="Verdana"/>
                <w:b/>
              </w:rPr>
            </w:pPr>
            <w:r>
              <w:rPr>
                <w:rFonts w:ascii="Verdana" w:hAnsi="Verdana"/>
                <w:b/>
              </w:rPr>
              <w:t>Function</w:t>
            </w:r>
          </w:p>
        </w:tc>
        <w:tc>
          <w:tcPr>
            <w:tcW w:w="3119" w:type="dxa"/>
            <w:tcBorders>
              <w:top w:val="single" w:sz="4" w:space="0" w:color="auto"/>
              <w:left w:val="single" w:sz="4" w:space="0" w:color="auto"/>
              <w:bottom w:val="single" w:sz="4" w:space="0" w:color="auto"/>
              <w:right w:val="single" w:sz="4" w:space="0" w:color="auto"/>
            </w:tcBorders>
            <w:hideMark/>
          </w:tcPr>
          <w:p w14:paraId="613B9D4C" w14:textId="77777777" w:rsidR="000F2948" w:rsidRDefault="000F2948">
            <w:pPr>
              <w:pStyle w:val="Questionnote"/>
              <w:rPr>
                <w:rFonts w:ascii="Verdana" w:hAnsi="Verdana"/>
                <w:b/>
              </w:rPr>
            </w:pPr>
            <w:r>
              <w:rPr>
                <w:rFonts w:ascii="Verdana" w:hAnsi="Verdana"/>
                <w:b/>
              </w:rPr>
              <w:t>Description of Senior Management Function</w:t>
            </w:r>
          </w:p>
        </w:tc>
        <w:tc>
          <w:tcPr>
            <w:tcW w:w="3532" w:type="dxa"/>
            <w:tcBorders>
              <w:top w:val="single" w:sz="4" w:space="0" w:color="auto"/>
              <w:left w:val="single" w:sz="4" w:space="0" w:color="auto"/>
              <w:bottom w:val="single" w:sz="4" w:space="0" w:color="auto"/>
              <w:right w:val="single" w:sz="4" w:space="0" w:color="auto"/>
            </w:tcBorders>
            <w:hideMark/>
          </w:tcPr>
          <w:p w14:paraId="470E6279" w14:textId="77777777" w:rsidR="000F2948" w:rsidRDefault="000F2948">
            <w:pPr>
              <w:pStyle w:val="Questionnote"/>
              <w:rPr>
                <w:rFonts w:ascii="Verdana" w:hAnsi="Verdana"/>
                <w:b/>
              </w:rPr>
            </w:pPr>
            <w:r>
              <w:rPr>
                <w:rFonts w:ascii="Verdana" w:hAnsi="Verdana"/>
                <w:b/>
              </w:rPr>
              <w:t>Name of individual</w:t>
            </w:r>
          </w:p>
        </w:tc>
      </w:tr>
      <w:tr w:rsidR="00CC47BD" w:rsidRPr="00CC47BD" w14:paraId="7BDF607A"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13B87747" w14:textId="77777777" w:rsidR="000F2948" w:rsidRPr="00CC47BD" w:rsidRDefault="000F2948">
            <w:pPr>
              <w:pStyle w:val="Questionnote"/>
              <w:ind w:right="175"/>
              <w:rPr>
                <w:rFonts w:ascii="Verdana" w:hAnsi="Verdana"/>
              </w:rPr>
            </w:pPr>
            <w:r w:rsidRPr="00CC47BD">
              <w:rPr>
                <w:rFonts w:ascii="Verdana" w:hAnsi="Verdana"/>
              </w:rPr>
              <w:t>SMF 1</w:t>
            </w:r>
          </w:p>
        </w:tc>
        <w:tc>
          <w:tcPr>
            <w:tcW w:w="3119" w:type="dxa"/>
            <w:tcBorders>
              <w:top w:val="single" w:sz="4" w:space="0" w:color="auto"/>
              <w:left w:val="single" w:sz="4" w:space="0" w:color="auto"/>
              <w:bottom w:val="single" w:sz="4" w:space="0" w:color="auto"/>
              <w:right w:val="single" w:sz="4" w:space="0" w:color="auto"/>
            </w:tcBorders>
            <w:hideMark/>
          </w:tcPr>
          <w:p w14:paraId="26C49FAF" w14:textId="77777777" w:rsidR="000F2948" w:rsidRPr="00CC47BD" w:rsidRDefault="000F2948">
            <w:pPr>
              <w:pStyle w:val="Questionnote"/>
              <w:ind w:right="459"/>
              <w:rPr>
                <w:rFonts w:ascii="Verdana" w:hAnsi="Verdana"/>
              </w:rPr>
            </w:pPr>
            <w:r w:rsidRPr="00CC47BD">
              <w:rPr>
                <w:rFonts w:ascii="Verdana" w:hAnsi="Verdana"/>
              </w:rPr>
              <w:t>Chief Executive</w:t>
            </w:r>
          </w:p>
        </w:tc>
        <w:tc>
          <w:tcPr>
            <w:tcW w:w="3532" w:type="dxa"/>
            <w:tcBorders>
              <w:top w:val="single" w:sz="4" w:space="0" w:color="auto"/>
              <w:left w:val="single" w:sz="4" w:space="0" w:color="auto"/>
              <w:bottom w:val="single" w:sz="4" w:space="0" w:color="auto"/>
              <w:right w:val="single" w:sz="4" w:space="0" w:color="auto"/>
            </w:tcBorders>
            <w:hideMark/>
          </w:tcPr>
          <w:p w14:paraId="602EBB96"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237F2686"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4385133E" w14:textId="77777777" w:rsidR="000F2948" w:rsidRPr="00CC47BD" w:rsidRDefault="000F2948">
            <w:pPr>
              <w:pStyle w:val="Questionnote"/>
              <w:ind w:right="175"/>
              <w:rPr>
                <w:rFonts w:ascii="Verdana" w:hAnsi="Verdana"/>
              </w:rPr>
            </w:pPr>
            <w:r w:rsidRPr="00CC47BD">
              <w:rPr>
                <w:rFonts w:ascii="Verdana" w:hAnsi="Verdana"/>
              </w:rPr>
              <w:t xml:space="preserve">SMF 2 </w:t>
            </w:r>
          </w:p>
        </w:tc>
        <w:tc>
          <w:tcPr>
            <w:tcW w:w="3119" w:type="dxa"/>
            <w:tcBorders>
              <w:top w:val="single" w:sz="4" w:space="0" w:color="auto"/>
              <w:left w:val="single" w:sz="4" w:space="0" w:color="auto"/>
              <w:bottom w:val="single" w:sz="4" w:space="0" w:color="auto"/>
              <w:right w:val="single" w:sz="4" w:space="0" w:color="auto"/>
            </w:tcBorders>
            <w:hideMark/>
          </w:tcPr>
          <w:p w14:paraId="63401327" w14:textId="77777777" w:rsidR="000F2948" w:rsidRPr="00CC47BD" w:rsidRDefault="000F2948">
            <w:pPr>
              <w:pStyle w:val="Questionnote"/>
              <w:ind w:right="459"/>
              <w:rPr>
                <w:rFonts w:ascii="Verdana" w:hAnsi="Verdana"/>
              </w:rPr>
            </w:pPr>
            <w:r w:rsidRPr="00CC47BD">
              <w:rPr>
                <w:rFonts w:ascii="Verdana" w:hAnsi="Verdana"/>
              </w:rPr>
              <w:t xml:space="preserve">Chief Finance </w:t>
            </w:r>
          </w:p>
        </w:tc>
        <w:tc>
          <w:tcPr>
            <w:tcW w:w="3532" w:type="dxa"/>
            <w:tcBorders>
              <w:top w:val="single" w:sz="4" w:space="0" w:color="auto"/>
              <w:left w:val="single" w:sz="4" w:space="0" w:color="auto"/>
              <w:bottom w:val="single" w:sz="4" w:space="0" w:color="auto"/>
              <w:right w:val="single" w:sz="4" w:space="0" w:color="auto"/>
            </w:tcBorders>
            <w:hideMark/>
          </w:tcPr>
          <w:p w14:paraId="2C2BB302"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6A0EC48A"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5FF5B181" w14:textId="77777777" w:rsidR="000F2948" w:rsidRPr="00CC47BD" w:rsidRDefault="000F2948">
            <w:pPr>
              <w:pStyle w:val="Questionnote"/>
              <w:ind w:right="175"/>
              <w:rPr>
                <w:rFonts w:ascii="Verdana" w:hAnsi="Verdana"/>
              </w:rPr>
            </w:pPr>
            <w:r w:rsidRPr="00CC47BD">
              <w:rPr>
                <w:rFonts w:ascii="Verdana" w:hAnsi="Verdana"/>
              </w:rPr>
              <w:t>SMF 3</w:t>
            </w:r>
          </w:p>
        </w:tc>
        <w:tc>
          <w:tcPr>
            <w:tcW w:w="3119" w:type="dxa"/>
            <w:tcBorders>
              <w:top w:val="single" w:sz="4" w:space="0" w:color="auto"/>
              <w:left w:val="single" w:sz="4" w:space="0" w:color="auto"/>
              <w:bottom w:val="single" w:sz="4" w:space="0" w:color="auto"/>
              <w:right w:val="single" w:sz="4" w:space="0" w:color="auto"/>
            </w:tcBorders>
            <w:hideMark/>
          </w:tcPr>
          <w:p w14:paraId="6FA77EFF" w14:textId="77777777" w:rsidR="000F2948" w:rsidRPr="00CC47BD" w:rsidRDefault="000F2948">
            <w:pPr>
              <w:pStyle w:val="Questionnote"/>
              <w:ind w:right="459"/>
              <w:rPr>
                <w:rFonts w:ascii="Verdana" w:hAnsi="Verdana"/>
              </w:rPr>
            </w:pPr>
            <w:r w:rsidRPr="00CC47BD">
              <w:rPr>
                <w:rFonts w:ascii="Verdana" w:hAnsi="Verdana"/>
              </w:rPr>
              <w:t>Executive Director</w:t>
            </w:r>
          </w:p>
        </w:tc>
        <w:tc>
          <w:tcPr>
            <w:tcW w:w="3532" w:type="dxa"/>
            <w:tcBorders>
              <w:top w:val="single" w:sz="4" w:space="0" w:color="auto"/>
              <w:left w:val="single" w:sz="4" w:space="0" w:color="auto"/>
              <w:bottom w:val="single" w:sz="4" w:space="0" w:color="auto"/>
              <w:right w:val="single" w:sz="4" w:space="0" w:color="auto"/>
            </w:tcBorders>
            <w:hideMark/>
          </w:tcPr>
          <w:p w14:paraId="07BFF460"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1107125C"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5396CEC7" w14:textId="77777777" w:rsidR="000F2948" w:rsidRPr="00CC47BD" w:rsidRDefault="000F2948">
            <w:pPr>
              <w:pStyle w:val="Questionnote"/>
              <w:ind w:right="175"/>
              <w:rPr>
                <w:rFonts w:ascii="Verdana" w:hAnsi="Verdana"/>
              </w:rPr>
            </w:pPr>
            <w:r w:rsidRPr="00CC47BD">
              <w:rPr>
                <w:rFonts w:ascii="Verdana" w:hAnsi="Verdana"/>
              </w:rPr>
              <w:t>SMF 4</w:t>
            </w:r>
          </w:p>
        </w:tc>
        <w:tc>
          <w:tcPr>
            <w:tcW w:w="3119" w:type="dxa"/>
            <w:tcBorders>
              <w:top w:val="single" w:sz="4" w:space="0" w:color="auto"/>
              <w:left w:val="single" w:sz="4" w:space="0" w:color="auto"/>
              <w:bottom w:val="single" w:sz="4" w:space="0" w:color="auto"/>
              <w:right w:val="single" w:sz="4" w:space="0" w:color="auto"/>
            </w:tcBorders>
            <w:hideMark/>
          </w:tcPr>
          <w:p w14:paraId="5B8790AB" w14:textId="77777777" w:rsidR="000F2948" w:rsidRPr="00CC47BD" w:rsidRDefault="000F2948">
            <w:pPr>
              <w:pStyle w:val="Questionnote"/>
              <w:ind w:right="459"/>
              <w:rPr>
                <w:rFonts w:ascii="Verdana" w:hAnsi="Verdana"/>
              </w:rPr>
            </w:pPr>
            <w:r w:rsidRPr="00CC47BD">
              <w:rPr>
                <w:rFonts w:ascii="Verdana" w:hAnsi="Verdana"/>
              </w:rPr>
              <w:t>Chief Risk</w:t>
            </w:r>
          </w:p>
        </w:tc>
        <w:tc>
          <w:tcPr>
            <w:tcW w:w="3532" w:type="dxa"/>
            <w:tcBorders>
              <w:top w:val="single" w:sz="4" w:space="0" w:color="auto"/>
              <w:left w:val="single" w:sz="4" w:space="0" w:color="auto"/>
              <w:bottom w:val="single" w:sz="4" w:space="0" w:color="auto"/>
              <w:right w:val="single" w:sz="4" w:space="0" w:color="auto"/>
            </w:tcBorders>
            <w:hideMark/>
          </w:tcPr>
          <w:p w14:paraId="7AC5CAEE"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327A4BBC"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57581DAD" w14:textId="77777777" w:rsidR="000F2948" w:rsidRPr="00CC47BD" w:rsidRDefault="000F2948">
            <w:pPr>
              <w:pStyle w:val="Questionnote"/>
              <w:ind w:right="175"/>
              <w:rPr>
                <w:rFonts w:ascii="Verdana" w:hAnsi="Verdana"/>
              </w:rPr>
            </w:pPr>
            <w:r w:rsidRPr="00CC47BD">
              <w:rPr>
                <w:rFonts w:ascii="Verdana" w:hAnsi="Verdana"/>
              </w:rPr>
              <w:t>SMF 5</w:t>
            </w:r>
          </w:p>
        </w:tc>
        <w:tc>
          <w:tcPr>
            <w:tcW w:w="3119" w:type="dxa"/>
            <w:tcBorders>
              <w:top w:val="single" w:sz="4" w:space="0" w:color="auto"/>
              <w:left w:val="single" w:sz="4" w:space="0" w:color="auto"/>
              <w:bottom w:val="single" w:sz="4" w:space="0" w:color="auto"/>
              <w:right w:val="single" w:sz="4" w:space="0" w:color="auto"/>
            </w:tcBorders>
            <w:hideMark/>
          </w:tcPr>
          <w:p w14:paraId="6A774FE9" w14:textId="77777777" w:rsidR="000F2948" w:rsidRPr="00CC47BD" w:rsidRDefault="000F2948">
            <w:pPr>
              <w:pStyle w:val="Questionnote"/>
              <w:ind w:right="459"/>
              <w:rPr>
                <w:rFonts w:ascii="Verdana" w:hAnsi="Verdana"/>
              </w:rPr>
            </w:pPr>
            <w:r w:rsidRPr="00CC47BD">
              <w:rPr>
                <w:rFonts w:ascii="Verdana" w:hAnsi="Verdana"/>
              </w:rPr>
              <w:t>Head of Internal Audit</w:t>
            </w:r>
          </w:p>
        </w:tc>
        <w:tc>
          <w:tcPr>
            <w:tcW w:w="3532" w:type="dxa"/>
            <w:tcBorders>
              <w:top w:val="single" w:sz="4" w:space="0" w:color="auto"/>
              <w:left w:val="single" w:sz="4" w:space="0" w:color="auto"/>
              <w:bottom w:val="single" w:sz="4" w:space="0" w:color="auto"/>
              <w:right w:val="single" w:sz="4" w:space="0" w:color="auto"/>
            </w:tcBorders>
            <w:hideMark/>
          </w:tcPr>
          <w:p w14:paraId="7E418438"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19E710F9"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18B83AA6" w14:textId="77777777" w:rsidR="000F2948" w:rsidRPr="00CC47BD" w:rsidRDefault="000F2948">
            <w:pPr>
              <w:pStyle w:val="Questionnote"/>
              <w:ind w:right="175"/>
              <w:rPr>
                <w:rFonts w:ascii="Verdana" w:hAnsi="Verdana"/>
              </w:rPr>
            </w:pPr>
            <w:r w:rsidRPr="00CC47BD">
              <w:rPr>
                <w:rFonts w:ascii="Verdana" w:hAnsi="Verdana"/>
              </w:rPr>
              <w:t>SMF 7</w:t>
            </w:r>
          </w:p>
        </w:tc>
        <w:tc>
          <w:tcPr>
            <w:tcW w:w="3119" w:type="dxa"/>
            <w:tcBorders>
              <w:top w:val="single" w:sz="4" w:space="0" w:color="auto"/>
              <w:left w:val="single" w:sz="4" w:space="0" w:color="auto"/>
              <w:bottom w:val="single" w:sz="4" w:space="0" w:color="auto"/>
              <w:right w:val="single" w:sz="4" w:space="0" w:color="auto"/>
            </w:tcBorders>
            <w:hideMark/>
          </w:tcPr>
          <w:p w14:paraId="6EAEB37D" w14:textId="77777777" w:rsidR="000F2948" w:rsidRPr="00CC47BD" w:rsidRDefault="000F2948">
            <w:pPr>
              <w:pStyle w:val="Questionnote"/>
              <w:ind w:right="459"/>
              <w:rPr>
                <w:rFonts w:ascii="Verdana" w:hAnsi="Verdana"/>
              </w:rPr>
            </w:pPr>
            <w:r w:rsidRPr="00CC47BD">
              <w:rPr>
                <w:rFonts w:ascii="Verdana" w:hAnsi="Verdana"/>
              </w:rPr>
              <w:t>Group Entity Senior Manager</w:t>
            </w:r>
          </w:p>
        </w:tc>
        <w:tc>
          <w:tcPr>
            <w:tcW w:w="3532" w:type="dxa"/>
            <w:tcBorders>
              <w:top w:val="single" w:sz="4" w:space="0" w:color="auto"/>
              <w:left w:val="single" w:sz="4" w:space="0" w:color="auto"/>
              <w:bottom w:val="single" w:sz="4" w:space="0" w:color="auto"/>
              <w:right w:val="single" w:sz="4" w:space="0" w:color="auto"/>
            </w:tcBorders>
            <w:hideMark/>
          </w:tcPr>
          <w:p w14:paraId="3F28C3A9"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64F1EC69"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5082ED7C" w14:textId="77777777" w:rsidR="000F2948" w:rsidRPr="00CC47BD" w:rsidRDefault="000F2948">
            <w:pPr>
              <w:pStyle w:val="Questionnote"/>
              <w:ind w:right="175"/>
              <w:rPr>
                <w:rFonts w:ascii="Verdana" w:hAnsi="Verdana"/>
              </w:rPr>
            </w:pPr>
            <w:r w:rsidRPr="00CC47BD">
              <w:rPr>
                <w:rFonts w:ascii="Verdana" w:hAnsi="Verdana"/>
              </w:rPr>
              <w:t>SMF 9</w:t>
            </w:r>
          </w:p>
        </w:tc>
        <w:tc>
          <w:tcPr>
            <w:tcW w:w="3119" w:type="dxa"/>
            <w:tcBorders>
              <w:top w:val="single" w:sz="4" w:space="0" w:color="auto"/>
              <w:left w:val="single" w:sz="4" w:space="0" w:color="auto"/>
              <w:bottom w:val="single" w:sz="4" w:space="0" w:color="auto"/>
              <w:right w:val="single" w:sz="4" w:space="0" w:color="auto"/>
            </w:tcBorders>
            <w:hideMark/>
          </w:tcPr>
          <w:p w14:paraId="49DD7D65" w14:textId="5C33924F" w:rsidR="000F2948" w:rsidRPr="00CC47BD" w:rsidRDefault="00CC47BD">
            <w:pPr>
              <w:pStyle w:val="Questionnote"/>
              <w:ind w:right="459"/>
              <w:rPr>
                <w:rFonts w:ascii="Verdana" w:hAnsi="Verdana"/>
              </w:rPr>
            </w:pPr>
            <w:r w:rsidRPr="00CC47BD">
              <w:rPr>
                <w:rFonts w:ascii="Verdana" w:hAnsi="Verdana"/>
              </w:rPr>
              <w:t>Chair</w:t>
            </w:r>
            <w:r w:rsidR="000F2948" w:rsidRPr="00CC47BD">
              <w:rPr>
                <w:rFonts w:ascii="Verdana" w:hAnsi="Verdana"/>
              </w:rPr>
              <w:t xml:space="preserve"> of the governing body</w:t>
            </w:r>
          </w:p>
        </w:tc>
        <w:tc>
          <w:tcPr>
            <w:tcW w:w="3532" w:type="dxa"/>
            <w:tcBorders>
              <w:top w:val="single" w:sz="4" w:space="0" w:color="auto"/>
              <w:left w:val="single" w:sz="4" w:space="0" w:color="auto"/>
              <w:bottom w:val="single" w:sz="4" w:space="0" w:color="auto"/>
              <w:right w:val="single" w:sz="4" w:space="0" w:color="auto"/>
            </w:tcBorders>
            <w:hideMark/>
          </w:tcPr>
          <w:p w14:paraId="5120733E"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0E73A7CB"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30075EA6" w14:textId="77777777" w:rsidR="000F2948" w:rsidRPr="00CC47BD" w:rsidRDefault="000F2948">
            <w:pPr>
              <w:pStyle w:val="Questionnote"/>
              <w:ind w:right="175"/>
              <w:rPr>
                <w:rFonts w:ascii="Verdana" w:hAnsi="Verdana"/>
              </w:rPr>
            </w:pPr>
            <w:r w:rsidRPr="00CC47BD">
              <w:rPr>
                <w:rFonts w:ascii="Verdana" w:hAnsi="Verdana"/>
              </w:rPr>
              <w:t>SMF 10</w:t>
            </w:r>
          </w:p>
        </w:tc>
        <w:tc>
          <w:tcPr>
            <w:tcW w:w="3119" w:type="dxa"/>
            <w:tcBorders>
              <w:top w:val="single" w:sz="4" w:space="0" w:color="auto"/>
              <w:left w:val="single" w:sz="4" w:space="0" w:color="auto"/>
              <w:bottom w:val="single" w:sz="4" w:space="0" w:color="auto"/>
              <w:right w:val="single" w:sz="4" w:space="0" w:color="auto"/>
            </w:tcBorders>
            <w:hideMark/>
          </w:tcPr>
          <w:p w14:paraId="25C6CC5D" w14:textId="77777777" w:rsidR="000F2948" w:rsidRPr="00CC47BD" w:rsidRDefault="000F2948">
            <w:pPr>
              <w:pStyle w:val="Questionnote"/>
              <w:ind w:right="459"/>
              <w:rPr>
                <w:rFonts w:ascii="Verdana" w:hAnsi="Verdana"/>
              </w:rPr>
            </w:pPr>
            <w:r w:rsidRPr="00CC47BD">
              <w:rPr>
                <w:rFonts w:ascii="Verdana" w:hAnsi="Verdana"/>
              </w:rPr>
              <w:t>Chair of the Risk Committee</w:t>
            </w:r>
          </w:p>
        </w:tc>
        <w:tc>
          <w:tcPr>
            <w:tcW w:w="3532" w:type="dxa"/>
            <w:tcBorders>
              <w:top w:val="single" w:sz="4" w:space="0" w:color="auto"/>
              <w:left w:val="single" w:sz="4" w:space="0" w:color="auto"/>
              <w:bottom w:val="single" w:sz="4" w:space="0" w:color="auto"/>
              <w:right w:val="single" w:sz="4" w:space="0" w:color="auto"/>
            </w:tcBorders>
            <w:hideMark/>
          </w:tcPr>
          <w:p w14:paraId="569ADF41"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742FD314"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05F8CECC" w14:textId="77777777" w:rsidR="000F2948" w:rsidRPr="00CC47BD" w:rsidRDefault="000F2948">
            <w:pPr>
              <w:pStyle w:val="Questionnote"/>
              <w:ind w:right="175"/>
              <w:rPr>
                <w:rFonts w:ascii="Verdana" w:hAnsi="Verdana"/>
              </w:rPr>
            </w:pPr>
            <w:r w:rsidRPr="00CC47BD">
              <w:rPr>
                <w:rFonts w:ascii="Verdana" w:hAnsi="Verdana"/>
              </w:rPr>
              <w:t>SMF 11</w:t>
            </w:r>
          </w:p>
        </w:tc>
        <w:tc>
          <w:tcPr>
            <w:tcW w:w="3119" w:type="dxa"/>
            <w:tcBorders>
              <w:top w:val="single" w:sz="4" w:space="0" w:color="auto"/>
              <w:left w:val="single" w:sz="4" w:space="0" w:color="auto"/>
              <w:bottom w:val="single" w:sz="4" w:space="0" w:color="auto"/>
              <w:right w:val="single" w:sz="4" w:space="0" w:color="auto"/>
            </w:tcBorders>
            <w:hideMark/>
          </w:tcPr>
          <w:p w14:paraId="3522167E" w14:textId="77777777" w:rsidR="000F2948" w:rsidRPr="00CC47BD" w:rsidRDefault="000F2948">
            <w:pPr>
              <w:pStyle w:val="Questionnote"/>
              <w:ind w:right="459"/>
              <w:rPr>
                <w:rFonts w:ascii="Verdana" w:hAnsi="Verdana"/>
              </w:rPr>
            </w:pPr>
            <w:r w:rsidRPr="00CC47BD">
              <w:rPr>
                <w:rFonts w:ascii="Verdana" w:hAnsi="Verdana"/>
              </w:rPr>
              <w:t>Chair of the Audit Committee</w:t>
            </w:r>
          </w:p>
        </w:tc>
        <w:tc>
          <w:tcPr>
            <w:tcW w:w="3532" w:type="dxa"/>
            <w:tcBorders>
              <w:top w:val="single" w:sz="4" w:space="0" w:color="auto"/>
              <w:left w:val="single" w:sz="4" w:space="0" w:color="auto"/>
              <w:bottom w:val="single" w:sz="4" w:space="0" w:color="auto"/>
              <w:right w:val="single" w:sz="4" w:space="0" w:color="auto"/>
            </w:tcBorders>
            <w:hideMark/>
          </w:tcPr>
          <w:p w14:paraId="77C5A3F5"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2F8F497C"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69C1A7D0" w14:textId="77777777" w:rsidR="000F2948" w:rsidRPr="00CC47BD" w:rsidRDefault="000F2948">
            <w:pPr>
              <w:pStyle w:val="Questionnote"/>
              <w:ind w:right="175"/>
              <w:rPr>
                <w:rFonts w:ascii="Verdana" w:hAnsi="Verdana"/>
              </w:rPr>
            </w:pPr>
            <w:r w:rsidRPr="00CC47BD">
              <w:rPr>
                <w:rFonts w:ascii="Verdana" w:hAnsi="Verdana"/>
              </w:rPr>
              <w:t>SMF 12</w:t>
            </w:r>
          </w:p>
        </w:tc>
        <w:tc>
          <w:tcPr>
            <w:tcW w:w="3119" w:type="dxa"/>
            <w:tcBorders>
              <w:top w:val="single" w:sz="4" w:space="0" w:color="auto"/>
              <w:left w:val="single" w:sz="4" w:space="0" w:color="auto"/>
              <w:bottom w:val="single" w:sz="4" w:space="0" w:color="auto"/>
              <w:right w:val="single" w:sz="4" w:space="0" w:color="auto"/>
            </w:tcBorders>
            <w:hideMark/>
          </w:tcPr>
          <w:p w14:paraId="454FD903" w14:textId="77777777" w:rsidR="000F2948" w:rsidRPr="00CC47BD" w:rsidRDefault="000F2948">
            <w:pPr>
              <w:pStyle w:val="Questionnote"/>
              <w:ind w:right="459"/>
              <w:rPr>
                <w:rFonts w:ascii="Verdana" w:hAnsi="Verdana"/>
              </w:rPr>
            </w:pPr>
            <w:r w:rsidRPr="00CC47BD">
              <w:rPr>
                <w:rFonts w:ascii="Verdana" w:hAnsi="Verdana"/>
              </w:rPr>
              <w:t>Chair of the Remuneration Committee</w:t>
            </w:r>
          </w:p>
        </w:tc>
        <w:tc>
          <w:tcPr>
            <w:tcW w:w="3532" w:type="dxa"/>
            <w:tcBorders>
              <w:top w:val="single" w:sz="4" w:space="0" w:color="auto"/>
              <w:left w:val="single" w:sz="4" w:space="0" w:color="auto"/>
              <w:bottom w:val="single" w:sz="4" w:space="0" w:color="auto"/>
              <w:right w:val="single" w:sz="4" w:space="0" w:color="auto"/>
            </w:tcBorders>
            <w:hideMark/>
          </w:tcPr>
          <w:p w14:paraId="23452AFF"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7F60C604"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2702F383" w14:textId="77777777" w:rsidR="000F2948" w:rsidRPr="00CC47BD" w:rsidRDefault="000F2948">
            <w:pPr>
              <w:pStyle w:val="Questionnote"/>
              <w:ind w:right="175"/>
              <w:rPr>
                <w:rFonts w:ascii="Verdana" w:hAnsi="Verdana"/>
              </w:rPr>
            </w:pPr>
            <w:r w:rsidRPr="00CC47BD">
              <w:rPr>
                <w:rFonts w:ascii="Verdana" w:hAnsi="Verdana"/>
              </w:rPr>
              <w:t>SMF 13</w:t>
            </w:r>
          </w:p>
        </w:tc>
        <w:tc>
          <w:tcPr>
            <w:tcW w:w="3119" w:type="dxa"/>
            <w:tcBorders>
              <w:top w:val="single" w:sz="4" w:space="0" w:color="auto"/>
              <w:left w:val="single" w:sz="4" w:space="0" w:color="auto"/>
              <w:bottom w:val="single" w:sz="4" w:space="0" w:color="auto"/>
              <w:right w:val="single" w:sz="4" w:space="0" w:color="auto"/>
            </w:tcBorders>
            <w:hideMark/>
          </w:tcPr>
          <w:p w14:paraId="3744BDC9" w14:textId="77777777" w:rsidR="000F2948" w:rsidRPr="00CC47BD" w:rsidRDefault="000F2948">
            <w:pPr>
              <w:pStyle w:val="Questionnote"/>
              <w:ind w:right="459"/>
              <w:rPr>
                <w:rFonts w:ascii="Verdana" w:hAnsi="Verdana"/>
              </w:rPr>
            </w:pPr>
            <w:r w:rsidRPr="00CC47BD">
              <w:rPr>
                <w:rFonts w:ascii="Verdana" w:hAnsi="Verdana"/>
              </w:rPr>
              <w:t>Chair of the Nomination Committee</w:t>
            </w:r>
          </w:p>
        </w:tc>
        <w:tc>
          <w:tcPr>
            <w:tcW w:w="3532" w:type="dxa"/>
            <w:tcBorders>
              <w:top w:val="single" w:sz="4" w:space="0" w:color="auto"/>
              <w:left w:val="single" w:sz="4" w:space="0" w:color="auto"/>
              <w:bottom w:val="single" w:sz="4" w:space="0" w:color="auto"/>
              <w:right w:val="single" w:sz="4" w:space="0" w:color="auto"/>
            </w:tcBorders>
            <w:hideMark/>
          </w:tcPr>
          <w:p w14:paraId="63318FA6"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282FAF32"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3E998B2D" w14:textId="77777777" w:rsidR="000F2948" w:rsidRPr="00CC47BD" w:rsidRDefault="000F2948">
            <w:pPr>
              <w:pStyle w:val="Questionnote"/>
              <w:ind w:right="175"/>
              <w:rPr>
                <w:rFonts w:ascii="Verdana" w:hAnsi="Verdana"/>
              </w:rPr>
            </w:pPr>
            <w:r w:rsidRPr="00CC47BD">
              <w:rPr>
                <w:rFonts w:ascii="Verdana" w:hAnsi="Verdana"/>
              </w:rPr>
              <w:t>SMF 14</w:t>
            </w:r>
          </w:p>
        </w:tc>
        <w:tc>
          <w:tcPr>
            <w:tcW w:w="3119" w:type="dxa"/>
            <w:tcBorders>
              <w:top w:val="single" w:sz="4" w:space="0" w:color="auto"/>
              <w:left w:val="single" w:sz="4" w:space="0" w:color="auto"/>
              <w:bottom w:val="single" w:sz="4" w:space="0" w:color="auto"/>
              <w:right w:val="single" w:sz="4" w:space="0" w:color="auto"/>
            </w:tcBorders>
            <w:hideMark/>
          </w:tcPr>
          <w:p w14:paraId="237D23C7" w14:textId="77777777" w:rsidR="000F2948" w:rsidRPr="00CC47BD" w:rsidRDefault="000F2948">
            <w:pPr>
              <w:pStyle w:val="Questionnote"/>
              <w:ind w:right="459"/>
              <w:rPr>
                <w:rFonts w:ascii="Verdana" w:hAnsi="Verdana"/>
              </w:rPr>
            </w:pPr>
            <w:r w:rsidRPr="00CC47BD">
              <w:rPr>
                <w:rFonts w:ascii="Verdana" w:hAnsi="Verdana"/>
              </w:rPr>
              <w:t>Senior Independent Director</w:t>
            </w:r>
          </w:p>
        </w:tc>
        <w:tc>
          <w:tcPr>
            <w:tcW w:w="3532" w:type="dxa"/>
            <w:tcBorders>
              <w:top w:val="single" w:sz="4" w:space="0" w:color="auto"/>
              <w:left w:val="single" w:sz="4" w:space="0" w:color="auto"/>
              <w:bottom w:val="single" w:sz="4" w:space="0" w:color="auto"/>
              <w:right w:val="single" w:sz="4" w:space="0" w:color="auto"/>
            </w:tcBorders>
            <w:hideMark/>
          </w:tcPr>
          <w:p w14:paraId="12D24863"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576F65E1"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4860D19A" w14:textId="77777777" w:rsidR="000F2948" w:rsidRPr="00CC47BD" w:rsidRDefault="000F2948">
            <w:pPr>
              <w:pStyle w:val="Questionnote"/>
              <w:ind w:right="175"/>
              <w:rPr>
                <w:rFonts w:ascii="Verdana" w:hAnsi="Verdana"/>
              </w:rPr>
            </w:pPr>
            <w:r w:rsidRPr="00CC47BD">
              <w:rPr>
                <w:rFonts w:ascii="Verdana" w:hAnsi="Verdana"/>
              </w:rPr>
              <w:t>SMF 16</w:t>
            </w:r>
          </w:p>
        </w:tc>
        <w:tc>
          <w:tcPr>
            <w:tcW w:w="3119" w:type="dxa"/>
            <w:tcBorders>
              <w:top w:val="single" w:sz="4" w:space="0" w:color="auto"/>
              <w:left w:val="single" w:sz="4" w:space="0" w:color="auto"/>
              <w:bottom w:val="single" w:sz="4" w:space="0" w:color="auto"/>
              <w:right w:val="single" w:sz="4" w:space="0" w:color="auto"/>
            </w:tcBorders>
            <w:hideMark/>
          </w:tcPr>
          <w:p w14:paraId="4555E2E0" w14:textId="77777777" w:rsidR="000F2948" w:rsidRPr="00CC47BD" w:rsidRDefault="000F2948">
            <w:pPr>
              <w:pStyle w:val="Questionnote"/>
              <w:ind w:right="459"/>
              <w:rPr>
                <w:rFonts w:ascii="Verdana" w:hAnsi="Verdana"/>
              </w:rPr>
            </w:pPr>
            <w:r w:rsidRPr="00CC47BD">
              <w:rPr>
                <w:rFonts w:ascii="Verdana" w:hAnsi="Verdana"/>
              </w:rPr>
              <w:t>Compliance Oversight</w:t>
            </w:r>
          </w:p>
        </w:tc>
        <w:tc>
          <w:tcPr>
            <w:tcW w:w="3532" w:type="dxa"/>
            <w:tcBorders>
              <w:top w:val="single" w:sz="4" w:space="0" w:color="auto"/>
              <w:left w:val="single" w:sz="4" w:space="0" w:color="auto"/>
              <w:bottom w:val="single" w:sz="4" w:space="0" w:color="auto"/>
              <w:right w:val="single" w:sz="4" w:space="0" w:color="auto"/>
            </w:tcBorders>
            <w:hideMark/>
          </w:tcPr>
          <w:p w14:paraId="0AED94BA"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7626C68E"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67A45F6C" w14:textId="77777777" w:rsidR="000F2948" w:rsidRPr="00CC47BD" w:rsidRDefault="000F2948">
            <w:pPr>
              <w:pStyle w:val="Questionnote"/>
              <w:ind w:right="175"/>
              <w:rPr>
                <w:rFonts w:ascii="Verdana" w:hAnsi="Verdana"/>
              </w:rPr>
            </w:pPr>
            <w:r w:rsidRPr="00CC47BD">
              <w:rPr>
                <w:rFonts w:ascii="Verdana" w:hAnsi="Verdana"/>
              </w:rPr>
              <w:t>SMF 17</w:t>
            </w:r>
          </w:p>
        </w:tc>
        <w:tc>
          <w:tcPr>
            <w:tcW w:w="3119" w:type="dxa"/>
            <w:tcBorders>
              <w:top w:val="single" w:sz="4" w:space="0" w:color="auto"/>
              <w:left w:val="single" w:sz="4" w:space="0" w:color="auto"/>
              <w:bottom w:val="single" w:sz="4" w:space="0" w:color="auto"/>
              <w:right w:val="single" w:sz="4" w:space="0" w:color="auto"/>
            </w:tcBorders>
            <w:hideMark/>
          </w:tcPr>
          <w:p w14:paraId="27EDA7A6" w14:textId="77777777" w:rsidR="000F2948" w:rsidRPr="00CC47BD" w:rsidRDefault="000F2948">
            <w:pPr>
              <w:pStyle w:val="Questionnote"/>
              <w:ind w:right="459"/>
              <w:rPr>
                <w:rFonts w:ascii="Verdana" w:hAnsi="Verdana"/>
              </w:rPr>
            </w:pPr>
            <w:r w:rsidRPr="00CC47BD">
              <w:rPr>
                <w:rFonts w:ascii="Verdana" w:hAnsi="Verdana"/>
              </w:rPr>
              <w:t xml:space="preserve">Money Laundering Reporting Officer </w:t>
            </w:r>
          </w:p>
        </w:tc>
        <w:tc>
          <w:tcPr>
            <w:tcW w:w="3532" w:type="dxa"/>
            <w:tcBorders>
              <w:top w:val="single" w:sz="4" w:space="0" w:color="auto"/>
              <w:left w:val="single" w:sz="4" w:space="0" w:color="auto"/>
              <w:bottom w:val="single" w:sz="4" w:space="0" w:color="auto"/>
              <w:right w:val="single" w:sz="4" w:space="0" w:color="auto"/>
            </w:tcBorders>
            <w:hideMark/>
          </w:tcPr>
          <w:p w14:paraId="634556FB"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6B885EF0"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489C1A97" w14:textId="77777777" w:rsidR="000F2948" w:rsidRPr="00CC47BD" w:rsidRDefault="000F2948">
            <w:pPr>
              <w:pStyle w:val="Questionnote"/>
              <w:ind w:right="175"/>
              <w:rPr>
                <w:rFonts w:ascii="Verdana" w:hAnsi="Verdana"/>
              </w:rPr>
            </w:pPr>
            <w:r w:rsidRPr="00CC47BD">
              <w:rPr>
                <w:rFonts w:ascii="Verdana" w:hAnsi="Verdana"/>
              </w:rPr>
              <w:t>SMF 18</w:t>
            </w:r>
          </w:p>
        </w:tc>
        <w:tc>
          <w:tcPr>
            <w:tcW w:w="3119" w:type="dxa"/>
            <w:tcBorders>
              <w:top w:val="single" w:sz="4" w:space="0" w:color="auto"/>
              <w:left w:val="single" w:sz="4" w:space="0" w:color="auto"/>
              <w:bottom w:val="single" w:sz="4" w:space="0" w:color="auto"/>
              <w:right w:val="single" w:sz="4" w:space="0" w:color="auto"/>
            </w:tcBorders>
            <w:hideMark/>
          </w:tcPr>
          <w:p w14:paraId="27B4E700" w14:textId="77777777" w:rsidR="000F2948" w:rsidRPr="00CC47BD" w:rsidRDefault="000F2948">
            <w:pPr>
              <w:pStyle w:val="Questionnote"/>
              <w:ind w:right="459"/>
              <w:rPr>
                <w:rFonts w:ascii="Verdana" w:hAnsi="Verdana"/>
              </w:rPr>
            </w:pPr>
            <w:r w:rsidRPr="00CC47BD">
              <w:rPr>
                <w:rFonts w:ascii="Verdana" w:hAnsi="Verdana"/>
              </w:rPr>
              <w:t xml:space="preserve">Other overall responsibility function </w:t>
            </w:r>
          </w:p>
        </w:tc>
        <w:tc>
          <w:tcPr>
            <w:tcW w:w="3532" w:type="dxa"/>
            <w:tcBorders>
              <w:top w:val="single" w:sz="4" w:space="0" w:color="auto"/>
              <w:left w:val="single" w:sz="4" w:space="0" w:color="auto"/>
              <w:bottom w:val="single" w:sz="4" w:space="0" w:color="auto"/>
              <w:right w:val="single" w:sz="4" w:space="0" w:color="auto"/>
            </w:tcBorders>
            <w:hideMark/>
          </w:tcPr>
          <w:p w14:paraId="620EC42A"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531FBA0A"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69AF1BAA" w14:textId="77777777" w:rsidR="000F2948" w:rsidRPr="00CC47BD" w:rsidRDefault="000F2948">
            <w:pPr>
              <w:pStyle w:val="Questionnote"/>
              <w:ind w:right="175"/>
              <w:rPr>
                <w:rFonts w:ascii="Verdana" w:hAnsi="Verdana"/>
              </w:rPr>
            </w:pPr>
            <w:r w:rsidRPr="00CC47BD">
              <w:rPr>
                <w:rFonts w:ascii="Verdana" w:hAnsi="Verdana"/>
              </w:rPr>
              <w:t>SMF 24</w:t>
            </w:r>
          </w:p>
        </w:tc>
        <w:tc>
          <w:tcPr>
            <w:tcW w:w="3119" w:type="dxa"/>
            <w:tcBorders>
              <w:top w:val="single" w:sz="4" w:space="0" w:color="auto"/>
              <w:left w:val="single" w:sz="4" w:space="0" w:color="auto"/>
              <w:bottom w:val="single" w:sz="4" w:space="0" w:color="auto"/>
              <w:right w:val="single" w:sz="4" w:space="0" w:color="auto"/>
            </w:tcBorders>
            <w:hideMark/>
          </w:tcPr>
          <w:p w14:paraId="7DC539F9" w14:textId="77777777" w:rsidR="000F2948" w:rsidRPr="00CC47BD" w:rsidRDefault="000F2948">
            <w:pPr>
              <w:pStyle w:val="Questionnote"/>
              <w:ind w:right="459"/>
              <w:rPr>
                <w:rFonts w:ascii="Verdana" w:hAnsi="Verdana"/>
              </w:rPr>
            </w:pPr>
            <w:r w:rsidRPr="00CC47BD">
              <w:rPr>
                <w:rFonts w:ascii="Verdana" w:hAnsi="Verdana"/>
              </w:rPr>
              <w:t>Chief Operations</w:t>
            </w:r>
          </w:p>
        </w:tc>
        <w:tc>
          <w:tcPr>
            <w:tcW w:w="3532" w:type="dxa"/>
            <w:tcBorders>
              <w:top w:val="single" w:sz="4" w:space="0" w:color="auto"/>
              <w:left w:val="single" w:sz="4" w:space="0" w:color="auto"/>
              <w:bottom w:val="single" w:sz="4" w:space="0" w:color="auto"/>
              <w:right w:val="single" w:sz="4" w:space="0" w:color="auto"/>
            </w:tcBorders>
            <w:hideMark/>
          </w:tcPr>
          <w:p w14:paraId="124DF0E8"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r w:rsidR="00CC47BD" w:rsidRPr="00CC47BD" w14:paraId="1438AF1D" w14:textId="77777777" w:rsidTr="000F2948">
        <w:tc>
          <w:tcPr>
            <w:tcW w:w="1276" w:type="dxa"/>
            <w:tcBorders>
              <w:top w:val="single" w:sz="4" w:space="0" w:color="auto"/>
              <w:left w:val="single" w:sz="4" w:space="0" w:color="auto"/>
              <w:bottom w:val="single" w:sz="4" w:space="0" w:color="auto"/>
              <w:right w:val="single" w:sz="4" w:space="0" w:color="auto"/>
            </w:tcBorders>
            <w:hideMark/>
          </w:tcPr>
          <w:p w14:paraId="0330EF99" w14:textId="77777777" w:rsidR="000F2948" w:rsidRPr="00CC47BD" w:rsidRDefault="000F2948">
            <w:pPr>
              <w:pStyle w:val="Questionnote"/>
              <w:ind w:right="175"/>
              <w:rPr>
                <w:rFonts w:ascii="Verdana" w:hAnsi="Verdana"/>
              </w:rPr>
            </w:pPr>
            <w:r w:rsidRPr="00CC47BD">
              <w:rPr>
                <w:rFonts w:ascii="Verdana" w:hAnsi="Verdana"/>
              </w:rPr>
              <w:t>SMF 27</w:t>
            </w:r>
          </w:p>
        </w:tc>
        <w:tc>
          <w:tcPr>
            <w:tcW w:w="3119" w:type="dxa"/>
            <w:tcBorders>
              <w:top w:val="single" w:sz="4" w:space="0" w:color="auto"/>
              <w:left w:val="single" w:sz="4" w:space="0" w:color="auto"/>
              <w:bottom w:val="single" w:sz="4" w:space="0" w:color="auto"/>
              <w:right w:val="single" w:sz="4" w:space="0" w:color="auto"/>
            </w:tcBorders>
            <w:hideMark/>
          </w:tcPr>
          <w:p w14:paraId="07646B85" w14:textId="77777777" w:rsidR="000F2948" w:rsidRPr="00CC47BD" w:rsidRDefault="000F2948">
            <w:pPr>
              <w:pStyle w:val="Questionnote"/>
              <w:ind w:right="459"/>
              <w:rPr>
                <w:rFonts w:ascii="Verdana" w:hAnsi="Verdana"/>
              </w:rPr>
            </w:pPr>
            <w:r w:rsidRPr="00CC47BD">
              <w:rPr>
                <w:rFonts w:ascii="Verdana" w:hAnsi="Verdana"/>
              </w:rPr>
              <w:t>Partner</w:t>
            </w:r>
          </w:p>
        </w:tc>
        <w:tc>
          <w:tcPr>
            <w:tcW w:w="3532" w:type="dxa"/>
            <w:tcBorders>
              <w:top w:val="single" w:sz="4" w:space="0" w:color="auto"/>
              <w:left w:val="single" w:sz="4" w:space="0" w:color="auto"/>
              <w:bottom w:val="single" w:sz="4" w:space="0" w:color="auto"/>
              <w:right w:val="single" w:sz="4" w:space="0" w:color="auto"/>
            </w:tcBorders>
            <w:hideMark/>
          </w:tcPr>
          <w:p w14:paraId="327D83DE" w14:textId="77777777" w:rsidR="000F2948" w:rsidRPr="00CC47BD" w:rsidRDefault="000F2948">
            <w:pPr>
              <w:pStyle w:val="Questionnote"/>
              <w:ind w:right="306"/>
              <w:rPr>
                <w:rFonts w:ascii="Verdana" w:hAnsi="Verdana"/>
              </w:rPr>
            </w:pPr>
            <w:r w:rsidRPr="00CC47BD">
              <w:rPr>
                <w:rFonts w:ascii="Verdana" w:hAnsi="Verdana"/>
              </w:rPr>
              <w:fldChar w:fldCharType="begin">
                <w:ffData>
                  <w:name w:val="Text1"/>
                  <w:enabled/>
                  <w:calcOnExit w:val="0"/>
                  <w:textInput/>
                </w:ffData>
              </w:fldChar>
            </w:r>
            <w:r w:rsidRPr="00CC47BD">
              <w:rPr>
                <w:rFonts w:ascii="Verdana" w:hAnsi="Verdana"/>
              </w:rPr>
              <w:instrText xml:space="preserve"> FORMTEXT </w:instrText>
            </w:r>
            <w:r w:rsidRPr="00CC47BD">
              <w:rPr>
                <w:rFonts w:ascii="Verdana" w:hAnsi="Verdana"/>
              </w:rPr>
            </w:r>
            <w:r w:rsidRPr="00CC47BD">
              <w:rPr>
                <w:rFonts w:ascii="Verdana" w:hAnsi="Verdana"/>
              </w:rPr>
              <w:fldChar w:fldCharType="separate"/>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noProof/>
              </w:rPr>
              <w:t> </w:t>
            </w:r>
            <w:r w:rsidRPr="00CC47BD">
              <w:rPr>
                <w:rFonts w:ascii="Verdana" w:hAnsi="Verdana"/>
              </w:rPr>
              <w:fldChar w:fldCharType="end"/>
            </w:r>
          </w:p>
        </w:tc>
      </w:tr>
    </w:tbl>
    <w:p w14:paraId="5DA29D19" w14:textId="77777777" w:rsidR="000F2948" w:rsidRDefault="000F2948" w:rsidP="000F2948">
      <w:pPr>
        <w:pStyle w:val="Questionnote"/>
        <w:rPr>
          <w:rFonts w:ascii="Verdana" w:hAnsi="Verdana"/>
        </w:rPr>
      </w:pPr>
    </w:p>
    <w:p w14:paraId="657354FB" w14:textId="77777777" w:rsidR="00CC47BD" w:rsidRDefault="00CC47BD">
      <w:pPr>
        <w:spacing w:before="0" w:line="240" w:lineRule="auto"/>
        <w:rPr>
          <w:rFonts w:ascii="Verdana" w:hAnsi="Verdana"/>
          <w:b/>
          <w:sz w:val="18"/>
        </w:rPr>
      </w:pPr>
      <w:r>
        <w:rPr>
          <w:rFonts w:ascii="Verdana" w:hAnsi="Verdana"/>
          <w:b/>
        </w:rPr>
        <w:br w:type="page"/>
      </w:r>
    </w:p>
    <w:p w14:paraId="7A57A90F" w14:textId="346B737D" w:rsidR="00950AFF" w:rsidRPr="00C40E26" w:rsidRDefault="00950AFF" w:rsidP="00950AFF">
      <w:pPr>
        <w:pStyle w:val="Question"/>
        <w:keepNext/>
        <w:rPr>
          <w:rFonts w:ascii="Verdana" w:hAnsi="Verdana"/>
          <w:szCs w:val="18"/>
        </w:rPr>
      </w:pPr>
      <w:r>
        <w:rPr>
          <w:rFonts w:ascii="Verdana" w:hAnsi="Verdana"/>
          <w:b/>
        </w:rPr>
        <w:lastRenderedPageBreak/>
        <w:tab/>
        <w:t>4.</w:t>
      </w:r>
      <w:r w:rsidR="000F2948">
        <w:rPr>
          <w:rFonts w:ascii="Verdana" w:hAnsi="Verdana"/>
          <w:b/>
        </w:rPr>
        <w:t>2</w:t>
      </w:r>
      <w:r>
        <w:rPr>
          <w:rFonts w:ascii="Verdana" w:hAnsi="Verdana"/>
          <w:b/>
        </w:rPr>
        <w:tab/>
      </w:r>
      <w:r w:rsidRPr="00745E29">
        <w:rPr>
          <w:rFonts w:ascii="Verdana" w:hAnsi="Verdana"/>
          <w:b/>
        </w:rPr>
        <w:t xml:space="preserve">You must fill in a ‘Form A - Application to perform controlled functions </w:t>
      </w:r>
      <w:r w:rsidR="000F2948">
        <w:rPr>
          <w:rFonts w:ascii="Verdana" w:hAnsi="Verdana"/>
          <w:b/>
        </w:rPr>
        <w:t xml:space="preserve">including senior management </w:t>
      </w:r>
      <w:r w:rsidR="00CC47BD">
        <w:rPr>
          <w:rFonts w:ascii="Verdana" w:hAnsi="Verdana"/>
          <w:b/>
        </w:rPr>
        <w:t>functions</w:t>
      </w:r>
      <w:r w:rsidRPr="00745E29">
        <w:rPr>
          <w:rFonts w:ascii="Verdana" w:hAnsi="Verdana"/>
          <w:b/>
        </w:rPr>
        <w:t xml:space="preserve">’ for each person who will be performing a </w:t>
      </w:r>
      <w:r w:rsidR="000F2948">
        <w:rPr>
          <w:rFonts w:ascii="Verdana" w:hAnsi="Verdana"/>
          <w:b/>
        </w:rPr>
        <w:t xml:space="preserve">senior management function </w:t>
      </w:r>
      <w:r w:rsidRPr="00745E29">
        <w:rPr>
          <w:rFonts w:ascii="Verdana" w:hAnsi="Verdana"/>
          <w:b/>
        </w:rPr>
        <w:t>that you</w:t>
      </w:r>
      <w:r>
        <w:rPr>
          <w:rFonts w:ascii="Verdana" w:hAnsi="Verdana"/>
          <w:b/>
        </w:rPr>
        <w:t xml:space="preserve"> have</w:t>
      </w:r>
      <w:r w:rsidRPr="00745E29">
        <w:rPr>
          <w:rFonts w:ascii="Verdana" w:hAnsi="Verdana"/>
          <w:b/>
        </w:rPr>
        <w:t xml:space="preserve"> </w:t>
      </w:r>
      <w:r w:rsidRPr="00C40E26">
        <w:rPr>
          <w:rFonts w:ascii="Verdana" w:hAnsi="Verdana"/>
          <w:b/>
          <w:szCs w:val="18"/>
        </w:rPr>
        <w:t>listed in Question</w:t>
      </w:r>
      <w:r w:rsidR="00CC47BD" w:rsidRPr="00C40E26">
        <w:rPr>
          <w:rFonts w:ascii="Verdana" w:hAnsi="Verdana"/>
          <w:b/>
          <w:szCs w:val="18"/>
        </w:rPr>
        <w:t>s</w:t>
      </w:r>
      <w:r w:rsidRPr="00C40E26">
        <w:rPr>
          <w:rFonts w:ascii="Verdana" w:hAnsi="Verdana"/>
          <w:b/>
          <w:szCs w:val="18"/>
        </w:rPr>
        <w:t xml:space="preserve"> 4.1</w:t>
      </w:r>
      <w:r w:rsidR="00CC47BD" w:rsidRPr="00C40E26">
        <w:rPr>
          <w:rFonts w:ascii="Verdana" w:hAnsi="Verdana"/>
          <w:b/>
          <w:szCs w:val="18"/>
        </w:rPr>
        <w:t xml:space="preserve">.1 to 4.1.3, see:  </w:t>
      </w:r>
      <w:bookmarkStart w:id="19" w:name="_Hlk21856377"/>
      <w:r w:rsidR="00947362">
        <w:rPr>
          <w:rFonts w:ascii="Verdana" w:hAnsi="Verdana"/>
          <w:szCs w:val="18"/>
        </w:rPr>
        <w:fldChar w:fldCharType="begin"/>
      </w:r>
      <w:r w:rsidR="00947362">
        <w:rPr>
          <w:rFonts w:ascii="Verdana" w:hAnsi="Verdana"/>
          <w:szCs w:val="18"/>
        </w:rPr>
        <w:instrText xml:space="preserve"> HYPERLINK "</w:instrText>
      </w:r>
      <w:r w:rsidR="00947362" w:rsidRPr="00947362">
        <w:rPr>
          <w:rFonts w:ascii="Verdana" w:hAnsi="Verdana"/>
          <w:szCs w:val="18"/>
        </w:rPr>
        <w:instrText xml:space="preserve">https://www.fca.org.uk/publication/forms/long-form-a-mifid.docx </w:instrText>
      </w:r>
      <w:r w:rsidR="00947362">
        <w:rPr>
          <w:rFonts w:ascii="Verdana" w:hAnsi="Verdana"/>
          <w:szCs w:val="18"/>
        </w:rPr>
        <w:instrText xml:space="preserve">" </w:instrText>
      </w:r>
      <w:r w:rsidR="00947362">
        <w:rPr>
          <w:rFonts w:ascii="Verdana" w:hAnsi="Verdana"/>
          <w:szCs w:val="18"/>
        </w:rPr>
      </w:r>
      <w:r w:rsidR="00947362">
        <w:rPr>
          <w:rFonts w:ascii="Verdana" w:hAnsi="Verdana"/>
          <w:szCs w:val="18"/>
        </w:rPr>
        <w:fldChar w:fldCharType="separate"/>
      </w:r>
      <w:r w:rsidR="00947362" w:rsidRPr="00855AB8">
        <w:rPr>
          <w:rStyle w:val="Hyperlink"/>
          <w:rFonts w:ascii="Verdana" w:hAnsi="Verdana"/>
          <w:szCs w:val="18"/>
        </w:rPr>
        <w:t xml:space="preserve">https://www.fca.org.uk/publication/forms/long-form-a-mifid.docx </w:t>
      </w:r>
      <w:r w:rsidR="00947362">
        <w:rPr>
          <w:rFonts w:ascii="Verdana" w:hAnsi="Verdana"/>
          <w:szCs w:val="18"/>
        </w:rPr>
        <w:fldChar w:fldCharType="end"/>
      </w:r>
      <w:r w:rsidR="00C40E26" w:rsidRPr="00C40E26">
        <w:rPr>
          <w:rFonts w:ascii="Verdana" w:hAnsi="Verdana"/>
          <w:b/>
          <w:szCs w:val="18"/>
        </w:rPr>
        <w:t xml:space="preserve"> </w:t>
      </w:r>
      <w:r w:rsidR="00CC47BD" w:rsidRPr="00C40E26">
        <w:rPr>
          <w:rFonts w:ascii="Verdana" w:hAnsi="Verdana"/>
          <w:szCs w:val="18"/>
        </w:rPr>
        <w:t xml:space="preserve"> </w:t>
      </w:r>
      <w:bookmarkEnd w:id="19"/>
      <w:r w:rsidR="00CC47BD" w:rsidRPr="00C40E26">
        <w:rPr>
          <w:rFonts w:ascii="Verdana" w:hAnsi="Verdana"/>
          <w:b/>
          <w:szCs w:val="18"/>
        </w:rPr>
        <w:t>for more information.</w:t>
      </w:r>
      <w:r w:rsidRPr="00C40E26">
        <w:rPr>
          <w:rFonts w:ascii="Verdana" w:hAnsi="Verdana"/>
          <w:b/>
          <w:szCs w:val="18"/>
        </w:rPr>
        <w:t xml:space="preserve"> </w:t>
      </w:r>
      <w:r w:rsidR="008874DF" w:rsidRPr="00C40E26">
        <w:rPr>
          <w:rFonts w:ascii="Verdana" w:hAnsi="Verdana"/>
          <w:b/>
          <w:szCs w:val="18"/>
        </w:rPr>
        <w:t>This will be provided on Connect.</w:t>
      </w:r>
      <w:r w:rsidRPr="00C40E26" w:rsidDel="00174EF0">
        <w:rPr>
          <w:rFonts w:ascii="Verdana" w:hAnsi="Verdana"/>
          <w:szCs w:val="18"/>
        </w:rPr>
        <w:t xml:space="preserve"> </w:t>
      </w:r>
    </w:p>
    <w:p w14:paraId="0FFD9F2F" w14:textId="77777777" w:rsidR="000F2948" w:rsidRDefault="000F2948" w:rsidP="000F2948">
      <w:pPr>
        <w:pStyle w:val="QuestionnoteChar1"/>
        <w:spacing w:after="0" w:line="240" w:lineRule="auto"/>
        <w:rPr>
          <w:rFonts w:ascii="Verdana" w:hAnsi="Verdana"/>
        </w:rPr>
      </w:pPr>
    </w:p>
    <w:p w14:paraId="0FD095EF" w14:textId="3AFEE48D" w:rsidR="000F2948" w:rsidRDefault="000F2948" w:rsidP="000F2948">
      <w:pPr>
        <w:pStyle w:val="QuestionnoteChar1"/>
        <w:spacing w:after="0" w:line="240" w:lineRule="auto"/>
        <w:rPr>
          <w:rFonts w:ascii="Verdana" w:hAnsi="Verdana"/>
        </w:rPr>
      </w:pPr>
      <w:r>
        <w:rPr>
          <w:rFonts w:ascii="Verdana" w:hAnsi="Verdana"/>
        </w:rPr>
        <w:t>You must also provide a Senior Management Regime: Statement of Responsibilities (</w:t>
      </w:r>
      <w:bookmarkStart w:id="20" w:name="_Hlk42770970"/>
      <w:r w:rsidR="00A22B21">
        <w:fldChar w:fldCharType="begin"/>
      </w:r>
      <w:r w:rsidR="00A22B21">
        <w:instrText xml:space="preserve"> HYPERLINK "https://www.handbook.fca.org.uk/form/sup/SUP_10C_Ann_10D_SOR_20191209.pdf" </w:instrText>
      </w:r>
      <w:r w:rsidR="00A22B21">
        <w:fldChar w:fldCharType="separate"/>
      </w:r>
      <w:r w:rsidR="0038475B" w:rsidRPr="0038475B">
        <w:rPr>
          <w:rStyle w:val="Hyperlink"/>
          <w:rFonts w:ascii="Verdana" w:hAnsi="Verdana"/>
        </w:rPr>
        <w:t>https://www.handbook.fca.org.uk/form/sup/SUP_10C_Ann_10D_SOR_20191209.pdf</w:t>
      </w:r>
      <w:r w:rsidR="00A22B21">
        <w:rPr>
          <w:rStyle w:val="Hyperlink"/>
          <w:rFonts w:ascii="Verdana" w:hAnsi="Verdana"/>
        </w:rPr>
        <w:fldChar w:fldCharType="end"/>
      </w:r>
      <w:bookmarkEnd w:id="20"/>
      <w:r w:rsidR="0038475B">
        <w:t xml:space="preserve"> </w:t>
      </w:r>
      <w:r>
        <w:rPr>
          <w:rFonts w:ascii="Verdana" w:hAnsi="Verdana"/>
        </w:rPr>
        <w:t xml:space="preserve">) with each Form A and attach it to your application in Connect </w:t>
      </w:r>
    </w:p>
    <w:p w14:paraId="4432DFD7" w14:textId="77777777" w:rsidR="00950AFF" w:rsidRPr="00745E29" w:rsidRDefault="00950AFF" w:rsidP="00950AFF">
      <w:pPr>
        <w:pStyle w:val="QuestionnoteChar1"/>
        <w:spacing w:after="0" w:line="240" w:lineRule="auto"/>
        <w:rPr>
          <w:rFonts w:ascii="Verdana" w:hAnsi="Verdana"/>
        </w:rPr>
      </w:pPr>
      <w:r w:rsidRPr="00745E29">
        <w:rPr>
          <w:rFonts w:ascii="Verdana" w:hAnsi="Verdana"/>
        </w:rPr>
        <w:t>How many ‘Form As’ are being sent with this application?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4"/>
      </w:tblGrid>
      <w:tr w:rsidR="00950AFF" w:rsidRPr="00745E29" w14:paraId="28B2A22E" w14:textId="77777777" w:rsidTr="003372BF">
        <w:trPr>
          <w:trHeight w:hRule="exact" w:val="397"/>
        </w:trPr>
        <w:tc>
          <w:tcPr>
            <w:tcW w:w="1134" w:type="dxa"/>
            <w:vAlign w:val="center"/>
          </w:tcPr>
          <w:p w14:paraId="6EC22281" w14:textId="77777777" w:rsidR="00950AFF" w:rsidRPr="00745E29" w:rsidRDefault="00950AFF" w:rsidP="003372BF">
            <w:pPr>
              <w:pStyle w:val="Question"/>
              <w:tabs>
                <w:tab w:val="clear" w:pos="284"/>
                <w:tab w:val="left" w:pos="1418"/>
                <w:tab w:val="left" w:pos="2552"/>
              </w:tabs>
              <w:spacing w:before="0" w:after="0" w:line="240" w:lineRule="auto"/>
              <w:ind w:left="28" w:right="0" w:firstLine="0"/>
              <w:rPr>
                <w:rFonts w:ascii="Verdana" w:hAnsi="Verdana"/>
              </w:rPr>
            </w:pPr>
            <w:r w:rsidRPr="00745E29">
              <w:rPr>
                <w:rFonts w:ascii="Verdana" w:hAnsi="Verdana"/>
              </w:rPr>
              <w:fldChar w:fldCharType="begin">
                <w:ffData>
                  <w:name w:val="Text7"/>
                  <w:enabled/>
                  <w:calcOnExit w:val="0"/>
                  <w:textInput/>
                </w:ffData>
              </w:fldChar>
            </w:r>
            <w:r w:rsidRPr="00745E29">
              <w:rPr>
                <w:rFonts w:ascii="Verdana" w:hAnsi="Verdana"/>
              </w:rPr>
              <w:instrText xml:space="preserve"> FORMTEXT </w:instrText>
            </w:r>
            <w:r w:rsidRPr="00745E29">
              <w:rPr>
                <w:rFonts w:ascii="Verdana" w:hAnsi="Verdana"/>
              </w:rPr>
            </w:r>
            <w:r w:rsidRPr="00745E29">
              <w:rPr>
                <w:rFonts w:ascii="Verdana" w:hAnsi="Verdana"/>
              </w:rPr>
              <w:fldChar w:fldCharType="separate"/>
            </w:r>
            <w:r w:rsidRPr="00745E29">
              <w:rPr>
                <w:rFonts w:ascii="Verdana" w:hAnsi="Verdana"/>
                <w:noProof/>
              </w:rPr>
              <w:t> </w:t>
            </w:r>
            <w:r w:rsidRPr="00745E29">
              <w:rPr>
                <w:rFonts w:ascii="Verdana" w:hAnsi="Verdana"/>
                <w:noProof/>
              </w:rPr>
              <w:t> </w:t>
            </w:r>
            <w:r w:rsidRPr="00745E29">
              <w:rPr>
                <w:rFonts w:ascii="Verdana" w:hAnsi="Verdana"/>
                <w:noProof/>
              </w:rPr>
              <w:t> </w:t>
            </w:r>
            <w:r w:rsidRPr="00745E29">
              <w:rPr>
                <w:rFonts w:ascii="Verdana" w:hAnsi="Verdana"/>
                <w:noProof/>
              </w:rPr>
              <w:t> </w:t>
            </w:r>
            <w:r w:rsidRPr="00745E29">
              <w:rPr>
                <w:rFonts w:ascii="Verdana" w:hAnsi="Verdana"/>
                <w:noProof/>
              </w:rPr>
              <w:t> </w:t>
            </w:r>
            <w:r w:rsidRPr="00745E29">
              <w:rPr>
                <w:rFonts w:ascii="Verdana" w:hAnsi="Verdana"/>
              </w:rPr>
              <w:fldChar w:fldCharType="end"/>
            </w:r>
          </w:p>
        </w:tc>
      </w:tr>
    </w:tbl>
    <w:p w14:paraId="6804872A" w14:textId="3ECF73ED" w:rsidR="00950AFF" w:rsidRPr="00183415" w:rsidRDefault="00950AFF" w:rsidP="00950AFF">
      <w:pPr>
        <w:pStyle w:val="Question"/>
        <w:keepNext/>
        <w:rPr>
          <w:rFonts w:ascii="Verdana" w:hAnsi="Verdana"/>
          <w:b/>
        </w:rPr>
      </w:pPr>
      <w:r>
        <w:rPr>
          <w:rFonts w:ascii="Verdana" w:hAnsi="Verdana"/>
          <w:b/>
        </w:rPr>
        <w:t>4.</w:t>
      </w:r>
      <w:r w:rsidR="000F2948">
        <w:rPr>
          <w:rFonts w:ascii="Verdana" w:hAnsi="Verdana"/>
          <w:b/>
        </w:rPr>
        <w:t>3</w:t>
      </w:r>
      <w:r>
        <w:rPr>
          <w:rFonts w:ascii="Verdana" w:hAnsi="Verdana"/>
          <w:b/>
        </w:rPr>
        <w:tab/>
      </w:r>
      <w:r>
        <w:rPr>
          <w:rFonts w:ascii="Verdana" w:hAnsi="Verdana"/>
          <w:b/>
        </w:rPr>
        <w:tab/>
      </w:r>
      <w:r w:rsidRPr="00183415">
        <w:rPr>
          <w:rFonts w:ascii="Verdana" w:hAnsi="Verdana"/>
          <w:b/>
        </w:rPr>
        <w:t xml:space="preserve">Please briefly describe the human and financial resources the applicant firm intends to devote on </w:t>
      </w:r>
      <w:r w:rsidR="008B787D">
        <w:rPr>
          <w:rFonts w:ascii="Verdana" w:hAnsi="Verdana"/>
          <w:b/>
        </w:rPr>
        <w:t xml:space="preserve">an </w:t>
      </w:r>
      <w:r w:rsidRPr="00183415">
        <w:rPr>
          <w:rFonts w:ascii="Verdana" w:hAnsi="Verdana"/>
          <w:b/>
        </w:rPr>
        <w:t xml:space="preserve">annual basis to the induction and training of the individuals who will perform </w:t>
      </w:r>
      <w:r w:rsidR="000F2948">
        <w:rPr>
          <w:rFonts w:ascii="Verdana" w:hAnsi="Verdana"/>
          <w:b/>
        </w:rPr>
        <w:t>senior management functions</w:t>
      </w:r>
      <w:r w:rsidRPr="00183415">
        <w:rPr>
          <w:rFonts w:ascii="Verdana" w:hAnsi="Verdana"/>
          <w:b/>
        </w:rPr>
        <w:t xml:space="preserv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50AFF" w:rsidRPr="00CC47BD" w14:paraId="087375F3" w14:textId="77777777" w:rsidTr="003372BF">
        <w:trPr>
          <w:trHeight w:val="1588"/>
        </w:trPr>
        <w:tc>
          <w:tcPr>
            <w:tcW w:w="7088" w:type="dxa"/>
          </w:tcPr>
          <w:p w14:paraId="10C248E7" w14:textId="77777777" w:rsidR="00950AFF" w:rsidRPr="00CC47BD" w:rsidRDefault="00950AFF" w:rsidP="003372BF">
            <w:pPr>
              <w:tabs>
                <w:tab w:val="left" w:pos="1418"/>
                <w:tab w:val="left" w:pos="2552"/>
              </w:tabs>
              <w:spacing w:before="20"/>
              <w:ind w:left="28"/>
              <w:rPr>
                <w:rFonts w:ascii="Verdana" w:hAnsi="Verdana"/>
                <w:sz w:val="18"/>
                <w:szCs w:val="18"/>
                <w:highlight w:val="yellow"/>
              </w:rPr>
            </w:pPr>
            <w:r w:rsidRPr="00CC47BD">
              <w:rPr>
                <w:rFonts w:ascii="Verdana" w:hAnsi="Verdana"/>
                <w:sz w:val="18"/>
                <w:szCs w:val="18"/>
              </w:rPr>
              <w:fldChar w:fldCharType="begin">
                <w:ffData>
                  <w:name w:val="Text7"/>
                  <w:enabled/>
                  <w:calcOnExit w:val="0"/>
                  <w:textInput/>
                </w:ffData>
              </w:fldChar>
            </w:r>
            <w:r w:rsidRPr="00CC47BD">
              <w:rPr>
                <w:rFonts w:ascii="Verdana" w:hAnsi="Verdana"/>
                <w:sz w:val="18"/>
                <w:szCs w:val="18"/>
              </w:rPr>
              <w:instrText xml:space="preserve"> FORMTEXT </w:instrText>
            </w:r>
            <w:r w:rsidRPr="00CC47BD">
              <w:rPr>
                <w:rFonts w:ascii="Verdana" w:hAnsi="Verdana"/>
                <w:sz w:val="18"/>
                <w:szCs w:val="18"/>
              </w:rPr>
            </w:r>
            <w:r w:rsidRPr="00CC47BD">
              <w:rPr>
                <w:rFonts w:ascii="Verdana" w:hAnsi="Verdana"/>
                <w:sz w:val="18"/>
                <w:szCs w:val="18"/>
              </w:rPr>
              <w:fldChar w:fldCharType="separate"/>
            </w:r>
            <w:r w:rsidRPr="00CC47BD">
              <w:rPr>
                <w:rFonts w:ascii="Verdana" w:hAnsi="Verdana"/>
                <w:noProof/>
                <w:sz w:val="18"/>
                <w:szCs w:val="18"/>
              </w:rPr>
              <w:t> </w:t>
            </w:r>
            <w:r w:rsidRPr="00CC47BD">
              <w:rPr>
                <w:rFonts w:ascii="Verdana" w:hAnsi="Verdana"/>
                <w:noProof/>
                <w:sz w:val="18"/>
                <w:szCs w:val="18"/>
              </w:rPr>
              <w:t> </w:t>
            </w:r>
            <w:r w:rsidRPr="00CC47BD">
              <w:rPr>
                <w:rFonts w:ascii="Verdana" w:hAnsi="Verdana"/>
                <w:noProof/>
                <w:sz w:val="18"/>
                <w:szCs w:val="18"/>
              </w:rPr>
              <w:t> </w:t>
            </w:r>
            <w:r w:rsidRPr="00CC47BD">
              <w:rPr>
                <w:rFonts w:ascii="Verdana" w:hAnsi="Verdana"/>
                <w:noProof/>
                <w:sz w:val="18"/>
                <w:szCs w:val="18"/>
              </w:rPr>
              <w:t> </w:t>
            </w:r>
            <w:r w:rsidRPr="00CC47BD">
              <w:rPr>
                <w:rFonts w:ascii="Verdana" w:hAnsi="Verdana"/>
                <w:noProof/>
                <w:sz w:val="18"/>
                <w:szCs w:val="18"/>
              </w:rPr>
              <w:t> </w:t>
            </w:r>
            <w:r w:rsidRPr="00CC47BD">
              <w:rPr>
                <w:rFonts w:ascii="Verdana" w:hAnsi="Verdana"/>
                <w:sz w:val="18"/>
                <w:szCs w:val="18"/>
              </w:rPr>
              <w:fldChar w:fldCharType="end"/>
            </w:r>
          </w:p>
        </w:tc>
      </w:tr>
    </w:tbl>
    <w:p w14:paraId="5080AF50" w14:textId="480F4E49" w:rsidR="00950AFF" w:rsidRPr="00745E29" w:rsidRDefault="00950AFF" w:rsidP="00950AFF">
      <w:pPr>
        <w:pStyle w:val="Question"/>
        <w:keepNext/>
        <w:rPr>
          <w:rFonts w:ascii="Verdana" w:hAnsi="Verdana"/>
          <w:b/>
        </w:rPr>
      </w:pPr>
      <w:r>
        <w:rPr>
          <w:rFonts w:ascii="Verdana" w:hAnsi="Verdana"/>
          <w:b/>
        </w:rPr>
        <w:tab/>
        <w:t>4.</w:t>
      </w:r>
      <w:r w:rsidR="000F2948">
        <w:rPr>
          <w:rFonts w:ascii="Verdana" w:hAnsi="Verdana"/>
          <w:b/>
        </w:rPr>
        <w:t>4</w:t>
      </w:r>
      <w:r w:rsidRPr="00745E29">
        <w:rPr>
          <w:rFonts w:ascii="Verdana" w:hAnsi="Verdana"/>
          <w:b/>
        </w:rPr>
        <w:tab/>
        <w:t>Will the applicant firm advis</w:t>
      </w:r>
      <w:r w:rsidR="0077121B">
        <w:rPr>
          <w:rFonts w:ascii="Verdana" w:hAnsi="Verdana"/>
          <w:b/>
        </w:rPr>
        <w:t>e</w:t>
      </w:r>
      <w:r w:rsidRPr="00745E29">
        <w:rPr>
          <w:rFonts w:ascii="Verdana" w:hAnsi="Verdana"/>
          <w:b/>
        </w:rPr>
        <w:t xml:space="preserve"> </w:t>
      </w:r>
      <w:r w:rsidR="00E14A64">
        <w:rPr>
          <w:rFonts w:ascii="Verdana" w:hAnsi="Verdana"/>
          <w:b/>
        </w:rPr>
        <w:t>on</w:t>
      </w:r>
      <w:r w:rsidRPr="00745E29">
        <w:rPr>
          <w:rFonts w:ascii="Verdana" w:hAnsi="Verdana"/>
          <w:b/>
        </w:rPr>
        <w:t xml:space="preserve"> derivatives to ‘retail </w:t>
      </w:r>
      <w:proofErr w:type="gramStart"/>
      <w:r w:rsidRPr="00745E29">
        <w:rPr>
          <w:rFonts w:ascii="Verdana" w:hAnsi="Verdana"/>
          <w:b/>
        </w:rPr>
        <w:t>clients’</w:t>
      </w:r>
      <w:proofErr w:type="gramEnd"/>
      <w:r w:rsidRPr="00745E29">
        <w:rPr>
          <w:rFonts w:ascii="Verdana" w:hAnsi="Verdana"/>
          <w:b/>
        </w:rPr>
        <w:t>?</w:t>
      </w:r>
    </w:p>
    <w:p w14:paraId="73D26734" w14:textId="77777777" w:rsidR="00950AFF" w:rsidRPr="00745E29" w:rsidRDefault="00950AFF" w:rsidP="00950AFF">
      <w:pPr>
        <w:pStyle w:val="Qsyesno"/>
        <w:keepNext/>
        <w:rPr>
          <w:rFonts w:ascii="Verdana" w:hAnsi="Verdana"/>
        </w:rPr>
      </w:pPr>
      <w:r w:rsidRPr="00745E29">
        <w:rPr>
          <w:rFonts w:ascii="Verdana" w:hAnsi="Verdana"/>
        </w:rPr>
        <w:fldChar w:fldCharType="begin"/>
      </w:r>
      <w:r w:rsidRPr="00745E29">
        <w:rPr>
          <w:rFonts w:ascii="Verdana" w:hAnsi="Verdana"/>
        </w:rPr>
        <w:instrText xml:space="preserve"> FORMCHECKBOX </w:instrText>
      </w:r>
      <w:r w:rsidRPr="00745E29">
        <w:rPr>
          <w:rFonts w:ascii="Verdana" w:hAnsi="Verdana"/>
        </w:rPr>
        <w:fldChar w:fldCharType="separate"/>
      </w:r>
      <w:r w:rsidRPr="00745E29">
        <w:rPr>
          <w:rFonts w:ascii="Verdana" w:hAnsi="Verdana"/>
        </w:rPr>
        <w:fldChar w:fldCharType="end"/>
      </w:r>
      <w:r w:rsidRPr="00745E29">
        <w:rPr>
          <w:rFonts w:ascii="Verdana" w:hAnsi="Verdana"/>
        </w:rPr>
        <w:fldChar w:fldCharType="begin">
          <w:ffData>
            <w:name w:val="Check116"/>
            <w:enabled/>
            <w:calcOnExit w:val="0"/>
            <w:checkBox>
              <w:sizeAuto/>
              <w:default w:val="0"/>
            </w:checkBox>
          </w:ffData>
        </w:fldChar>
      </w:r>
      <w:r w:rsidRPr="00745E29">
        <w:rPr>
          <w:rFonts w:ascii="Verdana" w:hAnsi="Verdana"/>
        </w:rPr>
        <w:instrText xml:space="preserve"> FORMCHECKBOX </w:instrText>
      </w:r>
      <w:r w:rsidRPr="00745E29">
        <w:rPr>
          <w:rFonts w:ascii="Verdana" w:hAnsi="Verdana"/>
        </w:rPr>
      </w:r>
      <w:r w:rsidRPr="00745E29">
        <w:rPr>
          <w:rFonts w:ascii="Verdana" w:hAnsi="Verdana"/>
        </w:rPr>
        <w:fldChar w:fldCharType="separate"/>
      </w:r>
      <w:r w:rsidRPr="00745E29">
        <w:rPr>
          <w:rFonts w:ascii="Verdana" w:hAnsi="Verdana"/>
        </w:rPr>
        <w:fldChar w:fldCharType="end"/>
      </w:r>
      <w:r w:rsidRPr="00745E29">
        <w:rPr>
          <w:rFonts w:ascii="Verdana" w:hAnsi="Verdana"/>
        </w:rPr>
        <w:tab/>
        <w:t>No</w:t>
      </w:r>
    </w:p>
    <w:p w14:paraId="69CE193E" w14:textId="77777777" w:rsidR="00950AFF" w:rsidRDefault="00950AFF" w:rsidP="00950AFF">
      <w:pPr>
        <w:pStyle w:val="Qsyesno"/>
        <w:keepNext/>
        <w:rPr>
          <w:rFonts w:ascii="Verdana" w:hAnsi="Verdana"/>
        </w:rPr>
      </w:pPr>
      <w:r w:rsidRPr="00745E29">
        <w:rPr>
          <w:rFonts w:ascii="Verdana" w:hAnsi="Verdana"/>
        </w:rPr>
        <w:fldChar w:fldCharType="begin"/>
      </w:r>
      <w:r w:rsidRPr="00745E29">
        <w:rPr>
          <w:rFonts w:ascii="Verdana" w:hAnsi="Verdana"/>
        </w:rPr>
        <w:instrText xml:space="preserve"> FORMCHECKBOX </w:instrText>
      </w:r>
      <w:r w:rsidRPr="00745E29">
        <w:rPr>
          <w:rFonts w:ascii="Verdana" w:hAnsi="Verdana"/>
        </w:rPr>
        <w:fldChar w:fldCharType="separate"/>
      </w:r>
      <w:r w:rsidRPr="00745E29">
        <w:rPr>
          <w:rFonts w:ascii="Verdana" w:hAnsi="Verdana"/>
        </w:rPr>
        <w:fldChar w:fldCharType="end"/>
      </w:r>
      <w:r w:rsidRPr="00745E29">
        <w:rPr>
          <w:rFonts w:ascii="Verdana" w:hAnsi="Verdana"/>
        </w:rPr>
        <w:fldChar w:fldCharType="begin">
          <w:ffData>
            <w:name w:val="Check116"/>
            <w:enabled/>
            <w:calcOnExit w:val="0"/>
            <w:checkBox>
              <w:sizeAuto/>
              <w:default w:val="0"/>
            </w:checkBox>
          </w:ffData>
        </w:fldChar>
      </w:r>
      <w:r w:rsidRPr="00745E29">
        <w:rPr>
          <w:rFonts w:ascii="Verdana" w:hAnsi="Verdana"/>
        </w:rPr>
        <w:instrText xml:space="preserve"> FORMCHECKBOX </w:instrText>
      </w:r>
      <w:r w:rsidRPr="00745E29">
        <w:rPr>
          <w:rFonts w:ascii="Verdana" w:hAnsi="Verdana"/>
        </w:rPr>
      </w:r>
      <w:r w:rsidRPr="00745E29">
        <w:rPr>
          <w:rFonts w:ascii="Verdana" w:hAnsi="Verdana"/>
        </w:rPr>
        <w:fldChar w:fldCharType="separate"/>
      </w:r>
      <w:r w:rsidRPr="00745E29">
        <w:rPr>
          <w:rFonts w:ascii="Verdana" w:hAnsi="Verdana"/>
        </w:rPr>
        <w:fldChar w:fldCharType="end"/>
      </w:r>
      <w:r w:rsidRPr="00745E29">
        <w:rPr>
          <w:rFonts w:ascii="Verdana" w:hAnsi="Verdana"/>
        </w:rPr>
        <w:tab/>
        <w:t>Yes</w:t>
      </w:r>
      <w:r w:rsidRPr="00745E29">
        <w:rPr>
          <w:rFonts w:ascii="Webdings" w:eastAsia="Webdings" w:hAnsi="Webdings" w:cs="Webdings"/>
        </w:rPr>
        <w:t>4</w:t>
      </w:r>
      <w:r w:rsidRPr="00745E29">
        <w:rPr>
          <w:rFonts w:ascii="Verdana" w:hAnsi="Verdana"/>
        </w:rPr>
        <w:t>You must provide eviden</w:t>
      </w:r>
      <w:r w:rsidR="008874DF">
        <w:rPr>
          <w:rFonts w:ascii="Verdana" w:hAnsi="Verdana"/>
        </w:rPr>
        <w:t>ce</w:t>
      </w:r>
      <w:r w:rsidRPr="00745E29">
        <w:rPr>
          <w:rFonts w:ascii="Verdana" w:hAnsi="Verdana"/>
        </w:rPr>
        <w:t xml:space="preserve"> that the advisers carrying out this activity have been assessed as competent to undertake such an activity and possess a complete qualification as per the provisions of TC</w:t>
      </w:r>
      <w:r w:rsidR="0077121B">
        <w:rPr>
          <w:rFonts w:ascii="Verdana" w:hAnsi="Verdana"/>
        </w:rPr>
        <w:t xml:space="preserve"> </w:t>
      </w:r>
      <w:r w:rsidRPr="00745E29">
        <w:rPr>
          <w:rFonts w:ascii="Verdana" w:hAnsi="Verdana"/>
        </w:rPr>
        <w:t>2.1.7R</w:t>
      </w:r>
    </w:p>
    <w:p w14:paraId="22AB5A55" w14:textId="77777777" w:rsidR="008874DF" w:rsidRPr="00745E29" w:rsidRDefault="008874DF" w:rsidP="00950AFF">
      <w:pPr>
        <w:pStyle w:val="Qsyesno"/>
        <w:keepNext/>
        <w:rPr>
          <w:rFonts w:ascii="Verdana" w:hAnsi="Verdana"/>
        </w:rPr>
      </w:pPr>
      <w:r w:rsidRPr="00745E29">
        <w:rPr>
          <w:rFonts w:ascii="Verdana" w:hAnsi="Verdana"/>
        </w:rPr>
        <w:fldChar w:fldCharType="begin"/>
      </w:r>
      <w:r w:rsidRPr="00745E29">
        <w:rPr>
          <w:rFonts w:ascii="Verdana" w:hAnsi="Verdana"/>
        </w:rPr>
        <w:instrText xml:space="preserve"> FORMCHECKBOX </w:instrText>
      </w:r>
      <w:r w:rsidRPr="00745E29">
        <w:rPr>
          <w:rFonts w:ascii="Verdana" w:hAnsi="Verdana"/>
        </w:rPr>
        <w:fldChar w:fldCharType="separate"/>
      </w:r>
      <w:r w:rsidRPr="00745E29">
        <w:rPr>
          <w:rFonts w:ascii="Verdana" w:hAnsi="Verdana"/>
        </w:rPr>
        <w:fldChar w:fldCharType="end"/>
      </w:r>
      <w:r w:rsidR="00C706FF">
        <w:rPr>
          <w:rFonts w:ascii="Verdana" w:hAnsi="Verdana"/>
        </w:rPr>
        <w:tab/>
      </w:r>
      <w:r w:rsidRPr="00745E29">
        <w:rPr>
          <w:rFonts w:ascii="Verdana" w:hAnsi="Verdana"/>
        </w:rPr>
        <w:fldChar w:fldCharType="begin">
          <w:ffData>
            <w:name w:val="Check116"/>
            <w:enabled/>
            <w:calcOnExit w:val="0"/>
            <w:checkBox>
              <w:sizeAuto/>
              <w:default w:val="0"/>
            </w:checkBox>
          </w:ffData>
        </w:fldChar>
      </w:r>
      <w:r w:rsidRPr="00745E29">
        <w:rPr>
          <w:rFonts w:ascii="Verdana" w:hAnsi="Verdana"/>
        </w:rPr>
        <w:instrText xml:space="preserve"> FORMCHECKBOX </w:instrText>
      </w:r>
      <w:r w:rsidRPr="00745E29">
        <w:rPr>
          <w:rFonts w:ascii="Verdana" w:hAnsi="Verdana"/>
        </w:rPr>
      </w:r>
      <w:r w:rsidRPr="00745E29">
        <w:rPr>
          <w:rFonts w:ascii="Verdana" w:hAnsi="Verdana"/>
        </w:rPr>
        <w:fldChar w:fldCharType="separate"/>
      </w:r>
      <w:r w:rsidRPr="00745E29">
        <w:rPr>
          <w:rFonts w:ascii="Verdana" w:hAnsi="Verdana"/>
        </w:rPr>
        <w:fldChar w:fldCharType="end"/>
      </w:r>
      <w:r w:rsidR="00C706FF">
        <w:rPr>
          <w:rFonts w:ascii="Verdana" w:hAnsi="Verdana"/>
        </w:rPr>
        <w:t xml:space="preserve"> </w:t>
      </w:r>
      <w:r>
        <w:rPr>
          <w:rFonts w:ascii="Verdana" w:hAnsi="Verdana"/>
        </w:rPr>
        <w:t xml:space="preserve">Attached </w:t>
      </w:r>
    </w:p>
    <w:p w14:paraId="22B53D8E" w14:textId="77777777" w:rsidR="00950AFF" w:rsidRPr="004760D6" w:rsidRDefault="00950AFF" w:rsidP="00950AFF">
      <w:pPr>
        <w:pStyle w:val="Qsheading1"/>
        <w:outlineLvl w:val="0"/>
        <w:rPr>
          <w:rFonts w:ascii="Verdana" w:hAnsi="Verdana"/>
          <w:szCs w:val="22"/>
        </w:rPr>
      </w:pPr>
      <w:r w:rsidRPr="004760D6">
        <w:rPr>
          <w:rFonts w:ascii="Verdana" w:hAnsi="Verdana"/>
          <w:szCs w:val="22"/>
        </w:rPr>
        <w:t>Staff organisational structure chart</w:t>
      </w:r>
    </w:p>
    <w:p w14:paraId="1E073FCA" w14:textId="77777777" w:rsidR="00950AFF" w:rsidRPr="00745E29" w:rsidRDefault="00950AFF" w:rsidP="00950AFF">
      <w:pPr>
        <w:pStyle w:val="QuestionnoteChar"/>
        <w:keepNext/>
        <w:rPr>
          <w:rFonts w:ascii="Verdana" w:hAnsi="Verdana"/>
        </w:rPr>
      </w:pPr>
      <w:r w:rsidRPr="00745E29">
        <w:rPr>
          <w:rFonts w:ascii="Verdana" w:hAnsi="Verdana"/>
        </w:rPr>
        <w:t xml:space="preserve">The applicant firm must </w:t>
      </w:r>
      <w:r w:rsidR="00D06732">
        <w:rPr>
          <w:rFonts w:ascii="Verdana" w:hAnsi="Verdana"/>
        </w:rPr>
        <w:t xml:space="preserve">show </w:t>
      </w:r>
      <w:r w:rsidRPr="00745E29">
        <w:rPr>
          <w:rFonts w:ascii="Verdana" w:hAnsi="Verdana"/>
        </w:rPr>
        <w:t>that it has an effective management structure and clear reporting lines to senior managers.</w:t>
      </w:r>
    </w:p>
    <w:p w14:paraId="1726DBA3" w14:textId="758B8749" w:rsidR="00950AFF" w:rsidRPr="00745E29" w:rsidRDefault="00950AFF" w:rsidP="00950AFF">
      <w:pPr>
        <w:pStyle w:val="Question"/>
        <w:keepNext/>
        <w:rPr>
          <w:rFonts w:ascii="Verdana" w:hAnsi="Verdana"/>
          <w:b/>
        </w:rPr>
      </w:pPr>
      <w:r w:rsidRPr="00745E29">
        <w:rPr>
          <w:rFonts w:ascii="Verdana" w:hAnsi="Verdana"/>
          <w:b/>
        </w:rPr>
        <w:tab/>
        <w:t>4.</w:t>
      </w:r>
      <w:r w:rsidR="000F2948">
        <w:rPr>
          <w:rFonts w:ascii="Verdana" w:hAnsi="Verdana"/>
          <w:b/>
        </w:rPr>
        <w:t>5</w:t>
      </w:r>
      <w:r w:rsidRPr="00745E29">
        <w:rPr>
          <w:rFonts w:ascii="Verdana" w:hAnsi="Verdana"/>
          <w:b/>
        </w:rPr>
        <w:tab/>
        <w:t xml:space="preserve">Is the applicant firm a sole trader or a sole director </w:t>
      </w:r>
      <w:r w:rsidR="0001641F">
        <w:rPr>
          <w:rFonts w:ascii="Verdana" w:hAnsi="Verdana"/>
          <w:b/>
        </w:rPr>
        <w:t xml:space="preserve">of a </w:t>
      </w:r>
      <w:r w:rsidRPr="00745E29">
        <w:rPr>
          <w:rFonts w:ascii="Verdana" w:hAnsi="Verdana"/>
          <w:b/>
        </w:rPr>
        <w:t>limited company with no employees?</w:t>
      </w:r>
    </w:p>
    <w:p w14:paraId="48C4B8FB" w14:textId="77777777" w:rsidR="00950AFF" w:rsidRPr="00745E29" w:rsidRDefault="00950AFF" w:rsidP="00950AFF">
      <w:pPr>
        <w:pStyle w:val="QsyesnoCharChar"/>
        <w:keepNext/>
        <w:tabs>
          <w:tab w:val="left" w:pos="624"/>
          <w:tab w:val="left" w:pos="709"/>
        </w:tabs>
        <w:spacing w:after="40"/>
        <w:rPr>
          <w:rFonts w:ascii="Verdana" w:hAnsi="Verdana"/>
        </w:rPr>
      </w:pPr>
      <w:r w:rsidRPr="00745E29">
        <w:rPr>
          <w:rFonts w:ascii="Verdana" w:hAnsi="Verdana"/>
        </w:rPr>
        <w:fldChar w:fldCharType="begin">
          <w:ffData>
            <w:name w:val="Check24"/>
            <w:enabled/>
            <w:calcOnExit w:val="0"/>
            <w:checkBox>
              <w:sizeAuto/>
              <w:default w:val="0"/>
            </w:checkBox>
          </w:ffData>
        </w:fldChar>
      </w:r>
      <w:r w:rsidRPr="00745E29">
        <w:rPr>
          <w:rFonts w:ascii="Verdana" w:hAnsi="Verdana"/>
        </w:rPr>
        <w:instrText xml:space="preserve"> FORMCHECKBOX </w:instrText>
      </w:r>
      <w:r w:rsidRPr="00745E29">
        <w:rPr>
          <w:rFonts w:ascii="Verdana" w:hAnsi="Verdana"/>
        </w:rPr>
      </w:r>
      <w:r w:rsidRPr="00745E29">
        <w:rPr>
          <w:rFonts w:ascii="Verdana" w:hAnsi="Verdana"/>
        </w:rPr>
        <w:fldChar w:fldCharType="separate"/>
      </w:r>
      <w:r w:rsidRPr="00745E29">
        <w:rPr>
          <w:rFonts w:ascii="Verdana" w:hAnsi="Verdana"/>
        </w:rPr>
        <w:fldChar w:fldCharType="end"/>
      </w:r>
      <w:r w:rsidR="000720E5">
        <w:rPr>
          <w:rFonts w:ascii="Verdana" w:hAnsi="Verdana"/>
        </w:rPr>
        <w:tab/>
        <w:t>Yes</w:t>
      </w:r>
      <w:r w:rsidR="0001641F">
        <w:rPr>
          <w:rFonts w:ascii="Verdana" w:hAnsi="Verdana"/>
        </w:rPr>
        <w:t xml:space="preserve"> </w:t>
      </w:r>
      <w:r w:rsidR="0001641F" w:rsidRPr="00745E29">
        <w:rPr>
          <w:rFonts w:ascii="Webdings" w:eastAsia="Webdings" w:hAnsi="Webdings" w:cs="Webdings"/>
        </w:rPr>
        <w:t>4</w:t>
      </w:r>
      <w:r w:rsidR="0001641F">
        <w:rPr>
          <w:rFonts w:ascii="Verdana" w:hAnsi="Verdana"/>
        </w:rPr>
        <w:t xml:space="preserve">You must provide the details of the person empowered to substitute immediately the sole trader or the sole director if the latter becomes incapacitated.  </w:t>
      </w:r>
    </w:p>
    <w:p w14:paraId="3DF95AF0" w14:textId="77777777" w:rsidR="00950AFF" w:rsidRPr="00745E29" w:rsidRDefault="00950AFF" w:rsidP="00950AFF">
      <w:pPr>
        <w:pStyle w:val="QsyesnoCharChar"/>
        <w:keepNext/>
        <w:tabs>
          <w:tab w:val="left" w:pos="624"/>
          <w:tab w:val="left" w:pos="709"/>
        </w:tabs>
        <w:spacing w:after="40"/>
        <w:rPr>
          <w:rFonts w:ascii="Verdana" w:hAnsi="Verdana"/>
        </w:rPr>
      </w:pPr>
      <w:r w:rsidRPr="00745E29">
        <w:rPr>
          <w:rFonts w:ascii="Verdana" w:hAnsi="Verdana"/>
        </w:rPr>
        <w:fldChar w:fldCharType="begin">
          <w:ffData>
            <w:name w:val="Check24"/>
            <w:enabled/>
            <w:calcOnExit w:val="0"/>
            <w:checkBox>
              <w:sizeAuto/>
              <w:default w:val="0"/>
            </w:checkBox>
          </w:ffData>
        </w:fldChar>
      </w:r>
      <w:r w:rsidRPr="00745E29">
        <w:rPr>
          <w:rFonts w:ascii="Verdana" w:hAnsi="Verdana"/>
        </w:rPr>
        <w:instrText xml:space="preserve"> FORMCHECKBOX </w:instrText>
      </w:r>
      <w:r w:rsidRPr="00745E29">
        <w:rPr>
          <w:rFonts w:ascii="Verdana" w:hAnsi="Verdana"/>
        </w:rPr>
      </w:r>
      <w:r w:rsidRPr="00745E29">
        <w:rPr>
          <w:rFonts w:ascii="Verdana" w:hAnsi="Verdana"/>
        </w:rPr>
        <w:fldChar w:fldCharType="separate"/>
      </w:r>
      <w:r w:rsidRPr="00745E29">
        <w:rPr>
          <w:rFonts w:ascii="Verdana" w:hAnsi="Verdana"/>
        </w:rPr>
        <w:fldChar w:fldCharType="end"/>
      </w:r>
      <w:r w:rsidRPr="00745E29">
        <w:rPr>
          <w:rFonts w:ascii="Verdana" w:hAnsi="Verdana"/>
        </w:rPr>
        <w:tab/>
        <w:t>No</w:t>
      </w:r>
      <w:r w:rsidRPr="00745E29">
        <w:rPr>
          <w:rFonts w:ascii="Verdana" w:hAnsi="Verdana"/>
        </w:rPr>
        <w:tab/>
      </w:r>
      <w:r w:rsidRPr="00745E29">
        <w:rPr>
          <w:rFonts w:ascii="Webdings" w:eastAsia="Webdings" w:hAnsi="Webdings" w:cs="Webdings"/>
        </w:rPr>
        <w:t>4</w:t>
      </w:r>
      <w:r w:rsidRPr="00745E29">
        <w:rPr>
          <w:rFonts w:ascii="Verdana" w:hAnsi="Verdana"/>
        </w:rPr>
        <w:tab/>
        <w:t>You must provide a staff organisational structure chart, clearly i</w:t>
      </w:r>
      <w:r w:rsidR="00CE0889">
        <w:rPr>
          <w:rFonts w:ascii="Verdana" w:hAnsi="Verdana"/>
        </w:rPr>
        <w:t xml:space="preserve">ndicating senior management, </w:t>
      </w:r>
      <w:r w:rsidRPr="00745E29">
        <w:rPr>
          <w:rFonts w:ascii="Verdana" w:hAnsi="Verdana"/>
        </w:rPr>
        <w:t>decision makers</w:t>
      </w:r>
      <w:r w:rsidR="00151BB3">
        <w:rPr>
          <w:rFonts w:ascii="Verdana" w:hAnsi="Verdana"/>
        </w:rPr>
        <w:t>,</w:t>
      </w:r>
      <w:r w:rsidR="00CE0889">
        <w:rPr>
          <w:rFonts w:ascii="Verdana" w:hAnsi="Verdana"/>
        </w:rPr>
        <w:t xml:space="preserve"> headcount of the internal management and control bodies</w:t>
      </w:r>
      <w:r w:rsidR="00151BB3">
        <w:rPr>
          <w:rFonts w:ascii="Verdana" w:hAnsi="Verdana"/>
        </w:rPr>
        <w:t xml:space="preserve"> </w:t>
      </w:r>
      <w:r w:rsidR="00151BB3" w:rsidRPr="00745E29">
        <w:rPr>
          <w:rFonts w:ascii="Verdana" w:hAnsi="Verdana"/>
        </w:rPr>
        <w:t>on a separate sheet of paper</w:t>
      </w:r>
      <w:r w:rsidRPr="00745E29">
        <w:rPr>
          <w:rFonts w:ascii="Verdana" w:hAnsi="Verdana"/>
        </w:rPr>
        <w:t xml:space="preserve">. </w:t>
      </w:r>
    </w:p>
    <w:p w14:paraId="2222764A" w14:textId="77777777" w:rsidR="00950AFF" w:rsidRPr="00745E29" w:rsidRDefault="00C706FF" w:rsidP="00950AFF">
      <w:pPr>
        <w:pStyle w:val="Questionnote"/>
        <w:rPr>
          <w:rFonts w:ascii="Verdana" w:hAnsi="Verdana"/>
        </w:rPr>
      </w:pPr>
      <w:r>
        <w:rPr>
          <w:rFonts w:ascii="Verdana" w:hAnsi="Verdana"/>
        </w:rPr>
        <w:tab/>
      </w:r>
      <w:r w:rsidR="00950AFF" w:rsidRPr="00745E29">
        <w:rPr>
          <w:rFonts w:ascii="Verdana" w:hAnsi="Verdana"/>
        </w:rPr>
        <w:fldChar w:fldCharType="begin">
          <w:ffData>
            <w:name w:val="Check23"/>
            <w:enabled/>
            <w:calcOnExit w:val="0"/>
            <w:checkBox>
              <w:sizeAuto/>
              <w:default w:val="0"/>
            </w:checkBox>
          </w:ffData>
        </w:fldChar>
      </w:r>
      <w:r w:rsidR="00950AFF" w:rsidRPr="00745E29">
        <w:rPr>
          <w:rFonts w:ascii="Verdana" w:hAnsi="Verdana"/>
        </w:rPr>
        <w:instrText xml:space="preserve"> FORMCHECKBOX </w:instrText>
      </w:r>
      <w:r w:rsidR="00950AFF" w:rsidRPr="00745E29">
        <w:rPr>
          <w:rFonts w:ascii="Verdana" w:hAnsi="Verdana"/>
        </w:rPr>
      </w:r>
      <w:r w:rsidR="00950AFF" w:rsidRPr="00745E29">
        <w:rPr>
          <w:rFonts w:ascii="Verdana" w:hAnsi="Verdana"/>
        </w:rPr>
        <w:fldChar w:fldCharType="separate"/>
      </w:r>
      <w:r w:rsidR="00950AFF" w:rsidRPr="00745E29">
        <w:rPr>
          <w:rFonts w:ascii="Verdana" w:hAnsi="Verdana"/>
        </w:rPr>
        <w:fldChar w:fldCharType="end"/>
      </w:r>
      <w:r w:rsidR="00950AFF" w:rsidRPr="00745E29">
        <w:rPr>
          <w:rFonts w:ascii="Verdana" w:hAnsi="Verdana"/>
        </w:rPr>
        <w:t xml:space="preserve"> </w:t>
      </w:r>
      <w:r>
        <w:rPr>
          <w:rFonts w:ascii="Verdana" w:hAnsi="Verdana"/>
        </w:rPr>
        <w:t>Attached</w:t>
      </w:r>
    </w:p>
    <w:p w14:paraId="1F20CB34" w14:textId="77777777" w:rsidR="00950AFF" w:rsidRPr="00745E29" w:rsidRDefault="00950AFF" w:rsidP="00950AFF">
      <w:pPr>
        <w:autoSpaceDE w:val="0"/>
        <w:autoSpaceDN w:val="0"/>
        <w:adjustRightInd w:val="0"/>
        <w:spacing w:line="240" w:lineRule="auto"/>
        <w:rPr>
          <w:rFonts w:ascii="ArialMT" w:hAnsi="ArialMT" w:cs="ArialMT"/>
        </w:rPr>
      </w:pPr>
    </w:p>
    <w:p w14:paraId="482046F5" w14:textId="77777777" w:rsidR="0094450C" w:rsidRDefault="0094450C" w:rsidP="00950AFF">
      <w:pPr>
        <w:rPr>
          <w:rFonts w:ascii="Verdana" w:hAnsi="Verdana"/>
          <w:b/>
        </w:rPr>
        <w:sectPr w:rsidR="0094450C" w:rsidSect="00645311">
          <w:headerReference w:type="even" r:id="rId28"/>
          <w:headerReference w:type="default" r:id="rId29"/>
          <w:headerReference w:type="first" r:id="rId30"/>
          <w:type w:val="continuous"/>
          <w:pgSz w:w="11901" w:h="16846" w:code="9"/>
          <w:pgMar w:top="1701" w:right="680" w:bottom="907" w:left="3402" w:header="567" w:footer="680" w:gutter="0"/>
          <w:cols w:space="720"/>
          <w:titlePg/>
        </w:sectPr>
      </w:pPr>
    </w:p>
    <w:p w14:paraId="194F0045" w14:textId="77777777" w:rsidR="00950AFF" w:rsidRPr="00443DF6" w:rsidRDefault="00950AFF" w:rsidP="00950AFF">
      <w:pPr>
        <w:rPr>
          <w:rFonts w:ascii="Verdana" w:hAnsi="Verdana"/>
          <w:b/>
        </w:rPr>
      </w:pPr>
    </w:p>
    <w:p w14:paraId="06CA13B0" w14:textId="77777777" w:rsidR="00950AFF" w:rsidRPr="009E6C6E" w:rsidRDefault="00950AFF" w:rsidP="00950AFF">
      <w:pPr>
        <w:pStyle w:val="Question"/>
        <w:keepNext/>
        <w:ind w:right="448"/>
        <w:rPr>
          <w:rFonts w:ascii="Verdana" w:hAnsi="Verdana"/>
          <w:b/>
        </w:r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950AFF" w:rsidRPr="00842101" w14:paraId="5A136440" w14:textId="77777777" w:rsidTr="00FA08A9">
        <w:trPr>
          <w:trHeight w:val="3110"/>
        </w:trPr>
        <w:tc>
          <w:tcPr>
            <w:tcW w:w="2268" w:type="dxa"/>
            <w:shd w:val="clear" w:color="auto" w:fill="701B45"/>
          </w:tcPr>
          <w:p w14:paraId="1161F865" w14:textId="77777777" w:rsidR="00950AFF" w:rsidRPr="00842101" w:rsidRDefault="00950AFF" w:rsidP="003372BF">
            <w:pPr>
              <w:pStyle w:val="Sectionnumber"/>
            </w:pPr>
            <w:r>
              <w:lastRenderedPageBreak/>
              <w:br w:type="page"/>
            </w:r>
            <w:r w:rsidR="0094450C">
              <w:t>5</w:t>
            </w:r>
          </w:p>
        </w:tc>
        <w:tc>
          <w:tcPr>
            <w:tcW w:w="7825" w:type="dxa"/>
            <w:shd w:val="clear" w:color="auto" w:fill="701B45"/>
          </w:tcPr>
          <w:p w14:paraId="7682E9AB" w14:textId="4C8C9C82" w:rsidR="00950AFF" w:rsidRPr="003E30E1" w:rsidRDefault="00950AFF" w:rsidP="003372BF">
            <w:pPr>
              <w:pStyle w:val="Sectionheading"/>
              <w:rPr>
                <w:rFonts w:ascii="Verdana" w:hAnsi="Verdana"/>
              </w:rPr>
            </w:pPr>
            <w:r w:rsidRPr="003E30E1">
              <w:rPr>
                <w:rFonts w:ascii="Verdana" w:hAnsi="Verdana"/>
              </w:rPr>
              <w:t xml:space="preserve">Financial </w:t>
            </w:r>
            <w:r w:rsidR="00D06732">
              <w:rPr>
                <w:rFonts w:ascii="Verdana" w:hAnsi="Verdana"/>
              </w:rPr>
              <w:t>i</w:t>
            </w:r>
            <w:r w:rsidRPr="003E30E1">
              <w:rPr>
                <w:rFonts w:ascii="Verdana" w:hAnsi="Verdana"/>
              </w:rPr>
              <w:t>nformation</w:t>
            </w:r>
            <w:r w:rsidR="009D227C">
              <w:rPr>
                <w:rFonts w:ascii="Verdana" w:hAnsi="Verdana"/>
              </w:rPr>
              <w:t xml:space="preserve"> </w:t>
            </w:r>
            <w:r w:rsidR="009D227C" w:rsidRPr="009D227C">
              <w:rPr>
                <w:rFonts w:ascii="Verdana" w:hAnsi="Verdana"/>
              </w:rPr>
              <w:t>– Article 3 MiFID exempt firms and non-UK MiFID investment firms only</w:t>
            </w:r>
          </w:p>
          <w:p w14:paraId="174B410E" w14:textId="39223811" w:rsidR="00750EB2" w:rsidRPr="00603FF0" w:rsidRDefault="00D06732" w:rsidP="00750EB2">
            <w:pPr>
              <w:pStyle w:val="ListParagraph"/>
              <w:spacing w:before="0" w:line="240" w:lineRule="auto"/>
              <w:ind w:left="0"/>
              <w:rPr>
                <w:rFonts w:ascii="Verdana" w:hAnsi="Verdana"/>
                <w:sz w:val="18"/>
                <w:szCs w:val="18"/>
              </w:rPr>
            </w:pPr>
            <w:r>
              <w:rPr>
                <w:rFonts w:ascii="Verdana" w:hAnsi="Verdana"/>
                <w:sz w:val="18"/>
                <w:szCs w:val="18"/>
              </w:rPr>
              <w:t>Use t</w:t>
            </w:r>
            <w:r w:rsidR="00750EB2" w:rsidRPr="00603FF0">
              <w:rPr>
                <w:rFonts w:ascii="Verdana" w:hAnsi="Verdana"/>
                <w:sz w:val="18"/>
                <w:szCs w:val="18"/>
              </w:rPr>
              <w:t xml:space="preserve">his section to provide the information required under Article 5 (Financial </w:t>
            </w:r>
            <w:r>
              <w:rPr>
                <w:rFonts w:ascii="Verdana" w:hAnsi="Verdana"/>
                <w:sz w:val="18"/>
                <w:szCs w:val="18"/>
              </w:rPr>
              <w:t>i</w:t>
            </w:r>
            <w:r w:rsidR="00750EB2" w:rsidRPr="00603FF0">
              <w:rPr>
                <w:rFonts w:ascii="Verdana" w:hAnsi="Verdana"/>
                <w:sz w:val="18"/>
                <w:szCs w:val="18"/>
              </w:rPr>
              <w:t xml:space="preserve">nformation) </w:t>
            </w:r>
            <w:r w:rsidR="00D33155" w:rsidRPr="00603FF0">
              <w:rPr>
                <w:rFonts w:ascii="Verdana" w:hAnsi="Verdana"/>
                <w:sz w:val="18"/>
                <w:szCs w:val="18"/>
              </w:rPr>
              <w:t>and Article 6(c</w:t>
            </w:r>
            <w:r w:rsidR="00CE6554" w:rsidRPr="00603FF0">
              <w:rPr>
                <w:rFonts w:ascii="Verdana" w:hAnsi="Verdana"/>
                <w:sz w:val="18"/>
                <w:szCs w:val="18"/>
              </w:rPr>
              <w:t>)(</w:t>
            </w:r>
            <w:r w:rsidR="00D33155" w:rsidRPr="00603FF0">
              <w:rPr>
                <w:rFonts w:ascii="Verdana" w:hAnsi="Verdana"/>
                <w:sz w:val="18"/>
                <w:szCs w:val="18"/>
              </w:rPr>
              <w:t>iv) (Programme of operations) (</w:t>
            </w:r>
            <w:r>
              <w:rPr>
                <w:rFonts w:ascii="Verdana" w:hAnsi="Verdana"/>
                <w:sz w:val="18"/>
                <w:szCs w:val="18"/>
              </w:rPr>
              <w:t xml:space="preserve">for </w:t>
            </w:r>
            <w:r w:rsidR="00D33155" w:rsidRPr="00603FF0">
              <w:rPr>
                <w:rFonts w:ascii="Verdana" w:hAnsi="Verdana"/>
                <w:sz w:val="18"/>
                <w:szCs w:val="18"/>
              </w:rPr>
              <w:t xml:space="preserve">prudential requirements) </w:t>
            </w:r>
            <w:r w:rsidR="00750EB2" w:rsidRPr="00603FF0">
              <w:rPr>
                <w:rFonts w:ascii="Verdana" w:hAnsi="Verdana"/>
                <w:sz w:val="18"/>
                <w:szCs w:val="18"/>
              </w:rPr>
              <w:t>of the RTS</w:t>
            </w:r>
            <w:r>
              <w:rPr>
                <w:rFonts w:ascii="Verdana" w:hAnsi="Verdana"/>
                <w:sz w:val="18"/>
                <w:szCs w:val="18"/>
              </w:rPr>
              <w:t xml:space="preserve"> and</w:t>
            </w:r>
            <w:r w:rsidR="00750EB2" w:rsidRPr="00603FF0">
              <w:rPr>
                <w:rFonts w:ascii="Verdana" w:hAnsi="Verdana"/>
                <w:sz w:val="18"/>
                <w:szCs w:val="18"/>
              </w:rPr>
              <w:t xml:space="preserve"> related information that we need for domestic purposes. </w:t>
            </w:r>
            <w:r w:rsidR="00AF08B5">
              <w:rPr>
                <w:rFonts w:ascii="Verdana" w:hAnsi="Verdana"/>
                <w:sz w:val="18"/>
                <w:szCs w:val="18"/>
              </w:rPr>
              <w:t xml:space="preserve">UK </w:t>
            </w:r>
            <w:r w:rsidR="009D227C" w:rsidRPr="009D227C">
              <w:rPr>
                <w:rFonts w:ascii="Verdana" w:hAnsi="Verdana"/>
                <w:sz w:val="18"/>
                <w:szCs w:val="18"/>
              </w:rPr>
              <w:t xml:space="preserve">MiFID investment firms are required to provide this information as part of the MIFIDPRU Supplement </w:t>
            </w:r>
            <w:proofErr w:type="gramStart"/>
            <w:r w:rsidR="009D227C" w:rsidRPr="009D227C">
              <w:rPr>
                <w:rFonts w:ascii="Verdana" w:hAnsi="Verdana"/>
                <w:sz w:val="18"/>
                <w:szCs w:val="18"/>
              </w:rPr>
              <w:t>Form,</w:t>
            </w:r>
            <w:proofErr w:type="gramEnd"/>
            <w:r w:rsidR="009D227C" w:rsidRPr="009D227C">
              <w:rPr>
                <w:rFonts w:ascii="Verdana" w:hAnsi="Verdana"/>
                <w:sz w:val="18"/>
                <w:szCs w:val="18"/>
              </w:rPr>
              <w:t xml:space="preserve"> hence they do not need to complete this section.</w:t>
            </w:r>
          </w:p>
          <w:p w14:paraId="3D0B7A59" w14:textId="77777777" w:rsidR="00750EB2" w:rsidRPr="00603FF0" w:rsidRDefault="00750EB2" w:rsidP="00750EB2">
            <w:pPr>
              <w:pStyle w:val="ListParagraph"/>
              <w:spacing w:before="0" w:line="240" w:lineRule="auto"/>
              <w:ind w:left="0"/>
              <w:rPr>
                <w:rFonts w:ascii="Verdana" w:hAnsi="Verdana"/>
                <w:sz w:val="18"/>
                <w:szCs w:val="18"/>
              </w:rPr>
            </w:pPr>
          </w:p>
          <w:p w14:paraId="7C616E03" w14:textId="77777777" w:rsidR="00750EB2" w:rsidRPr="00603FF0" w:rsidRDefault="00D06732" w:rsidP="00750EB2">
            <w:pPr>
              <w:pStyle w:val="ListParagraph"/>
              <w:spacing w:before="0" w:line="240" w:lineRule="auto"/>
              <w:ind w:left="0"/>
              <w:rPr>
                <w:rFonts w:ascii="Verdana" w:hAnsi="Verdana"/>
                <w:sz w:val="18"/>
                <w:szCs w:val="18"/>
              </w:rPr>
            </w:pPr>
            <w:r>
              <w:rPr>
                <w:rFonts w:ascii="Verdana" w:hAnsi="Verdana"/>
                <w:sz w:val="18"/>
                <w:szCs w:val="18"/>
              </w:rPr>
              <w:t>P</w:t>
            </w:r>
            <w:r w:rsidR="00750EB2" w:rsidRPr="00603FF0">
              <w:rPr>
                <w:rFonts w:ascii="Verdana" w:hAnsi="Verdana"/>
                <w:sz w:val="18"/>
                <w:szCs w:val="18"/>
              </w:rPr>
              <w:t xml:space="preserve">lease refer to that Article when completing this section and </w:t>
            </w:r>
            <w:r>
              <w:rPr>
                <w:rFonts w:ascii="Verdana" w:hAnsi="Verdana"/>
                <w:sz w:val="18"/>
                <w:szCs w:val="18"/>
              </w:rPr>
              <w:t xml:space="preserve">ensure </w:t>
            </w:r>
            <w:r w:rsidR="00750EB2" w:rsidRPr="00603FF0">
              <w:rPr>
                <w:rFonts w:ascii="Verdana" w:hAnsi="Verdana"/>
                <w:sz w:val="18"/>
                <w:szCs w:val="18"/>
              </w:rPr>
              <w:t xml:space="preserve">that you have provided all the information specified.  </w:t>
            </w:r>
          </w:p>
          <w:p w14:paraId="40C66672" w14:textId="77777777" w:rsidR="00750EB2" w:rsidRPr="00603FF0" w:rsidRDefault="00750EB2" w:rsidP="00750EB2">
            <w:pPr>
              <w:pStyle w:val="ListParagraph"/>
              <w:spacing w:before="0" w:line="240" w:lineRule="auto"/>
              <w:ind w:left="0"/>
              <w:rPr>
                <w:rFonts w:ascii="Verdana" w:hAnsi="Verdana"/>
                <w:sz w:val="18"/>
                <w:szCs w:val="18"/>
              </w:rPr>
            </w:pPr>
          </w:p>
          <w:p w14:paraId="1654F8E9" w14:textId="77777777" w:rsidR="00D33155" w:rsidRPr="00603FF0" w:rsidRDefault="00D06732" w:rsidP="00750EB2">
            <w:pPr>
              <w:pStyle w:val="ListParagraph"/>
              <w:spacing w:before="0" w:line="240" w:lineRule="auto"/>
              <w:ind w:left="0"/>
              <w:rPr>
                <w:rFonts w:ascii="Verdana" w:hAnsi="Verdana"/>
                <w:sz w:val="18"/>
                <w:szCs w:val="18"/>
              </w:rPr>
            </w:pPr>
            <w:r>
              <w:rPr>
                <w:rFonts w:ascii="Verdana" w:hAnsi="Verdana"/>
                <w:sz w:val="18"/>
                <w:szCs w:val="18"/>
              </w:rPr>
              <w:t>P</w:t>
            </w:r>
            <w:r w:rsidR="00750EB2" w:rsidRPr="00603FF0">
              <w:rPr>
                <w:rFonts w:ascii="Verdana" w:hAnsi="Verdana"/>
                <w:sz w:val="18"/>
                <w:szCs w:val="18"/>
              </w:rPr>
              <w:t xml:space="preserve">lease </w:t>
            </w:r>
            <w:r>
              <w:rPr>
                <w:rFonts w:ascii="Verdana" w:hAnsi="Verdana"/>
                <w:sz w:val="18"/>
                <w:szCs w:val="18"/>
              </w:rPr>
              <w:t xml:space="preserve">confirm </w:t>
            </w:r>
            <w:r w:rsidR="00750EB2" w:rsidRPr="00603FF0">
              <w:rPr>
                <w:rFonts w:ascii="Verdana" w:hAnsi="Verdana"/>
                <w:sz w:val="18"/>
                <w:szCs w:val="18"/>
              </w:rPr>
              <w:t>in the MiFID Authorisation Form that you have provided the relevant information in this section of the Annex.</w:t>
            </w:r>
          </w:p>
          <w:p w14:paraId="54DDBFC9" w14:textId="77777777" w:rsidR="002D5D72" w:rsidRPr="002D5D72" w:rsidRDefault="002D5D72" w:rsidP="002D5D72">
            <w:pPr>
              <w:autoSpaceDE w:val="0"/>
              <w:autoSpaceDN w:val="0"/>
              <w:adjustRightInd w:val="0"/>
              <w:spacing w:line="240" w:lineRule="auto"/>
              <w:rPr>
                <w:rFonts w:ascii="Verdana" w:hAnsi="Verdana" w:cs="ArialMT"/>
                <w:color w:val="FFFFFF"/>
              </w:rPr>
            </w:pPr>
          </w:p>
        </w:tc>
      </w:tr>
    </w:tbl>
    <w:p w14:paraId="34F9CA1C" w14:textId="77777777" w:rsidR="00950AFF" w:rsidRPr="00842101" w:rsidRDefault="00950AFF" w:rsidP="00950AFF">
      <w:pPr>
        <w:pStyle w:val="QsyesnoCharChar"/>
        <w:keepNext/>
        <w:tabs>
          <w:tab w:val="left" w:pos="624"/>
          <w:tab w:val="left" w:pos="709"/>
        </w:tabs>
        <w:spacing w:after="40"/>
        <w:sectPr w:rsidR="00950AFF" w:rsidRPr="00842101" w:rsidSect="00645311">
          <w:headerReference w:type="even" r:id="rId31"/>
          <w:headerReference w:type="default" r:id="rId32"/>
          <w:headerReference w:type="first" r:id="rId33"/>
          <w:type w:val="continuous"/>
          <w:pgSz w:w="11901" w:h="16846" w:code="9"/>
          <w:pgMar w:top="1701" w:right="680" w:bottom="907" w:left="3402" w:header="567" w:footer="680" w:gutter="0"/>
          <w:cols w:space="720"/>
          <w:titlePg/>
        </w:sectPr>
      </w:pPr>
    </w:p>
    <w:p w14:paraId="4E0CF3C2" w14:textId="77777777" w:rsidR="004B7AA8" w:rsidRDefault="004B7AA8" w:rsidP="00950AFF">
      <w:pPr>
        <w:pStyle w:val="QuestionChar"/>
        <w:rPr>
          <w:rFonts w:ascii="Verdana" w:hAnsi="Verdana"/>
          <w:b/>
          <w:bCs/>
        </w:rPr>
      </w:pPr>
    </w:p>
    <w:p w14:paraId="3008FD9C" w14:textId="732ADA7D" w:rsidR="00950AFF" w:rsidRPr="00726C61" w:rsidRDefault="00950AFF" w:rsidP="00950AFF">
      <w:pPr>
        <w:pStyle w:val="QuestionChar"/>
        <w:rPr>
          <w:rFonts w:ascii="Verdana" w:hAnsi="Verdana"/>
          <w:b/>
          <w:bCs/>
        </w:rPr>
      </w:pPr>
      <w:r>
        <w:rPr>
          <w:rFonts w:ascii="Verdana" w:hAnsi="Verdana"/>
          <w:b/>
          <w:bCs/>
        </w:rPr>
        <w:tab/>
        <w:t>5.1</w:t>
      </w:r>
      <w:r w:rsidRPr="00726C61">
        <w:rPr>
          <w:rFonts w:ascii="Verdana" w:hAnsi="Verdana"/>
          <w:b/>
          <w:bCs/>
        </w:rPr>
        <w:tab/>
      </w:r>
      <w:r w:rsidR="004A5272">
        <w:rPr>
          <w:rFonts w:ascii="Verdana" w:hAnsi="Verdana"/>
          <w:b/>
          <w:bCs/>
        </w:rPr>
        <w:t>The</w:t>
      </w:r>
      <w:r w:rsidRPr="00726C61">
        <w:rPr>
          <w:rFonts w:ascii="Verdana" w:hAnsi="Verdana"/>
          <w:b/>
          <w:bCs/>
        </w:rPr>
        <w:t xml:space="preserve"> applicant firm</w:t>
      </w:r>
      <w:r w:rsidR="004A5272">
        <w:rPr>
          <w:rFonts w:ascii="Verdana" w:hAnsi="Verdana"/>
          <w:b/>
          <w:bCs/>
        </w:rPr>
        <w:t xml:space="preserve"> is required to </w:t>
      </w:r>
      <w:r w:rsidRPr="00726C61">
        <w:rPr>
          <w:rFonts w:ascii="Verdana" w:hAnsi="Verdana"/>
          <w:b/>
          <w:bCs/>
        </w:rPr>
        <w:t>provide the following:</w:t>
      </w:r>
    </w:p>
    <w:p w14:paraId="63F60AA2" w14:textId="77777777" w:rsidR="00950AFF" w:rsidRPr="00726C61" w:rsidRDefault="00950AFF" w:rsidP="00950AFF">
      <w:pPr>
        <w:spacing w:before="20"/>
        <w:ind w:right="737"/>
        <w:rPr>
          <w:rFonts w:ascii="Verdana" w:hAnsi="Verdana"/>
          <w:sz w:val="18"/>
          <w:szCs w:val="18"/>
        </w:rPr>
      </w:pPr>
      <w:r w:rsidRPr="00726C61">
        <w:rPr>
          <w:rFonts w:ascii="Verdana" w:hAnsi="Verdana"/>
        </w:rPr>
        <w:fldChar w:fldCharType="begin"/>
      </w:r>
      <w:r w:rsidRPr="00726C61">
        <w:rPr>
          <w:rFonts w:ascii="Verdana" w:hAnsi="Verdana"/>
        </w:rPr>
        <w:instrText xml:space="preserve"> FORMCHECKBOX </w:instrText>
      </w:r>
      <w:r w:rsidRPr="00726C61">
        <w:rPr>
          <w:rFonts w:ascii="Verdana" w:hAnsi="Verdana"/>
        </w:rPr>
        <w:fldChar w:fldCharType="separate"/>
      </w:r>
      <w:r w:rsidRPr="00726C61">
        <w:rPr>
          <w:rFonts w:ascii="Verdana" w:hAnsi="Verdana"/>
        </w:rPr>
        <w:fldChar w:fldCharType="end"/>
      </w:r>
      <w:r w:rsidRPr="00726C61">
        <w:rPr>
          <w:rFonts w:ascii="Verdana" w:hAnsi="Verdana"/>
          <w:sz w:val="18"/>
          <w:szCs w:val="18"/>
        </w:rPr>
        <w:t xml:space="preserve">A forecast </w:t>
      </w:r>
      <w:r>
        <w:rPr>
          <w:rFonts w:ascii="Verdana" w:hAnsi="Verdana"/>
          <w:sz w:val="18"/>
          <w:szCs w:val="18"/>
        </w:rPr>
        <w:t>balance sheet for the first 3 business years</w:t>
      </w:r>
      <w:r w:rsidRPr="00726C61">
        <w:rPr>
          <w:rFonts w:ascii="Verdana" w:hAnsi="Verdana"/>
          <w:sz w:val="18"/>
          <w:szCs w:val="18"/>
        </w:rPr>
        <w:tab/>
      </w:r>
      <w:r w:rsidRPr="00726C61">
        <w:rPr>
          <w:rFonts w:ascii="Verdana" w:hAnsi="Verdana"/>
          <w:sz w:val="18"/>
          <w:szCs w:val="18"/>
        </w:rPr>
        <w:tab/>
      </w:r>
      <w:r w:rsidRPr="00726C61">
        <w:rPr>
          <w:rFonts w:ascii="Verdana" w:hAnsi="Verdana"/>
          <w:sz w:val="18"/>
          <w:szCs w:val="18"/>
        </w:rPr>
        <w:fldChar w:fldCharType="begin">
          <w:ffData>
            <w:name w:val="Check53"/>
            <w:enabled/>
            <w:calcOnExit w:val="0"/>
            <w:checkBox>
              <w:sizeAuto/>
              <w:default w:val="0"/>
            </w:checkBox>
          </w:ffData>
        </w:fldChar>
      </w:r>
      <w:r w:rsidRPr="00726C61">
        <w:rPr>
          <w:rFonts w:ascii="Verdana" w:hAnsi="Verdana"/>
          <w:sz w:val="18"/>
          <w:szCs w:val="18"/>
        </w:rPr>
        <w:instrText xml:space="preserve"> FORMCHECKBOX </w:instrText>
      </w:r>
      <w:r w:rsidRPr="00726C61">
        <w:rPr>
          <w:rFonts w:ascii="Verdana" w:hAnsi="Verdana"/>
          <w:sz w:val="18"/>
          <w:szCs w:val="18"/>
        </w:rPr>
      </w:r>
      <w:r w:rsidRPr="00726C61">
        <w:rPr>
          <w:rFonts w:ascii="Verdana" w:hAnsi="Verdana"/>
          <w:sz w:val="18"/>
          <w:szCs w:val="18"/>
        </w:rPr>
        <w:fldChar w:fldCharType="separate"/>
      </w:r>
      <w:r w:rsidRPr="00726C61">
        <w:rPr>
          <w:rFonts w:ascii="Verdana" w:hAnsi="Verdana"/>
          <w:sz w:val="18"/>
          <w:szCs w:val="18"/>
        </w:rPr>
        <w:fldChar w:fldCharType="end"/>
      </w:r>
      <w:r w:rsidRPr="00726C61">
        <w:rPr>
          <w:rFonts w:ascii="Verdana" w:hAnsi="Verdana"/>
          <w:sz w:val="18"/>
          <w:szCs w:val="18"/>
        </w:rPr>
        <w:t xml:space="preserve"> Attached</w:t>
      </w:r>
      <w:r w:rsidRPr="00726C61">
        <w:rPr>
          <w:rFonts w:ascii="Verdana" w:hAnsi="Verdana"/>
          <w:sz w:val="18"/>
          <w:szCs w:val="18"/>
        </w:rPr>
        <w:tab/>
      </w:r>
      <w:r w:rsidRPr="00726C61">
        <w:rPr>
          <w:rFonts w:ascii="Verdana" w:hAnsi="Verdana"/>
          <w:sz w:val="18"/>
          <w:szCs w:val="18"/>
        </w:rPr>
        <w:tab/>
      </w:r>
      <w:r w:rsidRPr="00726C61">
        <w:rPr>
          <w:rFonts w:ascii="Verdana" w:hAnsi="Verdana"/>
          <w:sz w:val="18"/>
          <w:szCs w:val="18"/>
        </w:rPr>
        <w:tab/>
      </w:r>
      <w:r w:rsidRPr="00726C61">
        <w:rPr>
          <w:rFonts w:ascii="Verdana" w:hAnsi="Verdana"/>
          <w:sz w:val="18"/>
          <w:szCs w:val="18"/>
        </w:rPr>
        <w:tab/>
      </w:r>
      <w:r w:rsidRPr="00726C61">
        <w:rPr>
          <w:rFonts w:ascii="Verdana" w:hAnsi="Verdana"/>
          <w:sz w:val="18"/>
          <w:szCs w:val="18"/>
        </w:rPr>
        <w:tab/>
      </w:r>
    </w:p>
    <w:p w14:paraId="7102D532" w14:textId="7FC694B5" w:rsidR="00950AFF" w:rsidRPr="00726C61" w:rsidRDefault="00950AFF" w:rsidP="00950AFF">
      <w:pPr>
        <w:spacing w:before="20"/>
        <w:ind w:right="737"/>
        <w:rPr>
          <w:rFonts w:ascii="Verdana" w:hAnsi="Verdana"/>
          <w:sz w:val="18"/>
          <w:szCs w:val="18"/>
        </w:rPr>
      </w:pPr>
      <w:r w:rsidRPr="00726C61">
        <w:rPr>
          <w:rFonts w:ascii="Verdana" w:hAnsi="Verdana"/>
          <w:sz w:val="18"/>
          <w:szCs w:val="18"/>
        </w:rPr>
        <w:t xml:space="preserve">A </w:t>
      </w:r>
      <w:r>
        <w:rPr>
          <w:rFonts w:ascii="Verdana" w:hAnsi="Verdana"/>
          <w:sz w:val="18"/>
          <w:szCs w:val="18"/>
        </w:rPr>
        <w:t xml:space="preserve">forecast </w:t>
      </w:r>
      <w:r w:rsidRPr="00726C61">
        <w:rPr>
          <w:rFonts w:ascii="Verdana" w:hAnsi="Verdana"/>
          <w:sz w:val="18"/>
          <w:szCs w:val="18"/>
        </w:rPr>
        <w:t xml:space="preserve">monthly profit and loss </w:t>
      </w:r>
      <w:r>
        <w:rPr>
          <w:rFonts w:ascii="Verdana" w:hAnsi="Verdana"/>
          <w:sz w:val="18"/>
          <w:szCs w:val="18"/>
        </w:rPr>
        <w:t>accounts f</w:t>
      </w:r>
      <w:r w:rsidRPr="00726C61">
        <w:rPr>
          <w:rFonts w:ascii="Verdana" w:hAnsi="Verdana"/>
          <w:sz w:val="18"/>
          <w:szCs w:val="18"/>
        </w:rPr>
        <w:t>or the first</w:t>
      </w:r>
      <w:r w:rsidR="00BA144F">
        <w:rPr>
          <w:rFonts w:ascii="Verdana" w:hAnsi="Verdana"/>
          <w:sz w:val="18"/>
          <w:szCs w:val="18"/>
        </w:rPr>
        <w:t xml:space="preserve"> year </w:t>
      </w:r>
      <w:r w:rsidR="005A0168">
        <w:rPr>
          <w:rFonts w:ascii="Verdana" w:hAnsi="Verdana"/>
          <w:sz w:val="18"/>
          <w:szCs w:val="18"/>
        </w:rPr>
        <w:tab/>
      </w:r>
      <w:r w:rsidR="005A0168" w:rsidRPr="00726C61">
        <w:rPr>
          <w:rFonts w:ascii="Verdana" w:hAnsi="Verdana"/>
          <w:sz w:val="18"/>
          <w:szCs w:val="18"/>
        </w:rPr>
        <w:fldChar w:fldCharType="begin">
          <w:ffData>
            <w:name w:val="Check53"/>
            <w:enabled/>
            <w:calcOnExit w:val="0"/>
            <w:checkBox>
              <w:sizeAuto/>
              <w:default w:val="0"/>
            </w:checkBox>
          </w:ffData>
        </w:fldChar>
      </w:r>
      <w:r w:rsidR="005A0168" w:rsidRPr="00726C61">
        <w:rPr>
          <w:rFonts w:ascii="Verdana" w:hAnsi="Verdana"/>
          <w:sz w:val="18"/>
          <w:szCs w:val="18"/>
        </w:rPr>
        <w:instrText xml:space="preserve"> FORMCHECKBOX </w:instrText>
      </w:r>
      <w:r w:rsidR="005A0168" w:rsidRPr="00726C61">
        <w:rPr>
          <w:rFonts w:ascii="Verdana" w:hAnsi="Verdana"/>
          <w:sz w:val="18"/>
          <w:szCs w:val="18"/>
        </w:rPr>
      </w:r>
      <w:r w:rsidR="005A0168" w:rsidRPr="00726C61">
        <w:rPr>
          <w:rFonts w:ascii="Verdana" w:hAnsi="Verdana"/>
          <w:sz w:val="18"/>
          <w:szCs w:val="18"/>
        </w:rPr>
        <w:fldChar w:fldCharType="separate"/>
      </w:r>
      <w:r w:rsidR="005A0168" w:rsidRPr="00726C61">
        <w:rPr>
          <w:rFonts w:ascii="Verdana" w:hAnsi="Verdana"/>
          <w:sz w:val="18"/>
          <w:szCs w:val="18"/>
        </w:rPr>
        <w:fldChar w:fldCharType="end"/>
      </w:r>
      <w:r w:rsidR="005A0168" w:rsidRPr="00726C61">
        <w:rPr>
          <w:rFonts w:ascii="Verdana" w:hAnsi="Verdana"/>
          <w:sz w:val="18"/>
          <w:szCs w:val="18"/>
        </w:rPr>
        <w:t xml:space="preserve"> Attached</w:t>
      </w:r>
      <w:r w:rsidR="00BA144F">
        <w:rPr>
          <w:rFonts w:ascii="Verdana" w:hAnsi="Verdana"/>
          <w:sz w:val="18"/>
          <w:szCs w:val="18"/>
        </w:rPr>
        <w:br/>
        <w:t>and then a year end account for years 2 and</w:t>
      </w:r>
      <w:r w:rsidRPr="00726C61">
        <w:rPr>
          <w:rFonts w:ascii="Verdana" w:hAnsi="Verdana"/>
          <w:sz w:val="18"/>
          <w:szCs w:val="18"/>
        </w:rPr>
        <w:t xml:space="preserve"> </w:t>
      </w:r>
      <w:r>
        <w:rPr>
          <w:rFonts w:ascii="Verdana" w:hAnsi="Verdana"/>
          <w:sz w:val="18"/>
          <w:szCs w:val="18"/>
        </w:rPr>
        <w:t xml:space="preserve">3 </w:t>
      </w:r>
      <w:r w:rsidR="00BA144F">
        <w:rPr>
          <w:rFonts w:ascii="Verdana" w:hAnsi="Verdana"/>
          <w:sz w:val="18"/>
          <w:szCs w:val="18"/>
        </w:rPr>
        <w:tab/>
      </w:r>
      <w:r w:rsidR="00BA144F">
        <w:rPr>
          <w:rFonts w:ascii="Verdana" w:hAnsi="Verdana"/>
          <w:sz w:val="18"/>
          <w:szCs w:val="18"/>
        </w:rPr>
        <w:tab/>
      </w:r>
      <w:r>
        <w:rPr>
          <w:rFonts w:ascii="Verdana" w:hAnsi="Verdana"/>
          <w:sz w:val="18"/>
          <w:szCs w:val="18"/>
        </w:rPr>
        <w:tab/>
      </w:r>
      <w:r>
        <w:rPr>
          <w:rFonts w:ascii="Verdana" w:hAnsi="Verdana"/>
          <w:sz w:val="18"/>
          <w:szCs w:val="18"/>
        </w:rPr>
        <w:br/>
        <w:t>business years</w:t>
      </w:r>
      <w:r w:rsidRPr="00726C61">
        <w:rPr>
          <w:rFonts w:ascii="Verdana" w:hAnsi="Verdana"/>
          <w:sz w:val="18"/>
          <w:szCs w:val="18"/>
        </w:rPr>
        <w:t xml:space="preserve">. As a minimum, the profit and loss forecast </w:t>
      </w:r>
      <w:r w:rsidRPr="00726C61">
        <w:rPr>
          <w:rFonts w:ascii="Verdana" w:hAnsi="Verdana"/>
          <w:sz w:val="18"/>
          <w:szCs w:val="18"/>
        </w:rPr>
        <w:br/>
        <w:t xml:space="preserve">must disclose the following </w:t>
      </w:r>
      <w:proofErr w:type="gramStart"/>
      <w:r w:rsidRPr="00726C61">
        <w:rPr>
          <w:rFonts w:ascii="Verdana" w:hAnsi="Verdana"/>
          <w:sz w:val="18"/>
          <w:szCs w:val="18"/>
        </w:rPr>
        <w:t>on a monthly basis</w:t>
      </w:r>
      <w:proofErr w:type="gramEnd"/>
      <w:r w:rsidRPr="00726C61">
        <w:rPr>
          <w:rFonts w:ascii="Verdana" w:hAnsi="Verdana"/>
          <w:sz w:val="18"/>
          <w:szCs w:val="18"/>
        </w:rPr>
        <w:t>:</w:t>
      </w:r>
    </w:p>
    <w:p w14:paraId="14B9D208" w14:textId="77777777" w:rsidR="00950AFF" w:rsidRPr="00726C61" w:rsidRDefault="00950AFF" w:rsidP="00950AFF">
      <w:pPr>
        <w:spacing w:before="20"/>
        <w:ind w:right="737"/>
        <w:rPr>
          <w:rFonts w:ascii="Verdana" w:hAnsi="Verdana"/>
          <w:sz w:val="18"/>
          <w:szCs w:val="18"/>
        </w:rPr>
      </w:pPr>
      <w:r w:rsidRPr="00726C61">
        <w:rPr>
          <w:rFonts w:ascii="Verdana" w:hAnsi="Verdana"/>
          <w:sz w:val="18"/>
          <w:szCs w:val="18"/>
        </w:rPr>
        <w:t>a) gross income, analysed between regulated and</w:t>
      </w:r>
      <w:r w:rsidRPr="00726C61">
        <w:rPr>
          <w:rFonts w:ascii="Verdana" w:hAnsi="Verdana"/>
          <w:sz w:val="18"/>
          <w:szCs w:val="18"/>
        </w:rPr>
        <w:br/>
        <w:t xml:space="preserve"> un-regulated activities</w:t>
      </w:r>
    </w:p>
    <w:p w14:paraId="37BB41EB" w14:textId="77777777" w:rsidR="00950AFF" w:rsidRPr="00726C61" w:rsidRDefault="00950AFF" w:rsidP="00950AFF">
      <w:pPr>
        <w:spacing w:before="20"/>
        <w:ind w:right="737"/>
        <w:rPr>
          <w:rFonts w:ascii="Verdana" w:hAnsi="Verdana"/>
          <w:sz w:val="18"/>
          <w:szCs w:val="18"/>
        </w:rPr>
      </w:pPr>
      <w:r w:rsidRPr="00726C61">
        <w:rPr>
          <w:rFonts w:ascii="Verdana" w:hAnsi="Verdana"/>
          <w:sz w:val="18"/>
          <w:szCs w:val="18"/>
        </w:rPr>
        <w:t xml:space="preserve">b) business expenditure, relevant annual expenditure, </w:t>
      </w:r>
      <w:r w:rsidRPr="00726C61">
        <w:rPr>
          <w:rFonts w:ascii="Verdana" w:hAnsi="Verdana"/>
          <w:sz w:val="18"/>
          <w:szCs w:val="18"/>
        </w:rPr>
        <w:br/>
        <w:t xml:space="preserve">analysis of the major </w:t>
      </w:r>
      <w:proofErr w:type="gramStart"/>
      <w:r w:rsidRPr="00726C61">
        <w:rPr>
          <w:rFonts w:ascii="Verdana" w:hAnsi="Verdana"/>
          <w:sz w:val="18"/>
          <w:szCs w:val="18"/>
        </w:rPr>
        <w:t>overheads</w:t>
      </w:r>
      <w:proofErr w:type="gramEnd"/>
      <w:r w:rsidRPr="00726C61">
        <w:rPr>
          <w:rFonts w:ascii="Verdana" w:hAnsi="Verdana"/>
          <w:sz w:val="18"/>
          <w:szCs w:val="18"/>
        </w:rPr>
        <w:t xml:space="preserve"> expenditure</w:t>
      </w:r>
      <w:r w:rsidR="00FE366E">
        <w:rPr>
          <w:rFonts w:ascii="Verdana" w:hAnsi="Verdana"/>
          <w:sz w:val="18"/>
          <w:szCs w:val="18"/>
        </w:rPr>
        <w:t>,</w:t>
      </w:r>
      <w:r w:rsidRPr="00726C61">
        <w:rPr>
          <w:rFonts w:ascii="Verdana" w:hAnsi="Verdana"/>
          <w:sz w:val="18"/>
          <w:szCs w:val="18"/>
        </w:rPr>
        <w:t xml:space="preserve"> and </w:t>
      </w:r>
    </w:p>
    <w:p w14:paraId="25DC9303" w14:textId="77777777" w:rsidR="00950AFF" w:rsidRPr="00726C61" w:rsidRDefault="00950AFF" w:rsidP="00950AFF">
      <w:pPr>
        <w:spacing w:before="20"/>
        <w:ind w:right="737"/>
        <w:rPr>
          <w:rFonts w:ascii="Verdana" w:hAnsi="Verdana"/>
          <w:sz w:val="18"/>
          <w:szCs w:val="18"/>
        </w:rPr>
      </w:pPr>
      <w:r w:rsidRPr="00726C61">
        <w:rPr>
          <w:rFonts w:ascii="Verdana" w:hAnsi="Verdana"/>
          <w:sz w:val="18"/>
          <w:szCs w:val="18"/>
        </w:rPr>
        <w:t>c) profit before taxation.</w:t>
      </w:r>
    </w:p>
    <w:p w14:paraId="1A00AE3D" w14:textId="77777777" w:rsidR="00950AFF" w:rsidRDefault="00950AFF" w:rsidP="00950AFF">
      <w:pPr>
        <w:spacing w:before="20"/>
        <w:ind w:right="737"/>
        <w:rPr>
          <w:rFonts w:ascii="Verdana" w:hAnsi="Verdana"/>
          <w:sz w:val="18"/>
          <w:szCs w:val="18"/>
        </w:rPr>
      </w:pPr>
    </w:p>
    <w:p w14:paraId="27290CF7" w14:textId="34A508DA" w:rsidR="00950AFF" w:rsidRPr="00726C61" w:rsidRDefault="00950AFF" w:rsidP="00950AFF">
      <w:pPr>
        <w:spacing w:before="20"/>
        <w:ind w:right="737"/>
        <w:rPr>
          <w:rFonts w:ascii="Verdana" w:hAnsi="Verdana"/>
          <w:sz w:val="18"/>
          <w:szCs w:val="18"/>
        </w:rPr>
      </w:pPr>
      <w:r w:rsidRPr="00726C61">
        <w:rPr>
          <w:rFonts w:ascii="Verdana" w:hAnsi="Verdana"/>
          <w:sz w:val="18"/>
          <w:szCs w:val="18"/>
        </w:rPr>
        <w:t>A monthly ca</w:t>
      </w:r>
      <w:r>
        <w:rPr>
          <w:rFonts w:ascii="Verdana" w:hAnsi="Verdana"/>
          <w:sz w:val="18"/>
          <w:szCs w:val="18"/>
        </w:rPr>
        <w:t xml:space="preserve">sh flow forecast for the first </w:t>
      </w:r>
      <w:r w:rsidR="00BA144F">
        <w:rPr>
          <w:rFonts w:ascii="Verdana" w:hAnsi="Verdana"/>
          <w:sz w:val="18"/>
          <w:szCs w:val="18"/>
        </w:rPr>
        <w:t xml:space="preserve">business year and </w:t>
      </w:r>
      <w:r w:rsidR="005A0168">
        <w:rPr>
          <w:rFonts w:ascii="Verdana" w:hAnsi="Verdana"/>
          <w:sz w:val="18"/>
          <w:szCs w:val="18"/>
        </w:rPr>
        <w:tab/>
      </w:r>
      <w:r w:rsidR="005A0168" w:rsidRPr="00726C61">
        <w:rPr>
          <w:rFonts w:ascii="Verdana" w:hAnsi="Verdana"/>
          <w:sz w:val="18"/>
          <w:szCs w:val="18"/>
        </w:rPr>
        <w:fldChar w:fldCharType="begin">
          <w:ffData>
            <w:name w:val="Check53"/>
            <w:enabled/>
            <w:calcOnExit w:val="0"/>
            <w:checkBox>
              <w:sizeAuto/>
              <w:default w:val="0"/>
            </w:checkBox>
          </w:ffData>
        </w:fldChar>
      </w:r>
      <w:r w:rsidR="005A0168" w:rsidRPr="00726C61">
        <w:rPr>
          <w:rFonts w:ascii="Verdana" w:hAnsi="Verdana"/>
          <w:sz w:val="18"/>
          <w:szCs w:val="18"/>
        </w:rPr>
        <w:instrText xml:space="preserve"> FORMCHECKBOX </w:instrText>
      </w:r>
      <w:r w:rsidR="005A0168" w:rsidRPr="00726C61">
        <w:rPr>
          <w:rFonts w:ascii="Verdana" w:hAnsi="Verdana"/>
          <w:sz w:val="18"/>
          <w:szCs w:val="18"/>
        </w:rPr>
      </w:r>
      <w:r w:rsidR="005A0168" w:rsidRPr="00726C61">
        <w:rPr>
          <w:rFonts w:ascii="Verdana" w:hAnsi="Verdana"/>
          <w:sz w:val="18"/>
          <w:szCs w:val="18"/>
        </w:rPr>
        <w:fldChar w:fldCharType="separate"/>
      </w:r>
      <w:r w:rsidR="005A0168" w:rsidRPr="00726C61">
        <w:rPr>
          <w:rFonts w:ascii="Verdana" w:hAnsi="Verdana"/>
          <w:sz w:val="18"/>
          <w:szCs w:val="18"/>
        </w:rPr>
        <w:fldChar w:fldCharType="end"/>
      </w:r>
      <w:r w:rsidR="005A0168" w:rsidRPr="00726C61">
        <w:rPr>
          <w:rFonts w:ascii="Verdana" w:hAnsi="Verdana"/>
          <w:sz w:val="18"/>
          <w:szCs w:val="18"/>
        </w:rPr>
        <w:t xml:space="preserve"> Attached</w:t>
      </w:r>
      <w:r w:rsidR="00BA144F">
        <w:rPr>
          <w:rFonts w:ascii="Verdana" w:hAnsi="Verdana"/>
          <w:sz w:val="18"/>
          <w:szCs w:val="18"/>
        </w:rPr>
        <w:br/>
        <w:t>then a year end cash flow forecas</w:t>
      </w:r>
      <w:r w:rsidR="00A15135">
        <w:rPr>
          <w:rFonts w:ascii="Verdana" w:hAnsi="Verdana"/>
          <w:sz w:val="18"/>
          <w:szCs w:val="18"/>
        </w:rPr>
        <w:t>t</w:t>
      </w:r>
      <w:r w:rsidR="00BA144F">
        <w:rPr>
          <w:rFonts w:ascii="Verdana" w:hAnsi="Verdana"/>
          <w:sz w:val="18"/>
          <w:szCs w:val="18"/>
        </w:rPr>
        <w:t xml:space="preserve"> for years 2 and 3</w:t>
      </w:r>
      <w:r w:rsidRPr="00726C61">
        <w:rPr>
          <w:rFonts w:ascii="Verdana" w:hAnsi="Verdana"/>
          <w:sz w:val="18"/>
          <w:szCs w:val="18"/>
        </w:rPr>
        <w:tab/>
      </w:r>
      <w:r w:rsidR="00603FF0">
        <w:rPr>
          <w:rFonts w:ascii="Verdana" w:hAnsi="Verdana"/>
          <w:sz w:val="18"/>
          <w:szCs w:val="18"/>
        </w:rPr>
        <w:tab/>
      </w:r>
    </w:p>
    <w:p w14:paraId="6CE3190C" w14:textId="77777777" w:rsidR="00950AFF" w:rsidRPr="00726C61" w:rsidRDefault="00950AFF" w:rsidP="00950AFF">
      <w:pPr>
        <w:pStyle w:val="QspromptCharCharCharCharCharChar"/>
        <w:spacing w:before="40"/>
        <w:rPr>
          <w:rFonts w:ascii="Verdana" w:hAnsi="Verdana"/>
        </w:rPr>
      </w:pPr>
    </w:p>
    <w:p w14:paraId="5F44DFD6" w14:textId="01FE792C" w:rsidR="00C706FF" w:rsidRPr="00726C61" w:rsidRDefault="00950AFF" w:rsidP="00C706FF">
      <w:pPr>
        <w:spacing w:before="20"/>
        <w:ind w:right="737"/>
        <w:rPr>
          <w:rFonts w:ascii="Verdana" w:hAnsi="Verdana"/>
          <w:sz w:val="18"/>
          <w:szCs w:val="18"/>
        </w:rPr>
      </w:pPr>
      <w:r w:rsidRPr="00726C61">
        <w:rPr>
          <w:rFonts w:ascii="Verdana" w:hAnsi="Verdana"/>
          <w:sz w:val="18"/>
          <w:szCs w:val="18"/>
        </w:rPr>
        <w:t>Monthly calculation of the applicant firm's financial</w:t>
      </w:r>
      <w:r w:rsidRPr="00726C61">
        <w:rPr>
          <w:rFonts w:ascii="Verdana" w:hAnsi="Verdana"/>
          <w:sz w:val="18"/>
          <w:szCs w:val="18"/>
        </w:rPr>
        <w:tab/>
      </w:r>
      <w:r w:rsidRPr="00726C61">
        <w:rPr>
          <w:rFonts w:ascii="Verdana" w:hAnsi="Verdana"/>
          <w:sz w:val="18"/>
          <w:szCs w:val="18"/>
        </w:rPr>
        <w:tab/>
      </w:r>
      <w:r w:rsidR="00C706FF" w:rsidRPr="00726C61">
        <w:rPr>
          <w:rFonts w:ascii="Verdana" w:hAnsi="Verdana"/>
          <w:sz w:val="18"/>
          <w:szCs w:val="18"/>
        </w:rPr>
        <w:fldChar w:fldCharType="begin">
          <w:ffData>
            <w:name w:val="Check53"/>
            <w:enabled/>
            <w:calcOnExit w:val="0"/>
            <w:checkBox>
              <w:sizeAuto/>
              <w:default w:val="0"/>
            </w:checkBox>
          </w:ffData>
        </w:fldChar>
      </w:r>
      <w:r w:rsidR="00C706FF" w:rsidRPr="00726C61">
        <w:rPr>
          <w:rFonts w:ascii="Verdana" w:hAnsi="Verdana"/>
          <w:sz w:val="18"/>
          <w:szCs w:val="18"/>
        </w:rPr>
        <w:instrText xml:space="preserve"> FORMCHECKBOX </w:instrText>
      </w:r>
      <w:r w:rsidR="00C706FF" w:rsidRPr="00726C61">
        <w:rPr>
          <w:rFonts w:ascii="Verdana" w:hAnsi="Verdana"/>
          <w:sz w:val="18"/>
          <w:szCs w:val="18"/>
        </w:rPr>
      </w:r>
      <w:r w:rsidR="00C706FF" w:rsidRPr="00726C61">
        <w:rPr>
          <w:rFonts w:ascii="Verdana" w:hAnsi="Verdana"/>
          <w:sz w:val="18"/>
          <w:szCs w:val="18"/>
        </w:rPr>
        <w:fldChar w:fldCharType="separate"/>
      </w:r>
      <w:r w:rsidR="00C706FF" w:rsidRPr="00726C61">
        <w:rPr>
          <w:rFonts w:ascii="Verdana" w:hAnsi="Verdana"/>
          <w:sz w:val="18"/>
          <w:szCs w:val="18"/>
        </w:rPr>
        <w:fldChar w:fldCharType="end"/>
      </w:r>
      <w:r w:rsidR="00C706FF" w:rsidRPr="00726C61">
        <w:rPr>
          <w:rFonts w:ascii="Verdana" w:hAnsi="Verdana"/>
          <w:sz w:val="18"/>
          <w:szCs w:val="18"/>
        </w:rPr>
        <w:t xml:space="preserve"> Attached</w:t>
      </w:r>
    </w:p>
    <w:p w14:paraId="704C05F5" w14:textId="147FB2E3" w:rsidR="00950AFF" w:rsidRPr="00726C61" w:rsidRDefault="00B301A8" w:rsidP="00950AFF">
      <w:pPr>
        <w:spacing w:before="20"/>
        <w:ind w:right="737"/>
        <w:rPr>
          <w:rFonts w:ascii="Verdana" w:hAnsi="Verdana"/>
          <w:sz w:val="18"/>
          <w:szCs w:val="18"/>
        </w:rPr>
      </w:pPr>
      <w:r>
        <w:rPr>
          <w:rFonts w:ascii="Verdana" w:hAnsi="Verdana"/>
          <w:sz w:val="18"/>
          <w:szCs w:val="18"/>
        </w:rPr>
        <w:t>r</w:t>
      </w:r>
      <w:r w:rsidR="00950AFF" w:rsidRPr="00726C61">
        <w:rPr>
          <w:rFonts w:ascii="Verdana" w:hAnsi="Verdana"/>
          <w:sz w:val="18"/>
          <w:szCs w:val="18"/>
        </w:rPr>
        <w:t>esources/capital resources against its financial</w:t>
      </w:r>
    </w:p>
    <w:p w14:paraId="2F8D7374" w14:textId="2D1D64FC" w:rsidR="00950AFF" w:rsidRPr="00726C61" w:rsidRDefault="00B301A8" w:rsidP="00950AFF">
      <w:pPr>
        <w:spacing w:before="20"/>
        <w:ind w:right="737"/>
        <w:rPr>
          <w:rFonts w:ascii="Verdana" w:hAnsi="Verdana"/>
          <w:sz w:val="18"/>
          <w:szCs w:val="18"/>
        </w:rPr>
      </w:pPr>
      <w:r>
        <w:rPr>
          <w:rFonts w:ascii="Verdana" w:hAnsi="Verdana"/>
          <w:sz w:val="18"/>
          <w:szCs w:val="18"/>
        </w:rPr>
        <w:t>r</w:t>
      </w:r>
      <w:r w:rsidR="00950AFF" w:rsidRPr="00726C61">
        <w:rPr>
          <w:rFonts w:ascii="Verdana" w:hAnsi="Verdana"/>
          <w:sz w:val="18"/>
          <w:szCs w:val="18"/>
        </w:rPr>
        <w:t>esources/capital resources requirement, demonstrating</w:t>
      </w:r>
    </w:p>
    <w:p w14:paraId="6092EEE6" w14:textId="77777777" w:rsidR="00950AFF" w:rsidRPr="00726C61" w:rsidRDefault="00950AFF" w:rsidP="00950AFF">
      <w:pPr>
        <w:spacing w:before="20"/>
        <w:ind w:right="737"/>
        <w:rPr>
          <w:rFonts w:ascii="Verdana" w:hAnsi="Verdana"/>
          <w:sz w:val="18"/>
          <w:szCs w:val="18"/>
        </w:rPr>
      </w:pPr>
      <w:r w:rsidRPr="00726C61">
        <w:rPr>
          <w:rFonts w:ascii="Verdana" w:hAnsi="Verdana"/>
          <w:sz w:val="18"/>
          <w:szCs w:val="18"/>
        </w:rPr>
        <w:t>how the former meet</w:t>
      </w:r>
      <w:r w:rsidR="00FE366E">
        <w:rPr>
          <w:rFonts w:ascii="Verdana" w:hAnsi="Verdana"/>
          <w:sz w:val="18"/>
          <w:szCs w:val="18"/>
        </w:rPr>
        <w:t>s</w:t>
      </w:r>
      <w:r w:rsidRPr="00726C61">
        <w:rPr>
          <w:rFonts w:ascii="Verdana" w:hAnsi="Verdana"/>
          <w:sz w:val="18"/>
          <w:szCs w:val="18"/>
        </w:rPr>
        <w:t xml:space="preserve"> the latter, projected over</w:t>
      </w:r>
    </w:p>
    <w:p w14:paraId="7FE3CB83" w14:textId="77777777" w:rsidR="00950AFF" w:rsidRPr="00726C61" w:rsidRDefault="00950AFF" w:rsidP="00950AFF">
      <w:pPr>
        <w:spacing w:before="20"/>
        <w:ind w:right="737"/>
        <w:rPr>
          <w:rFonts w:ascii="Verdana" w:hAnsi="Verdana"/>
          <w:sz w:val="18"/>
          <w:szCs w:val="18"/>
        </w:rPr>
      </w:pPr>
      <w:r>
        <w:rPr>
          <w:rFonts w:ascii="Verdana" w:hAnsi="Verdana"/>
          <w:sz w:val="18"/>
          <w:szCs w:val="18"/>
        </w:rPr>
        <w:t xml:space="preserve">a </w:t>
      </w:r>
      <w:proofErr w:type="gramStart"/>
      <w:r>
        <w:rPr>
          <w:rFonts w:ascii="Verdana" w:hAnsi="Verdana"/>
          <w:sz w:val="18"/>
          <w:szCs w:val="18"/>
        </w:rPr>
        <w:t>one year</w:t>
      </w:r>
      <w:proofErr w:type="gramEnd"/>
      <w:r>
        <w:rPr>
          <w:rFonts w:ascii="Verdana" w:hAnsi="Verdana"/>
          <w:sz w:val="18"/>
          <w:szCs w:val="18"/>
        </w:rPr>
        <w:t xml:space="preserve"> </w:t>
      </w:r>
      <w:r w:rsidRPr="00726C61">
        <w:rPr>
          <w:rFonts w:ascii="Verdana" w:hAnsi="Verdana"/>
          <w:sz w:val="18"/>
          <w:szCs w:val="18"/>
        </w:rPr>
        <w:t>period after authorisation. This must</w:t>
      </w:r>
    </w:p>
    <w:p w14:paraId="61035840" w14:textId="77777777" w:rsidR="00950AFF" w:rsidRPr="00726C61" w:rsidRDefault="00950AFF" w:rsidP="00950AFF">
      <w:pPr>
        <w:spacing w:before="20"/>
        <w:ind w:right="737"/>
        <w:rPr>
          <w:rFonts w:ascii="Verdana" w:hAnsi="Verdana"/>
          <w:sz w:val="18"/>
          <w:szCs w:val="18"/>
        </w:rPr>
      </w:pPr>
      <w:r w:rsidRPr="00726C61">
        <w:rPr>
          <w:rFonts w:ascii="Verdana" w:hAnsi="Verdana"/>
          <w:sz w:val="18"/>
          <w:szCs w:val="18"/>
        </w:rPr>
        <w:t>include working papers showing the assumptions</w:t>
      </w:r>
    </w:p>
    <w:p w14:paraId="736875E4" w14:textId="1F053F89" w:rsidR="00EB7885" w:rsidRDefault="00950AFF" w:rsidP="00A30721">
      <w:pPr>
        <w:spacing w:before="20"/>
        <w:ind w:right="737"/>
        <w:rPr>
          <w:rFonts w:ascii="Verdana" w:hAnsi="Verdana"/>
          <w:sz w:val="18"/>
          <w:szCs w:val="18"/>
        </w:rPr>
      </w:pPr>
      <w:r w:rsidRPr="00726C61">
        <w:rPr>
          <w:rFonts w:ascii="Verdana" w:hAnsi="Verdana"/>
          <w:sz w:val="18"/>
          <w:szCs w:val="18"/>
        </w:rPr>
        <w:t>on which the calculations are based.</w:t>
      </w:r>
    </w:p>
    <w:p w14:paraId="272FA230" w14:textId="0312D1B8" w:rsidR="004B7AA8" w:rsidRPr="004B7AA8" w:rsidRDefault="00787BF7" w:rsidP="004B7AA8">
      <w:pPr>
        <w:pStyle w:val="QuestionChar"/>
        <w:rPr>
          <w:rFonts w:ascii="Verdana" w:hAnsi="Verdana"/>
          <w:b/>
          <w:bCs/>
        </w:rPr>
      </w:pPr>
      <w:r>
        <w:rPr>
          <w:rFonts w:ascii="Verdana" w:hAnsi="Verdana"/>
          <w:b/>
          <w:bCs/>
        </w:rPr>
        <w:tab/>
      </w:r>
      <w:r w:rsidR="004B7AA8">
        <w:rPr>
          <w:rFonts w:ascii="Verdana" w:hAnsi="Verdana"/>
          <w:b/>
          <w:bCs/>
        </w:rPr>
        <w:t>5.2</w:t>
      </w:r>
      <w:r w:rsidR="004B7AA8">
        <w:rPr>
          <w:rFonts w:ascii="Verdana" w:hAnsi="Verdana"/>
          <w:b/>
          <w:bCs/>
        </w:rPr>
        <w:tab/>
      </w:r>
      <w:r w:rsidR="00B17F6B" w:rsidRPr="3C49356F">
        <w:rPr>
          <w:rFonts w:ascii="Verdana" w:hAnsi="Verdana"/>
          <w:b/>
          <w:bCs/>
        </w:rPr>
        <w:t xml:space="preserve">You must </w:t>
      </w:r>
      <w:r w:rsidR="004B7AA8" w:rsidRPr="004B7AA8">
        <w:rPr>
          <w:rFonts w:ascii="Verdana" w:hAnsi="Verdana"/>
          <w:b/>
          <w:bCs/>
        </w:rPr>
        <w:t xml:space="preserve">also </w:t>
      </w:r>
      <w:r w:rsidR="00B17F6B" w:rsidRPr="3C49356F">
        <w:rPr>
          <w:rFonts w:ascii="Verdana" w:hAnsi="Verdana"/>
          <w:b/>
          <w:bCs/>
        </w:rPr>
        <w:t>complete th</w:t>
      </w:r>
      <w:r w:rsidR="00547A3E" w:rsidRPr="3C49356F">
        <w:rPr>
          <w:rFonts w:ascii="Verdana" w:hAnsi="Verdana"/>
          <w:b/>
          <w:bCs/>
        </w:rPr>
        <w:t>e</w:t>
      </w:r>
      <w:r w:rsidR="00A16C23" w:rsidRPr="3C49356F">
        <w:rPr>
          <w:rFonts w:ascii="Verdana" w:hAnsi="Verdana"/>
          <w:b/>
          <w:bCs/>
        </w:rPr>
        <w:t xml:space="preserve"> relevant</w:t>
      </w:r>
      <w:r w:rsidR="00547A3E" w:rsidRPr="3C49356F">
        <w:rPr>
          <w:rFonts w:ascii="Verdana" w:hAnsi="Verdana"/>
          <w:b/>
          <w:bCs/>
        </w:rPr>
        <w:t xml:space="preserve"> Financial Analysis</w:t>
      </w:r>
      <w:r w:rsidR="00B17F6B" w:rsidRPr="3C49356F">
        <w:rPr>
          <w:rFonts w:ascii="Verdana" w:hAnsi="Verdana"/>
          <w:b/>
          <w:bCs/>
        </w:rPr>
        <w:t xml:space="preserve"> </w:t>
      </w:r>
      <w:r w:rsidR="004B7AA8" w:rsidRPr="004B7AA8">
        <w:rPr>
          <w:rFonts w:ascii="Verdana" w:hAnsi="Verdana"/>
          <w:b/>
          <w:bCs/>
        </w:rPr>
        <w:t>template</w:t>
      </w:r>
      <w:r w:rsidR="00EC7020" w:rsidRPr="3C49356F">
        <w:rPr>
          <w:rFonts w:ascii="Verdana" w:hAnsi="Verdana"/>
          <w:b/>
          <w:bCs/>
        </w:rPr>
        <w:t xml:space="preserve"> that you can find here: </w:t>
      </w:r>
      <w:hyperlink r:id="rId34" w:history="1">
        <w:r w:rsidR="00A16C23" w:rsidRPr="3C49356F">
          <w:rPr>
            <w:rStyle w:val="Hyperlink"/>
            <w:rFonts w:ascii="Verdana" w:hAnsi="Verdana"/>
            <w:b/>
            <w:bCs/>
          </w:rPr>
          <w:t>https://www.fca.org.uk/firms/authorisation/apply/preparing-financial-information</w:t>
        </w:r>
      </w:hyperlink>
      <w:r w:rsidR="00A16C23" w:rsidRPr="3C49356F">
        <w:rPr>
          <w:rFonts w:ascii="Verdana" w:hAnsi="Verdana"/>
          <w:b/>
          <w:bCs/>
        </w:rPr>
        <w:t xml:space="preserve"> . </w:t>
      </w:r>
      <w:r w:rsidR="004B7AA8" w:rsidRPr="004B7AA8">
        <w:rPr>
          <w:rFonts w:ascii="Verdana" w:hAnsi="Verdana"/>
          <w:b/>
          <w:bCs/>
        </w:rPr>
        <w:t xml:space="preserve"> </w:t>
      </w:r>
      <w:r w:rsidR="004B7AA8">
        <w:br/>
      </w:r>
      <w:r w:rsidR="004B7AA8" w:rsidRPr="006D06E9">
        <w:rPr>
          <w:rFonts w:ascii="Verdana" w:hAnsi="Verdana"/>
        </w:rPr>
        <w:t>The</w:t>
      </w:r>
      <w:r w:rsidR="00287247" w:rsidRPr="3C49356F">
        <w:rPr>
          <w:rFonts w:ascii="Verdana" w:hAnsi="Verdana"/>
        </w:rPr>
        <w:t>se</w:t>
      </w:r>
      <w:r w:rsidR="004B7AA8" w:rsidRPr="006D06E9">
        <w:rPr>
          <w:rFonts w:ascii="Verdana" w:hAnsi="Verdana"/>
        </w:rPr>
        <w:t xml:space="preserve"> template</w:t>
      </w:r>
      <w:r w:rsidR="00F96619" w:rsidRPr="3C49356F">
        <w:rPr>
          <w:rFonts w:ascii="Verdana" w:hAnsi="Verdana"/>
        </w:rPr>
        <w:t>s</w:t>
      </w:r>
      <w:r w:rsidR="004B7AA8" w:rsidRPr="006D06E9">
        <w:rPr>
          <w:rFonts w:ascii="Verdana" w:hAnsi="Verdana"/>
        </w:rPr>
        <w:t xml:space="preserve"> </w:t>
      </w:r>
      <w:proofErr w:type="gramStart"/>
      <w:r w:rsidR="004B7AA8" w:rsidRPr="006D06E9">
        <w:rPr>
          <w:rFonts w:ascii="Verdana" w:hAnsi="Verdana"/>
        </w:rPr>
        <w:t>corresponds</w:t>
      </w:r>
      <w:proofErr w:type="gramEnd"/>
      <w:r w:rsidR="004B7AA8" w:rsidRPr="006D06E9">
        <w:rPr>
          <w:rFonts w:ascii="Verdana" w:hAnsi="Verdana"/>
        </w:rPr>
        <w:t xml:space="preserve"> to financial data that regulated firms need to provide to the FCA on an ongoing basis, once authorised.</w:t>
      </w:r>
      <w:r w:rsidR="004B7AA8" w:rsidRPr="004B7AA8">
        <w:rPr>
          <w:rFonts w:ascii="Verdana" w:hAnsi="Verdana"/>
          <w:b/>
          <w:bCs/>
        </w:rPr>
        <w:t xml:space="preserve"> </w:t>
      </w:r>
    </w:p>
    <w:p w14:paraId="696DC355" w14:textId="77777777" w:rsidR="004B7AA8" w:rsidRPr="00AC4B05" w:rsidRDefault="004B7AA8" w:rsidP="004B7AA8">
      <w:pPr>
        <w:keepNext/>
        <w:tabs>
          <w:tab w:val="right" w:pos="624"/>
          <w:tab w:val="left" w:pos="709"/>
        </w:tabs>
        <w:rPr>
          <w:rFonts w:ascii="Verdana" w:hAnsi="Verdana"/>
          <w:sz w:val="18"/>
          <w:szCs w:val="18"/>
        </w:rPr>
      </w:pPr>
      <w:r w:rsidRPr="00726C61">
        <w:rPr>
          <w:rFonts w:ascii="Verdana" w:hAnsi="Verdana"/>
          <w:sz w:val="18"/>
          <w:szCs w:val="18"/>
        </w:rPr>
        <w:fldChar w:fldCharType="begin">
          <w:ffData>
            <w:name w:val="Check53"/>
            <w:enabled/>
            <w:calcOnExit w:val="0"/>
            <w:checkBox>
              <w:sizeAuto/>
              <w:default w:val="0"/>
            </w:checkBox>
          </w:ffData>
        </w:fldChar>
      </w:r>
      <w:r w:rsidRPr="00726C61">
        <w:rPr>
          <w:rFonts w:ascii="Verdana" w:hAnsi="Verdana"/>
          <w:sz w:val="18"/>
          <w:szCs w:val="18"/>
        </w:rPr>
        <w:instrText xml:space="preserve"> FORMCHECKBOX </w:instrText>
      </w:r>
      <w:r w:rsidRPr="00726C61">
        <w:rPr>
          <w:rFonts w:ascii="Verdana" w:hAnsi="Verdana"/>
          <w:sz w:val="18"/>
          <w:szCs w:val="18"/>
        </w:rPr>
      </w:r>
      <w:r w:rsidRPr="00726C61">
        <w:rPr>
          <w:rFonts w:ascii="Verdana" w:hAnsi="Verdana"/>
          <w:sz w:val="18"/>
          <w:szCs w:val="18"/>
        </w:rPr>
        <w:fldChar w:fldCharType="separate"/>
      </w:r>
      <w:r w:rsidRPr="00726C61">
        <w:rPr>
          <w:rFonts w:ascii="Verdana" w:hAnsi="Verdana"/>
          <w:sz w:val="18"/>
          <w:szCs w:val="18"/>
        </w:rPr>
        <w:fldChar w:fldCharType="end"/>
      </w:r>
      <w:r w:rsidRPr="00726C61">
        <w:rPr>
          <w:rFonts w:ascii="Verdana" w:hAnsi="Verdana"/>
          <w:sz w:val="18"/>
          <w:szCs w:val="18"/>
        </w:rPr>
        <w:t xml:space="preserve"> Attached</w:t>
      </w:r>
    </w:p>
    <w:p w14:paraId="551BD10C" w14:textId="77777777" w:rsidR="004B7AA8" w:rsidRPr="00D07F72" w:rsidRDefault="004B7AA8" w:rsidP="009F32B4"/>
    <w:p w14:paraId="126FCFE9" w14:textId="59792902" w:rsidR="00F84975" w:rsidRPr="00F34502" w:rsidRDefault="00950AFF" w:rsidP="009F32B4">
      <w:pPr>
        <w:pStyle w:val="QuestionCharChar"/>
        <w:rPr>
          <w:rFonts w:ascii="Verdana" w:hAnsi="Verdana"/>
        </w:rPr>
      </w:pPr>
      <w:r>
        <w:rPr>
          <w:rFonts w:ascii="Verdana" w:hAnsi="Verdana"/>
          <w:b w:val="0"/>
          <w:bCs/>
        </w:rPr>
        <w:tab/>
      </w:r>
      <w:r w:rsidR="00CB538C">
        <w:rPr>
          <w:rFonts w:ascii="Verdana" w:hAnsi="Verdana"/>
        </w:rPr>
        <w:t xml:space="preserve">   </w:t>
      </w:r>
    </w:p>
    <w:p w14:paraId="68A29F7B" w14:textId="19512AA5" w:rsidR="00950AFF" w:rsidRPr="003E30E1" w:rsidRDefault="00950AFF" w:rsidP="00950AFF">
      <w:pPr>
        <w:pStyle w:val="Qsheading1"/>
        <w:rPr>
          <w:rFonts w:ascii="Verdana" w:hAnsi="Verdana"/>
          <w:szCs w:val="22"/>
        </w:rPr>
      </w:pPr>
      <w:r w:rsidRPr="003E30E1">
        <w:rPr>
          <w:rFonts w:ascii="Verdana" w:hAnsi="Verdana"/>
          <w:szCs w:val="22"/>
        </w:rPr>
        <w:lastRenderedPageBreak/>
        <w:t>Planning assumptions</w:t>
      </w:r>
      <w:r w:rsidR="001E0552">
        <w:rPr>
          <w:rFonts w:ascii="Verdana" w:hAnsi="Verdana"/>
          <w:szCs w:val="22"/>
        </w:rPr>
        <w:t xml:space="preserve"> </w:t>
      </w:r>
    </w:p>
    <w:p w14:paraId="41CD28AC" w14:textId="40B09BDA" w:rsidR="00AF38B1" w:rsidRDefault="00950AFF" w:rsidP="00950AFF">
      <w:pPr>
        <w:pStyle w:val="Question"/>
        <w:keepNext/>
        <w:rPr>
          <w:rFonts w:ascii="Verdana" w:hAnsi="Verdana"/>
          <w:b/>
        </w:rPr>
      </w:pPr>
      <w:r>
        <w:rPr>
          <w:rFonts w:ascii="Verdana" w:hAnsi="Verdana"/>
          <w:b/>
        </w:rPr>
        <w:tab/>
        <w:t>5.</w:t>
      </w:r>
      <w:r w:rsidR="00DD655B">
        <w:rPr>
          <w:rFonts w:ascii="Verdana" w:hAnsi="Verdana"/>
          <w:b/>
        </w:rPr>
        <w:t>3</w:t>
      </w:r>
      <w:r w:rsidRPr="00726C61">
        <w:rPr>
          <w:rFonts w:ascii="Verdana" w:hAnsi="Verdana"/>
          <w:b/>
        </w:rPr>
        <w:tab/>
        <w:t xml:space="preserve">You must give details </w:t>
      </w:r>
      <w:r w:rsidR="00AF38B1">
        <w:rPr>
          <w:rFonts w:ascii="Verdana" w:hAnsi="Verdana"/>
          <w:b/>
        </w:rPr>
        <w:t xml:space="preserve">on the following: </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985"/>
        <w:gridCol w:w="1485"/>
        <w:gridCol w:w="1486"/>
        <w:gridCol w:w="1485"/>
        <w:gridCol w:w="1486"/>
      </w:tblGrid>
      <w:tr w:rsidR="00AF38B1" w:rsidRPr="00B61CC9" w14:paraId="03F4A4D3" w14:textId="77777777" w:rsidTr="00643B21">
        <w:tc>
          <w:tcPr>
            <w:tcW w:w="1985" w:type="dxa"/>
            <w:shd w:val="clear" w:color="auto" w:fill="D9D9D9" w:themeFill="background1" w:themeFillShade="D9"/>
          </w:tcPr>
          <w:p w14:paraId="769E130A" w14:textId="77777777" w:rsidR="00AF38B1" w:rsidRPr="00B61CC9" w:rsidRDefault="00AF38B1" w:rsidP="00B61CC9">
            <w:pPr>
              <w:pStyle w:val="Question"/>
              <w:keepNext/>
              <w:ind w:right="34" w:firstLine="0"/>
              <w:rPr>
                <w:rFonts w:ascii="Verdana" w:hAnsi="Verdana"/>
                <w:b/>
                <w:szCs w:val="18"/>
              </w:rPr>
            </w:pPr>
          </w:p>
        </w:tc>
        <w:tc>
          <w:tcPr>
            <w:tcW w:w="1485" w:type="dxa"/>
            <w:shd w:val="clear" w:color="auto" w:fill="D9D9D9" w:themeFill="background1" w:themeFillShade="D9"/>
          </w:tcPr>
          <w:p w14:paraId="294D6E8E" w14:textId="77777777" w:rsidR="00AF38B1" w:rsidRPr="00B61CC9" w:rsidRDefault="00AF38B1" w:rsidP="00B61CC9">
            <w:pPr>
              <w:pStyle w:val="Question"/>
              <w:keepNext/>
              <w:ind w:right="-217" w:firstLine="0"/>
              <w:rPr>
                <w:rFonts w:ascii="Verdana" w:hAnsi="Verdana"/>
                <w:b/>
                <w:szCs w:val="18"/>
              </w:rPr>
            </w:pPr>
            <w:r w:rsidRPr="00B61CC9">
              <w:rPr>
                <w:rFonts w:ascii="Verdana" w:hAnsi="Verdana"/>
                <w:b/>
                <w:szCs w:val="18"/>
              </w:rPr>
              <w:t>At authorisation</w:t>
            </w:r>
          </w:p>
        </w:tc>
        <w:tc>
          <w:tcPr>
            <w:tcW w:w="1486" w:type="dxa"/>
            <w:shd w:val="clear" w:color="auto" w:fill="D9D9D9" w:themeFill="background1" w:themeFillShade="D9"/>
          </w:tcPr>
          <w:p w14:paraId="1A97043F" w14:textId="77777777" w:rsidR="00AF38B1" w:rsidRPr="00B61CC9" w:rsidRDefault="00AF38B1" w:rsidP="00B61CC9">
            <w:pPr>
              <w:pStyle w:val="Question"/>
              <w:keepNext/>
              <w:ind w:right="0" w:firstLine="0"/>
              <w:rPr>
                <w:rFonts w:ascii="Verdana" w:hAnsi="Verdana"/>
                <w:b/>
                <w:szCs w:val="18"/>
              </w:rPr>
            </w:pPr>
            <w:r w:rsidRPr="00B61CC9">
              <w:rPr>
                <w:rFonts w:ascii="Verdana" w:hAnsi="Verdana"/>
                <w:b/>
                <w:szCs w:val="18"/>
              </w:rPr>
              <w:t xml:space="preserve">12 </w:t>
            </w:r>
            <w:r w:rsidR="00046184">
              <w:rPr>
                <w:rFonts w:ascii="Verdana" w:hAnsi="Verdana"/>
                <w:b/>
                <w:szCs w:val="18"/>
              </w:rPr>
              <w:t>m</w:t>
            </w:r>
            <w:r w:rsidRPr="00B61CC9">
              <w:rPr>
                <w:rFonts w:ascii="Verdana" w:hAnsi="Verdana"/>
                <w:b/>
                <w:szCs w:val="18"/>
              </w:rPr>
              <w:t>onths after</w:t>
            </w:r>
          </w:p>
        </w:tc>
        <w:tc>
          <w:tcPr>
            <w:tcW w:w="1485" w:type="dxa"/>
            <w:shd w:val="clear" w:color="auto" w:fill="D9D9D9" w:themeFill="background1" w:themeFillShade="D9"/>
          </w:tcPr>
          <w:p w14:paraId="2E8AA361" w14:textId="77777777" w:rsidR="00AF38B1" w:rsidRPr="00B61CC9" w:rsidRDefault="00AF38B1" w:rsidP="00B61CC9">
            <w:pPr>
              <w:pStyle w:val="Question"/>
              <w:keepNext/>
              <w:ind w:right="132" w:firstLine="0"/>
              <w:rPr>
                <w:rFonts w:ascii="Verdana" w:hAnsi="Verdana"/>
                <w:b/>
                <w:szCs w:val="18"/>
              </w:rPr>
            </w:pPr>
            <w:r w:rsidRPr="00B61CC9">
              <w:rPr>
                <w:rFonts w:ascii="Verdana" w:hAnsi="Verdana"/>
                <w:b/>
                <w:szCs w:val="18"/>
              </w:rPr>
              <w:t>24 months after</w:t>
            </w:r>
          </w:p>
        </w:tc>
        <w:tc>
          <w:tcPr>
            <w:tcW w:w="1486" w:type="dxa"/>
            <w:shd w:val="clear" w:color="auto" w:fill="D9D9D9" w:themeFill="background1" w:themeFillShade="D9"/>
          </w:tcPr>
          <w:p w14:paraId="17AA8673" w14:textId="77777777" w:rsidR="00AF38B1" w:rsidRPr="00B61CC9" w:rsidRDefault="00AF38B1" w:rsidP="00B61CC9">
            <w:pPr>
              <w:pStyle w:val="Question"/>
              <w:keepNext/>
              <w:ind w:right="164" w:firstLine="0"/>
              <w:rPr>
                <w:rFonts w:ascii="Verdana" w:hAnsi="Verdana"/>
                <w:b/>
                <w:szCs w:val="18"/>
              </w:rPr>
            </w:pPr>
            <w:r w:rsidRPr="00B61CC9">
              <w:rPr>
                <w:rFonts w:ascii="Verdana" w:hAnsi="Verdana"/>
                <w:b/>
                <w:szCs w:val="18"/>
              </w:rPr>
              <w:t>36 months after</w:t>
            </w:r>
          </w:p>
        </w:tc>
      </w:tr>
      <w:tr w:rsidR="00AF38B1" w:rsidRPr="00B61CC9" w14:paraId="5C700331" w14:textId="77777777" w:rsidTr="00643B21">
        <w:tc>
          <w:tcPr>
            <w:tcW w:w="1985" w:type="dxa"/>
            <w:shd w:val="clear" w:color="auto" w:fill="D9D9D9" w:themeFill="background1" w:themeFillShade="D9"/>
          </w:tcPr>
          <w:p w14:paraId="5B63EB39" w14:textId="77777777" w:rsidR="00AF38B1" w:rsidRPr="00B61CC9" w:rsidRDefault="00AF38B1" w:rsidP="00B61CC9">
            <w:pPr>
              <w:pStyle w:val="Question"/>
              <w:keepNext/>
              <w:ind w:right="34" w:firstLine="0"/>
              <w:rPr>
                <w:rFonts w:ascii="Verdana" w:hAnsi="Verdana"/>
                <w:b/>
                <w:szCs w:val="18"/>
              </w:rPr>
            </w:pPr>
            <w:r w:rsidRPr="00B61CC9">
              <w:rPr>
                <w:rFonts w:ascii="Verdana" w:hAnsi="Verdana"/>
                <w:b/>
                <w:szCs w:val="18"/>
              </w:rPr>
              <w:t>Number of customers</w:t>
            </w:r>
          </w:p>
        </w:tc>
        <w:tc>
          <w:tcPr>
            <w:tcW w:w="1485" w:type="dxa"/>
          </w:tcPr>
          <w:p w14:paraId="2343C8DE" w14:textId="77777777" w:rsidR="00AF38B1" w:rsidRPr="00F34502" w:rsidRDefault="00046184" w:rsidP="00B61CC9">
            <w:pPr>
              <w:pStyle w:val="Question"/>
              <w:keepNext/>
              <w:ind w:right="33" w:firstLine="0"/>
              <w:rPr>
                <w:rFonts w:ascii="Verdana" w:hAnsi="Verdana"/>
                <w:szCs w:val="18"/>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c>
          <w:tcPr>
            <w:tcW w:w="1486" w:type="dxa"/>
          </w:tcPr>
          <w:p w14:paraId="7A7DBA59" w14:textId="77777777" w:rsidR="00AF38B1" w:rsidRPr="00F34502" w:rsidRDefault="00046184" w:rsidP="00B61CC9">
            <w:pPr>
              <w:pStyle w:val="Question"/>
              <w:keepNext/>
              <w:ind w:right="317" w:firstLine="0"/>
              <w:rPr>
                <w:rFonts w:ascii="Verdana" w:hAnsi="Verdana"/>
                <w:szCs w:val="18"/>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c>
          <w:tcPr>
            <w:tcW w:w="1485" w:type="dxa"/>
          </w:tcPr>
          <w:p w14:paraId="4462D008" w14:textId="77777777" w:rsidR="00AF38B1" w:rsidRPr="00F34502" w:rsidRDefault="00046184" w:rsidP="00B61CC9">
            <w:pPr>
              <w:pStyle w:val="Question"/>
              <w:keepNext/>
              <w:ind w:right="132" w:firstLine="0"/>
              <w:rPr>
                <w:rFonts w:ascii="Verdana" w:hAnsi="Verdana"/>
                <w:szCs w:val="18"/>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c>
          <w:tcPr>
            <w:tcW w:w="1486" w:type="dxa"/>
          </w:tcPr>
          <w:p w14:paraId="1DD3ABBC" w14:textId="77777777" w:rsidR="00AF38B1" w:rsidRPr="00F34502" w:rsidRDefault="00046184" w:rsidP="00B61CC9">
            <w:pPr>
              <w:pStyle w:val="Question"/>
              <w:keepNext/>
              <w:ind w:right="164" w:firstLine="0"/>
              <w:rPr>
                <w:rFonts w:ascii="Verdana" w:hAnsi="Verdana"/>
                <w:szCs w:val="18"/>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r>
      <w:tr w:rsidR="00046184" w:rsidRPr="00B61CC9" w14:paraId="22B07CBD" w14:textId="77777777" w:rsidTr="00643B21">
        <w:tc>
          <w:tcPr>
            <w:tcW w:w="1985" w:type="dxa"/>
            <w:shd w:val="clear" w:color="auto" w:fill="D9D9D9" w:themeFill="background1" w:themeFillShade="D9"/>
          </w:tcPr>
          <w:p w14:paraId="50375BF8" w14:textId="77777777" w:rsidR="00046184" w:rsidRPr="00B61CC9" w:rsidRDefault="00046184" w:rsidP="00B61CC9">
            <w:pPr>
              <w:pStyle w:val="Question"/>
              <w:keepNext/>
              <w:ind w:right="34" w:firstLine="0"/>
              <w:rPr>
                <w:rFonts w:ascii="Verdana" w:hAnsi="Verdana"/>
                <w:b/>
                <w:szCs w:val="18"/>
              </w:rPr>
            </w:pPr>
            <w:r w:rsidRPr="00B61CC9">
              <w:rPr>
                <w:rFonts w:ascii="Verdana" w:hAnsi="Verdana"/>
                <w:b/>
                <w:szCs w:val="18"/>
              </w:rPr>
              <w:t>Number of transactions per month</w:t>
            </w:r>
          </w:p>
        </w:tc>
        <w:tc>
          <w:tcPr>
            <w:tcW w:w="1485" w:type="dxa"/>
          </w:tcPr>
          <w:p w14:paraId="76D02BE2" w14:textId="77777777" w:rsidR="00046184" w:rsidRPr="00F34502" w:rsidRDefault="00046184" w:rsidP="00B61CC9">
            <w:pPr>
              <w:pStyle w:val="Question"/>
              <w:keepNext/>
              <w:ind w:right="33" w:firstLine="0"/>
              <w:rPr>
                <w:rFonts w:ascii="Verdana" w:hAnsi="Verdana"/>
                <w:b/>
                <w:szCs w:val="18"/>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c>
          <w:tcPr>
            <w:tcW w:w="1486" w:type="dxa"/>
          </w:tcPr>
          <w:p w14:paraId="2B30616F" w14:textId="77777777" w:rsidR="00046184" w:rsidRPr="00F34502" w:rsidRDefault="00046184" w:rsidP="00B61CC9">
            <w:pPr>
              <w:pStyle w:val="Question"/>
              <w:keepNext/>
              <w:ind w:right="317" w:firstLine="0"/>
              <w:rPr>
                <w:rFonts w:ascii="Verdana" w:hAnsi="Verdana"/>
                <w:b/>
                <w:szCs w:val="18"/>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c>
          <w:tcPr>
            <w:tcW w:w="1485" w:type="dxa"/>
          </w:tcPr>
          <w:p w14:paraId="7A169B30" w14:textId="77777777" w:rsidR="00046184" w:rsidRPr="00F34502" w:rsidRDefault="00046184" w:rsidP="00B61CC9">
            <w:pPr>
              <w:pStyle w:val="Question"/>
              <w:keepNext/>
              <w:ind w:right="132" w:firstLine="0"/>
              <w:rPr>
                <w:rFonts w:ascii="Verdana" w:hAnsi="Verdana"/>
                <w:b/>
                <w:szCs w:val="18"/>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c>
          <w:tcPr>
            <w:tcW w:w="1486" w:type="dxa"/>
          </w:tcPr>
          <w:p w14:paraId="504C85A9" w14:textId="77777777" w:rsidR="00046184" w:rsidRPr="00F34502" w:rsidRDefault="00046184" w:rsidP="00B61CC9">
            <w:pPr>
              <w:pStyle w:val="Question"/>
              <w:keepNext/>
              <w:ind w:right="164" w:firstLine="0"/>
              <w:rPr>
                <w:rFonts w:ascii="Verdana" w:hAnsi="Verdana"/>
                <w:b/>
                <w:szCs w:val="18"/>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r>
      <w:tr w:rsidR="00046184" w:rsidRPr="00B61CC9" w14:paraId="3D2FF8F6" w14:textId="77777777" w:rsidTr="00643B21">
        <w:trPr>
          <w:trHeight w:val="962"/>
        </w:trPr>
        <w:tc>
          <w:tcPr>
            <w:tcW w:w="1985" w:type="dxa"/>
            <w:shd w:val="clear" w:color="auto" w:fill="D9D9D9" w:themeFill="background1" w:themeFillShade="D9"/>
          </w:tcPr>
          <w:p w14:paraId="67AE180E" w14:textId="77777777" w:rsidR="00046184" w:rsidRPr="00B61CC9" w:rsidRDefault="00046184" w:rsidP="00B61CC9">
            <w:pPr>
              <w:pStyle w:val="Question"/>
              <w:keepNext/>
              <w:ind w:right="34" w:firstLine="0"/>
              <w:rPr>
                <w:rFonts w:ascii="Verdana" w:hAnsi="Verdana"/>
                <w:b/>
                <w:szCs w:val="18"/>
              </w:rPr>
            </w:pPr>
            <w:r w:rsidRPr="00B61CC9">
              <w:rPr>
                <w:rFonts w:ascii="Verdana" w:hAnsi="Verdana"/>
                <w:b/>
                <w:szCs w:val="18"/>
              </w:rPr>
              <w:t>Expected assets under management</w:t>
            </w:r>
          </w:p>
        </w:tc>
        <w:tc>
          <w:tcPr>
            <w:tcW w:w="1485" w:type="dxa"/>
          </w:tcPr>
          <w:p w14:paraId="1CDDB02C" w14:textId="77777777" w:rsidR="00046184" w:rsidRPr="00F34502" w:rsidRDefault="00046184" w:rsidP="00B61CC9">
            <w:pPr>
              <w:pStyle w:val="Question"/>
              <w:keepNext/>
              <w:ind w:right="33" w:firstLine="0"/>
              <w:rPr>
                <w:rFonts w:ascii="Verdana" w:hAnsi="Verdana"/>
                <w:b/>
                <w:szCs w:val="18"/>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c>
          <w:tcPr>
            <w:tcW w:w="1486" w:type="dxa"/>
          </w:tcPr>
          <w:p w14:paraId="7FBC4EB7" w14:textId="77777777" w:rsidR="00046184" w:rsidRPr="00F34502" w:rsidRDefault="00046184" w:rsidP="00B61CC9">
            <w:pPr>
              <w:pStyle w:val="Question"/>
              <w:keepNext/>
              <w:ind w:right="317" w:firstLine="0"/>
              <w:rPr>
                <w:rFonts w:ascii="Verdana" w:hAnsi="Verdana"/>
                <w:b/>
                <w:szCs w:val="18"/>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c>
          <w:tcPr>
            <w:tcW w:w="1485" w:type="dxa"/>
          </w:tcPr>
          <w:p w14:paraId="7624AE4D" w14:textId="77777777" w:rsidR="00046184" w:rsidRPr="00F34502" w:rsidRDefault="00046184" w:rsidP="00B61CC9">
            <w:pPr>
              <w:pStyle w:val="Question"/>
              <w:keepNext/>
              <w:ind w:right="132" w:firstLine="0"/>
              <w:rPr>
                <w:rFonts w:ascii="Verdana" w:hAnsi="Verdana"/>
                <w:b/>
                <w:szCs w:val="18"/>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c>
          <w:tcPr>
            <w:tcW w:w="1486" w:type="dxa"/>
          </w:tcPr>
          <w:p w14:paraId="783FA87F" w14:textId="77777777" w:rsidR="00046184" w:rsidRPr="00F34502" w:rsidRDefault="00046184" w:rsidP="00B61CC9">
            <w:pPr>
              <w:pStyle w:val="Question"/>
              <w:keepNext/>
              <w:ind w:right="164" w:firstLine="0"/>
              <w:rPr>
                <w:rFonts w:ascii="Verdana" w:hAnsi="Verdana"/>
                <w:b/>
                <w:szCs w:val="18"/>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r>
      <w:tr w:rsidR="00046184" w:rsidRPr="00B61CC9" w14:paraId="51B303DD" w14:textId="77777777" w:rsidTr="00643B21">
        <w:tc>
          <w:tcPr>
            <w:tcW w:w="1985" w:type="dxa"/>
            <w:shd w:val="clear" w:color="auto" w:fill="D9D9D9" w:themeFill="background1" w:themeFillShade="D9"/>
          </w:tcPr>
          <w:p w14:paraId="746ED3B3" w14:textId="77777777" w:rsidR="00046184" w:rsidRPr="00B61CC9" w:rsidRDefault="00046184" w:rsidP="00B61CC9">
            <w:pPr>
              <w:pStyle w:val="Question"/>
              <w:keepNext/>
              <w:ind w:right="34" w:firstLine="0"/>
              <w:rPr>
                <w:rFonts w:ascii="Verdana" w:hAnsi="Verdana"/>
                <w:b/>
                <w:szCs w:val="18"/>
              </w:rPr>
            </w:pPr>
            <w:r w:rsidRPr="00B61CC9">
              <w:rPr>
                <w:rFonts w:ascii="Verdana" w:hAnsi="Verdana"/>
                <w:b/>
                <w:szCs w:val="18"/>
              </w:rPr>
              <w:t>Number of investors in the fund(s) that the applicant firm will manage</w:t>
            </w:r>
          </w:p>
        </w:tc>
        <w:tc>
          <w:tcPr>
            <w:tcW w:w="1485" w:type="dxa"/>
          </w:tcPr>
          <w:p w14:paraId="5ABC6E2A" w14:textId="77777777" w:rsidR="00046184" w:rsidRPr="00F34502" w:rsidRDefault="00046184" w:rsidP="00B61CC9">
            <w:pPr>
              <w:pStyle w:val="Question"/>
              <w:keepNext/>
              <w:ind w:right="33" w:firstLine="0"/>
              <w:rPr>
                <w:rFonts w:ascii="Verdana" w:hAnsi="Verdana"/>
                <w:b/>
                <w:szCs w:val="18"/>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c>
          <w:tcPr>
            <w:tcW w:w="1486" w:type="dxa"/>
          </w:tcPr>
          <w:p w14:paraId="09DB3015" w14:textId="77777777" w:rsidR="00046184" w:rsidRPr="00F34502" w:rsidRDefault="00046184" w:rsidP="00B61CC9">
            <w:pPr>
              <w:pStyle w:val="Question"/>
              <w:keepNext/>
              <w:ind w:right="317" w:firstLine="0"/>
              <w:rPr>
                <w:rFonts w:ascii="Verdana" w:hAnsi="Verdana"/>
                <w:b/>
                <w:szCs w:val="18"/>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c>
          <w:tcPr>
            <w:tcW w:w="1485" w:type="dxa"/>
          </w:tcPr>
          <w:p w14:paraId="38D03B8B" w14:textId="77777777" w:rsidR="00046184" w:rsidRPr="00F34502" w:rsidRDefault="00046184" w:rsidP="00B61CC9">
            <w:pPr>
              <w:pStyle w:val="Question"/>
              <w:keepNext/>
              <w:ind w:right="132" w:firstLine="0"/>
              <w:rPr>
                <w:rFonts w:ascii="Verdana" w:hAnsi="Verdana"/>
                <w:b/>
                <w:szCs w:val="18"/>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c>
          <w:tcPr>
            <w:tcW w:w="1486" w:type="dxa"/>
          </w:tcPr>
          <w:p w14:paraId="278919E4" w14:textId="77777777" w:rsidR="00046184" w:rsidRPr="00F34502" w:rsidRDefault="00046184" w:rsidP="00B61CC9">
            <w:pPr>
              <w:pStyle w:val="Question"/>
              <w:keepNext/>
              <w:ind w:right="164" w:firstLine="0"/>
              <w:rPr>
                <w:rFonts w:ascii="Verdana" w:hAnsi="Verdana"/>
                <w:b/>
                <w:szCs w:val="18"/>
              </w:rPr>
            </w:pPr>
            <w:r w:rsidRPr="00171052">
              <w:rPr>
                <w:rFonts w:ascii="Verdana" w:hAnsi="Verdana"/>
                <w:szCs w:val="18"/>
              </w:rPr>
              <w:fldChar w:fldCharType="begin">
                <w:ffData>
                  <w:name w:val="Text1"/>
                  <w:enabled/>
                  <w:calcOnExit w:val="0"/>
                  <w:textInput/>
                </w:ffData>
              </w:fldChar>
            </w:r>
            <w:r w:rsidRPr="00171052">
              <w:rPr>
                <w:rFonts w:ascii="Verdana" w:hAnsi="Verdana"/>
                <w:szCs w:val="18"/>
              </w:rPr>
              <w:instrText xml:space="preserve"> FORMTEXT </w:instrText>
            </w:r>
            <w:r w:rsidRPr="00171052">
              <w:rPr>
                <w:rFonts w:ascii="Verdana" w:hAnsi="Verdana"/>
                <w:szCs w:val="18"/>
              </w:rPr>
            </w:r>
            <w:r w:rsidRPr="00171052">
              <w:rPr>
                <w:rFonts w:ascii="Verdana" w:hAnsi="Verdana"/>
                <w:szCs w:val="18"/>
              </w:rPr>
              <w:fldChar w:fldCharType="separate"/>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noProof/>
                <w:szCs w:val="18"/>
              </w:rPr>
              <w:t> </w:t>
            </w:r>
            <w:r w:rsidRPr="00171052">
              <w:rPr>
                <w:rFonts w:ascii="Verdana" w:hAnsi="Verdana"/>
                <w:szCs w:val="18"/>
              </w:rPr>
              <w:fldChar w:fldCharType="end"/>
            </w:r>
          </w:p>
        </w:tc>
      </w:tr>
    </w:tbl>
    <w:p w14:paraId="5BA80C6D" w14:textId="77777777" w:rsidR="00950AFF" w:rsidRPr="00726C61" w:rsidRDefault="00950AFF" w:rsidP="00950AFF">
      <w:pPr>
        <w:autoSpaceDE w:val="0"/>
        <w:autoSpaceDN w:val="0"/>
        <w:adjustRightInd w:val="0"/>
        <w:spacing w:line="240" w:lineRule="auto"/>
        <w:rPr>
          <w:rFonts w:ascii="ArialMT" w:hAnsi="ArialMT" w:cs="ArialMT"/>
          <w:highlight w:val="green"/>
        </w:rPr>
      </w:pPr>
    </w:p>
    <w:p w14:paraId="58F194F4" w14:textId="75F47F7C" w:rsidR="00950AFF" w:rsidRPr="00726C61" w:rsidRDefault="00950AFF" w:rsidP="00950AFF">
      <w:pPr>
        <w:pStyle w:val="Question"/>
        <w:keepNext/>
        <w:rPr>
          <w:rFonts w:ascii="Verdana" w:hAnsi="Verdana"/>
          <w:b/>
        </w:rPr>
      </w:pPr>
      <w:r w:rsidRPr="00726C61">
        <w:rPr>
          <w:rFonts w:ascii="Verdana" w:hAnsi="Verdana"/>
          <w:b/>
        </w:rPr>
        <w:tab/>
        <w:t>5.</w:t>
      </w:r>
      <w:r w:rsidR="00DD655B">
        <w:rPr>
          <w:rFonts w:ascii="Verdana" w:hAnsi="Verdana"/>
          <w:b/>
        </w:rPr>
        <w:t>4</w:t>
      </w:r>
      <w:r w:rsidRPr="00726C61">
        <w:rPr>
          <w:rFonts w:ascii="Verdana" w:hAnsi="Verdana"/>
          <w:b/>
        </w:rPr>
        <w:tab/>
        <w:t>Is the applicant firm currently trading?</w:t>
      </w:r>
    </w:p>
    <w:p w14:paraId="46EC28EF" w14:textId="65D06165" w:rsidR="00950AFF" w:rsidRPr="00606E84" w:rsidRDefault="00950AFF" w:rsidP="00950AFF">
      <w:pPr>
        <w:keepNext/>
        <w:tabs>
          <w:tab w:val="right" w:pos="624"/>
          <w:tab w:val="left" w:pos="709"/>
        </w:tabs>
        <w:rPr>
          <w:rFonts w:ascii="Verdana" w:hAnsi="Verdana"/>
          <w:sz w:val="18"/>
          <w:szCs w:val="18"/>
        </w:rPr>
      </w:pPr>
      <w:r w:rsidRPr="00606E84">
        <w:rPr>
          <w:rFonts w:ascii="Verdana" w:hAnsi="Verdana"/>
          <w:sz w:val="18"/>
          <w:szCs w:val="18"/>
        </w:rPr>
        <w:fldChar w:fldCharType="begin"/>
      </w:r>
      <w:r w:rsidRPr="00606E84">
        <w:rPr>
          <w:rFonts w:ascii="Verdana" w:hAnsi="Verdana"/>
          <w:sz w:val="18"/>
          <w:szCs w:val="18"/>
        </w:rPr>
        <w:instrText xml:space="preserve"> FORMCHECKBOX </w:instrText>
      </w:r>
      <w:r w:rsidRPr="00606E84">
        <w:rPr>
          <w:rFonts w:ascii="Verdana" w:hAnsi="Verdana"/>
          <w:sz w:val="18"/>
          <w:szCs w:val="18"/>
        </w:rPr>
        <w:fldChar w:fldCharType="separate"/>
      </w:r>
      <w:r w:rsidRPr="00606E84">
        <w:rPr>
          <w:rFonts w:ascii="Verdana" w:hAnsi="Verdana"/>
          <w:sz w:val="18"/>
          <w:szCs w:val="18"/>
        </w:rPr>
        <w:fldChar w:fldCharType="end"/>
      </w:r>
      <w:r w:rsidRPr="00606E84">
        <w:rPr>
          <w:rFonts w:ascii="Verdana" w:hAnsi="Verdana"/>
          <w:sz w:val="18"/>
          <w:szCs w:val="18"/>
        </w:rPr>
        <w:fldChar w:fldCharType="begin">
          <w:ffData>
            <w:name w:val="Check53"/>
            <w:enabled/>
            <w:calcOnExit w:val="0"/>
            <w:checkBox>
              <w:sizeAuto/>
              <w:default w:val="0"/>
            </w:checkBox>
          </w:ffData>
        </w:fldChar>
      </w:r>
      <w:r w:rsidRPr="00606E84">
        <w:rPr>
          <w:rFonts w:ascii="Verdana" w:hAnsi="Verdana"/>
          <w:sz w:val="18"/>
          <w:szCs w:val="18"/>
        </w:rPr>
        <w:instrText xml:space="preserve"> FORMCHECKBOX </w:instrText>
      </w:r>
      <w:r w:rsidRPr="00606E84">
        <w:rPr>
          <w:rFonts w:ascii="Verdana" w:hAnsi="Verdana"/>
          <w:sz w:val="18"/>
          <w:szCs w:val="18"/>
        </w:rPr>
      </w:r>
      <w:r w:rsidRPr="00606E84">
        <w:rPr>
          <w:rFonts w:ascii="Verdana" w:hAnsi="Verdana"/>
          <w:sz w:val="18"/>
          <w:szCs w:val="18"/>
        </w:rPr>
        <w:fldChar w:fldCharType="separate"/>
      </w:r>
      <w:r w:rsidRPr="00606E84">
        <w:rPr>
          <w:rFonts w:ascii="Verdana" w:hAnsi="Verdana"/>
          <w:sz w:val="18"/>
          <w:szCs w:val="18"/>
        </w:rPr>
        <w:fldChar w:fldCharType="end"/>
      </w:r>
      <w:r>
        <w:rPr>
          <w:rFonts w:ascii="Verdana" w:hAnsi="Verdana"/>
          <w:sz w:val="18"/>
          <w:szCs w:val="18"/>
        </w:rPr>
        <w:t xml:space="preserve"> No </w:t>
      </w:r>
      <w:r w:rsidRPr="00606E84">
        <w:rPr>
          <w:rFonts w:ascii="Webdings" w:eastAsia="Webdings" w:hAnsi="Webdings" w:cs="Webdings"/>
          <w:sz w:val="18"/>
          <w:szCs w:val="18"/>
        </w:rPr>
        <w:t>4</w:t>
      </w:r>
      <w:r w:rsidR="00AB77CA">
        <w:rPr>
          <w:rFonts w:ascii="Verdana" w:hAnsi="Verdana"/>
          <w:sz w:val="18"/>
          <w:szCs w:val="18"/>
        </w:rPr>
        <w:t xml:space="preserve">Continue to </w:t>
      </w:r>
      <w:r w:rsidR="003E5E9D">
        <w:rPr>
          <w:rFonts w:ascii="Verdana" w:hAnsi="Verdana"/>
          <w:sz w:val="18"/>
          <w:szCs w:val="18"/>
        </w:rPr>
        <w:t>Section 6</w:t>
      </w:r>
    </w:p>
    <w:p w14:paraId="6CEB3FEC" w14:textId="51DF9F3A" w:rsidR="00950AFF" w:rsidRPr="00606E84" w:rsidRDefault="00950AFF" w:rsidP="00950AFF">
      <w:pPr>
        <w:keepNext/>
        <w:tabs>
          <w:tab w:val="right" w:pos="624"/>
          <w:tab w:val="left" w:pos="709"/>
        </w:tabs>
        <w:rPr>
          <w:rFonts w:ascii="Verdana" w:hAnsi="Verdana"/>
          <w:sz w:val="18"/>
          <w:szCs w:val="18"/>
        </w:rPr>
      </w:pPr>
      <w:r w:rsidRPr="00606E84">
        <w:rPr>
          <w:rFonts w:ascii="Verdana" w:hAnsi="Verdana"/>
          <w:sz w:val="18"/>
          <w:szCs w:val="18"/>
        </w:rPr>
        <w:fldChar w:fldCharType="begin">
          <w:ffData>
            <w:name w:val="Check53"/>
            <w:enabled/>
            <w:calcOnExit w:val="0"/>
            <w:checkBox>
              <w:sizeAuto/>
              <w:default w:val="0"/>
            </w:checkBox>
          </w:ffData>
        </w:fldChar>
      </w:r>
      <w:r w:rsidRPr="00606E84">
        <w:rPr>
          <w:rFonts w:ascii="Verdana" w:hAnsi="Verdana"/>
          <w:sz w:val="18"/>
          <w:szCs w:val="18"/>
        </w:rPr>
        <w:instrText xml:space="preserve"> FORMCHECKBOX </w:instrText>
      </w:r>
      <w:r w:rsidRPr="00606E84">
        <w:rPr>
          <w:rFonts w:ascii="Verdana" w:hAnsi="Verdana"/>
          <w:sz w:val="18"/>
          <w:szCs w:val="18"/>
        </w:rPr>
      </w:r>
      <w:r w:rsidRPr="00606E84">
        <w:rPr>
          <w:rFonts w:ascii="Verdana" w:hAnsi="Verdana"/>
          <w:sz w:val="18"/>
          <w:szCs w:val="18"/>
        </w:rPr>
        <w:fldChar w:fldCharType="separate"/>
      </w:r>
      <w:r w:rsidRPr="00606E84">
        <w:rPr>
          <w:rFonts w:ascii="Verdana" w:hAnsi="Verdana"/>
          <w:sz w:val="18"/>
          <w:szCs w:val="18"/>
        </w:rPr>
        <w:fldChar w:fldCharType="end"/>
      </w:r>
      <w:r w:rsidRPr="00606E84">
        <w:rPr>
          <w:rFonts w:ascii="Verdana" w:hAnsi="Verdana"/>
          <w:sz w:val="18"/>
          <w:szCs w:val="18"/>
        </w:rPr>
        <w:t xml:space="preserve"> Yes</w:t>
      </w:r>
      <w:r w:rsidRPr="00606E84">
        <w:rPr>
          <w:rFonts w:ascii="Verdana" w:hAnsi="Verdana"/>
          <w:sz w:val="18"/>
          <w:szCs w:val="18"/>
        </w:rPr>
        <w:tab/>
      </w:r>
      <w:r w:rsidRPr="00606E84">
        <w:rPr>
          <w:rFonts w:ascii="Webdings" w:eastAsia="Webdings" w:hAnsi="Webdings" w:cs="Webdings"/>
          <w:sz w:val="18"/>
          <w:szCs w:val="18"/>
        </w:rPr>
        <w:t>4</w:t>
      </w:r>
      <w:r w:rsidRPr="00606E84">
        <w:rPr>
          <w:rFonts w:ascii="Verdana" w:hAnsi="Verdana"/>
          <w:sz w:val="18"/>
          <w:szCs w:val="18"/>
        </w:rPr>
        <w:t xml:space="preserve">You must provide the applicant firm’s end of year accounts for the last </w:t>
      </w:r>
      <w:r w:rsidR="00D06732">
        <w:rPr>
          <w:rFonts w:ascii="Verdana" w:hAnsi="Verdana"/>
          <w:sz w:val="18"/>
          <w:szCs w:val="18"/>
        </w:rPr>
        <w:t>3</w:t>
      </w:r>
      <w:r w:rsidR="00D06732" w:rsidRPr="00606E84">
        <w:rPr>
          <w:rFonts w:ascii="Verdana" w:hAnsi="Verdana"/>
          <w:sz w:val="18"/>
          <w:szCs w:val="18"/>
        </w:rPr>
        <w:t xml:space="preserve"> </w:t>
      </w:r>
      <w:r w:rsidRPr="00606E84">
        <w:rPr>
          <w:rFonts w:ascii="Verdana" w:hAnsi="Verdana"/>
          <w:sz w:val="18"/>
          <w:szCs w:val="18"/>
        </w:rPr>
        <w:t>years</w:t>
      </w:r>
      <w:r>
        <w:rPr>
          <w:rFonts w:ascii="Verdana" w:hAnsi="Verdana"/>
          <w:sz w:val="18"/>
          <w:szCs w:val="18"/>
        </w:rPr>
        <w:t xml:space="preserve"> or since the beginning of the activity</w:t>
      </w:r>
      <w:r w:rsidRPr="00606E84">
        <w:rPr>
          <w:rFonts w:ascii="Verdana" w:hAnsi="Verdana"/>
          <w:sz w:val="18"/>
          <w:szCs w:val="18"/>
        </w:rPr>
        <w:t xml:space="preserve">. This should include the following: </w:t>
      </w:r>
    </w:p>
    <w:p w14:paraId="18003E8B" w14:textId="77777777" w:rsidR="00F7491E" w:rsidRDefault="00F7491E" w:rsidP="00950AFF">
      <w:pPr>
        <w:keepNext/>
        <w:tabs>
          <w:tab w:val="right" w:pos="-142"/>
          <w:tab w:val="left" w:pos="284"/>
          <w:tab w:val="right" w:pos="624"/>
          <w:tab w:val="left" w:pos="709"/>
        </w:tabs>
        <w:spacing w:before="20" w:after="20" w:line="220" w:lineRule="exact"/>
        <w:ind w:left="360" w:right="731"/>
        <w:outlineLvl w:val="0"/>
        <w:rPr>
          <w:rFonts w:ascii="Verdana" w:hAnsi="Verdana"/>
          <w:sz w:val="18"/>
          <w:szCs w:val="18"/>
        </w:rPr>
      </w:pPr>
    </w:p>
    <w:p w14:paraId="5C6C0D12" w14:textId="77777777" w:rsidR="00950AFF" w:rsidRDefault="00950AFF" w:rsidP="00950AFF">
      <w:pPr>
        <w:keepNext/>
        <w:tabs>
          <w:tab w:val="right" w:pos="-142"/>
          <w:tab w:val="left" w:pos="284"/>
          <w:tab w:val="right" w:pos="624"/>
          <w:tab w:val="left" w:pos="709"/>
        </w:tabs>
        <w:spacing w:before="20" w:after="20" w:line="220" w:lineRule="exact"/>
        <w:ind w:left="360" w:right="731"/>
        <w:outlineLvl w:val="0"/>
        <w:rPr>
          <w:rFonts w:ascii="Verdana" w:hAnsi="Verdana"/>
          <w:sz w:val="18"/>
          <w:szCs w:val="18"/>
        </w:rPr>
      </w:pPr>
      <w:r>
        <w:rPr>
          <w:rFonts w:ascii="Verdana" w:hAnsi="Verdana"/>
          <w:sz w:val="18"/>
          <w:szCs w:val="18"/>
        </w:rPr>
        <w:t>Balance Sheet</w:t>
      </w: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sidRPr="00606E84">
        <w:rPr>
          <w:rFonts w:ascii="Verdana" w:hAnsi="Verdana"/>
          <w:sz w:val="18"/>
          <w:szCs w:val="18"/>
        </w:rPr>
        <w:fldChar w:fldCharType="begin">
          <w:ffData>
            <w:name w:val="Check53"/>
            <w:enabled/>
            <w:calcOnExit w:val="0"/>
            <w:checkBox>
              <w:sizeAuto/>
              <w:default w:val="0"/>
            </w:checkBox>
          </w:ffData>
        </w:fldChar>
      </w:r>
      <w:r w:rsidRPr="00606E84">
        <w:rPr>
          <w:rFonts w:ascii="Verdana" w:hAnsi="Verdana"/>
          <w:sz w:val="18"/>
          <w:szCs w:val="18"/>
        </w:rPr>
        <w:instrText xml:space="preserve"> FORMCHECKBOX </w:instrText>
      </w:r>
      <w:r w:rsidRPr="00606E84">
        <w:rPr>
          <w:rFonts w:ascii="Verdana" w:hAnsi="Verdana"/>
          <w:sz w:val="18"/>
          <w:szCs w:val="18"/>
        </w:rPr>
      </w:r>
      <w:r w:rsidRPr="00606E84">
        <w:rPr>
          <w:rFonts w:ascii="Verdana" w:hAnsi="Verdana"/>
          <w:sz w:val="18"/>
          <w:szCs w:val="18"/>
        </w:rPr>
        <w:fldChar w:fldCharType="separate"/>
      </w:r>
      <w:r w:rsidRPr="00606E84">
        <w:rPr>
          <w:rFonts w:ascii="Verdana" w:hAnsi="Verdana"/>
          <w:sz w:val="18"/>
          <w:szCs w:val="18"/>
        </w:rPr>
        <w:fldChar w:fldCharType="end"/>
      </w:r>
      <w:r w:rsidRPr="00606E84">
        <w:rPr>
          <w:rFonts w:ascii="Verdana" w:hAnsi="Verdana"/>
          <w:sz w:val="18"/>
          <w:szCs w:val="18"/>
        </w:rPr>
        <w:t xml:space="preserve"> Attached</w:t>
      </w:r>
    </w:p>
    <w:p w14:paraId="383E5CAE" w14:textId="77777777" w:rsidR="00950AFF" w:rsidRDefault="00950AFF" w:rsidP="00950AFF">
      <w:pPr>
        <w:keepNext/>
        <w:tabs>
          <w:tab w:val="right" w:pos="-142"/>
          <w:tab w:val="left" w:pos="284"/>
          <w:tab w:val="right" w:pos="624"/>
          <w:tab w:val="left" w:pos="709"/>
        </w:tabs>
        <w:spacing w:before="20" w:after="20" w:line="220" w:lineRule="exact"/>
        <w:ind w:left="360" w:right="731"/>
        <w:outlineLvl w:val="0"/>
        <w:rPr>
          <w:rFonts w:ascii="Verdana" w:hAnsi="Verdana"/>
          <w:sz w:val="18"/>
          <w:szCs w:val="18"/>
        </w:rPr>
      </w:pPr>
      <w:r>
        <w:rPr>
          <w:rFonts w:ascii="Verdana" w:hAnsi="Verdana"/>
          <w:sz w:val="18"/>
          <w:szCs w:val="18"/>
        </w:rPr>
        <w:t>Profit and Loss accounts</w:t>
      </w: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sidRPr="00606E84">
        <w:rPr>
          <w:rFonts w:ascii="Verdana" w:hAnsi="Verdana"/>
          <w:sz w:val="18"/>
          <w:szCs w:val="18"/>
        </w:rPr>
        <w:fldChar w:fldCharType="begin">
          <w:ffData>
            <w:name w:val="Check53"/>
            <w:enabled/>
            <w:calcOnExit w:val="0"/>
            <w:checkBox>
              <w:sizeAuto/>
              <w:default w:val="0"/>
            </w:checkBox>
          </w:ffData>
        </w:fldChar>
      </w:r>
      <w:r w:rsidRPr="00606E84">
        <w:rPr>
          <w:rFonts w:ascii="Verdana" w:hAnsi="Verdana"/>
          <w:sz w:val="18"/>
          <w:szCs w:val="18"/>
        </w:rPr>
        <w:instrText xml:space="preserve"> FORMCHECKBOX </w:instrText>
      </w:r>
      <w:r w:rsidRPr="00606E84">
        <w:rPr>
          <w:rFonts w:ascii="Verdana" w:hAnsi="Verdana"/>
          <w:sz w:val="18"/>
          <w:szCs w:val="18"/>
        </w:rPr>
      </w:r>
      <w:r w:rsidRPr="00606E84">
        <w:rPr>
          <w:rFonts w:ascii="Verdana" w:hAnsi="Verdana"/>
          <w:sz w:val="18"/>
          <w:szCs w:val="18"/>
        </w:rPr>
        <w:fldChar w:fldCharType="separate"/>
      </w:r>
      <w:r w:rsidRPr="00606E84">
        <w:rPr>
          <w:rFonts w:ascii="Verdana" w:hAnsi="Verdana"/>
          <w:sz w:val="18"/>
          <w:szCs w:val="18"/>
        </w:rPr>
        <w:fldChar w:fldCharType="end"/>
      </w:r>
      <w:r w:rsidRPr="00606E84">
        <w:rPr>
          <w:rFonts w:ascii="Verdana" w:hAnsi="Verdana"/>
          <w:sz w:val="18"/>
          <w:szCs w:val="18"/>
        </w:rPr>
        <w:t xml:space="preserve"> Attached</w:t>
      </w:r>
    </w:p>
    <w:p w14:paraId="4B7663B0" w14:textId="77777777" w:rsidR="00950AFF" w:rsidRDefault="00AF38B1" w:rsidP="00950AFF">
      <w:pPr>
        <w:keepNext/>
        <w:tabs>
          <w:tab w:val="right" w:pos="-142"/>
          <w:tab w:val="left" w:pos="284"/>
          <w:tab w:val="right" w:pos="624"/>
          <w:tab w:val="left" w:pos="709"/>
        </w:tabs>
        <w:spacing w:before="20" w:after="20" w:line="220" w:lineRule="exact"/>
        <w:ind w:left="360" w:right="731"/>
        <w:outlineLvl w:val="0"/>
        <w:rPr>
          <w:rFonts w:ascii="Verdana" w:hAnsi="Verdana"/>
          <w:sz w:val="18"/>
          <w:szCs w:val="18"/>
        </w:rPr>
      </w:pPr>
      <w:r>
        <w:rPr>
          <w:rFonts w:ascii="Verdana" w:hAnsi="Verdana"/>
          <w:sz w:val="18"/>
          <w:szCs w:val="18"/>
        </w:rPr>
        <w:t>Audited a</w:t>
      </w:r>
      <w:r w:rsidR="00950AFF">
        <w:rPr>
          <w:rFonts w:ascii="Verdana" w:hAnsi="Verdana"/>
          <w:sz w:val="18"/>
          <w:szCs w:val="18"/>
        </w:rPr>
        <w:t xml:space="preserve">nnual reports </w:t>
      </w:r>
      <w:r w:rsidR="00950AFF">
        <w:rPr>
          <w:rFonts w:ascii="Verdana" w:hAnsi="Verdana"/>
          <w:sz w:val="18"/>
          <w:szCs w:val="18"/>
        </w:rPr>
        <w:tab/>
      </w:r>
      <w:r w:rsidR="00950AFF">
        <w:rPr>
          <w:rFonts w:ascii="Verdana" w:hAnsi="Verdana"/>
          <w:sz w:val="18"/>
          <w:szCs w:val="18"/>
        </w:rPr>
        <w:tab/>
      </w:r>
      <w:r w:rsidR="00950AFF">
        <w:rPr>
          <w:rFonts w:ascii="Verdana" w:hAnsi="Verdana"/>
          <w:sz w:val="18"/>
          <w:szCs w:val="18"/>
        </w:rPr>
        <w:tab/>
      </w:r>
      <w:r w:rsidR="00950AFF">
        <w:rPr>
          <w:rFonts w:ascii="Verdana" w:hAnsi="Verdana"/>
          <w:sz w:val="18"/>
          <w:szCs w:val="18"/>
        </w:rPr>
        <w:tab/>
      </w:r>
      <w:r w:rsidR="00950AFF">
        <w:rPr>
          <w:rFonts w:ascii="Verdana" w:hAnsi="Verdana"/>
          <w:sz w:val="18"/>
          <w:szCs w:val="18"/>
        </w:rPr>
        <w:tab/>
      </w:r>
      <w:r w:rsidR="00950AFF" w:rsidRPr="00606E84">
        <w:rPr>
          <w:rFonts w:ascii="Verdana" w:hAnsi="Verdana"/>
          <w:sz w:val="18"/>
          <w:szCs w:val="18"/>
        </w:rPr>
        <w:fldChar w:fldCharType="begin">
          <w:ffData>
            <w:name w:val="Check53"/>
            <w:enabled/>
            <w:calcOnExit w:val="0"/>
            <w:checkBox>
              <w:sizeAuto/>
              <w:default w:val="0"/>
            </w:checkBox>
          </w:ffData>
        </w:fldChar>
      </w:r>
      <w:r w:rsidR="00950AFF" w:rsidRPr="00606E84">
        <w:rPr>
          <w:rFonts w:ascii="Verdana" w:hAnsi="Verdana"/>
          <w:sz w:val="18"/>
          <w:szCs w:val="18"/>
        </w:rPr>
        <w:instrText xml:space="preserve"> FORMCHECKBOX </w:instrText>
      </w:r>
      <w:r w:rsidR="00950AFF" w:rsidRPr="00606E84">
        <w:rPr>
          <w:rFonts w:ascii="Verdana" w:hAnsi="Verdana"/>
          <w:sz w:val="18"/>
          <w:szCs w:val="18"/>
        </w:rPr>
      </w:r>
      <w:r w:rsidR="00950AFF" w:rsidRPr="00606E84">
        <w:rPr>
          <w:rFonts w:ascii="Verdana" w:hAnsi="Verdana"/>
          <w:sz w:val="18"/>
          <w:szCs w:val="18"/>
        </w:rPr>
        <w:fldChar w:fldCharType="separate"/>
      </w:r>
      <w:r w:rsidR="00950AFF" w:rsidRPr="00606E84">
        <w:rPr>
          <w:rFonts w:ascii="Verdana" w:hAnsi="Verdana"/>
          <w:sz w:val="18"/>
          <w:szCs w:val="18"/>
        </w:rPr>
        <w:fldChar w:fldCharType="end"/>
      </w:r>
      <w:r w:rsidR="00950AFF" w:rsidRPr="00606E84">
        <w:rPr>
          <w:rFonts w:ascii="Verdana" w:hAnsi="Verdana"/>
          <w:sz w:val="18"/>
          <w:szCs w:val="18"/>
        </w:rPr>
        <w:t xml:space="preserve"> Attached</w:t>
      </w:r>
    </w:p>
    <w:p w14:paraId="17DB4708" w14:textId="77777777" w:rsidR="004972BA" w:rsidRDefault="004972BA" w:rsidP="00950AFF">
      <w:pPr>
        <w:keepNext/>
        <w:tabs>
          <w:tab w:val="right" w:pos="-142"/>
          <w:tab w:val="left" w:pos="284"/>
          <w:tab w:val="right" w:pos="624"/>
          <w:tab w:val="left" w:pos="709"/>
        </w:tabs>
        <w:spacing w:before="20" w:after="20" w:line="220" w:lineRule="exact"/>
        <w:ind w:left="360" w:right="731"/>
        <w:outlineLvl w:val="0"/>
        <w:rPr>
          <w:rFonts w:ascii="Verdana" w:hAnsi="Verdana"/>
          <w:sz w:val="18"/>
          <w:szCs w:val="18"/>
        </w:rPr>
      </w:pP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Pr>
          <w:rFonts w:ascii="Verdana" w:hAnsi="Verdana"/>
          <w:sz w:val="18"/>
          <w:szCs w:val="18"/>
        </w:rPr>
        <w:tab/>
      </w:r>
      <w:r w:rsidRPr="00606E84">
        <w:rPr>
          <w:rFonts w:ascii="Verdana" w:hAnsi="Verdana"/>
          <w:sz w:val="18"/>
          <w:szCs w:val="18"/>
        </w:rPr>
        <w:fldChar w:fldCharType="begin">
          <w:ffData>
            <w:name w:val="Check53"/>
            <w:enabled/>
            <w:calcOnExit w:val="0"/>
            <w:checkBox>
              <w:sizeAuto/>
              <w:default w:val="0"/>
            </w:checkBox>
          </w:ffData>
        </w:fldChar>
      </w:r>
      <w:r w:rsidRPr="00606E84">
        <w:rPr>
          <w:rFonts w:ascii="Verdana" w:hAnsi="Verdana"/>
          <w:sz w:val="18"/>
          <w:szCs w:val="18"/>
        </w:rPr>
        <w:instrText xml:space="preserve"> FORMCHECKBOX </w:instrText>
      </w:r>
      <w:r w:rsidRPr="00606E84">
        <w:rPr>
          <w:rFonts w:ascii="Verdana" w:hAnsi="Verdana"/>
          <w:sz w:val="18"/>
          <w:szCs w:val="18"/>
        </w:rPr>
      </w:r>
      <w:r w:rsidRPr="00606E84">
        <w:rPr>
          <w:rFonts w:ascii="Verdana" w:hAnsi="Verdana"/>
          <w:sz w:val="18"/>
          <w:szCs w:val="18"/>
        </w:rPr>
        <w:fldChar w:fldCharType="separate"/>
      </w:r>
      <w:r w:rsidRPr="00606E84">
        <w:rPr>
          <w:rFonts w:ascii="Verdana" w:hAnsi="Verdana"/>
          <w:sz w:val="18"/>
          <w:szCs w:val="18"/>
        </w:rPr>
        <w:fldChar w:fldCharType="end"/>
      </w:r>
      <w:r w:rsidRPr="00606E84">
        <w:rPr>
          <w:rFonts w:ascii="Verdana" w:hAnsi="Verdana"/>
          <w:sz w:val="18"/>
          <w:szCs w:val="18"/>
        </w:rPr>
        <w:t xml:space="preserve"> </w:t>
      </w:r>
      <w:r>
        <w:rPr>
          <w:rFonts w:ascii="Verdana" w:hAnsi="Verdana"/>
          <w:sz w:val="18"/>
          <w:szCs w:val="18"/>
        </w:rPr>
        <w:t>N/A</w:t>
      </w:r>
    </w:p>
    <w:p w14:paraId="5240CD8E" w14:textId="0AC98A79" w:rsidR="00BB12A8" w:rsidRDefault="00950AFF" w:rsidP="00950AFF">
      <w:pPr>
        <w:keepNext/>
        <w:tabs>
          <w:tab w:val="right" w:pos="-142"/>
          <w:tab w:val="left" w:pos="284"/>
          <w:tab w:val="right" w:pos="624"/>
          <w:tab w:val="left" w:pos="709"/>
        </w:tabs>
        <w:spacing w:before="20" w:after="20" w:line="220" w:lineRule="exact"/>
        <w:ind w:left="360" w:right="731"/>
        <w:outlineLvl w:val="0"/>
        <w:rPr>
          <w:rFonts w:ascii="Verdana" w:hAnsi="Verdana"/>
          <w:sz w:val="18"/>
          <w:szCs w:val="18"/>
        </w:rPr>
      </w:pPr>
      <w:r>
        <w:rPr>
          <w:rFonts w:ascii="Verdana" w:hAnsi="Verdana"/>
          <w:sz w:val="18"/>
          <w:szCs w:val="18"/>
        </w:rPr>
        <w:t xml:space="preserve">A report by the company auditor of the last </w:t>
      </w:r>
      <w:r w:rsidR="00D06732">
        <w:rPr>
          <w:rFonts w:ascii="Verdana" w:hAnsi="Verdana"/>
          <w:sz w:val="18"/>
          <w:szCs w:val="18"/>
        </w:rPr>
        <w:t xml:space="preserve">3 </w:t>
      </w:r>
      <w:r>
        <w:rPr>
          <w:rFonts w:ascii="Verdana" w:hAnsi="Verdana"/>
          <w:sz w:val="18"/>
          <w:szCs w:val="18"/>
        </w:rPr>
        <w:t>years</w:t>
      </w:r>
      <w:r w:rsidR="002207E6">
        <w:rPr>
          <w:rFonts w:ascii="Verdana" w:hAnsi="Verdana"/>
          <w:sz w:val="18"/>
          <w:szCs w:val="18"/>
        </w:rPr>
        <w:tab/>
      </w:r>
      <w:r w:rsidR="002207E6">
        <w:rPr>
          <w:rFonts w:ascii="Verdana" w:hAnsi="Verdana"/>
          <w:sz w:val="18"/>
          <w:szCs w:val="18"/>
        </w:rPr>
        <w:tab/>
      </w:r>
      <w:r w:rsidR="002207E6" w:rsidRPr="00606E84">
        <w:rPr>
          <w:rFonts w:ascii="Verdana" w:hAnsi="Verdana"/>
          <w:sz w:val="18"/>
          <w:szCs w:val="18"/>
        </w:rPr>
        <w:fldChar w:fldCharType="begin">
          <w:ffData>
            <w:name w:val="Check53"/>
            <w:enabled/>
            <w:calcOnExit w:val="0"/>
            <w:checkBox>
              <w:sizeAuto/>
              <w:default w:val="0"/>
            </w:checkBox>
          </w:ffData>
        </w:fldChar>
      </w:r>
      <w:r w:rsidR="002207E6" w:rsidRPr="00606E84">
        <w:rPr>
          <w:rFonts w:ascii="Verdana" w:hAnsi="Verdana"/>
          <w:sz w:val="18"/>
          <w:szCs w:val="18"/>
        </w:rPr>
        <w:instrText xml:space="preserve"> FORMCHECKBOX </w:instrText>
      </w:r>
      <w:r w:rsidR="002207E6" w:rsidRPr="00606E84">
        <w:rPr>
          <w:rFonts w:ascii="Verdana" w:hAnsi="Verdana"/>
          <w:sz w:val="18"/>
          <w:szCs w:val="18"/>
        </w:rPr>
      </w:r>
      <w:r w:rsidR="002207E6" w:rsidRPr="00606E84">
        <w:rPr>
          <w:rFonts w:ascii="Verdana" w:hAnsi="Verdana"/>
          <w:sz w:val="18"/>
          <w:szCs w:val="18"/>
        </w:rPr>
        <w:fldChar w:fldCharType="separate"/>
      </w:r>
      <w:r w:rsidR="002207E6" w:rsidRPr="00606E84">
        <w:rPr>
          <w:rFonts w:ascii="Verdana" w:hAnsi="Verdana"/>
          <w:sz w:val="18"/>
          <w:szCs w:val="18"/>
        </w:rPr>
        <w:fldChar w:fldCharType="end"/>
      </w:r>
      <w:r w:rsidR="002207E6" w:rsidRPr="00606E84">
        <w:rPr>
          <w:rFonts w:ascii="Verdana" w:hAnsi="Verdana"/>
          <w:sz w:val="18"/>
          <w:szCs w:val="18"/>
        </w:rPr>
        <w:t xml:space="preserve"> Attached</w:t>
      </w:r>
    </w:p>
    <w:p w14:paraId="1B1A9DA6" w14:textId="77777777" w:rsidR="00950AFF" w:rsidRDefault="00BB12A8" w:rsidP="00CA414A">
      <w:pPr>
        <w:keepNext/>
        <w:tabs>
          <w:tab w:val="right" w:pos="-142"/>
          <w:tab w:val="left" w:pos="284"/>
          <w:tab w:val="right" w:pos="624"/>
          <w:tab w:val="left" w:pos="709"/>
        </w:tabs>
        <w:spacing w:before="20" w:after="20" w:line="220" w:lineRule="exact"/>
        <w:ind w:right="731"/>
        <w:outlineLvl w:val="0"/>
        <w:rPr>
          <w:rFonts w:ascii="Verdana" w:hAnsi="Verdana"/>
          <w:sz w:val="18"/>
          <w:szCs w:val="18"/>
        </w:rPr>
      </w:pPr>
      <w:r>
        <w:rPr>
          <w:rFonts w:ascii="Verdana" w:hAnsi="Verdana"/>
          <w:sz w:val="18"/>
          <w:szCs w:val="18"/>
        </w:rPr>
        <w:tab/>
      </w:r>
      <w:r w:rsidR="00266261">
        <w:rPr>
          <w:rFonts w:ascii="Verdana" w:hAnsi="Verdana"/>
          <w:sz w:val="18"/>
          <w:szCs w:val="18"/>
        </w:rPr>
        <w:t xml:space="preserve"> or since the beginning of the activity </w:t>
      </w:r>
      <w:r w:rsidR="00266261">
        <w:rPr>
          <w:rFonts w:ascii="Verdana" w:hAnsi="Verdana"/>
          <w:sz w:val="18"/>
          <w:szCs w:val="18"/>
        </w:rPr>
        <w:tab/>
      </w:r>
      <w:r w:rsidR="00266261">
        <w:rPr>
          <w:rFonts w:ascii="Verdana" w:hAnsi="Verdana"/>
          <w:sz w:val="18"/>
          <w:szCs w:val="18"/>
        </w:rPr>
        <w:tab/>
      </w:r>
      <w:r w:rsidR="00266261">
        <w:rPr>
          <w:rFonts w:ascii="Verdana" w:hAnsi="Verdana"/>
          <w:sz w:val="18"/>
          <w:szCs w:val="18"/>
        </w:rPr>
        <w:tab/>
      </w:r>
      <w:r w:rsidR="002207E6" w:rsidRPr="00606E84">
        <w:rPr>
          <w:rFonts w:ascii="Verdana" w:hAnsi="Verdana"/>
          <w:sz w:val="18"/>
          <w:szCs w:val="18"/>
        </w:rPr>
        <w:fldChar w:fldCharType="begin">
          <w:ffData>
            <w:name w:val="Check53"/>
            <w:enabled/>
            <w:calcOnExit w:val="0"/>
            <w:checkBox>
              <w:sizeAuto/>
              <w:default w:val="0"/>
            </w:checkBox>
          </w:ffData>
        </w:fldChar>
      </w:r>
      <w:r w:rsidR="002207E6" w:rsidRPr="00606E84">
        <w:rPr>
          <w:rFonts w:ascii="Verdana" w:hAnsi="Verdana"/>
          <w:sz w:val="18"/>
          <w:szCs w:val="18"/>
        </w:rPr>
        <w:instrText xml:space="preserve"> FORMCHECKBOX </w:instrText>
      </w:r>
      <w:r w:rsidR="002207E6" w:rsidRPr="00606E84">
        <w:rPr>
          <w:rFonts w:ascii="Verdana" w:hAnsi="Verdana"/>
          <w:sz w:val="18"/>
          <w:szCs w:val="18"/>
        </w:rPr>
      </w:r>
      <w:r w:rsidR="002207E6" w:rsidRPr="00606E84">
        <w:rPr>
          <w:rFonts w:ascii="Verdana" w:hAnsi="Verdana"/>
          <w:sz w:val="18"/>
          <w:szCs w:val="18"/>
        </w:rPr>
        <w:fldChar w:fldCharType="separate"/>
      </w:r>
      <w:r w:rsidR="002207E6" w:rsidRPr="00606E84">
        <w:rPr>
          <w:rFonts w:ascii="Verdana" w:hAnsi="Verdana"/>
          <w:sz w:val="18"/>
          <w:szCs w:val="18"/>
        </w:rPr>
        <w:fldChar w:fldCharType="end"/>
      </w:r>
      <w:r w:rsidR="002207E6" w:rsidRPr="00606E84">
        <w:rPr>
          <w:rFonts w:ascii="Verdana" w:hAnsi="Verdana"/>
          <w:sz w:val="18"/>
          <w:szCs w:val="18"/>
        </w:rPr>
        <w:t xml:space="preserve"> </w:t>
      </w:r>
      <w:r w:rsidR="002207E6">
        <w:rPr>
          <w:rFonts w:ascii="Verdana" w:hAnsi="Verdana"/>
          <w:sz w:val="18"/>
          <w:szCs w:val="18"/>
        </w:rPr>
        <w:t>N/A</w:t>
      </w:r>
    </w:p>
    <w:p w14:paraId="671EB3B5" w14:textId="64167491" w:rsidR="00A838BA" w:rsidRPr="00A838BA" w:rsidRDefault="00A838BA" w:rsidP="00A838BA">
      <w:pPr>
        <w:keepNext/>
        <w:tabs>
          <w:tab w:val="right" w:pos="-142"/>
          <w:tab w:val="left" w:pos="284"/>
          <w:tab w:val="right" w:pos="624"/>
          <w:tab w:val="left" w:pos="709"/>
        </w:tabs>
        <w:spacing w:before="20" w:after="20" w:line="220" w:lineRule="exact"/>
        <w:ind w:left="360" w:right="731"/>
        <w:outlineLvl w:val="0"/>
        <w:rPr>
          <w:rFonts w:ascii="Verdana" w:hAnsi="Verdana"/>
          <w:sz w:val="18"/>
          <w:szCs w:val="18"/>
        </w:rPr>
      </w:pPr>
    </w:p>
    <w:p w14:paraId="5259FEAB" w14:textId="77777777" w:rsidR="001F727F" w:rsidRDefault="001F727F" w:rsidP="00950AFF">
      <w:pPr>
        <w:keepNext/>
        <w:tabs>
          <w:tab w:val="right" w:pos="-142"/>
          <w:tab w:val="left" w:pos="284"/>
          <w:tab w:val="right" w:pos="624"/>
          <w:tab w:val="left" w:pos="709"/>
        </w:tabs>
        <w:spacing w:before="20" w:after="20" w:line="220" w:lineRule="exact"/>
        <w:ind w:left="360" w:right="731"/>
        <w:outlineLvl w:val="0"/>
        <w:rPr>
          <w:rFonts w:ascii="Verdana" w:hAnsi="Verdana"/>
          <w:sz w:val="18"/>
          <w:szCs w:val="18"/>
        </w:rPr>
      </w:pPr>
    </w:p>
    <w:p w14:paraId="0CFCB059" w14:textId="77777777" w:rsidR="001F727F" w:rsidRDefault="001F727F" w:rsidP="00950AFF">
      <w:pPr>
        <w:keepNext/>
        <w:tabs>
          <w:tab w:val="right" w:pos="-142"/>
          <w:tab w:val="left" w:pos="284"/>
          <w:tab w:val="right" w:pos="624"/>
          <w:tab w:val="left" w:pos="709"/>
        </w:tabs>
        <w:spacing w:before="20" w:after="20" w:line="220" w:lineRule="exact"/>
        <w:ind w:left="360" w:right="731"/>
        <w:outlineLvl w:val="0"/>
        <w:rPr>
          <w:rFonts w:ascii="Verdana" w:hAnsi="Verdana"/>
          <w:sz w:val="18"/>
          <w:szCs w:val="18"/>
        </w:rPr>
        <w:sectPr w:rsidR="001F727F" w:rsidSect="004044ED">
          <w:headerReference w:type="default" r:id="rId35"/>
          <w:type w:val="continuous"/>
          <w:pgSz w:w="11901" w:h="16846" w:code="9"/>
          <w:pgMar w:top="1276" w:right="680" w:bottom="907" w:left="3402" w:header="567" w:footer="680" w:gutter="0"/>
          <w:cols w:space="720"/>
          <w:titlePg/>
        </w:sectPr>
      </w:pPr>
    </w:p>
    <w:p w14:paraId="4D216611" w14:textId="155585DA" w:rsidR="001F727F" w:rsidRDefault="001F727F" w:rsidP="00950AFF">
      <w:pPr>
        <w:keepNext/>
        <w:tabs>
          <w:tab w:val="right" w:pos="-142"/>
          <w:tab w:val="left" w:pos="284"/>
          <w:tab w:val="right" w:pos="624"/>
          <w:tab w:val="left" w:pos="709"/>
        </w:tabs>
        <w:spacing w:before="20" w:after="20" w:line="220" w:lineRule="exact"/>
        <w:ind w:left="360" w:right="731"/>
        <w:outlineLvl w:val="0"/>
        <w:rPr>
          <w:rFonts w:ascii="Verdana" w:hAnsi="Verdana"/>
          <w:sz w:val="18"/>
          <w:szCs w:val="18"/>
        </w:rPr>
      </w:pPr>
    </w:p>
    <w:tbl>
      <w:tblPr>
        <w:tblpPr w:leftFromText="180" w:rightFromText="180" w:vertAnchor="page" w:horzAnchor="margin" w:tblpXSpec="right" w:tblpY="1241"/>
        <w:tblW w:w="10093"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E061AE" w:rsidRPr="00842101" w14:paraId="7D411703" w14:textId="77777777" w:rsidTr="14E7D273">
        <w:trPr>
          <w:trHeight w:val="3412"/>
        </w:trPr>
        <w:tc>
          <w:tcPr>
            <w:tcW w:w="2268" w:type="dxa"/>
            <w:shd w:val="clear" w:color="auto" w:fill="701B45"/>
          </w:tcPr>
          <w:p w14:paraId="4D627DB5" w14:textId="77777777" w:rsidR="00E061AE" w:rsidRPr="00842101" w:rsidRDefault="00E061AE" w:rsidP="00E061AE">
            <w:pPr>
              <w:pStyle w:val="Sectionnumber"/>
            </w:pPr>
            <w:r>
              <w:lastRenderedPageBreak/>
              <w:br w:type="page"/>
              <w:t>6</w:t>
            </w:r>
          </w:p>
        </w:tc>
        <w:tc>
          <w:tcPr>
            <w:tcW w:w="7825" w:type="dxa"/>
            <w:shd w:val="clear" w:color="auto" w:fill="701B45"/>
          </w:tcPr>
          <w:p w14:paraId="567D7121" w14:textId="77777777" w:rsidR="00E061AE" w:rsidRPr="003E30E1" w:rsidRDefault="00E061AE" w:rsidP="00E061AE">
            <w:pPr>
              <w:pStyle w:val="Sectionheading"/>
              <w:rPr>
                <w:rFonts w:ascii="Verdana" w:hAnsi="Verdana"/>
              </w:rPr>
            </w:pPr>
            <w:r w:rsidRPr="003E30E1">
              <w:rPr>
                <w:rFonts w:ascii="Verdana" w:hAnsi="Verdana"/>
              </w:rPr>
              <w:t xml:space="preserve">Information on the organisation of the firm </w:t>
            </w:r>
          </w:p>
          <w:p w14:paraId="2569D9CE" w14:textId="4F96F538" w:rsidR="00E061AE" w:rsidRPr="00603FF0" w:rsidRDefault="00D06732" w:rsidP="00E061AE">
            <w:pPr>
              <w:pStyle w:val="ListParagraph"/>
              <w:spacing w:before="0" w:line="240" w:lineRule="auto"/>
              <w:ind w:left="0" w:right="595"/>
              <w:rPr>
                <w:rFonts w:ascii="Verdana" w:hAnsi="Verdana"/>
                <w:sz w:val="18"/>
                <w:szCs w:val="18"/>
              </w:rPr>
            </w:pPr>
            <w:r w:rsidRPr="14E7D273">
              <w:rPr>
                <w:rFonts w:ascii="Verdana" w:hAnsi="Verdana"/>
                <w:sz w:val="18"/>
                <w:szCs w:val="18"/>
              </w:rPr>
              <w:t>Use t</w:t>
            </w:r>
            <w:r w:rsidR="00E061AE" w:rsidRPr="14E7D273">
              <w:rPr>
                <w:rFonts w:ascii="Verdana" w:hAnsi="Verdana"/>
                <w:sz w:val="18"/>
                <w:szCs w:val="18"/>
              </w:rPr>
              <w:t>his section to provide most of the information required under Article 6 (Programme of operations) of the RTS</w:t>
            </w:r>
            <w:r w:rsidRPr="14E7D273">
              <w:rPr>
                <w:rFonts w:ascii="Verdana" w:hAnsi="Verdana"/>
                <w:sz w:val="18"/>
                <w:szCs w:val="18"/>
              </w:rPr>
              <w:t xml:space="preserve"> and </w:t>
            </w:r>
            <w:r w:rsidR="00E061AE" w:rsidRPr="14E7D273">
              <w:rPr>
                <w:rFonts w:ascii="Verdana" w:hAnsi="Verdana"/>
                <w:sz w:val="18"/>
                <w:szCs w:val="18"/>
              </w:rPr>
              <w:t xml:space="preserve">related information that we need for domestic purposes. </w:t>
            </w:r>
          </w:p>
          <w:p w14:paraId="68D56D01" w14:textId="77777777" w:rsidR="00E061AE" w:rsidRPr="00603FF0" w:rsidRDefault="00E061AE" w:rsidP="00E061AE">
            <w:pPr>
              <w:pStyle w:val="ListParagraph"/>
              <w:spacing w:before="0" w:line="240" w:lineRule="auto"/>
              <w:ind w:left="0" w:right="595"/>
              <w:rPr>
                <w:rFonts w:ascii="Verdana" w:hAnsi="Verdana"/>
                <w:sz w:val="18"/>
                <w:szCs w:val="18"/>
              </w:rPr>
            </w:pPr>
          </w:p>
          <w:p w14:paraId="5EC3AFE7" w14:textId="77777777" w:rsidR="00E061AE" w:rsidRPr="00603FF0" w:rsidRDefault="00D06732" w:rsidP="00E061AE">
            <w:pPr>
              <w:pStyle w:val="ListParagraph"/>
              <w:spacing w:before="0" w:line="240" w:lineRule="auto"/>
              <w:ind w:left="0" w:right="595"/>
              <w:rPr>
                <w:rFonts w:ascii="Verdana" w:hAnsi="Verdana"/>
                <w:sz w:val="18"/>
                <w:szCs w:val="18"/>
              </w:rPr>
            </w:pPr>
            <w:r>
              <w:rPr>
                <w:rFonts w:ascii="Verdana" w:hAnsi="Verdana"/>
                <w:sz w:val="18"/>
                <w:szCs w:val="18"/>
              </w:rPr>
              <w:t>P</w:t>
            </w:r>
            <w:r w:rsidR="00E061AE" w:rsidRPr="00603FF0">
              <w:rPr>
                <w:rFonts w:ascii="Verdana" w:hAnsi="Verdana"/>
                <w:sz w:val="18"/>
                <w:szCs w:val="18"/>
              </w:rPr>
              <w:t xml:space="preserve">lease refer to that Article when completing this section and </w:t>
            </w:r>
            <w:r>
              <w:rPr>
                <w:rFonts w:ascii="Verdana" w:hAnsi="Verdana"/>
                <w:sz w:val="18"/>
                <w:szCs w:val="18"/>
              </w:rPr>
              <w:t xml:space="preserve">ensure </w:t>
            </w:r>
            <w:r w:rsidR="00E061AE" w:rsidRPr="00603FF0">
              <w:rPr>
                <w:rFonts w:ascii="Verdana" w:hAnsi="Verdana"/>
                <w:sz w:val="18"/>
                <w:szCs w:val="18"/>
              </w:rPr>
              <w:t>that you have provided all the information specified.</w:t>
            </w:r>
          </w:p>
          <w:p w14:paraId="14402A61" w14:textId="77777777" w:rsidR="00E061AE" w:rsidRPr="00603FF0" w:rsidRDefault="00E061AE" w:rsidP="00E061AE">
            <w:pPr>
              <w:pStyle w:val="ListParagraph"/>
              <w:spacing w:before="0" w:line="240" w:lineRule="auto"/>
              <w:ind w:left="0" w:right="595"/>
              <w:rPr>
                <w:rFonts w:ascii="Verdana" w:hAnsi="Verdana"/>
                <w:sz w:val="18"/>
                <w:szCs w:val="18"/>
              </w:rPr>
            </w:pPr>
          </w:p>
          <w:p w14:paraId="7CA68F92" w14:textId="77777777" w:rsidR="00E061AE" w:rsidRPr="00603FF0" w:rsidRDefault="00D06732" w:rsidP="00E061AE">
            <w:pPr>
              <w:pStyle w:val="ListParagraph"/>
              <w:spacing w:before="0" w:line="240" w:lineRule="auto"/>
              <w:ind w:left="0" w:right="595"/>
              <w:rPr>
                <w:rFonts w:ascii="Verdana" w:hAnsi="Verdana"/>
                <w:sz w:val="18"/>
                <w:szCs w:val="18"/>
              </w:rPr>
            </w:pPr>
            <w:r>
              <w:rPr>
                <w:rFonts w:ascii="Verdana" w:hAnsi="Verdana"/>
                <w:sz w:val="18"/>
                <w:szCs w:val="18"/>
              </w:rPr>
              <w:t>P</w:t>
            </w:r>
            <w:r w:rsidR="00E061AE" w:rsidRPr="00603FF0">
              <w:rPr>
                <w:rFonts w:ascii="Verdana" w:hAnsi="Verdana"/>
                <w:sz w:val="18"/>
                <w:szCs w:val="18"/>
              </w:rPr>
              <w:t xml:space="preserve">lease </w:t>
            </w:r>
            <w:r>
              <w:rPr>
                <w:rFonts w:ascii="Verdana" w:hAnsi="Verdana"/>
                <w:sz w:val="18"/>
                <w:szCs w:val="18"/>
              </w:rPr>
              <w:t xml:space="preserve">confirm </w:t>
            </w:r>
            <w:r w:rsidR="00E061AE" w:rsidRPr="00603FF0">
              <w:rPr>
                <w:rFonts w:ascii="Verdana" w:hAnsi="Verdana"/>
                <w:sz w:val="18"/>
                <w:szCs w:val="18"/>
              </w:rPr>
              <w:t>in the MiFID Authorisation Form where you have provided the relevant information in this section of the Annex.</w:t>
            </w:r>
          </w:p>
          <w:p w14:paraId="1CDEC70E" w14:textId="77777777" w:rsidR="00E061AE" w:rsidRPr="00603FF0" w:rsidRDefault="00E061AE" w:rsidP="00E061AE">
            <w:pPr>
              <w:pStyle w:val="ListParagraph"/>
              <w:spacing w:before="0" w:line="240" w:lineRule="auto"/>
              <w:ind w:left="0" w:right="595"/>
              <w:rPr>
                <w:rFonts w:ascii="Verdana" w:hAnsi="Verdana"/>
                <w:sz w:val="18"/>
                <w:szCs w:val="18"/>
              </w:rPr>
            </w:pPr>
          </w:p>
          <w:p w14:paraId="29873709" w14:textId="77777777" w:rsidR="00E061AE" w:rsidRDefault="00E061AE" w:rsidP="00E061AE">
            <w:pPr>
              <w:pStyle w:val="ListParagraph"/>
              <w:spacing w:before="0" w:line="240" w:lineRule="auto"/>
              <w:ind w:left="0" w:right="595"/>
              <w:rPr>
                <w:rFonts w:ascii="Verdana" w:hAnsi="Verdana"/>
                <w:sz w:val="18"/>
                <w:szCs w:val="18"/>
              </w:rPr>
            </w:pPr>
            <w:r w:rsidRPr="00603FF0">
              <w:rPr>
                <w:rFonts w:ascii="Verdana" w:hAnsi="Verdana"/>
                <w:sz w:val="18"/>
                <w:szCs w:val="18"/>
              </w:rPr>
              <w:t xml:space="preserve">The </w:t>
            </w:r>
            <w:r>
              <w:rPr>
                <w:rFonts w:ascii="Verdana" w:hAnsi="Verdana"/>
                <w:sz w:val="18"/>
                <w:szCs w:val="18"/>
              </w:rPr>
              <w:t>n</w:t>
            </w:r>
            <w:r w:rsidRPr="00603FF0">
              <w:rPr>
                <w:rFonts w:ascii="Verdana" w:hAnsi="Verdana"/>
                <w:sz w:val="18"/>
                <w:szCs w:val="18"/>
              </w:rPr>
              <w:t>otes to this Annex indicate the information specified in Article 6 that will be provided through other parts of the MiFID application pack.</w:t>
            </w:r>
          </w:p>
          <w:p w14:paraId="43570AAB" w14:textId="77777777" w:rsidR="00E061AE" w:rsidRPr="00A80172" w:rsidRDefault="00E061AE" w:rsidP="00E061AE">
            <w:pPr>
              <w:pStyle w:val="ListParagraph"/>
              <w:spacing w:before="0" w:line="240" w:lineRule="auto"/>
              <w:ind w:left="0" w:right="595"/>
              <w:rPr>
                <w:rFonts w:ascii="Verdana" w:hAnsi="Verdana" w:cs="ArialMT"/>
                <w:color w:val="FFFFFF"/>
              </w:rPr>
            </w:pPr>
          </w:p>
        </w:tc>
      </w:tr>
    </w:tbl>
    <w:p w14:paraId="451CC693" w14:textId="77777777" w:rsidR="00354A68" w:rsidRPr="00F7491E" w:rsidRDefault="00950AFF" w:rsidP="00F7491E">
      <w:pPr>
        <w:pStyle w:val="QuestionChar"/>
        <w:rPr>
          <w:rFonts w:ascii="Verdana" w:hAnsi="Verdana"/>
          <w:b/>
          <w:bCs/>
        </w:rPr>
      </w:pPr>
      <w:r w:rsidRPr="00F7491E">
        <w:rPr>
          <w:rFonts w:ascii="Verdana" w:hAnsi="Verdana"/>
          <w:b/>
          <w:bCs/>
        </w:rPr>
        <w:tab/>
      </w:r>
      <w:r w:rsidR="00E061AE" w:rsidRPr="00F7491E">
        <w:rPr>
          <w:rFonts w:ascii="Verdana" w:hAnsi="Verdana"/>
          <w:b/>
          <w:bCs/>
        </w:rPr>
        <w:t>6.1</w:t>
      </w:r>
      <w:r w:rsidR="00E061AE" w:rsidRPr="00F7491E">
        <w:rPr>
          <w:rFonts w:ascii="Verdana" w:hAnsi="Verdana"/>
          <w:b/>
          <w:bCs/>
        </w:rPr>
        <w:tab/>
        <w:t xml:space="preserve">Please provide details of the business the applicant firm proposes to carry on for the first </w:t>
      </w:r>
      <w:r w:rsidR="00D06732">
        <w:rPr>
          <w:rFonts w:ascii="Verdana" w:hAnsi="Verdana"/>
          <w:b/>
          <w:bCs/>
        </w:rPr>
        <w:t>3</w:t>
      </w:r>
      <w:r w:rsidR="00D06732" w:rsidRPr="00F7491E">
        <w:rPr>
          <w:rFonts w:ascii="Verdana" w:hAnsi="Verdana"/>
          <w:b/>
          <w:bCs/>
        </w:rPr>
        <w:t xml:space="preserve"> </w:t>
      </w:r>
      <w:r w:rsidR="00E061AE" w:rsidRPr="00F7491E">
        <w:rPr>
          <w:rFonts w:ascii="Verdana" w:hAnsi="Verdana"/>
          <w:b/>
          <w:bCs/>
        </w:rPr>
        <w:t xml:space="preserve">years of authorisation </w:t>
      </w:r>
    </w:p>
    <w:p w14:paraId="7BFAD23C" w14:textId="77777777" w:rsidR="00354A68" w:rsidRPr="00F7491E" w:rsidRDefault="00354A68" w:rsidP="00F7491E">
      <w:pPr>
        <w:pStyle w:val="Qsyesno"/>
        <w:rPr>
          <w:rFonts w:ascii="Verdana" w:hAnsi="Verdana"/>
        </w:rPr>
      </w:pPr>
      <w:r>
        <w:rPr>
          <w:rFonts w:ascii="Verdana" w:hAnsi="Verdana"/>
        </w:rPr>
        <w:t xml:space="preserve">The applicant can provide the information under </w:t>
      </w:r>
      <w:r w:rsidR="00D06732">
        <w:rPr>
          <w:rFonts w:ascii="Verdana" w:hAnsi="Verdana"/>
        </w:rPr>
        <w:t>Q</w:t>
      </w:r>
      <w:r>
        <w:rPr>
          <w:rFonts w:ascii="Verdana" w:hAnsi="Verdana"/>
        </w:rPr>
        <w:t>uestion 6.1 either in the boxes below or in a separate business plan.</w:t>
      </w:r>
    </w:p>
    <w:p w14:paraId="69049654" w14:textId="37D55F31" w:rsidR="00E061AE" w:rsidRPr="005E2324" w:rsidRDefault="00354A68" w:rsidP="006D61B0">
      <w:pPr>
        <w:pStyle w:val="Qsyesno"/>
        <w:rPr>
          <w:rFonts w:ascii="Verdana" w:hAnsi="Verdana"/>
        </w:rPr>
      </w:pPr>
      <w:r w:rsidRPr="00E62E77">
        <w:rPr>
          <w:rFonts w:ascii="Verdana" w:hAnsi="Verdana"/>
        </w:rPr>
        <w:fldChar w:fldCharType="begin">
          <w:ffData>
            <w:name w:val="Check16"/>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Pr>
          <w:rFonts w:ascii="Verdana" w:hAnsi="Verdana"/>
        </w:rPr>
        <w:t xml:space="preserve"> </w:t>
      </w:r>
      <w:r w:rsidR="00E061AE">
        <w:rPr>
          <w:rFonts w:ascii="Verdana" w:hAnsi="Verdana"/>
        </w:rPr>
        <w:tab/>
      </w:r>
      <w:r w:rsidR="00E061AE" w:rsidRPr="005E2324">
        <w:rPr>
          <w:rFonts w:ascii="Verdana" w:hAnsi="Verdana"/>
        </w:rPr>
        <w:t xml:space="preserve">In describing its proposed business, the applicant firm must: </w:t>
      </w:r>
    </w:p>
    <w:p w14:paraId="7007FFA9" w14:textId="77777777" w:rsidR="00E061AE" w:rsidRPr="005E2324" w:rsidRDefault="00E061AE" w:rsidP="006E582D">
      <w:pPr>
        <w:pStyle w:val="Question"/>
        <w:keepNext/>
        <w:numPr>
          <w:ilvl w:val="0"/>
          <w:numId w:val="11"/>
        </w:numPr>
        <w:rPr>
          <w:rFonts w:ascii="Verdana" w:hAnsi="Verdana"/>
        </w:rPr>
      </w:pPr>
      <w:r w:rsidRPr="6E369C8B">
        <w:rPr>
          <w:rFonts w:ascii="Verdana" w:hAnsi="Verdana"/>
        </w:rPr>
        <w:t>Outline – in clear, plain language – the sort of transactions in which the applicant firm will typically be involved.</w:t>
      </w:r>
    </w:p>
    <w:p w14:paraId="7DE7ECDA" w14:textId="77777777" w:rsidR="00E061AE" w:rsidRPr="005E2324" w:rsidRDefault="00E061AE" w:rsidP="006E582D">
      <w:pPr>
        <w:pStyle w:val="Question"/>
        <w:keepNext/>
        <w:numPr>
          <w:ilvl w:val="0"/>
          <w:numId w:val="11"/>
        </w:numPr>
        <w:rPr>
          <w:rFonts w:ascii="Verdana" w:hAnsi="Verdana"/>
        </w:rPr>
      </w:pPr>
      <w:r w:rsidRPr="6E369C8B">
        <w:rPr>
          <w:rFonts w:ascii="Verdana" w:hAnsi="Verdana"/>
        </w:rPr>
        <w:t>Indicate whether these transactions will be carried on exchange and or/over the counter, and whether the applicant firm will require membership of any exchange (in which case, the status of the applicant firm’s application for membership of the exchange(s) must be provided).</w:t>
      </w:r>
    </w:p>
    <w:p w14:paraId="45766E24" w14:textId="77777777" w:rsidR="00950AFF" w:rsidRDefault="00F121B7" w:rsidP="006E582D">
      <w:pPr>
        <w:pStyle w:val="Question"/>
        <w:keepNext/>
        <w:numPr>
          <w:ilvl w:val="0"/>
          <w:numId w:val="11"/>
        </w:numPr>
        <w:rPr>
          <w:rFonts w:ascii="Verdana" w:hAnsi="Verdana"/>
        </w:rPr>
      </w:pPr>
      <w:r w:rsidRPr="6E369C8B">
        <w:rPr>
          <w:rFonts w:ascii="Verdana" w:hAnsi="Verdana"/>
        </w:rPr>
        <w:t>E</w:t>
      </w:r>
      <w:r w:rsidR="00950AFF" w:rsidRPr="6E369C8B">
        <w:rPr>
          <w:rFonts w:ascii="Verdana" w:hAnsi="Verdana"/>
        </w:rPr>
        <w:t>xplain the applicant firm</w:t>
      </w:r>
      <w:r w:rsidR="009F13FC" w:rsidRPr="6E369C8B">
        <w:rPr>
          <w:rFonts w:ascii="Verdana" w:hAnsi="Verdana"/>
        </w:rPr>
        <w:t>’</w:t>
      </w:r>
      <w:r w:rsidR="00950AFF" w:rsidRPr="6E369C8B">
        <w:rPr>
          <w:rFonts w:ascii="Verdana" w:hAnsi="Verdana"/>
        </w:rPr>
        <w:t>s own role in these transactions</w:t>
      </w:r>
      <w:r w:rsidRPr="6E369C8B">
        <w:rPr>
          <w:rFonts w:ascii="Verdana" w:hAnsi="Verdana"/>
        </w:rPr>
        <w:t>.</w:t>
      </w:r>
    </w:p>
    <w:p w14:paraId="6B6C3A29" w14:textId="77777777" w:rsidR="00950AFF" w:rsidRDefault="00F121B7" w:rsidP="006E582D">
      <w:pPr>
        <w:pStyle w:val="Question"/>
        <w:keepNext/>
        <w:numPr>
          <w:ilvl w:val="0"/>
          <w:numId w:val="11"/>
        </w:numPr>
        <w:rPr>
          <w:rFonts w:ascii="Verdana" w:hAnsi="Verdana"/>
        </w:rPr>
      </w:pPr>
      <w:r w:rsidRPr="6E369C8B">
        <w:rPr>
          <w:rFonts w:ascii="Verdana" w:hAnsi="Verdana"/>
        </w:rPr>
        <w:t>I</w:t>
      </w:r>
      <w:r w:rsidR="00950AFF" w:rsidRPr="6E369C8B">
        <w:rPr>
          <w:rFonts w:ascii="Verdana" w:hAnsi="Verdana"/>
        </w:rPr>
        <w:t>dentify the various other parties to, and their roles in, these transactions, indicating which of these parties will be the applicant firm’s clients</w:t>
      </w:r>
      <w:r w:rsidRPr="6E369C8B">
        <w:rPr>
          <w:rFonts w:ascii="Verdana" w:hAnsi="Verdana"/>
        </w:rPr>
        <w:t>.</w:t>
      </w:r>
      <w:r w:rsidR="00950AFF" w:rsidRPr="6E369C8B">
        <w:rPr>
          <w:rFonts w:ascii="Verdana" w:hAnsi="Verdana"/>
        </w:rPr>
        <w:t xml:space="preserve"> </w:t>
      </w:r>
    </w:p>
    <w:p w14:paraId="320023FE" w14:textId="77777777" w:rsidR="00950AFF" w:rsidRDefault="00F121B7" w:rsidP="006E582D">
      <w:pPr>
        <w:pStyle w:val="Question"/>
        <w:keepNext/>
        <w:numPr>
          <w:ilvl w:val="0"/>
          <w:numId w:val="11"/>
        </w:numPr>
        <w:rPr>
          <w:rFonts w:ascii="Verdana" w:hAnsi="Verdana"/>
        </w:rPr>
      </w:pPr>
      <w:r w:rsidRPr="6E369C8B">
        <w:rPr>
          <w:rFonts w:ascii="Verdana" w:hAnsi="Verdana"/>
        </w:rPr>
        <w:t>I</w:t>
      </w:r>
      <w:r w:rsidR="00950AFF" w:rsidRPr="6E369C8B">
        <w:rPr>
          <w:rFonts w:ascii="Verdana" w:hAnsi="Verdana"/>
        </w:rPr>
        <w:t xml:space="preserve">temise the </w:t>
      </w:r>
      <w:proofErr w:type="gramStart"/>
      <w:r w:rsidR="00950AFF" w:rsidRPr="6E369C8B">
        <w:rPr>
          <w:rFonts w:ascii="Verdana" w:hAnsi="Verdana"/>
        </w:rPr>
        <w:t>various different</w:t>
      </w:r>
      <w:proofErr w:type="gramEnd"/>
      <w:r w:rsidR="00950AFF" w:rsidRPr="6E369C8B">
        <w:rPr>
          <w:rFonts w:ascii="Verdana" w:hAnsi="Verdana"/>
        </w:rPr>
        <w:t xml:space="preserve"> financial instruments to which these transactions will relate</w:t>
      </w:r>
      <w:r w:rsidRPr="6E369C8B">
        <w:rPr>
          <w:rFonts w:ascii="Verdana" w:hAnsi="Verdana"/>
        </w:rPr>
        <w:t>.</w:t>
      </w:r>
      <w:r w:rsidR="00950AFF" w:rsidRPr="6E369C8B">
        <w:rPr>
          <w:rFonts w:ascii="Verdana" w:hAnsi="Verdana"/>
        </w:rPr>
        <w:t xml:space="preserve"> </w:t>
      </w:r>
    </w:p>
    <w:p w14:paraId="4A718CBB" w14:textId="77777777" w:rsidR="00950AFF" w:rsidRPr="006A3775" w:rsidRDefault="00F121B7" w:rsidP="006E582D">
      <w:pPr>
        <w:pStyle w:val="Question"/>
        <w:keepNext/>
        <w:numPr>
          <w:ilvl w:val="0"/>
          <w:numId w:val="11"/>
        </w:numPr>
        <w:rPr>
          <w:rFonts w:ascii="Verdana" w:hAnsi="Verdana"/>
        </w:rPr>
      </w:pPr>
      <w:r w:rsidRPr="6E369C8B">
        <w:rPr>
          <w:rFonts w:ascii="Verdana" w:hAnsi="Verdana"/>
        </w:rPr>
        <w:t>I</w:t>
      </w:r>
      <w:r w:rsidR="00950AFF" w:rsidRPr="6E369C8B">
        <w:rPr>
          <w:rFonts w:ascii="Verdana" w:hAnsi="Verdana"/>
        </w:rPr>
        <w:t>llustrate this transaction process in diagrammatic/flow-chart form</w:t>
      </w:r>
      <w:r w:rsidR="009F13FC" w:rsidRPr="6E369C8B">
        <w:rPr>
          <w:rFonts w:ascii="Verdana" w:hAnsi="Verdana"/>
        </w:rPr>
        <w:t xml:space="preserve"> with</w:t>
      </w:r>
      <w:r w:rsidR="00950AFF" w:rsidRPr="6E369C8B">
        <w:rPr>
          <w:rFonts w:ascii="Verdana" w:hAnsi="Verdana"/>
        </w:rPr>
        <w:t xml:space="preserve"> the applicant firm’s role in the transaction clearly distinguished.  </w:t>
      </w:r>
      <w:r w:rsidRPr="6E369C8B">
        <w:rPr>
          <w:rFonts w:ascii="Verdana" w:hAnsi="Verdana"/>
        </w:rPr>
        <w:t>I</w:t>
      </w:r>
      <w:r w:rsidR="00950AFF" w:rsidRPr="6E369C8B">
        <w:rPr>
          <w:rFonts w:ascii="Verdana" w:hAnsi="Verdana"/>
        </w:rPr>
        <w:t>ndicate whether the applicant firm will be acting as a ‘systematic internaliser’</w:t>
      </w:r>
      <w:r w:rsidRPr="6E369C8B">
        <w:rPr>
          <w:rFonts w:ascii="Verdana" w:hAnsi="Verdana"/>
        </w:rPr>
        <w:t>.</w:t>
      </w:r>
      <w:r w:rsidR="00950AFF" w:rsidRPr="6E369C8B">
        <w:rPr>
          <w:rFonts w:ascii="Verdana" w:hAnsi="Verdana"/>
        </w:rPr>
        <w:t xml:space="preserve"> </w:t>
      </w:r>
    </w:p>
    <w:p w14:paraId="0130CA63" w14:textId="77777777" w:rsidR="00950AFF" w:rsidRDefault="00F121B7" w:rsidP="006E582D">
      <w:pPr>
        <w:pStyle w:val="Question"/>
        <w:keepNext/>
        <w:numPr>
          <w:ilvl w:val="0"/>
          <w:numId w:val="11"/>
        </w:numPr>
        <w:rPr>
          <w:rFonts w:ascii="Verdana" w:hAnsi="Verdana"/>
        </w:rPr>
      </w:pPr>
      <w:r w:rsidRPr="6E369C8B">
        <w:rPr>
          <w:rFonts w:ascii="Verdana" w:hAnsi="Verdana"/>
        </w:rPr>
        <w:t>E</w:t>
      </w:r>
      <w:r w:rsidR="00950AFF" w:rsidRPr="6E369C8B">
        <w:rPr>
          <w:rFonts w:ascii="Verdana" w:hAnsi="Verdana"/>
        </w:rPr>
        <w:t xml:space="preserve">xplain how the applicant firm’s proposed business corresponds with the regulated activities it is applying for permission to carry on. </w:t>
      </w:r>
      <w:r w:rsidRPr="6E369C8B">
        <w:rPr>
          <w:rFonts w:ascii="Verdana" w:hAnsi="Verdana"/>
        </w:rPr>
        <w:t>The description should a</w:t>
      </w:r>
      <w:r w:rsidR="00950AFF" w:rsidRPr="6E369C8B">
        <w:rPr>
          <w:rFonts w:ascii="Verdana" w:hAnsi="Verdana"/>
        </w:rPr>
        <w:t>lso include the respective investment and client types in</w:t>
      </w:r>
      <w:r w:rsidRPr="6E369C8B">
        <w:rPr>
          <w:rFonts w:ascii="Verdana" w:hAnsi="Verdana"/>
        </w:rPr>
        <w:t>,</w:t>
      </w:r>
      <w:r w:rsidR="00950AFF" w:rsidRPr="6E369C8B">
        <w:rPr>
          <w:rFonts w:ascii="Verdana" w:hAnsi="Verdana"/>
        </w:rPr>
        <w:t xml:space="preserve"> and for which</w:t>
      </w:r>
      <w:r w:rsidRPr="6E369C8B">
        <w:rPr>
          <w:rFonts w:ascii="Verdana" w:hAnsi="Verdana"/>
        </w:rPr>
        <w:t>,</w:t>
      </w:r>
      <w:r w:rsidR="00950AFF" w:rsidRPr="6E369C8B">
        <w:rPr>
          <w:rFonts w:ascii="Verdana" w:hAnsi="Verdana"/>
        </w:rPr>
        <w:t xml:space="preserve"> it will carry on each regulated activity (it will not necessarily carry on business in and for the same investment and client types for each regulated activity)</w:t>
      </w:r>
      <w:r w:rsidRPr="6E369C8B">
        <w:rPr>
          <w:rFonts w:ascii="Verdana" w:hAnsi="Verdana"/>
        </w:rPr>
        <w:t>.</w:t>
      </w:r>
    </w:p>
    <w:p w14:paraId="47D0F362" w14:textId="77777777" w:rsidR="00950AFF" w:rsidRDefault="00F121B7" w:rsidP="006E582D">
      <w:pPr>
        <w:pStyle w:val="Question"/>
        <w:keepNext/>
        <w:numPr>
          <w:ilvl w:val="0"/>
          <w:numId w:val="11"/>
        </w:numPr>
        <w:rPr>
          <w:rFonts w:ascii="Verdana" w:hAnsi="Verdana"/>
        </w:rPr>
      </w:pPr>
      <w:r w:rsidRPr="6E369C8B">
        <w:rPr>
          <w:rFonts w:ascii="Verdana" w:hAnsi="Verdana"/>
        </w:rPr>
        <w:t>I</w:t>
      </w:r>
      <w:r w:rsidR="00950AFF" w:rsidRPr="6E369C8B">
        <w:rPr>
          <w:rFonts w:ascii="Verdana" w:hAnsi="Verdana"/>
        </w:rPr>
        <w:t>ndicate whether any components of the applicant firm’s proposed business will not be regulated (and for which it will not therefore be authorised)</w:t>
      </w:r>
      <w:r w:rsidRPr="6E369C8B">
        <w:rPr>
          <w:rFonts w:ascii="Verdana" w:hAnsi="Verdana"/>
        </w:rPr>
        <w:t>.</w:t>
      </w:r>
    </w:p>
    <w:p w14:paraId="3615D204" w14:textId="77777777" w:rsidR="00950AFF" w:rsidRDefault="00F121B7" w:rsidP="006E582D">
      <w:pPr>
        <w:pStyle w:val="Question"/>
        <w:keepNext/>
        <w:numPr>
          <w:ilvl w:val="0"/>
          <w:numId w:val="11"/>
        </w:numPr>
        <w:rPr>
          <w:rFonts w:ascii="Verdana" w:hAnsi="Verdana"/>
        </w:rPr>
      </w:pPr>
      <w:r w:rsidRPr="6E369C8B">
        <w:rPr>
          <w:rFonts w:ascii="Verdana" w:hAnsi="Verdana"/>
        </w:rPr>
        <w:t>I</w:t>
      </w:r>
      <w:r w:rsidR="00950AFF" w:rsidRPr="6E369C8B">
        <w:rPr>
          <w:rFonts w:ascii="Verdana" w:hAnsi="Verdana"/>
        </w:rPr>
        <w:t xml:space="preserve">ndicate the overall percentage split of the applicant firm’s income between its authorised and </w:t>
      </w:r>
      <w:r w:rsidR="00775881" w:rsidRPr="6E369C8B">
        <w:rPr>
          <w:rFonts w:ascii="Verdana" w:hAnsi="Verdana"/>
        </w:rPr>
        <w:t xml:space="preserve">unregulated </w:t>
      </w:r>
      <w:r w:rsidR="00950AFF" w:rsidRPr="6E369C8B">
        <w:rPr>
          <w:rFonts w:ascii="Verdana" w:hAnsi="Verdana"/>
        </w:rPr>
        <w:t>business</w:t>
      </w:r>
      <w:r w:rsidRPr="6E369C8B">
        <w:rPr>
          <w:rFonts w:ascii="Verdana" w:hAnsi="Verdana"/>
        </w:rPr>
        <w:t>.</w:t>
      </w:r>
    </w:p>
    <w:p w14:paraId="7E26B978" w14:textId="77777777" w:rsidR="00E061AE" w:rsidRDefault="00E061AE">
      <w:pPr>
        <w:spacing w:before="0" w:line="240" w:lineRule="auto"/>
        <w:rPr>
          <w:rFonts w:ascii="Verdana" w:hAnsi="Verdana"/>
          <w:sz w:val="18"/>
        </w:rPr>
      </w:pPr>
      <w:r>
        <w:rPr>
          <w:rFonts w:ascii="Verdana" w:hAnsi="Verdana"/>
        </w:rPr>
        <w:br w:type="page"/>
      </w:r>
    </w:p>
    <w:p w14:paraId="2EA61E84" w14:textId="77777777" w:rsidR="00A53088" w:rsidRDefault="00A53088" w:rsidP="00A53088">
      <w:pPr>
        <w:pStyle w:val="Question"/>
        <w:keepNext/>
        <w:ind w:left="218" w:firstLine="0"/>
        <w:rPr>
          <w:rFonts w:ascii="Verdana" w:hAnsi="Verdana"/>
        </w:rPr>
      </w:pPr>
      <w:r>
        <w:rPr>
          <w:rFonts w:ascii="Verdana" w:hAnsi="Verdana"/>
        </w:rPr>
        <w:lastRenderedPageBreak/>
        <w:t xml:space="preserve">The above should also be provided when the </w:t>
      </w:r>
      <w:r w:rsidRPr="00D07F72">
        <w:rPr>
          <w:rFonts w:ascii="Verdana" w:hAnsi="Verdana"/>
        </w:rPr>
        <w:t xml:space="preserve">applicant </w:t>
      </w:r>
      <w:r>
        <w:rPr>
          <w:rFonts w:ascii="Verdana" w:hAnsi="Verdana"/>
        </w:rPr>
        <w:t xml:space="preserve">firm </w:t>
      </w:r>
      <w:r w:rsidRPr="00D07F72">
        <w:rPr>
          <w:rFonts w:ascii="Verdana" w:hAnsi="Verdana"/>
        </w:rPr>
        <w:t>intends to be authorised as a</w:t>
      </w:r>
      <w:r>
        <w:rPr>
          <w:rFonts w:ascii="Verdana" w:hAnsi="Verdana"/>
        </w:rPr>
        <w:t xml:space="preserve"> firm selling investments and/or home finance and/or non-investment insurance contracts. </w:t>
      </w:r>
    </w:p>
    <w:p w14:paraId="35ED736A" w14:textId="77777777" w:rsidR="00354A68" w:rsidRDefault="00A53088" w:rsidP="00354A68">
      <w:pPr>
        <w:pStyle w:val="Question"/>
        <w:keepNext/>
        <w:ind w:left="218" w:firstLine="0"/>
        <w:rPr>
          <w:rFonts w:ascii="Verdana" w:hAnsi="Verdana"/>
        </w:rPr>
      </w:pPr>
      <w:r>
        <w:rPr>
          <w:rFonts w:ascii="Verdana" w:hAnsi="Verdana"/>
        </w:rPr>
        <w:t>The above should also be provided for the activities that the applicant firm intends to carry out and are outside the MiFID scope.</w:t>
      </w:r>
      <w:r w:rsidR="00354A68" w:rsidRPr="00354A68">
        <w:rPr>
          <w:rFonts w:ascii="Verdana" w:hAnsi="Verdana"/>
        </w:rPr>
        <w:t xml:space="preserv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4044ED" w:rsidRPr="00BB73CD" w14:paraId="27398801" w14:textId="77777777" w:rsidTr="00E02B5A">
        <w:trPr>
          <w:trHeight w:val="1631"/>
        </w:trPr>
        <w:tc>
          <w:tcPr>
            <w:tcW w:w="7088" w:type="dxa"/>
          </w:tcPr>
          <w:p w14:paraId="71716B98" w14:textId="77777777" w:rsidR="004044ED" w:rsidRPr="00BB73CD" w:rsidRDefault="004044ED" w:rsidP="00E02B5A">
            <w:pPr>
              <w:pStyle w:val="Qsanswer"/>
              <w:spacing w:before="40" w:after="0" w:line="240" w:lineRule="exact"/>
              <w:ind w:right="57"/>
              <w:rPr>
                <w:rFonts w:ascii="Verdana" w:hAnsi="Verdana"/>
                <w:color w:val="auto"/>
              </w:rPr>
            </w:pPr>
            <w:r w:rsidRPr="001345F4">
              <w:rPr>
                <w:rFonts w:ascii="Verdana" w:hAnsi="Verdana"/>
                <w:color w:val="auto"/>
              </w:rPr>
              <w:fldChar w:fldCharType="begin">
                <w:ffData>
                  <w:name w:val="Text7"/>
                  <w:enabled/>
                  <w:calcOnExit w:val="0"/>
                  <w:textInput/>
                </w:ffData>
              </w:fldChar>
            </w:r>
            <w:r w:rsidRPr="001345F4">
              <w:rPr>
                <w:rFonts w:ascii="Verdana" w:hAnsi="Verdana"/>
                <w:color w:val="auto"/>
              </w:rPr>
              <w:instrText xml:space="preserve"> FORMTEXT </w:instrText>
            </w:r>
            <w:r w:rsidRPr="001345F4">
              <w:rPr>
                <w:rFonts w:ascii="Verdana" w:hAnsi="Verdana"/>
                <w:color w:val="auto"/>
              </w:rPr>
            </w:r>
            <w:r w:rsidRPr="001345F4">
              <w:rPr>
                <w:rFonts w:ascii="Verdana" w:hAnsi="Verdana"/>
                <w:color w:val="auto"/>
              </w:rPr>
              <w:fldChar w:fldCharType="separate"/>
            </w:r>
            <w:r w:rsidRPr="001345F4">
              <w:rPr>
                <w:rFonts w:ascii="Verdana" w:hAnsi="Verdana"/>
                <w:noProof/>
                <w:color w:val="auto"/>
              </w:rPr>
              <w:t> </w:t>
            </w:r>
            <w:r w:rsidRPr="001345F4">
              <w:rPr>
                <w:rFonts w:ascii="Verdana" w:hAnsi="Verdana"/>
                <w:noProof/>
                <w:color w:val="auto"/>
              </w:rPr>
              <w:t> </w:t>
            </w:r>
            <w:r w:rsidRPr="001345F4">
              <w:rPr>
                <w:rFonts w:ascii="Verdana" w:hAnsi="Verdana"/>
                <w:noProof/>
                <w:color w:val="auto"/>
              </w:rPr>
              <w:t> </w:t>
            </w:r>
            <w:r w:rsidRPr="001345F4">
              <w:rPr>
                <w:rFonts w:ascii="Verdana" w:hAnsi="Verdana"/>
                <w:noProof/>
                <w:color w:val="auto"/>
              </w:rPr>
              <w:t> </w:t>
            </w:r>
            <w:r w:rsidRPr="001345F4">
              <w:rPr>
                <w:rFonts w:ascii="Verdana" w:hAnsi="Verdana"/>
                <w:noProof/>
                <w:color w:val="auto"/>
              </w:rPr>
              <w:t> </w:t>
            </w:r>
            <w:r w:rsidRPr="001345F4">
              <w:rPr>
                <w:rFonts w:ascii="Verdana" w:hAnsi="Verdana"/>
                <w:color w:val="auto"/>
              </w:rPr>
              <w:fldChar w:fldCharType="end"/>
            </w:r>
          </w:p>
        </w:tc>
      </w:tr>
    </w:tbl>
    <w:p w14:paraId="6523437C" w14:textId="77777777" w:rsidR="00E061AE" w:rsidRDefault="00E061AE" w:rsidP="00E061AE">
      <w:pPr>
        <w:pStyle w:val="Question"/>
        <w:keepNext/>
        <w:ind w:left="-142" w:firstLine="0"/>
        <w:rPr>
          <w:rFonts w:ascii="Verdana" w:hAnsi="Verdana"/>
        </w:rPr>
      </w:pPr>
      <w:r>
        <w:rPr>
          <w:rFonts w:ascii="Verdana" w:hAnsi="Verdana"/>
        </w:rPr>
        <w:t xml:space="preserve">If the applicant firm intends to carry on investment management activities you should also include details of the intended investment strategy, including the following: </w:t>
      </w:r>
    </w:p>
    <w:p w14:paraId="14E0E3EF" w14:textId="77777777" w:rsidR="00E061AE" w:rsidRDefault="00E061AE" w:rsidP="006E582D">
      <w:pPr>
        <w:pStyle w:val="Question"/>
        <w:keepNext/>
        <w:numPr>
          <w:ilvl w:val="0"/>
          <w:numId w:val="11"/>
        </w:numPr>
        <w:rPr>
          <w:rFonts w:ascii="Verdana" w:hAnsi="Verdana"/>
        </w:rPr>
      </w:pPr>
      <w:r w:rsidRPr="6E369C8B">
        <w:rPr>
          <w:rFonts w:ascii="Verdana" w:hAnsi="Verdana"/>
        </w:rPr>
        <w:t>whether the applicant firm will make leveraged investments</w:t>
      </w:r>
    </w:p>
    <w:p w14:paraId="12951348" w14:textId="77777777" w:rsidR="00E061AE" w:rsidRDefault="00E061AE" w:rsidP="006E582D">
      <w:pPr>
        <w:pStyle w:val="Question"/>
        <w:keepNext/>
        <w:numPr>
          <w:ilvl w:val="0"/>
          <w:numId w:val="11"/>
        </w:numPr>
        <w:rPr>
          <w:rFonts w:ascii="Verdana" w:hAnsi="Verdana"/>
        </w:rPr>
      </w:pPr>
      <w:r w:rsidRPr="6E369C8B">
        <w:rPr>
          <w:rFonts w:ascii="Verdana" w:hAnsi="Verdana"/>
        </w:rPr>
        <w:t>which sector(s) and geographical areas investments will be made in</w:t>
      </w:r>
    </w:p>
    <w:p w14:paraId="7C116142" w14:textId="77777777" w:rsidR="00E061AE" w:rsidRDefault="00E061AE" w:rsidP="006E582D">
      <w:pPr>
        <w:pStyle w:val="Question"/>
        <w:keepNext/>
        <w:numPr>
          <w:ilvl w:val="0"/>
          <w:numId w:val="11"/>
        </w:numPr>
        <w:rPr>
          <w:rFonts w:ascii="Verdana" w:hAnsi="Verdana"/>
        </w:rPr>
      </w:pPr>
      <w:r w:rsidRPr="6E369C8B">
        <w:rPr>
          <w:rFonts w:ascii="Verdana" w:hAnsi="Verdana"/>
        </w:rPr>
        <w:t xml:space="preserve">whether the applicant firm will make long-term investments </w:t>
      </w:r>
    </w:p>
    <w:p w14:paraId="41CD1258" w14:textId="77777777" w:rsidR="00E061AE" w:rsidRDefault="00E061AE" w:rsidP="006E582D">
      <w:pPr>
        <w:pStyle w:val="Question"/>
        <w:keepNext/>
        <w:numPr>
          <w:ilvl w:val="0"/>
          <w:numId w:val="11"/>
        </w:numPr>
        <w:rPr>
          <w:rFonts w:ascii="Verdana" w:hAnsi="Verdana"/>
        </w:rPr>
      </w:pPr>
      <w:r w:rsidRPr="6E369C8B">
        <w:rPr>
          <w:rFonts w:ascii="Verdana" w:hAnsi="Verdana"/>
        </w:rPr>
        <w:t>the expected returns of investors</w:t>
      </w:r>
    </w:p>
    <w:p w14:paraId="73458D10" w14:textId="77777777" w:rsidR="00E061AE" w:rsidRDefault="00E061AE" w:rsidP="006E582D">
      <w:pPr>
        <w:pStyle w:val="Question"/>
        <w:keepNext/>
        <w:numPr>
          <w:ilvl w:val="0"/>
          <w:numId w:val="11"/>
        </w:numPr>
        <w:rPr>
          <w:rFonts w:ascii="Verdana" w:hAnsi="Verdana"/>
        </w:rPr>
      </w:pPr>
      <w:r w:rsidRPr="6E369C8B">
        <w:rPr>
          <w:rFonts w:ascii="Verdana" w:hAnsi="Verdana"/>
        </w:rPr>
        <w:t xml:space="preserve">investors minimum subscription levels </w:t>
      </w:r>
    </w:p>
    <w:p w14:paraId="4E418983" w14:textId="77777777" w:rsidR="00E061AE" w:rsidRDefault="00E061AE" w:rsidP="006E582D">
      <w:pPr>
        <w:pStyle w:val="Question"/>
        <w:keepNext/>
        <w:numPr>
          <w:ilvl w:val="0"/>
          <w:numId w:val="11"/>
        </w:numPr>
        <w:rPr>
          <w:rFonts w:ascii="Verdana" w:hAnsi="Verdana"/>
        </w:rPr>
      </w:pPr>
      <w:r w:rsidRPr="6E369C8B">
        <w:rPr>
          <w:rFonts w:ascii="Verdana" w:hAnsi="Verdana"/>
        </w:rPr>
        <w:t>a description of the due diligence carried out on the potential investments</w:t>
      </w:r>
    </w:p>
    <w:p w14:paraId="4345333E" w14:textId="77777777" w:rsidR="00E061AE" w:rsidRDefault="00E061AE" w:rsidP="006E582D">
      <w:pPr>
        <w:pStyle w:val="Question"/>
        <w:keepNext/>
        <w:numPr>
          <w:ilvl w:val="0"/>
          <w:numId w:val="11"/>
        </w:numPr>
        <w:rPr>
          <w:rFonts w:ascii="Verdana" w:hAnsi="Verdana"/>
        </w:rPr>
      </w:pPr>
      <w:r w:rsidRPr="6E369C8B">
        <w:rPr>
          <w:rFonts w:ascii="Verdana" w:hAnsi="Verdana"/>
        </w:rPr>
        <w:t>whether the applicant firm will have direct interests in any investee companies, and</w:t>
      </w:r>
    </w:p>
    <w:p w14:paraId="50CBA465" w14:textId="77777777" w:rsidR="00E061AE" w:rsidRPr="004044ED" w:rsidRDefault="00E061AE" w:rsidP="006E582D">
      <w:pPr>
        <w:pStyle w:val="Question"/>
        <w:keepNext/>
        <w:numPr>
          <w:ilvl w:val="0"/>
          <w:numId w:val="11"/>
        </w:numPr>
        <w:rPr>
          <w:rFonts w:ascii="Verdana" w:hAnsi="Verdana"/>
        </w:rPr>
      </w:pPr>
      <w:r w:rsidRPr="6E369C8B">
        <w:rPr>
          <w:rFonts w:ascii="Verdana" w:hAnsi="Verdana"/>
        </w:rPr>
        <w:t xml:space="preserve">whether the applicant firm will invest in illiquid securities and how these will be valued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61AE" w:rsidRPr="00BB73CD" w14:paraId="3F104A10" w14:textId="77777777" w:rsidTr="00354A68">
        <w:trPr>
          <w:trHeight w:val="1631"/>
        </w:trPr>
        <w:tc>
          <w:tcPr>
            <w:tcW w:w="7088" w:type="dxa"/>
          </w:tcPr>
          <w:p w14:paraId="2F6E8C7C" w14:textId="77777777" w:rsidR="00E061AE" w:rsidRPr="00BB73CD" w:rsidRDefault="00E061AE" w:rsidP="00354A68">
            <w:pPr>
              <w:pStyle w:val="Qsanswer"/>
              <w:spacing w:before="40" w:after="0" w:line="240" w:lineRule="exact"/>
              <w:ind w:right="57"/>
              <w:rPr>
                <w:rFonts w:ascii="Verdana" w:hAnsi="Verdana"/>
                <w:color w:val="auto"/>
              </w:rPr>
            </w:pPr>
            <w:r w:rsidRPr="00BB73CD">
              <w:rPr>
                <w:rFonts w:ascii="Verdana" w:hAnsi="Verdana"/>
                <w:color w:val="auto"/>
              </w:rPr>
              <w:fldChar w:fldCharType="begin">
                <w:ffData>
                  <w:name w:val="Text7"/>
                  <w:enabled/>
                  <w:calcOnExit w:val="0"/>
                  <w:textInput/>
                </w:ffData>
              </w:fldChar>
            </w:r>
            <w:r w:rsidRPr="00BB73CD">
              <w:rPr>
                <w:rFonts w:ascii="Verdana" w:hAnsi="Verdana"/>
                <w:color w:val="auto"/>
              </w:rPr>
              <w:instrText xml:space="preserve"> FORMTEXT </w:instrText>
            </w:r>
            <w:r w:rsidRPr="00BB73CD">
              <w:rPr>
                <w:rFonts w:ascii="Verdana" w:hAnsi="Verdana"/>
                <w:color w:val="auto"/>
              </w:rPr>
            </w:r>
            <w:r w:rsidRPr="00BB73CD">
              <w:rPr>
                <w:rFonts w:ascii="Verdana" w:hAnsi="Verdana"/>
                <w:color w:val="auto"/>
              </w:rPr>
              <w:fldChar w:fldCharType="separate"/>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color w:val="auto"/>
              </w:rPr>
              <w:fldChar w:fldCharType="end"/>
            </w:r>
          </w:p>
        </w:tc>
      </w:tr>
    </w:tbl>
    <w:p w14:paraId="6EF6198F" w14:textId="77777777" w:rsidR="002C04A9" w:rsidRDefault="002C04A9" w:rsidP="00344815">
      <w:pPr>
        <w:pStyle w:val="Questionnote"/>
        <w:rPr>
          <w:rFonts w:ascii="Verdana" w:hAnsi="Verdana"/>
        </w:rPr>
      </w:pPr>
    </w:p>
    <w:p w14:paraId="723F634E" w14:textId="77777777" w:rsidR="00344815" w:rsidRPr="00F01A59" w:rsidRDefault="002C04A9" w:rsidP="00344815">
      <w:pPr>
        <w:pStyle w:val="Questionnote"/>
        <w:rPr>
          <w:rFonts w:ascii="Verdana" w:hAnsi="Verdana"/>
        </w:rPr>
      </w:pPr>
      <w:r>
        <w:rPr>
          <w:rFonts w:ascii="Verdana" w:hAnsi="Verdana"/>
        </w:rPr>
        <w:t>If the applicant firm intends to carry o</w:t>
      </w:r>
      <w:r w:rsidR="006E582D">
        <w:rPr>
          <w:rFonts w:ascii="Verdana" w:hAnsi="Verdana"/>
        </w:rPr>
        <w:t>n</w:t>
      </w:r>
      <w:r>
        <w:rPr>
          <w:rFonts w:ascii="Verdana" w:hAnsi="Verdana"/>
        </w:rPr>
        <w:t xml:space="preserve"> investment management </w:t>
      </w:r>
      <w:proofErr w:type="gramStart"/>
      <w:r>
        <w:rPr>
          <w:rFonts w:ascii="Verdana" w:hAnsi="Verdana"/>
        </w:rPr>
        <w:t>activities</w:t>
      </w:r>
      <w:proofErr w:type="gramEnd"/>
      <w:r>
        <w:rPr>
          <w:rFonts w:ascii="Verdana" w:hAnsi="Verdana"/>
        </w:rPr>
        <w:t xml:space="preserve"> y</w:t>
      </w:r>
      <w:r w:rsidR="00344815" w:rsidRPr="00F01A59">
        <w:rPr>
          <w:rFonts w:ascii="Verdana" w:hAnsi="Verdana"/>
        </w:rPr>
        <w:t xml:space="preserve">ou must enclose a copy of </w:t>
      </w:r>
      <w:r w:rsidR="006E582D">
        <w:rPr>
          <w:rFonts w:ascii="Verdana" w:hAnsi="Verdana"/>
        </w:rPr>
        <w:t xml:space="preserve">your proposed </w:t>
      </w:r>
      <w:r w:rsidR="00344815" w:rsidRPr="00F01A59">
        <w:rPr>
          <w:rFonts w:ascii="Verdana" w:hAnsi="Verdana"/>
        </w:rPr>
        <w:t>investment management agreement with your application.</w:t>
      </w:r>
    </w:p>
    <w:p w14:paraId="04D197F5" w14:textId="77777777" w:rsidR="00344815" w:rsidRPr="00F01A59" w:rsidRDefault="00344815" w:rsidP="00344815">
      <w:pPr>
        <w:pStyle w:val="Qsyesno"/>
        <w:rPr>
          <w:rFonts w:ascii="Verdana" w:hAnsi="Verdana"/>
        </w:rPr>
      </w:pPr>
      <w:r w:rsidRPr="00F01A59">
        <w:rPr>
          <w:rFonts w:ascii="Verdana" w:hAnsi="Verdana"/>
        </w:rPr>
        <w:fldChar w:fldCharType="begin">
          <w:ffData>
            <w:name w:val="Check44"/>
            <w:enabled/>
            <w:calcOnExit w:val="0"/>
            <w:checkBox>
              <w:sizeAuto/>
              <w:default w:val="0"/>
            </w:checkBox>
          </w:ffData>
        </w:fldChar>
      </w:r>
      <w:r w:rsidRPr="00F01A59">
        <w:rPr>
          <w:rFonts w:ascii="Verdana" w:hAnsi="Verdana"/>
        </w:rPr>
        <w:instrText xml:space="preserve"> FORMCHECKBOX </w:instrText>
      </w:r>
      <w:r w:rsidRPr="00F01A59">
        <w:rPr>
          <w:rFonts w:ascii="Verdana" w:hAnsi="Verdana"/>
        </w:rPr>
      </w:r>
      <w:r w:rsidRPr="00F01A59">
        <w:rPr>
          <w:rFonts w:ascii="Verdana" w:hAnsi="Verdana"/>
        </w:rPr>
        <w:fldChar w:fldCharType="separate"/>
      </w:r>
      <w:r w:rsidRPr="00F01A59">
        <w:rPr>
          <w:rFonts w:ascii="Verdana" w:hAnsi="Verdana"/>
        </w:rPr>
        <w:fldChar w:fldCharType="end"/>
      </w:r>
      <w:r w:rsidRPr="00F01A59">
        <w:rPr>
          <w:rFonts w:ascii="Verdana" w:hAnsi="Verdana"/>
        </w:rPr>
        <w:t xml:space="preserve"> Attached</w:t>
      </w:r>
    </w:p>
    <w:p w14:paraId="77BF45C7" w14:textId="77777777" w:rsidR="00344815" w:rsidRPr="00F01A59" w:rsidRDefault="00344815" w:rsidP="00344815">
      <w:pPr>
        <w:pStyle w:val="Qsyesno"/>
        <w:rPr>
          <w:rFonts w:ascii="Verdana" w:hAnsi="Verdana"/>
        </w:rPr>
      </w:pPr>
      <w:r w:rsidRPr="00F01A59">
        <w:rPr>
          <w:rFonts w:ascii="Verdana" w:hAnsi="Verdana"/>
        </w:rPr>
        <w:fldChar w:fldCharType="begin">
          <w:ffData>
            <w:name w:val="Check44"/>
            <w:enabled/>
            <w:calcOnExit w:val="0"/>
            <w:checkBox>
              <w:sizeAuto/>
              <w:default w:val="0"/>
            </w:checkBox>
          </w:ffData>
        </w:fldChar>
      </w:r>
      <w:r w:rsidRPr="00F01A59">
        <w:rPr>
          <w:rFonts w:ascii="Verdana" w:hAnsi="Verdana"/>
        </w:rPr>
        <w:instrText xml:space="preserve"> FORMCHECKBOX </w:instrText>
      </w:r>
      <w:r w:rsidRPr="00F01A59">
        <w:rPr>
          <w:rFonts w:ascii="Verdana" w:hAnsi="Verdana"/>
        </w:rPr>
      </w:r>
      <w:r w:rsidRPr="00F01A59">
        <w:rPr>
          <w:rFonts w:ascii="Verdana" w:hAnsi="Verdana"/>
        </w:rPr>
        <w:fldChar w:fldCharType="separate"/>
      </w:r>
      <w:r w:rsidRPr="00F01A59">
        <w:rPr>
          <w:rFonts w:ascii="Verdana" w:hAnsi="Verdana"/>
        </w:rPr>
        <w:fldChar w:fldCharType="end"/>
      </w:r>
      <w:r w:rsidRPr="00F01A59">
        <w:rPr>
          <w:rFonts w:ascii="Verdana" w:hAnsi="Verdana"/>
        </w:rPr>
        <w:t xml:space="preserve"> Not attached – You must give reasons why below</w:t>
      </w:r>
    </w:p>
    <w:p w14:paraId="7FE4D0D6" w14:textId="77777777" w:rsidR="00344815" w:rsidRPr="00F01A59" w:rsidRDefault="00344815" w:rsidP="00344815">
      <w:pPr>
        <w:pStyle w:val="Qsyesno"/>
        <w:rPr>
          <w:rFonts w:ascii="Verdana" w:hAnsi="Verdana"/>
        </w:rPr>
      </w:pPr>
      <w:r w:rsidRPr="00F01A59">
        <w:rPr>
          <w:rFonts w:ascii="Verdana" w:hAnsi="Verdana"/>
        </w:rPr>
        <w:fldChar w:fldCharType="begin">
          <w:ffData>
            <w:name w:val="Check16"/>
            <w:enabled/>
            <w:calcOnExit w:val="0"/>
            <w:checkBox>
              <w:sizeAuto/>
              <w:default w:val="0"/>
            </w:checkBox>
          </w:ffData>
        </w:fldChar>
      </w:r>
      <w:r w:rsidRPr="00F01A59">
        <w:rPr>
          <w:rFonts w:ascii="Verdana" w:hAnsi="Verdana"/>
        </w:rPr>
        <w:instrText xml:space="preserve"> FORMCHECKBOX </w:instrText>
      </w:r>
      <w:r w:rsidRPr="00F01A59">
        <w:rPr>
          <w:rFonts w:ascii="Verdana" w:hAnsi="Verdana"/>
        </w:rPr>
      </w:r>
      <w:r w:rsidRPr="00F01A59">
        <w:rPr>
          <w:rFonts w:ascii="Verdana" w:hAnsi="Verdana"/>
        </w:rPr>
        <w:fldChar w:fldCharType="separate"/>
      </w:r>
      <w:r w:rsidRPr="00F01A59">
        <w:rPr>
          <w:rFonts w:ascii="Verdana" w:hAnsi="Verdana"/>
        </w:rPr>
        <w:fldChar w:fldCharType="end"/>
      </w:r>
      <w:r w:rsidRPr="00F01A59">
        <w:rPr>
          <w:rFonts w:ascii="Verdana" w:hAnsi="Verdana"/>
        </w:rPr>
        <w:tab/>
        <w:t>To follow</w:t>
      </w:r>
      <w:r w:rsidRPr="00F01A59">
        <w:rPr>
          <w:rFonts w:ascii="Webdings" w:eastAsia="Webdings" w:hAnsi="Webdings" w:cs="Webdings"/>
        </w:rPr>
        <w:t>4</w:t>
      </w:r>
      <w:r w:rsidRPr="00F01A59">
        <w:rPr>
          <w:rFonts w:ascii="Verdana" w:hAnsi="Verdana"/>
        </w:rPr>
        <w:t>You must give the date below (dd/mm/yyyy)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2C04A9" w:rsidRPr="00F01A59" w14:paraId="11485832" w14:textId="77777777" w:rsidTr="002C04A9">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082C912A" w14:textId="77777777" w:rsidR="002C04A9" w:rsidRPr="00F01A59" w:rsidRDefault="002C04A9" w:rsidP="006E582D">
            <w:pPr>
              <w:keepNext/>
              <w:tabs>
                <w:tab w:val="right" w:pos="-142"/>
                <w:tab w:val="left" w:pos="1418"/>
                <w:tab w:val="left" w:pos="2552"/>
              </w:tabs>
              <w:spacing w:before="20" w:line="220" w:lineRule="exact"/>
              <w:ind w:left="28" w:right="57"/>
              <w:jc w:val="center"/>
              <w:outlineLvl w:val="0"/>
              <w:rPr>
                <w:rFonts w:ascii="Verdana" w:hAnsi="Verdana"/>
                <w:sz w:val="18"/>
              </w:rPr>
            </w:pPr>
            <w:r w:rsidRPr="00F01A59">
              <w:rPr>
                <w:rFonts w:ascii="Verdana" w:hAnsi="Verdana"/>
                <w:sz w:val="18"/>
              </w:rPr>
              <w:fldChar w:fldCharType="begin">
                <w:ffData>
                  <w:name w:val="Text40"/>
                  <w:enabled/>
                  <w:calcOnExit w:val="0"/>
                  <w:textInput/>
                </w:ffData>
              </w:fldChar>
            </w:r>
            <w:r w:rsidRPr="00F01A59">
              <w:rPr>
                <w:rFonts w:ascii="Verdana" w:hAnsi="Verdana"/>
                <w:sz w:val="18"/>
              </w:rPr>
              <w:instrText xml:space="preserve"> FORMTEXT </w:instrText>
            </w:r>
            <w:r w:rsidRPr="00F01A59">
              <w:rPr>
                <w:rFonts w:ascii="Verdana" w:hAnsi="Verdana"/>
                <w:sz w:val="18"/>
              </w:rPr>
            </w:r>
            <w:r w:rsidRPr="00F01A59">
              <w:rPr>
                <w:rFonts w:ascii="Verdana" w:hAnsi="Verdana"/>
                <w:sz w:val="18"/>
              </w:rPr>
              <w:fldChar w:fldCharType="separate"/>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0C9AFA2" w14:textId="77777777" w:rsidR="002C04A9" w:rsidRPr="00F01A59" w:rsidRDefault="002C04A9" w:rsidP="006E582D">
            <w:pPr>
              <w:keepNext/>
              <w:tabs>
                <w:tab w:val="right" w:pos="-142"/>
                <w:tab w:val="left" w:pos="1418"/>
                <w:tab w:val="left" w:pos="2552"/>
              </w:tabs>
              <w:spacing w:before="20" w:line="220" w:lineRule="exact"/>
              <w:ind w:left="28" w:right="57"/>
              <w:jc w:val="center"/>
              <w:outlineLvl w:val="0"/>
              <w:rPr>
                <w:rFonts w:ascii="Verdana" w:hAnsi="Verdana"/>
                <w:sz w:val="18"/>
              </w:rPr>
            </w:pPr>
            <w:r w:rsidRPr="00F01A59">
              <w:rPr>
                <w:rFonts w:ascii="Verdana" w:hAnsi="Verdana"/>
                <w:sz w:val="18"/>
              </w:rPr>
              <w:fldChar w:fldCharType="begin">
                <w:ffData>
                  <w:name w:val="Text41"/>
                  <w:enabled/>
                  <w:calcOnExit w:val="0"/>
                  <w:textInput/>
                </w:ffData>
              </w:fldChar>
            </w:r>
            <w:r w:rsidRPr="00F01A59">
              <w:rPr>
                <w:rFonts w:ascii="Verdana" w:hAnsi="Verdana"/>
                <w:sz w:val="18"/>
              </w:rPr>
              <w:instrText xml:space="preserve"> FORMTEXT </w:instrText>
            </w:r>
            <w:r w:rsidRPr="00F01A59">
              <w:rPr>
                <w:rFonts w:ascii="Verdana" w:hAnsi="Verdana"/>
                <w:sz w:val="18"/>
              </w:rPr>
            </w:r>
            <w:r w:rsidRPr="00F01A59">
              <w:rPr>
                <w:rFonts w:ascii="Verdana" w:hAnsi="Verdana"/>
                <w:sz w:val="18"/>
              </w:rPr>
              <w:fldChar w:fldCharType="separate"/>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4463963E" w14:textId="77777777" w:rsidR="002C04A9" w:rsidRPr="00F01A59" w:rsidRDefault="002C04A9" w:rsidP="006E582D">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F01A59">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B87B1CC" w14:textId="77777777" w:rsidR="002C04A9" w:rsidRPr="00F01A59" w:rsidRDefault="002C04A9" w:rsidP="006E582D">
            <w:pPr>
              <w:keepNext/>
              <w:tabs>
                <w:tab w:val="right" w:pos="-142"/>
                <w:tab w:val="left" w:pos="1418"/>
                <w:tab w:val="left" w:pos="2552"/>
              </w:tabs>
              <w:spacing w:before="20" w:line="220" w:lineRule="exact"/>
              <w:ind w:left="28" w:right="57"/>
              <w:jc w:val="center"/>
              <w:outlineLvl w:val="0"/>
              <w:rPr>
                <w:rFonts w:ascii="Verdana" w:hAnsi="Verdana"/>
                <w:sz w:val="18"/>
              </w:rPr>
            </w:pPr>
            <w:r w:rsidRPr="00F01A59">
              <w:rPr>
                <w:rFonts w:ascii="Verdana" w:hAnsi="Verdana"/>
                <w:sz w:val="18"/>
              </w:rPr>
              <w:fldChar w:fldCharType="begin">
                <w:ffData>
                  <w:name w:val="Text42"/>
                  <w:enabled/>
                  <w:calcOnExit w:val="0"/>
                  <w:textInput/>
                </w:ffData>
              </w:fldChar>
            </w:r>
            <w:r w:rsidRPr="00F01A59">
              <w:rPr>
                <w:rFonts w:ascii="Verdana" w:hAnsi="Verdana"/>
                <w:sz w:val="18"/>
              </w:rPr>
              <w:instrText xml:space="preserve"> FORMTEXT </w:instrText>
            </w:r>
            <w:r w:rsidRPr="00F01A59">
              <w:rPr>
                <w:rFonts w:ascii="Verdana" w:hAnsi="Verdana"/>
                <w:sz w:val="18"/>
              </w:rPr>
            </w:r>
            <w:r w:rsidRPr="00F01A59">
              <w:rPr>
                <w:rFonts w:ascii="Verdana" w:hAnsi="Verdana"/>
                <w:sz w:val="18"/>
              </w:rPr>
              <w:fldChar w:fldCharType="separate"/>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FBCC0D0" w14:textId="77777777" w:rsidR="002C04A9" w:rsidRPr="00F01A59" w:rsidRDefault="002C04A9" w:rsidP="006E582D">
            <w:pPr>
              <w:keepNext/>
              <w:tabs>
                <w:tab w:val="right" w:pos="-142"/>
                <w:tab w:val="left" w:pos="1418"/>
                <w:tab w:val="left" w:pos="2552"/>
              </w:tabs>
              <w:spacing w:before="20" w:line="220" w:lineRule="exact"/>
              <w:ind w:left="28" w:right="57"/>
              <w:jc w:val="center"/>
              <w:outlineLvl w:val="0"/>
              <w:rPr>
                <w:rFonts w:ascii="Verdana" w:hAnsi="Verdana"/>
                <w:sz w:val="18"/>
              </w:rPr>
            </w:pPr>
            <w:r w:rsidRPr="00F01A59">
              <w:rPr>
                <w:rFonts w:ascii="Verdana" w:hAnsi="Verdana"/>
                <w:sz w:val="18"/>
              </w:rPr>
              <w:fldChar w:fldCharType="begin">
                <w:ffData>
                  <w:name w:val="Text43"/>
                  <w:enabled/>
                  <w:calcOnExit w:val="0"/>
                  <w:textInput/>
                </w:ffData>
              </w:fldChar>
            </w:r>
            <w:r w:rsidRPr="00F01A59">
              <w:rPr>
                <w:rFonts w:ascii="Verdana" w:hAnsi="Verdana"/>
                <w:sz w:val="18"/>
              </w:rPr>
              <w:instrText xml:space="preserve"> FORMTEXT </w:instrText>
            </w:r>
            <w:r w:rsidRPr="00F01A59">
              <w:rPr>
                <w:rFonts w:ascii="Verdana" w:hAnsi="Verdana"/>
                <w:sz w:val="18"/>
              </w:rPr>
            </w:r>
            <w:r w:rsidRPr="00F01A59">
              <w:rPr>
                <w:rFonts w:ascii="Verdana" w:hAnsi="Verdana"/>
                <w:sz w:val="18"/>
              </w:rPr>
              <w:fldChar w:fldCharType="separate"/>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673DE65E" w14:textId="77777777" w:rsidR="002C04A9" w:rsidRPr="00F01A59" w:rsidRDefault="002C04A9" w:rsidP="006E582D">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F01A59">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4CBB9930" w14:textId="77777777" w:rsidR="002C04A9" w:rsidRPr="00F01A59" w:rsidRDefault="002C04A9" w:rsidP="006E582D">
            <w:pPr>
              <w:keepNext/>
              <w:tabs>
                <w:tab w:val="right" w:pos="-142"/>
                <w:tab w:val="left" w:pos="1418"/>
                <w:tab w:val="left" w:pos="2552"/>
              </w:tabs>
              <w:spacing w:before="20" w:line="220" w:lineRule="exact"/>
              <w:ind w:left="28" w:right="57"/>
              <w:jc w:val="center"/>
              <w:outlineLvl w:val="0"/>
              <w:rPr>
                <w:rFonts w:ascii="Verdana" w:hAnsi="Verdana"/>
                <w:sz w:val="18"/>
              </w:rPr>
            </w:pPr>
            <w:r w:rsidRPr="00F01A59">
              <w:rPr>
                <w:rFonts w:ascii="Verdana" w:hAnsi="Verdana"/>
                <w:sz w:val="18"/>
              </w:rPr>
              <w:fldChar w:fldCharType="begin">
                <w:ffData>
                  <w:name w:val="Text44"/>
                  <w:enabled/>
                  <w:calcOnExit w:val="0"/>
                  <w:textInput/>
                </w:ffData>
              </w:fldChar>
            </w:r>
            <w:r w:rsidRPr="00F01A59">
              <w:rPr>
                <w:rFonts w:ascii="Verdana" w:hAnsi="Verdana"/>
                <w:sz w:val="18"/>
              </w:rPr>
              <w:instrText xml:space="preserve"> FORMTEXT </w:instrText>
            </w:r>
            <w:r w:rsidRPr="00F01A59">
              <w:rPr>
                <w:rFonts w:ascii="Verdana" w:hAnsi="Verdana"/>
                <w:sz w:val="18"/>
              </w:rPr>
            </w:r>
            <w:r w:rsidRPr="00F01A59">
              <w:rPr>
                <w:rFonts w:ascii="Verdana" w:hAnsi="Verdana"/>
                <w:sz w:val="18"/>
              </w:rPr>
              <w:fldChar w:fldCharType="separate"/>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3F095A3" w14:textId="77777777" w:rsidR="002C04A9" w:rsidRPr="00F01A59" w:rsidRDefault="002C04A9" w:rsidP="006E582D">
            <w:pPr>
              <w:keepNext/>
              <w:tabs>
                <w:tab w:val="right" w:pos="-142"/>
                <w:tab w:val="left" w:pos="1418"/>
                <w:tab w:val="left" w:pos="2552"/>
              </w:tabs>
              <w:spacing w:before="20" w:line="220" w:lineRule="exact"/>
              <w:ind w:left="28" w:right="57"/>
              <w:jc w:val="center"/>
              <w:outlineLvl w:val="0"/>
              <w:rPr>
                <w:rFonts w:ascii="Verdana" w:hAnsi="Verdana"/>
                <w:sz w:val="18"/>
              </w:rPr>
            </w:pPr>
            <w:r w:rsidRPr="00F01A59">
              <w:rPr>
                <w:rFonts w:ascii="Verdana" w:hAnsi="Verdana"/>
                <w:sz w:val="18"/>
              </w:rPr>
              <w:fldChar w:fldCharType="begin">
                <w:ffData>
                  <w:name w:val="Text45"/>
                  <w:enabled/>
                  <w:calcOnExit w:val="0"/>
                  <w:textInput/>
                </w:ffData>
              </w:fldChar>
            </w:r>
            <w:r w:rsidRPr="00F01A59">
              <w:rPr>
                <w:rFonts w:ascii="Verdana" w:hAnsi="Verdana"/>
                <w:sz w:val="18"/>
              </w:rPr>
              <w:instrText xml:space="preserve"> FORMTEXT </w:instrText>
            </w:r>
            <w:r w:rsidRPr="00F01A59">
              <w:rPr>
                <w:rFonts w:ascii="Verdana" w:hAnsi="Verdana"/>
                <w:sz w:val="18"/>
              </w:rPr>
            </w:r>
            <w:r w:rsidRPr="00F01A59">
              <w:rPr>
                <w:rFonts w:ascii="Verdana" w:hAnsi="Verdana"/>
                <w:sz w:val="18"/>
              </w:rPr>
              <w:fldChar w:fldCharType="separate"/>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FA967D4" w14:textId="77777777" w:rsidR="002C04A9" w:rsidRPr="00F01A59" w:rsidRDefault="002C04A9" w:rsidP="006E582D">
            <w:pPr>
              <w:keepNext/>
              <w:tabs>
                <w:tab w:val="right" w:pos="-142"/>
                <w:tab w:val="left" w:pos="1418"/>
                <w:tab w:val="left" w:pos="2552"/>
              </w:tabs>
              <w:spacing w:before="20" w:line="220" w:lineRule="exact"/>
              <w:ind w:left="28" w:right="57"/>
              <w:jc w:val="center"/>
              <w:outlineLvl w:val="0"/>
              <w:rPr>
                <w:rFonts w:ascii="Verdana" w:hAnsi="Verdana"/>
                <w:sz w:val="18"/>
              </w:rPr>
            </w:pPr>
            <w:r w:rsidRPr="00F01A59">
              <w:rPr>
                <w:rFonts w:ascii="Verdana" w:hAnsi="Verdana"/>
                <w:sz w:val="18"/>
              </w:rPr>
              <w:fldChar w:fldCharType="begin">
                <w:ffData>
                  <w:name w:val="Text46"/>
                  <w:enabled/>
                  <w:calcOnExit w:val="0"/>
                  <w:textInput/>
                </w:ffData>
              </w:fldChar>
            </w:r>
            <w:r w:rsidRPr="00F01A59">
              <w:rPr>
                <w:rFonts w:ascii="Verdana" w:hAnsi="Verdana"/>
                <w:sz w:val="18"/>
              </w:rPr>
              <w:instrText xml:space="preserve"> FORMTEXT </w:instrText>
            </w:r>
            <w:r w:rsidRPr="00F01A59">
              <w:rPr>
                <w:rFonts w:ascii="Verdana" w:hAnsi="Verdana"/>
                <w:sz w:val="18"/>
              </w:rPr>
            </w:r>
            <w:r w:rsidRPr="00F01A59">
              <w:rPr>
                <w:rFonts w:ascii="Verdana" w:hAnsi="Verdana"/>
                <w:sz w:val="18"/>
              </w:rPr>
              <w:fldChar w:fldCharType="separate"/>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1011326" w14:textId="77777777" w:rsidR="002C04A9" w:rsidRPr="00F01A59" w:rsidRDefault="002C04A9" w:rsidP="006E582D">
            <w:pPr>
              <w:keepNext/>
              <w:tabs>
                <w:tab w:val="right" w:pos="-142"/>
                <w:tab w:val="left" w:pos="1418"/>
                <w:tab w:val="left" w:pos="2552"/>
              </w:tabs>
              <w:spacing w:before="20" w:line="220" w:lineRule="exact"/>
              <w:ind w:left="28" w:right="57"/>
              <w:jc w:val="center"/>
              <w:outlineLvl w:val="0"/>
              <w:rPr>
                <w:rFonts w:ascii="Verdana" w:hAnsi="Verdana"/>
                <w:sz w:val="18"/>
              </w:rPr>
            </w:pPr>
            <w:r w:rsidRPr="00F01A59">
              <w:rPr>
                <w:rFonts w:ascii="Verdana" w:hAnsi="Verdana"/>
                <w:sz w:val="18"/>
              </w:rPr>
              <w:fldChar w:fldCharType="begin">
                <w:ffData>
                  <w:name w:val="Text47"/>
                  <w:enabled/>
                  <w:calcOnExit w:val="0"/>
                  <w:textInput/>
                </w:ffData>
              </w:fldChar>
            </w:r>
            <w:r w:rsidRPr="00F01A59">
              <w:rPr>
                <w:rFonts w:ascii="Verdana" w:hAnsi="Verdana"/>
                <w:sz w:val="18"/>
              </w:rPr>
              <w:instrText xml:space="preserve"> FORMTEXT </w:instrText>
            </w:r>
            <w:r w:rsidRPr="00F01A59">
              <w:rPr>
                <w:rFonts w:ascii="Verdana" w:hAnsi="Verdana"/>
                <w:sz w:val="18"/>
              </w:rPr>
            </w:r>
            <w:r w:rsidRPr="00F01A59">
              <w:rPr>
                <w:rFonts w:ascii="Verdana" w:hAnsi="Verdana"/>
                <w:sz w:val="18"/>
              </w:rPr>
              <w:fldChar w:fldCharType="separate"/>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t> </w:t>
            </w:r>
            <w:r w:rsidRPr="00F01A59">
              <w:rPr>
                <w:rFonts w:ascii="Verdana" w:hAnsi="Verdana"/>
                <w:sz w:val="18"/>
              </w:rPr>
              <w:fldChar w:fldCharType="end"/>
            </w:r>
          </w:p>
        </w:tc>
      </w:tr>
    </w:tbl>
    <w:p w14:paraId="1F6C4345" w14:textId="77777777" w:rsidR="00344815" w:rsidRDefault="00344815" w:rsidP="00E061AE">
      <w:pPr>
        <w:pStyle w:val="Question"/>
        <w:keepNext/>
        <w:ind w:left="-142" w:firstLine="0"/>
        <w:rPr>
          <w:rFonts w:ascii="Verdana" w:hAnsi="Verdana"/>
        </w:rPr>
      </w:pPr>
    </w:p>
    <w:p w14:paraId="175D5E06" w14:textId="77777777" w:rsidR="00344815" w:rsidRDefault="00344815">
      <w:pPr>
        <w:spacing w:before="0" w:line="240" w:lineRule="auto"/>
        <w:rPr>
          <w:rFonts w:ascii="Verdana" w:hAnsi="Verdana"/>
          <w:sz w:val="18"/>
        </w:rPr>
      </w:pPr>
      <w:r>
        <w:rPr>
          <w:rFonts w:ascii="Verdana" w:hAnsi="Verdana"/>
        </w:rPr>
        <w:br w:type="page"/>
      </w:r>
    </w:p>
    <w:p w14:paraId="3232D7F8" w14:textId="35FA6F65" w:rsidR="00950AFF" w:rsidRPr="008840C5" w:rsidRDefault="00950AFF" w:rsidP="14E7D273">
      <w:pPr>
        <w:pStyle w:val="Question"/>
        <w:keepNext/>
        <w:rPr>
          <w:rFonts w:ascii="Verdana" w:hAnsi="Verdana"/>
          <w:b/>
          <w:bCs/>
        </w:rPr>
      </w:pPr>
      <w:r w:rsidRPr="14E7D273">
        <w:rPr>
          <w:rFonts w:ascii="Verdana" w:hAnsi="Verdana"/>
          <w:b/>
          <w:bCs/>
        </w:rPr>
        <w:lastRenderedPageBreak/>
        <w:t>6.2</w:t>
      </w:r>
      <w:r>
        <w:tab/>
      </w:r>
      <w:r>
        <w:tab/>
      </w:r>
      <w:r w:rsidRPr="14E7D273">
        <w:rPr>
          <w:rFonts w:ascii="Verdana" w:hAnsi="Verdana"/>
          <w:b/>
          <w:bCs/>
        </w:rPr>
        <w:t xml:space="preserve">Does the applicant firm intend to passport into </w:t>
      </w:r>
      <w:r w:rsidR="3CA5258E" w:rsidRPr="14E7D273">
        <w:rPr>
          <w:rFonts w:ascii="Verdana" w:hAnsi="Verdana"/>
          <w:b/>
          <w:bCs/>
        </w:rPr>
        <w:t xml:space="preserve">Gibraltar </w:t>
      </w:r>
      <w:r w:rsidRPr="14E7D273">
        <w:rPr>
          <w:rFonts w:ascii="Verdana" w:hAnsi="Verdana"/>
          <w:b/>
          <w:bCs/>
        </w:rPr>
        <w:t>under MiFID by:</w:t>
      </w:r>
    </w:p>
    <w:p w14:paraId="63940229" w14:textId="77777777" w:rsidR="00950AFF" w:rsidRPr="008840C5" w:rsidRDefault="00950AFF" w:rsidP="00950AFF">
      <w:pPr>
        <w:pStyle w:val="Questionbullet"/>
        <w:keepNext/>
        <w:spacing w:before="0" w:after="0"/>
        <w:ind w:left="170" w:hanging="170"/>
        <w:rPr>
          <w:rFonts w:ascii="Verdana" w:hAnsi="Verdana"/>
          <w:b/>
        </w:rPr>
      </w:pPr>
      <w:r w:rsidRPr="008840C5">
        <w:rPr>
          <w:rFonts w:ascii="Verdana" w:hAnsi="Verdana"/>
          <w:b/>
        </w:rPr>
        <w:t>•</w:t>
      </w:r>
      <w:r w:rsidRPr="008840C5">
        <w:rPr>
          <w:rFonts w:ascii="Verdana" w:hAnsi="Verdana"/>
          <w:b/>
        </w:rPr>
        <w:tab/>
        <w:t>providing cross-border services</w:t>
      </w:r>
      <w:r w:rsidR="00F121B7">
        <w:rPr>
          <w:rFonts w:ascii="Verdana" w:hAnsi="Verdana"/>
          <w:b/>
        </w:rPr>
        <w:t>,</w:t>
      </w:r>
      <w:r w:rsidRPr="008840C5">
        <w:rPr>
          <w:rFonts w:ascii="Verdana" w:hAnsi="Verdana"/>
          <w:b/>
        </w:rPr>
        <w:t xml:space="preserve"> and/or</w:t>
      </w:r>
    </w:p>
    <w:p w14:paraId="4023BA28" w14:textId="77777777" w:rsidR="00950AFF" w:rsidRPr="008840C5" w:rsidRDefault="00950AFF" w:rsidP="00950AFF">
      <w:pPr>
        <w:pStyle w:val="Questionbullet"/>
        <w:keepNext/>
        <w:spacing w:before="0" w:after="0"/>
        <w:ind w:left="170" w:hanging="170"/>
        <w:rPr>
          <w:rFonts w:ascii="Verdana" w:hAnsi="Verdana"/>
          <w:b/>
        </w:rPr>
      </w:pPr>
      <w:r w:rsidRPr="008840C5">
        <w:rPr>
          <w:rFonts w:ascii="Verdana" w:hAnsi="Verdana"/>
          <w:b/>
        </w:rPr>
        <w:t>•</w:t>
      </w:r>
      <w:r w:rsidRPr="008840C5">
        <w:rPr>
          <w:rFonts w:ascii="Verdana" w:hAnsi="Verdana"/>
          <w:b/>
        </w:rPr>
        <w:tab/>
        <w:t>establishing a branch</w:t>
      </w:r>
      <w:r w:rsidR="00F121B7">
        <w:rPr>
          <w:rFonts w:ascii="Verdana" w:hAnsi="Verdana"/>
          <w:b/>
        </w:rPr>
        <w:t>,</w:t>
      </w:r>
      <w:r w:rsidRPr="008840C5">
        <w:rPr>
          <w:rFonts w:ascii="Verdana" w:hAnsi="Verdana"/>
          <w:b/>
        </w:rPr>
        <w:t xml:space="preserve"> and/or</w:t>
      </w:r>
    </w:p>
    <w:p w14:paraId="35A97383" w14:textId="77777777" w:rsidR="00950AFF" w:rsidRPr="008840C5" w:rsidRDefault="00950AFF" w:rsidP="00950AFF">
      <w:pPr>
        <w:pStyle w:val="Questionbullet"/>
        <w:keepNext/>
        <w:spacing w:before="0" w:after="0"/>
        <w:ind w:left="170" w:hanging="170"/>
        <w:rPr>
          <w:rFonts w:ascii="Verdana" w:hAnsi="Verdana"/>
          <w:b/>
        </w:rPr>
      </w:pPr>
      <w:r w:rsidRPr="008840C5">
        <w:rPr>
          <w:rFonts w:ascii="Verdana" w:hAnsi="Verdana"/>
          <w:b/>
        </w:rPr>
        <w:t>•</w:t>
      </w:r>
      <w:r w:rsidRPr="008840C5">
        <w:rPr>
          <w:rFonts w:ascii="Verdana" w:hAnsi="Verdana"/>
          <w:b/>
        </w:rPr>
        <w:tab/>
        <w:t>appointing a tied agent</w:t>
      </w:r>
    </w:p>
    <w:p w14:paraId="40C14068" w14:textId="77777777" w:rsidR="00950AFF" w:rsidRPr="008840C5" w:rsidRDefault="00950AFF" w:rsidP="00950AFF">
      <w:pPr>
        <w:pStyle w:val="Qsyesno"/>
        <w:keepNext/>
        <w:tabs>
          <w:tab w:val="left" w:pos="624"/>
        </w:tabs>
        <w:spacing w:before="0" w:after="0"/>
        <w:rPr>
          <w:rFonts w:ascii="Verdana" w:hAnsi="Verdana"/>
        </w:rPr>
      </w:pPr>
      <w:r w:rsidRPr="008840C5">
        <w:rPr>
          <w:rFonts w:ascii="Verdana" w:hAnsi="Verdana"/>
        </w:rPr>
        <w:fldChar w:fldCharType="begin">
          <w:ffData>
            <w:name w:val="Check16"/>
            <w:enabled/>
            <w:calcOnExit w:val="0"/>
            <w:checkBox>
              <w:sizeAuto/>
              <w:default w:val="0"/>
            </w:checkBox>
          </w:ffData>
        </w:fldChar>
      </w:r>
      <w:r w:rsidRPr="008840C5">
        <w:rPr>
          <w:rFonts w:ascii="Verdana" w:hAnsi="Verdana"/>
        </w:rPr>
        <w:instrText xml:space="preserve"> FORMCHECKBOX </w:instrText>
      </w:r>
      <w:r w:rsidRPr="008840C5">
        <w:rPr>
          <w:rFonts w:ascii="Verdana" w:hAnsi="Verdana"/>
        </w:rPr>
      </w:r>
      <w:r w:rsidRPr="008840C5">
        <w:rPr>
          <w:rFonts w:ascii="Verdana" w:hAnsi="Verdana"/>
        </w:rPr>
        <w:fldChar w:fldCharType="separate"/>
      </w:r>
      <w:r w:rsidRPr="008840C5">
        <w:rPr>
          <w:rFonts w:ascii="Verdana" w:hAnsi="Verdana"/>
        </w:rPr>
        <w:fldChar w:fldCharType="end"/>
      </w:r>
      <w:r w:rsidR="000720E5">
        <w:rPr>
          <w:rFonts w:ascii="Verdana" w:hAnsi="Verdana"/>
        </w:rPr>
        <w:tab/>
        <w:t>No</w:t>
      </w:r>
    </w:p>
    <w:p w14:paraId="50D0AB20" w14:textId="1B4B4F8C" w:rsidR="00950AFF" w:rsidRPr="008840C5" w:rsidRDefault="00950AFF" w:rsidP="00950AFF">
      <w:pPr>
        <w:pStyle w:val="Qsyesno"/>
        <w:keepNext/>
        <w:tabs>
          <w:tab w:val="left" w:pos="624"/>
        </w:tabs>
        <w:spacing w:before="0" w:after="0"/>
        <w:rPr>
          <w:rFonts w:ascii="Verdana" w:hAnsi="Verdana"/>
        </w:rPr>
      </w:pPr>
      <w:r w:rsidRPr="008840C5">
        <w:rPr>
          <w:rFonts w:ascii="Verdana" w:hAnsi="Verdana"/>
        </w:rPr>
        <w:fldChar w:fldCharType="begin">
          <w:ffData>
            <w:name w:val="Check16"/>
            <w:enabled/>
            <w:calcOnExit w:val="0"/>
            <w:checkBox>
              <w:sizeAuto/>
              <w:default w:val="0"/>
            </w:checkBox>
          </w:ffData>
        </w:fldChar>
      </w:r>
      <w:r w:rsidRPr="008840C5">
        <w:rPr>
          <w:rFonts w:ascii="Verdana" w:hAnsi="Verdana"/>
        </w:rPr>
        <w:instrText xml:space="preserve"> FORMCHECKBOX </w:instrText>
      </w:r>
      <w:r w:rsidRPr="008840C5">
        <w:rPr>
          <w:rFonts w:ascii="Verdana" w:hAnsi="Verdana"/>
        </w:rPr>
      </w:r>
      <w:r w:rsidRPr="008840C5">
        <w:rPr>
          <w:rFonts w:ascii="Verdana" w:hAnsi="Verdana"/>
        </w:rPr>
        <w:fldChar w:fldCharType="separate"/>
      </w:r>
      <w:r w:rsidRPr="008840C5">
        <w:rPr>
          <w:rFonts w:ascii="Verdana" w:hAnsi="Verdana"/>
        </w:rPr>
        <w:fldChar w:fldCharType="end"/>
      </w:r>
      <w:r w:rsidRPr="008840C5">
        <w:rPr>
          <w:rFonts w:ascii="Verdana" w:hAnsi="Verdana"/>
        </w:rPr>
        <w:tab/>
        <w:t>Yes</w:t>
      </w:r>
      <w:r w:rsidRPr="008840C5">
        <w:rPr>
          <w:rFonts w:ascii="Verdana" w:hAnsi="Verdana"/>
        </w:rPr>
        <w:tab/>
      </w:r>
      <w:r w:rsidRPr="008840C5">
        <w:rPr>
          <w:rFonts w:ascii="Webdings" w:eastAsia="Webdings" w:hAnsi="Webdings" w:cs="Webdings"/>
        </w:rPr>
        <w:t>4</w:t>
      </w:r>
      <w:r w:rsidRPr="008840C5">
        <w:rPr>
          <w:rFonts w:ascii="Verdana" w:hAnsi="Verdana"/>
        </w:rPr>
        <w:tab/>
      </w:r>
      <w:r w:rsidR="00F121B7">
        <w:rPr>
          <w:rFonts w:ascii="Verdana" w:hAnsi="Verdana"/>
        </w:rPr>
        <w:t>G</w:t>
      </w:r>
      <w:r w:rsidRPr="008840C5">
        <w:rPr>
          <w:rFonts w:ascii="Verdana" w:hAnsi="Verdana"/>
        </w:rPr>
        <w:t>ive details below</w:t>
      </w:r>
      <w:r w:rsidR="00F121B7">
        <w:rPr>
          <w:rFonts w:ascii="Verdana" w:hAnsi="Verdana"/>
        </w:rPr>
        <w:t>,</w:t>
      </w:r>
      <w:r w:rsidRPr="008840C5">
        <w:rPr>
          <w:rFonts w:ascii="Verdana" w:hAnsi="Verdana"/>
        </w:rPr>
        <w:t xml:space="preserve"> including scale of the activity </w:t>
      </w:r>
      <w:r w:rsidR="00F121B7">
        <w:rPr>
          <w:rFonts w:ascii="Verdana" w:hAnsi="Verdana"/>
        </w:rPr>
        <w:t>(</w:t>
      </w:r>
      <w:r w:rsidRPr="008840C5">
        <w:rPr>
          <w:rFonts w:ascii="Verdana" w:hAnsi="Verdana"/>
        </w:rPr>
        <w:t>see notes for further information</w:t>
      </w:r>
      <w:r w:rsidR="00F121B7">
        <w:rPr>
          <w:rFonts w:ascii="Verdana" w:hAnsi="Verdana"/>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50AFF" w:rsidRPr="008840C5" w14:paraId="25770247" w14:textId="77777777" w:rsidTr="003372BF">
        <w:trPr>
          <w:trHeight w:val="1719"/>
        </w:trPr>
        <w:tc>
          <w:tcPr>
            <w:tcW w:w="7088" w:type="dxa"/>
          </w:tcPr>
          <w:p w14:paraId="7041C031" w14:textId="77777777" w:rsidR="00950AFF" w:rsidRPr="008840C5" w:rsidRDefault="00950AFF" w:rsidP="003372BF">
            <w:pPr>
              <w:pStyle w:val="Qsanswer"/>
              <w:spacing w:before="40" w:after="0" w:line="240" w:lineRule="exact"/>
              <w:ind w:right="57"/>
              <w:rPr>
                <w:rFonts w:ascii="Verdana" w:hAnsi="Verdana"/>
              </w:rPr>
            </w:pPr>
            <w:r w:rsidRPr="001345F4">
              <w:rPr>
                <w:rFonts w:ascii="Verdana" w:hAnsi="Verdana"/>
                <w:color w:val="auto"/>
              </w:rPr>
              <w:fldChar w:fldCharType="begin">
                <w:ffData>
                  <w:name w:val="Text7"/>
                  <w:enabled/>
                  <w:calcOnExit w:val="0"/>
                  <w:textInput/>
                </w:ffData>
              </w:fldChar>
            </w:r>
            <w:r w:rsidRPr="001345F4">
              <w:rPr>
                <w:rFonts w:ascii="Verdana" w:hAnsi="Verdana"/>
                <w:color w:val="auto"/>
              </w:rPr>
              <w:instrText xml:space="preserve"> FORMTEXT </w:instrText>
            </w:r>
            <w:r w:rsidRPr="001345F4">
              <w:rPr>
                <w:rFonts w:ascii="Verdana" w:hAnsi="Verdana"/>
                <w:color w:val="auto"/>
              </w:rPr>
            </w:r>
            <w:r w:rsidRPr="001345F4">
              <w:rPr>
                <w:rFonts w:ascii="Verdana" w:hAnsi="Verdana"/>
                <w:color w:val="auto"/>
              </w:rPr>
              <w:fldChar w:fldCharType="separate"/>
            </w:r>
            <w:r w:rsidRPr="001345F4">
              <w:rPr>
                <w:rFonts w:ascii="Verdana" w:hAnsi="Verdana"/>
                <w:noProof/>
                <w:color w:val="auto"/>
              </w:rPr>
              <w:t> </w:t>
            </w:r>
            <w:r w:rsidRPr="001345F4">
              <w:rPr>
                <w:rFonts w:ascii="Verdana" w:hAnsi="Verdana"/>
                <w:noProof/>
                <w:color w:val="auto"/>
              </w:rPr>
              <w:t> </w:t>
            </w:r>
            <w:r w:rsidRPr="001345F4">
              <w:rPr>
                <w:rFonts w:ascii="Verdana" w:hAnsi="Verdana"/>
                <w:noProof/>
                <w:color w:val="auto"/>
              </w:rPr>
              <w:t> </w:t>
            </w:r>
            <w:r w:rsidRPr="001345F4">
              <w:rPr>
                <w:rFonts w:ascii="Verdana" w:hAnsi="Verdana"/>
                <w:noProof/>
                <w:color w:val="auto"/>
              </w:rPr>
              <w:t> </w:t>
            </w:r>
            <w:r w:rsidRPr="001345F4">
              <w:rPr>
                <w:rFonts w:ascii="Verdana" w:hAnsi="Verdana"/>
                <w:noProof/>
                <w:color w:val="auto"/>
              </w:rPr>
              <w:t> </w:t>
            </w:r>
            <w:r w:rsidRPr="001345F4">
              <w:rPr>
                <w:rFonts w:ascii="Verdana" w:hAnsi="Verdana"/>
                <w:color w:val="auto"/>
              </w:rPr>
              <w:fldChar w:fldCharType="end"/>
            </w:r>
          </w:p>
        </w:tc>
      </w:tr>
    </w:tbl>
    <w:p w14:paraId="619F159D" w14:textId="77777777" w:rsidR="00950AFF" w:rsidRPr="003E30E1" w:rsidRDefault="00950AFF" w:rsidP="00950AFF">
      <w:pPr>
        <w:pStyle w:val="Qsheading1"/>
        <w:rPr>
          <w:rFonts w:ascii="Verdana" w:hAnsi="Verdana"/>
          <w:szCs w:val="22"/>
        </w:rPr>
      </w:pPr>
      <w:r w:rsidRPr="003E30E1">
        <w:rPr>
          <w:rFonts w:ascii="Verdana" w:hAnsi="Verdana"/>
          <w:szCs w:val="22"/>
        </w:rPr>
        <w:t>Clients</w:t>
      </w:r>
    </w:p>
    <w:p w14:paraId="2F0D0E3D" w14:textId="77777777" w:rsidR="00950AFF" w:rsidRPr="008840C5" w:rsidRDefault="00950AFF" w:rsidP="00950AFF">
      <w:pPr>
        <w:pStyle w:val="Question"/>
        <w:keepNext/>
        <w:rPr>
          <w:rFonts w:ascii="Verdana" w:hAnsi="Verdana"/>
          <w:b/>
        </w:rPr>
      </w:pPr>
      <w:r w:rsidRPr="00931F43">
        <w:rPr>
          <w:rFonts w:ascii="Verdana" w:hAnsi="Verdana"/>
          <w:b/>
        </w:rPr>
        <w:tab/>
      </w:r>
      <w:r>
        <w:rPr>
          <w:rFonts w:ascii="Verdana" w:hAnsi="Verdana"/>
          <w:b/>
        </w:rPr>
        <w:t>6.3</w:t>
      </w:r>
      <w:r w:rsidRPr="008840C5">
        <w:rPr>
          <w:rFonts w:ascii="Verdana" w:hAnsi="Verdana"/>
          <w:b/>
        </w:rPr>
        <w:tab/>
      </w:r>
      <w:r w:rsidR="00F121B7">
        <w:rPr>
          <w:rFonts w:ascii="Verdana" w:hAnsi="Verdana"/>
          <w:b/>
        </w:rPr>
        <w:t>D</w:t>
      </w:r>
      <w:r w:rsidRPr="008840C5">
        <w:rPr>
          <w:rFonts w:ascii="Verdana" w:hAnsi="Verdana"/>
          <w:b/>
        </w:rPr>
        <w:t xml:space="preserve">escribe (in terms of both geographical location and their own commercial/business activities) the types of individuals/businesses </w:t>
      </w:r>
      <w:r>
        <w:rPr>
          <w:rFonts w:ascii="Verdana" w:hAnsi="Verdana"/>
          <w:b/>
        </w:rPr>
        <w:t xml:space="preserve">and their regulatory classification </w:t>
      </w:r>
      <w:r w:rsidRPr="008840C5">
        <w:rPr>
          <w:rFonts w:ascii="Verdana" w:hAnsi="Verdana"/>
          <w:b/>
        </w:rPr>
        <w:t>the applicant firm expect</w:t>
      </w:r>
      <w:r w:rsidR="00F121B7">
        <w:rPr>
          <w:rFonts w:ascii="Verdana" w:hAnsi="Verdana"/>
          <w:b/>
        </w:rPr>
        <w:t>s</w:t>
      </w:r>
      <w:r w:rsidRPr="008840C5">
        <w:rPr>
          <w:rFonts w:ascii="Verdana" w:hAnsi="Verdana"/>
          <w:b/>
        </w:rPr>
        <w:t xml:space="preserve"> to become its clients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50AFF" w:rsidRPr="008840C5" w14:paraId="3AEFA5B5" w14:textId="77777777" w:rsidTr="003372BF">
        <w:trPr>
          <w:trHeight w:val="1481"/>
        </w:trPr>
        <w:tc>
          <w:tcPr>
            <w:tcW w:w="7088" w:type="dxa"/>
          </w:tcPr>
          <w:p w14:paraId="22E80AB6" w14:textId="77777777" w:rsidR="00950AFF" w:rsidRPr="008840C5" w:rsidRDefault="00950AFF" w:rsidP="003372BF">
            <w:pPr>
              <w:pStyle w:val="Qsanswer"/>
              <w:spacing w:after="0" w:line="240" w:lineRule="auto"/>
              <w:ind w:right="57"/>
              <w:rPr>
                <w:rFonts w:ascii="Verdana" w:hAnsi="Verdana"/>
              </w:rPr>
            </w:pPr>
            <w:r w:rsidRPr="001345F4">
              <w:rPr>
                <w:rFonts w:ascii="Verdana" w:hAnsi="Verdana"/>
                <w:color w:val="auto"/>
              </w:rPr>
              <w:fldChar w:fldCharType="begin">
                <w:ffData>
                  <w:name w:val="Text7"/>
                  <w:enabled/>
                  <w:calcOnExit w:val="0"/>
                  <w:textInput/>
                </w:ffData>
              </w:fldChar>
            </w:r>
            <w:r w:rsidRPr="001345F4">
              <w:rPr>
                <w:rFonts w:ascii="Verdana" w:hAnsi="Verdana"/>
                <w:color w:val="auto"/>
              </w:rPr>
              <w:instrText xml:space="preserve"> FORMTEXT </w:instrText>
            </w:r>
            <w:r w:rsidRPr="001345F4">
              <w:rPr>
                <w:rFonts w:ascii="Verdana" w:hAnsi="Verdana"/>
                <w:color w:val="auto"/>
              </w:rPr>
            </w:r>
            <w:r w:rsidRPr="001345F4">
              <w:rPr>
                <w:rFonts w:ascii="Verdana" w:hAnsi="Verdana"/>
                <w:color w:val="auto"/>
              </w:rPr>
              <w:fldChar w:fldCharType="separate"/>
            </w:r>
            <w:r w:rsidRPr="001345F4">
              <w:rPr>
                <w:rFonts w:ascii="Verdana" w:hAnsi="Verdana"/>
                <w:noProof/>
                <w:color w:val="auto"/>
              </w:rPr>
              <w:t> </w:t>
            </w:r>
            <w:r w:rsidRPr="001345F4">
              <w:rPr>
                <w:rFonts w:ascii="Verdana" w:hAnsi="Verdana"/>
                <w:noProof/>
                <w:color w:val="auto"/>
              </w:rPr>
              <w:t> </w:t>
            </w:r>
            <w:r w:rsidRPr="001345F4">
              <w:rPr>
                <w:rFonts w:ascii="Verdana" w:hAnsi="Verdana"/>
                <w:noProof/>
                <w:color w:val="auto"/>
              </w:rPr>
              <w:t> </w:t>
            </w:r>
            <w:r w:rsidRPr="001345F4">
              <w:rPr>
                <w:rFonts w:ascii="Verdana" w:hAnsi="Verdana"/>
                <w:noProof/>
                <w:color w:val="auto"/>
              </w:rPr>
              <w:t> </w:t>
            </w:r>
            <w:r w:rsidRPr="001345F4">
              <w:rPr>
                <w:rFonts w:ascii="Verdana" w:hAnsi="Verdana"/>
                <w:noProof/>
                <w:color w:val="auto"/>
              </w:rPr>
              <w:t> </w:t>
            </w:r>
            <w:r w:rsidRPr="001345F4">
              <w:rPr>
                <w:rFonts w:ascii="Verdana" w:hAnsi="Verdana"/>
                <w:color w:val="auto"/>
              </w:rPr>
              <w:fldChar w:fldCharType="end"/>
            </w:r>
          </w:p>
        </w:tc>
      </w:tr>
    </w:tbl>
    <w:p w14:paraId="49F050F1" w14:textId="1501259C" w:rsidR="00950AFF" w:rsidRPr="00BB73CD" w:rsidRDefault="00344815" w:rsidP="00950AFF">
      <w:pPr>
        <w:pStyle w:val="Question"/>
        <w:keepNext/>
        <w:rPr>
          <w:rFonts w:ascii="Verdana" w:hAnsi="Verdana"/>
          <w:b/>
        </w:rPr>
      </w:pPr>
      <w:r>
        <w:rPr>
          <w:rFonts w:ascii="Verdana" w:hAnsi="Verdana"/>
          <w:b/>
        </w:rPr>
        <w:tab/>
      </w:r>
      <w:r w:rsidR="00950AFF">
        <w:rPr>
          <w:rFonts w:ascii="Verdana" w:hAnsi="Verdana"/>
          <w:b/>
        </w:rPr>
        <w:t>6.4</w:t>
      </w:r>
      <w:r w:rsidR="00950AFF" w:rsidRPr="00BB73CD">
        <w:rPr>
          <w:rFonts w:ascii="Verdana" w:hAnsi="Verdana"/>
          <w:b/>
        </w:rPr>
        <w:tab/>
      </w:r>
      <w:r w:rsidR="00F121B7">
        <w:rPr>
          <w:rFonts w:ascii="Verdana" w:hAnsi="Verdana"/>
          <w:b/>
        </w:rPr>
        <w:t>E</w:t>
      </w:r>
      <w:r w:rsidR="00950AFF" w:rsidRPr="00BB73CD">
        <w:rPr>
          <w:rFonts w:ascii="Verdana" w:hAnsi="Verdana"/>
          <w:b/>
        </w:rPr>
        <w:t>xplain how the applicant firm will source its clients</w:t>
      </w:r>
      <w:r w:rsidR="00F121B7">
        <w:rPr>
          <w:rFonts w:ascii="Verdana" w:hAnsi="Verdana"/>
          <w:b/>
        </w:rPr>
        <w:t xml:space="preserve"> (</w:t>
      </w:r>
      <w:r w:rsidR="00950AFF" w:rsidRPr="00BB73CD">
        <w:rPr>
          <w:rFonts w:ascii="Verdana" w:hAnsi="Verdana"/>
          <w:b/>
        </w:rPr>
        <w:t>referring to any existing contacts/relationships</w:t>
      </w:r>
      <w:r w:rsidR="00F121B7">
        <w:rPr>
          <w:rFonts w:ascii="Verdana" w:hAnsi="Verdana"/>
          <w:b/>
        </w:rPr>
        <w:t xml:space="preserve">) and </w:t>
      </w:r>
      <w:r w:rsidR="00950AFF" w:rsidRPr="00BB73CD">
        <w:rPr>
          <w:rFonts w:ascii="Verdana" w:hAnsi="Verdana"/>
          <w:b/>
        </w:rPr>
        <w:t xml:space="preserve">market its services to prospective new clients </w:t>
      </w:r>
      <w:r w:rsidR="00AB77CA">
        <w:rPr>
          <w:rFonts w:ascii="Verdana" w:hAnsi="Verdana"/>
          <w:b/>
        </w:rPr>
        <w:t xml:space="preserve">for the first </w:t>
      </w:r>
      <w:r w:rsidR="00D06732">
        <w:rPr>
          <w:rFonts w:ascii="Verdana" w:hAnsi="Verdana"/>
          <w:b/>
        </w:rPr>
        <w:t xml:space="preserve">3 </w:t>
      </w:r>
      <w:r w:rsidR="00AB77CA">
        <w:rPr>
          <w:rFonts w:ascii="Verdana" w:hAnsi="Verdana"/>
          <w:b/>
        </w:rPr>
        <w:t>years</w:t>
      </w:r>
    </w:p>
    <w:p w14:paraId="235E109C" w14:textId="77777777" w:rsidR="00950AFF" w:rsidRPr="00931F43" w:rsidRDefault="00950AFF" w:rsidP="00950AFF">
      <w:pPr>
        <w:pStyle w:val="Question"/>
        <w:keepNext/>
        <w:rPr>
          <w:rFonts w:ascii="Verdana" w:hAnsi="Verdana"/>
          <w:b/>
        </w:rPr>
      </w:pPr>
      <w:r>
        <w:rPr>
          <w:rFonts w:ascii="Verdana" w:hAnsi="Verdana"/>
          <w:b/>
        </w:rPr>
        <w:tab/>
      </w:r>
      <w:r>
        <w:rPr>
          <w:rFonts w:ascii="Verdana" w:hAnsi="Verdana"/>
          <w:b/>
        </w:rPr>
        <w:tab/>
      </w:r>
      <w:r w:rsidRPr="00931F43">
        <w:rPr>
          <w:rFonts w:ascii="Verdana" w:hAnsi="Verdana"/>
          <w:b/>
        </w:rPr>
        <w:t>This should include details about:</w:t>
      </w:r>
    </w:p>
    <w:p w14:paraId="6AAFE917" w14:textId="77777777" w:rsidR="00950AFF" w:rsidRPr="00BB73CD" w:rsidRDefault="00950AFF" w:rsidP="006E582D">
      <w:pPr>
        <w:pStyle w:val="QuestionCharChar"/>
        <w:numPr>
          <w:ilvl w:val="0"/>
          <w:numId w:val="6"/>
        </w:numPr>
        <w:rPr>
          <w:rFonts w:ascii="Verdana" w:hAnsi="Verdana"/>
        </w:rPr>
      </w:pPr>
      <w:r w:rsidRPr="6E369C8B">
        <w:rPr>
          <w:rFonts w:ascii="Verdana" w:hAnsi="Verdana"/>
        </w:rPr>
        <w:t xml:space="preserve">the marketing and promotional activity and arrangements </w:t>
      </w:r>
    </w:p>
    <w:p w14:paraId="798E0EF0" w14:textId="77777777" w:rsidR="00950AFF" w:rsidRPr="00BB73CD" w:rsidRDefault="00950AFF" w:rsidP="006E582D">
      <w:pPr>
        <w:pStyle w:val="QuestionCharChar"/>
        <w:numPr>
          <w:ilvl w:val="0"/>
          <w:numId w:val="6"/>
        </w:numPr>
        <w:rPr>
          <w:rFonts w:ascii="Verdana" w:hAnsi="Verdana"/>
        </w:rPr>
      </w:pPr>
      <w:r w:rsidRPr="6E369C8B">
        <w:rPr>
          <w:rFonts w:ascii="Verdana" w:hAnsi="Verdana"/>
        </w:rPr>
        <w:t>the languages the marketing is offered in</w:t>
      </w:r>
    </w:p>
    <w:p w14:paraId="59E0097E" w14:textId="77777777" w:rsidR="00950AFF" w:rsidRDefault="00950AFF" w:rsidP="006E582D">
      <w:pPr>
        <w:pStyle w:val="QuestionCharChar"/>
        <w:numPr>
          <w:ilvl w:val="0"/>
          <w:numId w:val="6"/>
        </w:numPr>
        <w:rPr>
          <w:rFonts w:ascii="Verdana" w:hAnsi="Verdana"/>
        </w:rPr>
      </w:pPr>
      <w:r w:rsidRPr="6E369C8B">
        <w:rPr>
          <w:rFonts w:ascii="Verdana" w:hAnsi="Verdana"/>
        </w:rPr>
        <w:t>the member states where advertisements are most visible and frequent</w:t>
      </w:r>
    </w:p>
    <w:p w14:paraId="02D90DCE" w14:textId="77777777" w:rsidR="00950AFF" w:rsidRPr="00BB73CD" w:rsidRDefault="00950AFF" w:rsidP="006E582D">
      <w:pPr>
        <w:pStyle w:val="QuestionCharChar"/>
        <w:numPr>
          <w:ilvl w:val="0"/>
          <w:numId w:val="6"/>
        </w:numPr>
        <w:rPr>
          <w:rFonts w:ascii="Verdana" w:hAnsi="Verdana"/>
        </w:rPr>
      </w:pPr>
      <w:r w:rsidRPr="6E369C8B">
        <w:rPr>
          <w:rFonts w:ascii="Verdana" w:hAnsi="Verdana"/>
        </w:rPr>
        <w:t xml:space="preserve">type of promotional documents </w:t>
      </w:r>
    </w:p>
    <w:p w14:paraId="5BF341F2" w14:textId="77777777" w:rsidR="00950AFF" w:rsidRPr="00BB73CD" w:rsidRDefault="00950AFF" w:rsidP="006E582D">
      <w:pPr>
        <w:pStyle w:val="QuestionCharChar"/>
        <w:numPr>
          <w:ilvl w:val="0"/>
          <w:numId w:val="6"/>
        </w:numPr>
        <w:rPr>
          <w:rFonts w:ascii="Verdana" w:hAnsi="Verdana"/>
        </w:rPr>
      </w:pPr>
      <w:r w:rsidRPr="6E369C8B">
        <w:rPr>
          <w:rFonts w:ascii="Verdana" w:hAnsi="Verdana"/>
        </w:rPr>
        <w:t>the identity of direct marketers, financial investment advisers and distributors</w:t>
      </w:r>
      <w:r w:rsidR="00F121B7" w:rsidRPr="6E369C8B">
        <w:rPr>
          <w:rFonts w:ascii="Verdana" w:hAnsi="Verdana"/>
        </w:rPr>
        <w:t>,</w:t>
      </w:r>
      <w:r w:rsidRPr="6E369C8B">
        <w:rPr>
          <w:rFonts w:ascii="Verdana" w:hAnsi="Verdana"/>
        </w:rPr>
        <w:t xml:space="preserve"> and the geographical localisation of their activity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50AFF" w:rsidRPr="00BB73CD" w14:paraId="0EC3215C" w14:textId="77777777" w:rsidTr="003372BF">
        <w:trPr>
          <w:trHeight w:val="1481"/>
        </w:trPr>
        <w:tc>
          <w:tcPr>
            <w:tcW w:w="7088" w:type="dxa"/>
          </w:tcPr>
          <w:p w14:paraId="1E35BDE8" w14:textId="77777777" w:rsidR="00950AFF" w:rsidRPr="00BB73CD" w:rsidRDefault="00950AFF" w:rsidP="003372BF">
            <w:pPr>
              <w:pStyle w:val="Qsanswer"/>
              <w:spacing w:after="0" w:line="240" w:lineRule="auto"/>
              <w:ind w:right="57"/>
              <w:rPr>
                <w:rFonts w:ascii="Verdana" w:hAnsi="Verdana"/>
                <w:color w:val="auto"/>
              </w:rPr>
            </w:pPr>
            <w:r w:rsidRPr="00BB73CD">
              <w:rPr>
                <w:rFonts w:ascii="Verdana" w:hAnsi="Verdana"/>
                <w:color w:val="auto"/>
              </w:rPr>
              <w:fldChar w:fldCharType="begin">
                <w:ffData>
                  <w:name w:val="Text7"/>
                  <w:enabled/>
                  <w:calcOnExit w:val="0"/>
                  <w:textInput/>
                </w:ffData>
              </w:fldChar>
            </w:r>
            <w:r w:rsidRPr="00BB73CD">
              <w:rPr>
                <w:rFonts w:ascii="Verdana" w:hAnsi="Verdana"/>
                <w:color w:val="auto"/>
              </w:rPr>
              <w:instrText xml:space="preserve"> FORMTEXT </w:instrText>
            </w:r>
            <w:r w:rsidRPr="00BB73CD">
              <w:rPr>
                <w:rFonts w:ascii="Verdana" w:hAnsi="Verdana"/>
                <w:color w:val="auto"/>
              </w:rPr>
            </w:r>
            <w:r w:rsidRPr="00BB73CD">
              <w:rPr>
                <w:rFonts w:ascii="Verdana" w:hAnsi="Verdana"/>
                <w:color w:val="auto"/>
              </w:rPr>
              <w:fldChar w:fldCharType="separate"/>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color w:val="auto"/>
              </w:rPr>
              <w:fldChar w:fldCharType="end"/>
            </w:r>
          </w:p>
        </w:tc>
      </w:tr>
    </w:tbl>
    <w:p w14:paraId="46C98D08" w14:textId="77777777" w:rsidR="00F76AD2" w:rsidRDefault="00F76AD2" w:rsidP="00EE1AA8">
      <w:pPr>
        <w:pStyle w:val="Qsheading1"/>
        <w:rPr>
          <w:rFonts w:ascii="Verdana" w:hAnsi="Verdana"/>
          <w:szCs w:val="22"/>
        </w:rPr>
      </w:pPr>
    </w:p>
    <w:p w14:paraId="1AAF1330" w14:textId="77777777" w:rsidR="00F76AD2" w:rsidRDefault="00F76AD2">
      <w:pPr>
        <w:spacing w:before="0" w:line="240" w:lineRule="auto"/>
        <w:rPr>
          <w:rFonts w:ascii="Verdana" w:hAnsi="Verdana"/>
          <w:b/>
          <w:sz w:val="22"/>
          <w:szCs w:val="22"/>
        </w:rPr>
      </w:pPr>
      <w:r>
        <w:rPr>
          <w:rFonts w:ascii="Verdana" w:hAnsi="Verdana"/>
          <w:szCs w:val="22"/>
        </w:rPr>
        <w:br w:type="page"/>
      </w:r>
    </w:p>
    <w:p w14:paraId="40A4D9B9" w14:textId="3D344E5D" w:rsidR="00EE1AA8" w:rsidRPr="00EE1AA8" w:rsidRDefault="00EE1AA8" w:rsidP="00EE1AA8">
      <w:pPr>
        <w:pStyle w:val="Qsheading1"/>
        <w:rPr>
          <w:rFonts w:ascii="Verdana" w:hAnsi="Verdana"/>
          <w:szCs w:val="22"/>
        </w:rPr>
      </w:pPr>
      <w:r w:rsidRPr="00EE1AA8">
        <w:rPr>
          <w:rFonts w:ascii="Verdana" w:hAnsi="Verdana"/>
          <w:szCs w:val="22"/>
        </w:rPr>
        <w:lastRenderedPageBreak/>
        <w:t>The Consumer Duty and Fair Treatment of Customers</w:t>
      </w:r>
    </w:p>
    <w:p w14:paraId="39F64419" w14:textId="77777777" w:rsidR="00EE1AA8" w:rsidRDefault="00EE1AA8" w:rsidP="00EE1AA8">
      <w:pPr>
        <w:pStyle w:val="Qsyesno"/>
        <w:keepNext/>
        <w:tabs>
          <w:tab w:val="left" w:pos="624"/>
        </w:tabs>
        <w:spacing w:before="0" w:after="0"/>
        <w:rPr>
          <w:rFonts w:ascii="Verdana" w:hAnsi="Verdana"/>
        </w:rPr>
      </w:pPr>
      <w:r w:rsidRPr="00AA4FE8">
        <w:rPr>
          <w:rFonts w:ascii="Verdana" w:hAnsi="Verdana"/>
        </w:rPr>
        <w:t xml:space="preserve">Depending on their activities, firms will be subject to either Principle 6 (A firm must pay due regard to the interests of its customers and treat them fairly) or Principle 12 (A firm must act to deliver good outcomes for retail customers). Principle 12 and the Consumer Duty apply to all firms that determine, or have a material influence over, retail customer outcomes, even if they do not have a direct relationship with retail customers. </w:t>
      </w:r>
    </w:p>
    <w:p w14:paraId="379F35EB" w14:textId="77777777" w:rsidR="00EE1AA8" w:rsidRDefault="00EE1AA8" w:rsidP="00EE1AA8">
      <w:pPr>
        <w:pStyle w:val="Qsyesno"/>
        <w:keepNext/>
        <w:tabs>
          <w:tab w:val="left" w:pos="624"/>
        </w:tabs>
        <w:spacing w:before="0" w:after="0"/>
        <w:rPr>
          <w:rFonts w:ascii="Verdana" w:hAnsi="Verdana"/>
        </w:rPr>
      </w:pPr>
    </w:p>
    <w:p w14:paraId="71E4531B" w14:textId="77777777" w:rsidR="00EE1AA8" w:rsidRPr="00AA4FE8" w:rsidRDefault="00EE1AA8" w:rsidP="00EE1AA8">
      <w:pPr>
        <w:pStyle w:val="Qsyesno"/>
        <w:keepNext/>
        <w:tabs>
          <w:tab w:val="left" w:pos="624"/>
        </w:tabs>
        <w:spacing w:before="0" w:after="0"/>
        <w:rPr>
          <w:rFonts w:ascii="Verdana" w:hAnsi="Verdana"/>
        </w:rPr>
      </w:pPr>
      <w:r w:rsidRPr="00AA4FE8">
        <w:rPr>
          <w:rFonts w:ascii="Verdana" w:hAnsi="Verdana"/>
        </w:rPr>
        <w:t>You can find out more about the Consumer Duty on our website (</w:t>
      </w:r>
      <w:hyperlink r:id="rId36" w:history="1">
        <w:r w:rsidRPr="002603C4">
          <w:rPr>
            <w:rStyle w:val="Hyperlink"/>
            <w:rFonts w:ascii="Verdana" w:hAnsi="Verdana"/>
          </w:rPr>
          <w:t>https://www.fca.org.uk/firms/consumer-duty</w:t>
        </w:r>
      </w:hyperlink>
      <w:r>
        <w:rPr>
          <w:rFonts w:ascii="Verdana" w:hAnsi="Verdana"/>
        </w:rPr>
        <w:t xml:space="preserve"> </w:t>
      </w:r>
      <w:r w:rsidRPr="00AA4FE8">
        <w:rPr>
          <w:rFonts w:ascii="Verdana" w:hAnsi="Verdana"/>
        </w:rPr>
        <w:t>) and you can find out about Treating Customer Fairly in our Handbook.</w:t>
      </w:r>
    </w:p>
    <w:p w14:paraId="5F5531BC" w14:textId="77777777" w:rsidR="00EE1AA8" w:rsidRPr="00AA4FE8" w:rsidRDefault="00EE1AA8" w:rsidP="00EE1AA8">
      <w:pPr>
        <w:pStyle w:val="Question"/>
        <w:keepNext/>
        <w:rPr>
          <w:rFonts w:ascii="Verdana" w:hAnsi="Verdana"/>
          <w:b/>
        </w:rPr>
      </w:pPr>
      <w:r>
        <w:rPr>
          <w:rFonts w:ascii="Verdana" w:hAnsi="Verdana"/>
          <w:b/>
        </w:rPr>
        <w:tab/>
      </w:r>
      <w:r w:rsidRPr="00AA4FE8">
        <w:rPr>
          <w:rFonts w:ascii="Verdana" w:hAnsi="Verdana"/>
          <w:b/>
        </w:rPr>
        <w:t>6.5</w:t>
      </w:r>
      <w:r w:rsidRPr="00AA4FE8">
        <w:rPr>
          <w:rFonts w:ascii="Verdana" w:hAnsi="Verdana"/>
          <w:b/>
        </w:rPr>
        <w:tab/>
        <w:t>When the applicant firm developed its business plan, how did it account for the fair treatment of customers or the need to act to deliver good outcomes to retail customers?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088"/>
      </w:tblGrid>
      <w:tr w:rsidR="00EE1AA8" w:rsidRPr="00801FD2" w14:paraId="61F888D4" w14:textId="77777777" w:rsidTr="00DA1FDA">
        <w:trPr>
          <w:trHeight w:val="830"/>
        </w:trPr>
        <w:tc>
          <w:tcPr>
            <w:tcW w:w="7088" w:type="dxa"/>
          </w:tcPr>
          <w:p w14:paraId="6261EE1C" w14:textId="77777777" w:rsidR="00EE1AA8" w:rsidRPr="00AA4FE8" w:rsidRDefault="00EE1AA8" w:rsidP="00DA1FDA">
            <w:pPr>
              <w:ind w:right="731"/>
              <w:rPr>
                <w:rFonts w:ascii="Verdana" w:hAnsi="Verdana"/>
              </w:rPr>
            </w:pPr>
            <w:r w:rsidRPr="00AA4FE8">
              <w:rPr>
                <w:rFonts w:ascii="Verdana" w:hAnsi="Verdana"/>
              </w:rPr>
              <w:fldChar w:fldCharType="begin">
                <w:ffData>
                  <w:name w:val="Text55"/>
                  <w:enabled/>
                  <w:calcOnExit w:val="0"/>
                  <w:textInput/>
                </w:ffData>
              </w:fldChar>
            </w:r>
            <w:r w:rsidRPr="00AA4FE8">
              <w:rPr>
                <w:rFonts w:ascii="Verdana" w:hAnsi="Verdana"/>
              </w:rPr>
              <w:instrText xml:space="preserve"> FORMTEXT </w:instrText>
            </w:r>
            <w:r w:rsidRPr="00AA4FE8">
              <w:rPr>
                <w:rFonts w:ascii="Verdana" w:hAnsi="Verdana"/>
              </w:rPr>
            </w:r>
            <w:r w:rsidRPr="00AA4FE8">
              <w:rPr>
                <w:rFonts w:ascii="Verdana" w:hAnsi="Verdana"/>
              </w:rPr>
              <w:fldChar w:fldCharType="separate"/>
            </w:r>
            <w:r w:rsidRPr="00AA4FE8">
              <w:rPr>
                <w:rFonts w:ascii="Verdana" w:hAnsi="Verdana"/>
                <w:noProof/>
              </w:rPr>
              <w:t> </w:t>
            </w:r>
            <w:r w:rsidRPr="00AA4FE8">
              <w:rPr>
                <w:rFonts w:ascii="Verdana" w:hAnsi="Verdana"/>
                <w:noProof/>
              </w:rPr>
              <w:t> </w:t>
            </w:r>
            <w:r w:rsidRPr="00AA4FE8">
              <w:rPr>
                <w:rFonts w:ascii="Verdana" w:hAnsi="Verdana"/>
                <w:noProof/>
              </w:rPr>
              <w:t> </w:t>
            </w:r>
            <w:r w:rsidRPr="00AA4FE8">
              <w:rPr>
                <w:rFonts w:ascii="Verdana" w:hAnsi="Verdana"/>
                <w:noProof/>
              </w:rPr>
              <w:t> </w:t>
            </w:r>
            <w:r w:rsidRPr="00AA4FE8">
              <w:rPr>
                <w:rFonts w:ascii="Verdana" w:hAnsi="Verdana"/>
                <w:noProof/>
              </w:rPr>
              <w:t> </w:t>
            </w:r>
            <w:r w:rsidRPr="00AA4FE8">
              <w:rPr>
                <w:rFonts w:ascii="Verdana" w:hAnsi="Verdana"/>
              </w:rPr>
              <w:fldChar w:fldCharType="end"/>
            </w:r>
          </w:p>
        </w:tc>
      </w:tr>
    </w:tbl>
    <w:p w14:paraId="16A612FF" w14:textId="77777777" w:rsidR="00EE1AA8" w:rsidRPr="00F67756" w:rsidRDefault="00EE1AA8" w:rsidP="00EE1AA8">
      <w:pPr>
        <w:pStyle w:val="Question"/>
        <w:keepNext/>
        <w:rPr>
          <w:rFonts w:ascii="Verdana" w:hAnsi="Verdana"/>
          <w:b/>
        </w:rPr>
      </w:pPr>
      <w:r>
        <w:rPr>
          <w:rFonts w:ascii="Verdana" w:hAnsi="Verdana"/>
          <w:b/>
        </w:rPr>
        <w:tab/>
      </w:r>
      <w:r w:rsidRPr="00F67756">
        <w:rPr>
          <w:rFonts w:ascii="Verdana" w:hAnsi="Verdana"/>
          <w:b/>
        </w:rPr>
        <w:t>6.6</w:t>
      </w:r>
      <w:r w:rsidRPr="00F67756">
        <w:rPr>
          <w:rFonts w:ascii="Verdana" w:hAnsi="Verdana"/>
          <w:b/>
        </w:rPr>
        <w:tab/>
        <w:t>How will the applicant firm demonstrate that it is treating customers fairly or consistently acting to deliver good outcomes to retail customers?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088"/>
      </w:tblGrid>
      <w:tr w:rsidR="00EE1AA8" w:rsidRPr="00801FD2" w14:paraId="5E33A01C" w14:textId="77777777" w:rsidTr="00DA1FDA">
        <w:trPr>
          <w:trHeight w:val="830"/>
        </w:trPr>
        <w:tc>
          <w:tcPr>
            <w:tcW w:w="7088" w:type="dxa"/>
          </w:tcPr>
          <w:p w14:paraId="7C337C47" w14:textId="77777777" w:rsidR="00EE1AA8" w:rsidRPr="00F67756" w:rsidRDefault="00EE1AA8" w:rsidP="00DA1FDA">
            <w:pPr>
              <w:ind w:right="731"/>
              <w:rPr>
                <w:rFonts w:ascii="Verdana" w:hAnsi="Verdana"/>
              </w:rPr>
            </w:pPr>
            <w:r w:rsidRPr="00F67756">
              <w:rPr>
                <w:rFonts w:ascii="Verdana" w:hAnsi="Verdana"/>
              </w:rPr>
              <w:fldChar w:fldCharType="begin">
                <w:ffData>
                  <w:name w:val="Text55"/>
                  <w:enabled/>
                  <w:calcOnExit w:val="0"/>
                  <w:textInput/>
                </w:ffData>
              </w:fldChar>
            </w:r>
            <w:r w:rsidRPr="00F67756">
              <w:rPr>
                <w:rFonts w:ascii="Verdana" w:hAnsi="Verdana"/>
              </w:rPr>
              <w:instrText xml:space="preserve"> FORMTEXT </w:instrText>
            </w:r>
            <w:r w:rsidRPr="00F67756">
              <w:rPr>
                <w:rFonts w:ascii="Verdana" w:hAnsi="Verdana"/>
              </w:rPr>
            </w:r>
            <w:r w:rsidRPr="00F67756">
              <w:rPr>
                <w:rFonts w:ascii="Verdana" w:hAnsi="Verdana"/>
              </w:rPr>
              <w:fldChar w:fldCharType="separate"/>
            </w:r>
            <w:r w:rsidRPr="00F67756">
              <w:rPr>
                <w:rFonts w:ascii="Verdana" w:hAnsi="Verdana"/>
                <w:noProof/>
              </w:rPr>
              <w:t> </w:t>
            </w:r>
            <w:r w:rsidRPr="00F67756">
              <w:rPr>
                <w:rFonts w:ascii="Verdana" w:hAnsi="Verdana"/>
                <w:noProof/>
              </w:rPr>
              <w:t> </w:t>
            </w:r>
            <w:r w:rsidRPr="00F67756">
              <w:rPr>
                <w:rFonts w:ascii="Verdana" w:hAnsi="Verdana"/>
                <w:noProof/>
              </w:rPr>
              <w:t> </w:t>
            </w:r>
            <w:r w:rsidRPr="00F67756">
              <w:rPr>
                <w:rFonts w:ascii="Verdana" w:hAnsi="Verdana"/>
                <w:noProof/>
              </w:rPr>
              <w:t> </w:t>
            </w:r>
            <w:r w:rsidRPr="00F67756">
              <w:rPr>
                <w:rFonts w:ascii="Verdana" w:hAnsi="Verdana"/>
                <w:noProof/>
              </w:rPr>
              <w:t> </w:t>
            </w:r>
            <w:r w:rsidRPr="00F67756">
              <w:rPr>
                <w:rFonts w:ascii="Verdana" w:hAnsi="Verdana"/>
              </w:rPr>
              <w:fldChar w:fldCharType="end"/>
            </w:r>
          </w:p>
        </w:tc>
      </w:tr>
    </w:tbl>
    <w:p w14:paraId="7D9236CC" w14:textId="77777777" w:rsidR="00EE1AA8" w:rsidRPr="00EE0B4F" w:rsidRDefault="00EE1AA8" w:rsidP="00EE1AA8">
      <w:pPr>
        <w:pStyle w:val="Question"/>
        <w:keepNext/>
        <w:rPr>
          <w:rFonts w:ascii="Verdana" w:hAnsi="Verdana"/>
          <w:b/>
        </w:rPr>
      </w:pPr>
      <w:r w:rsidRPr="00EE0B4F">
        <w:rPr>
          <w:rFonts w:ascii="Verdana" w:hAnsi="Verdana"/>
          <w:b/>
        </w:rPr>
        <w:t xml:space="preserve">6.7 </w:t>
      </w:r>
      <w:r w:rsidRPr="00EE0B4F">
        <w:rPr>
          <w:rFonts w:ascii="Verdana" w:hAnsi="Verdana"/>
          <w:b/>
        </w:rPr>
        <w:tab/>
      </w:r>
      <w:r w:rsidRPr="00EE0B4F">
        <w:rPr>
          <w:rFonts w:ascii="Verdana" w:hAnsi="Verdana"/>
          <w:b/>
        </w:rPr>
        <w:tab/>
        <w:t>What has the management of the applicant firm identified as the key risks to treating customer fairly or acting to deliver good outcomes to retail customer, and what action has been taken to mitigate these risks?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088"/>
      </w:tblGrid>
      <w:tr w:rsidR="00EE1AA8" w:rsidRPr="00801FD2" w14:paraId="44EFE2A2" w14:textId="77777777" w:rsidTr="00DA1FDA">
        <w:trPr>
          <w:trHeight w:val="830"/>
        </w:trPr>
        <w:tc>
          <w:tcPr>
            <w:tcW w:w="7088" w:type="dxa"/>
          </w:tcPr>
          <w:p w14:paraId="6D4D2E23" w14:textId="77777777" w:rsidR="00EE1AA8" w:rsidRPr="00EE0B4F" w:rsidRDefault="00EE1AA8" w:rsidP="00DA1FDA">
            <w:pPr>
              <w:ind w:right="731"/>
              <w:rPr>
                <w:rFonts w:ascii="Verdana" w:hAnsi="Verdana"/>
              </w:rPr>
            </w:pPr>
            <w:r w:rsidRPr="00EE0B4F">
              <w:rPr>
                <w:rFonts w:ascii="Verdana" w:hAnsi="Verdana"/>
              </w:rPr>
              <w:fldChar w:fldCharType="begin">
                <w:ffData>
                  <w:name w:val="Text55"/>
                  <w:enabled/>
                  <w:calcOnExit w:val="0"/>
                  <w:textInput/>
                </w:ffData>
              </w:fldChar>
            </w:r>
            <w:r w:rsidRPr="00EE0B4F">
              <w:rPr>
                <w:rFonts w:ascii="Verdana" w:hAnsi="Verdana"/>
              </w:rPr>
              <w:instrText xml:space="preserve"> FORMTEXT </w:instrText>
            </w:r>
            <w:r w:rsidRPr="00EE0B4F">
              <w:rPr>
                <w:rFonts w:ascii="Verdana" w:hAnsi="Verdana"/>
              </w:rPr>
            </w:r>
            <w:r w:rsidRPr="00EE0B4F">
              <w:rPr>
                <w:rFonts w:ascii="Verdana" w:hAnsi="Verdana"/>
              </w:rPr>
              <w:fldChar w:fldCharType="separate"/>
            </w:r>
            <w:r w:rsidRPr="00EE0B4F">
              <w:rPr>
                <w:rFonts w:ascii="Verdana" w:hAnsi="Verdana"/>
                <w:noProof/>
              </w:rPr>
              <w:t> </w:t>
            </w:r>
            <w:r w:rsidRPr="00EE0B4F">
              <w:rPr>
                <w:rFonts w:ascii="Verdana" w:hAnsi="Verdana"/>
                <w:noProof/>
              </w:rPr>
              <w:t> </w:t>
            </w:r>
            <w:r w:rsidRPr="00EE0B4F">
              <w:rPr>
                <w:rFonts w:ascii="Verdana" w:hAnsi="Verdana"/>
                <w:noProof/>
              </w:rPr>
              <w:t> </w:t>
            </w:r>
            <w:r w:rsidRPr="00EE0B4F">
              <w:rPr>
                <w:rFonts w:ascii="Verdana" w:hAnsi="Verdana"/>
                <w:noProof/>
              </w:rPr>
              <w:t> </w:t>
            </w:r>
            <w:r w:rsidRPr="00EE0B4F">
              <w:rPr>
                <w:rFonts w:ascii="Verdana" w:hAnsi="Verdana"/>
                <w:noProof/>
              </w:rPr>
              <w:t> </w:t>
            </w:r>
            <w:r w:rsidRPr="00EE0B4F">
              <w:rPr>
                <w:rFonts w:ascii="Verdana" w:hAnsi="Verdana"/>
              </w:rPr>
              <w:fldChar w:fldCharType="end"/>
            </w:r>
          </w:p>
        </w:tc>
      </w:tr>
    </w:tbl>
    <w:p w14:paraId="429F1474" w14:textId="77777777" w:rsidR="00950AFF" w:rsidRPr="003E30E1" w:rsidRDefault="00950AFF" w:rsidP="00950AFF">
      <w:pPr>
        <w:pStyle w:val="Qsheading1"/>
        <w:rPr>
          <w:rFonts w:ascii="Verdana" w:hAnsi="Verdana"/>
          <w:szCs w:val="22"/>
        </w:rPr>
      </w:pPr>
      <w:r w:rsidRPr="003E30E1">
        <w:rPr>
          <w:rFonts w:ascii="Verdana" w:hAnsi="Verdana"/>
          <w:szCs w:val="22"/>
        </w:rPr>
        <w:t>Details of auditor / reporting accountant</w:t>
      </w:r>
    </w:p>
    <w:p w14:paraId="6BE07124" w14:textId="77777777" w:rsidR="00950AFF" w:rsidRPr="00BB73CD" w:rsidRDefault="00950AFF" w:rsidP="00950AFF">
      <w:pPr>
        <w:pStyle w:val="Question"/>
        <w:keepNext/>
        <w:rPr>
          <w:rFonts w:ascii="Verdana" w:hAnsi="Verdana"/>
          <w:b/>
        </w:rPr>
      </w:pPr>
      <w:r>
        <w:rPr>
          <w:rFonts w:ascii="Verdana" w:hAnsi="Verdana"/>
          <w:b/>
        </w:rPr>
        <w:tab/>
        <w:t>6.</w:t>
      </w:r>
      <w:r w:rsidR="00AD14BF">
        <w:rPr>
          <w:rFonts w:ascii="Verdana" w:hAnsi="Verdana"/>
          <w:b/>
        </w:rPr>
        <w:t>8</w:t>
      </w:r>
      <w:r w:rsidRPr="00BB73CD">
        <w:rPr>
          <w:rFonts w:ascii="Verdana" w:hAnsi="Verdana"/>
          <w:b/>
        </w:rPr>
        <w:tab/>
        <w:t>Does the applicant firm have an auditor or reporting accountant?</w:t>
      </w:r>
    </w:p>
    <w:p w14:paraId="1C616B77" w14:textId="77777777" w:rsidR="00950AFF" w:rsidRPr="00BB73CD" w:rsidRDefault="00950AFF" w:rsidP="00950AFF">
      <w:pPr>
        <w:pStyle w:val="QsyesnoCharChar"/>
        <w:keepNext/>
        <w:rPr>
          <w:rFonts w:ascii="Verdana" w:hAnsi="Verdana"/>
        </w:rPr>
      </w:pPr>
      <w:r w:rsidRPr="00BB73CD">
        <w:rPr>
          <w:rFonts w:ascii="Verdana" w:hAnsi="Verdana"/>
        </w:rPr>
        <w:fldChar w:fldCharType="begin">
          <w:ffData>
            <w:name w:val="Check15"/>
            <w:enabled/>
            <w:calcOnExit w:val="0"/>
            <w:checkBox>
              <w:sizeAuto/>
              <w:default w:val="0"/>
            </w:checkBox>
          </w:ffData>
        </w:fldChar>
      </w:r>
      <w:r w:rsidRPr="00BB73CD">
        <w:rPr>
          <w:rFonts w:ascii="Verdana" w:hAnsi="Verdana"/>
        </w:rPr>
        <w:instrText xml:space="preserve"> FORMCHECKBOX </w:instrText>
      </w:r>
      <w:r w:rsidRPr="00BB73CD">
        <w:rPr>
          <w:rFonts w:ascii="Verdana" w:hAnsi="Verdana"/>
        </w:rPr>
      </w:r>
      <w:r w:rsidRPr="00BB73CD">
        <w:rPr>
          <w:rFonts w:ascii="Verdana" w:hAnsi="Verdana"/>
        </w:rPr>
        <w:fldChar w:fldCharType="separate"/>
      </w:r>
      <w:r w:rsidRPr="00BB73CD">
        <w:rPr>
          <w:rFonts w:ascii="Verdana" w:hAnsi="Verdana"/>
        </w:rPr>
        <w:fldChar w:fldCharType="end"/>
      </w:r>
      <w:r w:rsidR="000720E5">
        <w:rPr>
          <w:rFonts w:ascii="Verdana" w:hAnsi="Verdana"/>
        </w:rPr>
        <w:tab/>
        <w:t>No</w:t>
      </w:r>
    </w:p>
    <w:p w14:paraId="60647198" w14:textId="77777777" w:rsidR="00950AFF" w:rsidRPr="00BB73CD" w:rsidRDefault="00950AFF" w:rsidP="00950AFF">
      <w:pPr>
        <w:pStyle w:val="QsyesnoCharChar"/>
        <w:keepNext/>
        <w:rPr>
          <w:rFonts w:ascii="Verdana" w:hAnsi="Verdana"/>
        </w:rPr>
      </w:pPr>
      <w:r w:rsidRPr="00BB73CD">
        <w:rPr>
          <w:rFonts w:ascii="Verdana" w:hAnsi="Verdana"/>
        </w:rPr>
        <w:fldChar w:fldCharType="begin">
          <w:ffData>
            <w:name w:val="Check15"/>
            <w:enabled/>
            <w:calcOnExit w:val="0"/>
            <w:checkBox>
              <w:sizeAuto/>
              <w:default w:val="0"/>
            </w:checkBox>
          </w:ffData>
        </w:fldChar>
      </w:r>
      <w:r w:rsidRPr="00BB73CD">
        <w:rPr>
          <w:rFonts w:ascii="Verdana" w:hAnsi="Verdana"/>
        </w:rPr>
        <w:instrText xml:space="preserve"> FORMCHECKBOX </w:instrText>
      </w:r>
      <w:r w:rsidRPr="00BB73CD">
        <w:rPr>
          <w:rFonts w:ascii="Verdana" w:hAnsi="Verdana"/>
        </w:rPr>
      </w:r>
      <w:r w:rsidRPr="00BB73CD">
        <w:rPr>
          <w:rFonts w:ascii="Verdana" w:hAnsi="Verdana"/>
        </w:rPr>
        <w:fldChar w:fldCharType="separate"/>
      </w:r>
      <w:r w:rsidRPr="00BB73CD">
        <w:rPr>
          <w:rFonts w:ascii="Verdana" w:hAnsi="Verdana"/>
        </w:rPr>
        <w:fldChar w:fldCharType="end"/>
      </w:r>
      <w:r w:rsidRPr="00BB73CD">
        <w:rPr>
          <w:rFonts w:ascii="Verdana" w:hAnsi="Verdana"/>
        </w:rPr>
        <w:tab/>
        <w:t>Yes</w:t>
      </w:r>
      <w:r w:rsidRPr="00BB73CD">
        <w:rPr>
          <w:rFonts w:ascii="Webdings" w:eastAsia="Webdings" w:hAnsi="Webdings" w:cs="Webdings"/>
        </w:rPr>
        <w:t>4</w:t>
      </w:r>
      <w:r w:rsidRPr="00BB73CD">
        <w:rPr>
          <w:rFonts w:ascii="Verdana" w:hAnsi="Verdana"/>
        </w:rPr>
        <w:t>Give details below</w:t>
      </w:r>
    </w:p>
    <w:p w14:paraId="0866CB5C" w14:textId="77777777" w:rsidR="00950AFF" w:rsidRPr="00BB73CD" w:rsidRDefault="00950AFF" w:rsidP="00950AFF">
      <w:pPr>
        <w:pStyle w:val="Qstablespacer"/>
        <w:keepNext/>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950AFF" w:rsidRPr="00BB73CD" w14:paraId="6C15D92C" w14:textId="77777777" w:rsidTr="00425988">
        <w:trPr>
          <w:trHeight w:hRule="exact" w:val="884"/>
        </w:trPr>
        <w:tc>
          <w:tcPr>
            <w:tcW w:w="1701" w:type="dxa"/>
            <w:tcBorders>
              <w:top w:val="single" w:sz="4" w:space="0" w:color="auto"/>
              <w:left w:val="single" w:sz="4" w:space="0" w:color="auto"/>
              <w:bottom w:val="single" w:sz="4" w:space="0" w:color="auto"/>
              <w:right w:val="single" w:sz="12" w:space="0" w:color="C0C0C0"/>
            </w:tcBorders>
            <w:vAlign w:val="center"/>
          </w:tcPr>
          <w:p w14:paraId="6A94348D" w14:textId="77777777" w:rsidR="00950AFF" w:rsidRPr="00BB73CD" w:rsidRDefault="00950AFF" w:rsidP="006D21F4">
            <w:pPr>
              <w:pStyle w:val="QspromptChar"/>
              <w:rPr>
                <w:rFonts w:ascii="Verdana" w:hAnsi="Verdana"/>
              </w:rPr>
            </w:pPr>
            <w:r w:rsidRPr="00BB73CD">
              <w:rPr>
                <w:rFonts w:ascii="Verdana" w:hAnsi="Verdana"/>
              </w:rPr>
              <w:t>Firm name of auditor/reporting accountant</w:t>
            </w:r>
          </w:p>
        </w:tc>
        <w:tc>
          <w:tcPr>
            <w:tcW w:w="5387" w:type="dxa"/>
            <w:tcBorders>
              <w:left w:val="nil"/>
              <w:bottom w:val="single" w:sz="4" w:space="0" w:color="auto"/>
            </w:tcBorders>
            <w:vAlign w:val="center"/>
          </w:tcPr>
          <w:p w14:paraId="52B104E6" w14:textId="77777777" w:rsidR="00950AFF" w:rsidRPr="00BB73CD" w:rsidRDefault="00950AFF" w:rsidP="003372BF">
            <w:pPr>
              <w:pStyle w:val="Qsanswer"/>
              <w:keepNext/>
              <w:spacing w:before="20" w:after="0"/>
              <w:ind w:right="57"/>
              <w:rPr>
                <w:rFonts w:ascii="Verdana" w:hAnsi="Verdana"/>
                <w:color w:val="auto"/>
              </w:rPr>
            </w:pPr>
            <w:r w:rsidRPr="00BB73CD">
              <w:rPr>
                <w:rFonts w:ascii="Verdana" w:hAnsi="Verdana"/>
                <w:color w:val="auto"/>
              </w:rPr>
              <w:fldChar w:fldCharType="begin">
                <w:ffData>
                  <w:name w:val="Text1"/>
                  <w:enabled/>
                  <w:calcOnExit w:val="0"/>
                  <w:textInput/>
                </w:ffData>
              </w:fldChar>
            </w:r>
            <w:r w:rsidRPr="00BB73CD">
              <w:rPr>
                <w:rFonts w:ascii="Verdana" w:hAnsi="Verdana"/>
                <w:color w:val="auto"/>
              </w:rPr>
              <w:instrText xml:space="preserve"> FORMTEXT </w:instrText>
            </w:r>
            <w:r w:rsidRPr="00BB73CD">
              <w:rPr>
                <w:rFonts w:ascii="Verdana" w:hAnsi="Verdana"/>
                <w:color w:val="auto"/>
              </w:rPr>
            </w:r>
            <w:r w:rsidRPr="00BB73CD">
              <w:rPr>
                <w:rFonts w:ascii="Verdana" w:hAnsi="Verdana"/>
                <w:color w:val="auto"/>
              </w:rPr>
              <w:fldChar w:fldCharType="separate"/>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color w:val="auto"/>
              </w:rPr>
              <w:fldChar w:fldCharType="end"/>
            </w:r>
          </w:p>
        </w:tc>
      </w:tr>
    </w:tbl>
    <w:p w14:paraId="1D396339" w14:textId="77777777" w:rsidR="00950AFF" w:rsidRPr="00BB73CD" w:rsidRDefault="00950AFF" w:rsidP="00950AFF">
      <w:pPr>
        <w:pStyle w:val="Qstablespacer"/>
        <w:keepNext/>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950AFF" w:rsidRPr="00BB73CD" w14:paraId="2A11065A" w14:textId="77777777" w:rsidTr="003372BF">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3DA04D76" w14:textId="77777777" w:rsidR="00950AFF" w:rsidRPr="00BB73CD" w:rsidRDefault="00950AFF" w:rsidP="003372BF">
            <w:pPr>
              <w:pStyle w:val="QspromptChar"/>
              <w:keepNext/>
              <w:rPr>
                <w:rFonts w:ascii="Verdana" w:hAnsi="Verdana"/>
              </w:rPr>
            </w:pPr>
            <w:r w:rsidRPr="00BB73CD">
              <w:rPr>
                <w:rFonts w:ascii="Verdana" w:hAnsi="Verdana"/>
              </w:rPr>
              <w:t>Contact name</w:t>
            </w:r>
          </w:p>
        </w:tc>
        <w:tc>
          <w:tcPr>
            <w:tcW w:w="5387" w:type="dxa"/>
            <w:tcBorders>
              <w:left w:val="nil"/>
              <w:bottom w:val="single" w:sz="4" w:space="0" w:color="auto"/>
            </w:tcBorders>
            <w:vAlign w:val="center"/>
          </w:tcPr>
          <w:p w14:paraId="49C873D8" w14:textId="77777777" w:rsidR="00950AFF" w:rsidRPr="00BB73CD" w:rsidRDefault="00950AFF" w:rsidP="003372BF">
            <w:pPr>
              <w:pStyle w:val="Question"/>
              <w:keepNext/>
              <w:tabs>
                <w:tab w:val="clear" w:pos="284"/>
                <w:tab w:val="left" w:pos="1418"/>
                <w:tab w:val="left" w:pos="2552"/>
              </w:tabs>
              <w:spacing w:before="0"/>
              <w:ind w:left="28" w:firstLine="0"/>
              <w:rPr>
                <w:rFonts w:ascii="Verdana" w:hAnsi="Verdana"/>
              </w:rPr>
            </w:pPr>
            <w:r w:rsidRPr="00BB73CD">
              <w:rPr>
                <w:rFonts w:ascii="Verdana" w:hAnsi="Verdana"/>
              </w:rPr>
              <w:fldChar w:fldCharType="begin">
                <w:ffData>
                  <w:name w:val="Text1"/>
                  <w:enabled/>
                  <w:calcOnExit w:val="0"/>
                  <w:textInput/>
                </w:ffData>
              </w:fldChar>
            </w:r>
            <w:r w:rsidRPr="00BB73CD">
              <w:rPr>
                <w:rFonts w:ascii="Verdana" w:hAnsi="Verdana"/>
              </w:rPr>
              <w:instrText xml:space="preserve"> FORMTEXT </w:instrText>
            </w:r>
            <w:r w:rsidRPr="00BB73CD">
              <w:rPr>
                <w:rFonts w:ascii="Verdana" w:hAnsi="Verdana"/>
              </w:rPr>
            </w:r>
            <w:r w:rsidRPr="00BB73CD">
              <w:rPr>
                <w:rFonts w:ascii="Verdana" w:hAnsi="Verdana"/>
              </w:rPr>
              <w:fldChar w:fldCharType="separate"/>
            </w:r>
            <w:r w:rsidRPr="00BB73CD">
              <w:rPr>
                <w:rFonts w:ascii="Verdana" w:hAnsi="Verdana"/>
                <w:noProof/>
              </w:rPr>
              <w:t> </w:t>
            </w:r>
            <w:r w:rsidRPr="00BB73CD">
              <w:rPr>
                <w:rFonts w:ascii="Verdana" w:hAnsi="Verdana"/>
                <w:noProof/>
              </w:rPr>
              <w:t> </w:t>
            </w:r>
            <w:r w:rsidRPr="00BB73CD">
              <w:rPr>
                <w:rFonts w:ascii="Verdana" w:hAnsi="Verdana"/>
                <w:noProof/>
              </w:rPr>
              <w:t> </w:t>
            </w:r>
            <w:r w:rsidRPr="00BB73CD">
              <w:rPr>
                <w:rFonts w:ascii="Verdana" w:hAnsi="Verdana"/>
                <w:noProof/>
              </w:rPr>
              <w:t> </w:t>
            </w:r>
            <w:r w:rsidRPr="00BB73CD">
              <w:rPr>
                <w:rFonts w:ascii="Verdana" w:hAnsi="Verdana"/>
                <w:noProof/>
              </w:rPr>
              <w:t> </w:t>
            </w:r>
            <w:r w:rsidRPr="00BB73CD">
              <w:rPr>
                <w:rFonts w:ascii="Verdana" w:hAnsi="Verdana"/>
              </w:rPr>
              <w:fldChar w:fldCharType="end"/>
            </w:r>
          </w:p>
        </w:tc>
      </w:tr>
    </w:tbl>
    <w:p w14:paraId="6A2D7F36" w14:textId="77777777" w:rsidR="00950AFF" w:rsidRPr="00BB73CD" w:rsidRDefault="00950AFF" w:rsidP="00950AFF">
      <w:pPr>
        <w:keepNext/>
        <w:spacing w:line="240" w:lineRule="auto"/>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950AFF" w:rsidRPr="00BB73CD" w14:paraId="375C9C08" w14:textId="77777777" w:rsidTr="003372BF">
        <w:trPr>
          <w:trHeight w:val="397"/>
        </w:trPr>
        <w:tc>
          <w:tcPr>
            <w:tcW w:w="1701" w:type="dxa"/>
            <w:tcBorders>
              <w:top w:val="single" w:sz="4" w:space="0" w:color="auto"/>
              <w:left w:val="single" w:sz="4" w:space="0" w:color="auto"/>
              <w:bottom w:val="nil"/>
              <w:right w:val="single" w:sz="12" w:space="0" w:color="C0C0C0"/>
            </w:tcBorders>
            <w:vAlign w:val="center"/>
          </w:tcPr>
          <w:p w14:paraId="6E76369F" w14:textId="77777777" w:rsidR="00950AFF" w:rsidRPr="00BB73CD" w:rsidRDefault="00950AFF" w:rsidP="003372BF">
            <w:pPr>
              <w:pStyle w:val="QspromptChar"/>
              <w:keepNext/>
              <w:rPr>
                <w:rFonts w:ascii="Verdana" w:hAnsi="Verdana"/>
              </w:rPr>
            </w:pPr>
            <w:r w:rsidRPr="00BB73CD">
              <w:rPr>
                <w:rFonts w:ascii="Verdana" w:hAnsi="Verdana"/>
              </w:rPr>
              <w:t>A</w:t>
            </w:r>
            <w:bookmarkStart w:id="21" w:name="Text52"/>
            <w:r w:rsidRPr="00BB73CD">
              <w:rPr>
                <w:rFonts w:ascii="Verdana" w:hAnsi="Verdana"/>
              </w:rPr>
              <w:t>ddress</w:t>
            </w:r>
          </w:p>
        </w:tc>
        <w:tc>
          <w:tcPr>
            <w:tcW w:w="5387" w:type="dxa"/>
            <w:vMerge w:val="restart"/>
            <w:tcBorders>
              <w:left w:val="nil"/>
            </w:tcBorders>
          </w:tcPr>
          <w:p w14:paraId="481A6334" w14:textId="77777777" w:rsidR="00950AFF" w:rsidRPr="00BB73CD" w:rsidRDefault="00950AFF" w:rsidP="003372BF">
            <w:pPr>
              <w:pStyle w:val="Question"/>
              <w:keepNext/>
              <w:tabs>
                <w:tab w:val="left" w:pos="1418"/>
                <w:tab w:val="left" w:pos="2552"/>
              </w:tabs>
              <w:ind w:left="28"/>
              <w:rPr>
                <w:rFonts w:ascii="Verdana" w:hAnsi="Verdana"/>
              </w:rPr>
            </w:pPr>
            <w:r w:rsidRPr="00BB73CD">
              <w:rPr>
                <w:rFonts w:ascii="Verdana" w:hAnsi="Verdana"/>
              </w:rPr>
              <w:fldChar w:fldCharType="begin">
                <w:ffData>
                  <w:name w:val="Text52"/>
                  <w:enabled/>
                  <w:calcOnExit w:val="0"/>
                  <w:textInput/>
                </w:ffData>
              </w:fldChar>
            </w:r>
            <w:r w:rsidRPr="00BB73CD">
              <w:rPr>
                <w:rFonts w:ascii="Verdana" w:hAnsi="Verdana"/>
              </w:rPr>
              <w:instrText xml:space="preserve"> FORMTEXT </w:instrText>
            </w:r>
            <w:r w:rsidRPr="00BB73CD">
              <w:rPr>
                <w:rFonts w:ascii="Verdana" w:hAnsi="Verdana"/>
              </w:rPr>
            </w:r>
            <w:r w:rsidRPr="00BB73CD">
              <w:rPr>
                <w:rFonts w:ascii="Verdana" w:hAnsi="Verdana"/>
              </w:rPr>
              <w:fldChar w:fldCharType="separate"/>
            </w:r>
            <w:r w:rsidRPr="00BB73CD">
              <w:rPr>
                <w:rFonts w:ascii="Verdana" w:hAnsi="Verdana"/>
                <w:noProof/>
              </w:rPr>
              <w:t> </w:t>
            </w:r>
            <w:r w:rsidRPr="00BB73CD">
              <w:rPr>
                <w:rFonts w:ascii="Verdana" w:hAnsi="Verdana"/>
                <w:noProof/>
              </w:rPr>
              <w:t> </w:t>
            </w:r>
            <w:r w:rsidRPr="00BB73CD">
              <w:rPr>
                <w:rFonts w:ascii="Verdana" w:hAnsi="Verdana"/>
                <w:noProof/>
              </w:rPr>
              <w:t> </w:t>
            </w:r>
            <w:r w:rsidRPr="00BB73CD">
              <w:rPr>
                <w:rFonts w:ascii="Verdana" w:hAnsi="Verdana"/>
                <w:noProof/>
              </w:rPr>
              <w:t> </w:t>
            </w:r>
            <w:r w:rsidRPr="00BB73CD">
              <w:rPr>
                <w:rFonts w:ascii="Verdana" w:hAnsi="Verdana"/>
                <w:noProof/>
              </w:rPr>
              <w:t> </w:t>
            </w:r>
            <w:r w:rsidRPr="00BB73CD">
              <w:rPr>
                <w:rFonts w:ascii="Verdana" w:hAnsi="Verdana"/>
              </w:rPr>
              <w:fldChar w:fldCharType="end"/>
            </w:r>
            <w:bookmarkEnd w:id="21"/>
            <w:r w:rsidRPr="00BB73CD">
              <w:rPr>
                <w:rFonts w:ascii="Verdana" w:hAnsi="Verdana"/>
              </w:rPr>
              <w:fldChar w:fldCharType="begin">
                <w:ffData>
                  <w:name w:val="Text5"/>
                  <w:enabled/>
                  <w:calcOnExit w:val="0"/>
                  <w:textInput/>
                </w:ffData>
              </w:fldChar>
            </w:r>
            <w:r w:rsidRPr="00BB73CD">
              <w:rPr>
                <w:rFonts w:ascii="Verdana" w:hAnsi="Verdana"/>
              </w:rPr>
              <w:instrText xml:space="preserve"> FORMTEXT </w:instrText>
            </w:r>
            <w:r w:rsidRPr="00BB73CD">
              <w:rPr>
                <w:rFonts w:ascii="Verdana" w:hAnsi="Verdana"/>
              </w:rPr>
            </w:r>
            <w:r w:rsidRPr="00BB73CD">
              <w:rPr>
                <w:rFonts w:ascii="Verdana" w:hAnsi="Verdana"/>
              </w:rPr>
              <w:fldChar w:fldCharType="separate"/>
            </w:r>
            <w:r w:rsidRPr="00BB73CD">
              <w:rPr>
                <w:rFonts w:ascii="Verdana" w:hAnsi="Verdana"/>
                <w:noProof/>
              </w:rPr>
              <w:t> </w:t>
            </w:r>
            <w:r w:rsidRPr="00BB73CD">
              <w:rPr>
                <w:rFonts w:ascii="Verdana" w:hAnsi="Verdana"/>
                <w:noProof/>
              </w:rPr>
              <w:t> </w:t>
            </w:r>
            <w:r w:rsidRPr="00BB73CD">
              <w:rPr>
                <w:rFonts w:ascii="Verdana" w:hAnsi="Verdana"/>
                <w:noProof/>
              </w:rPr>
              <w:t> </w:t>
            </w:r>
            <w:r w:rsidRPr="00BB73CD">
              <w:rPr>
                <w:rFonts w:ascii="Verdana" w:hAnsi="Verdana"/>
                <w:noProof/>
              </w:rPr>
              <w:t> </w:t>
            </w:r>
            <w:r w:rsidRPr="00BB73CD">
              <w:rPr>
                <w:rFonts w:ascii="Verdana" w:hAnsi="Verdana"/>
                <w:noProof/>
              </w:rPr>
              <w:t> </w:t>
            </w:r>
            <w:r w:rsidRPr="00BB73CD">
              <w:rPr>
                <w:rFonts w:ascii="Verdana" w:hAnsi="Verdana"/>
              </w:rPr>
              <w:fldChar w:fldCharType="end"/>
            </w:r>
          </w:p>
        </w:tc>
      </w:tr>
      <w:tr w:rsidR="00950AFF" w:rsidRPr="00BB73CD" w14:paraId="70F89F23" w14:textId="77777777" w:rsidTr="003372BF">
        <w:trPr>
          <w:trHeight w:val="397"/>
        </w:trPr>
        <w:tc>
          <w:tcPr>
            <w:tcW w:w="1701" w:type="dxa"/>
            <w:tcBorders>
              <w:top w:val="nil"/>
              <w:left w:val="single" w:sz="4" w:space="0" w:color="auto"/>
              <w:bottom w:val="nil"/>
              <w:right w:val="single" w:sz="12" w:space="0" w:color="C0C0C0"/>
            </w:tcBorders>
            <w:vAlign w:val="center"/>
          </w:tcPr>
          <w:p w14:paraId="76DAA616" w14:textId="77777777" w:rsidR="00950AFF" w:rsidRPr="00BB73CD" w:rsidRDefault="00950AFF" w:rsidP="003372BF">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3D228943" w14:textId="77777777" w:rsidR="00950AFF" w:rsidRPr="00BB73CD" w:rsidRDefault="00950AFF" w:rsidP="003372BF">
            <w:pPr>
              <w:pStyle w:val="Question"/>
              <w:keepNext/>
              <w:tabs>
                <w:tab w:val="left" w:pos="1418"/>
                <w:tab w:val="left" w:pos="2552"/>
              </w:tabs>
              <w:ind w:left="28"/>
              <w:rPr>
                <w:rFonts w:ascii="Verdana" w:hAnsi="Verdana"/>
              </w:rPr>
            </w:pPr>
          </w:p>
        </w:tc>
      </w:tr>
      <w:tr w:rsidR="00950AFF" w:rsidRPr="00BB73CD" w14:paraId="2E2C7E54" w14:textId="77777777" w:rsidTr="003372BF">
        <w:trPr>
          <w:trHeight w:val="397"/>
        </w:trPr>
        <w:tc>
          <w:tcPr>
            <w:tcW w:w="1701" w:type="dxa"/>
            <w:tcBorders>
              <w:top w:val="nil"/>
              <w:left w:val="single" w:sz="4" w:space="0" w:color="auto"/>
              <w:bottom w:val="nil"/>
              <w:right w:val="single" w:sz="12" w:space="0" w:color="C0C0C0"/>
            </w:tcBorders>
            <w:vAlign w:val="center"/>
          </w:tcPr>
          <w:p w14:paraId="0CFDECB7" w14:textId="77777777" w:rsidR="00950AFF" w:rsidRPr="00BB73CD" w:rsidRDefault="00950AFF" w:rsidP="003372BF">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046EEAA5" w14:textId="77777777" w:rsidR="00950AFF" w:rsidRPr="00BB73CD" w:rsidRDefault="00950AFF" w:rsidP="003372BF">
            <w:pPr>
              <w:pStyle w:val="Question"/>
              <w:keepNext/>
              <w:tabs>
                <w:tab w:val="left" w:pos="1418"/>
                <w:tab w:val="left" w:pos="2552"/>
              </w:tabs>
              <w:ind w:left="28"/>
              <w:rPr>
                <w:rFonts w:ascii="Verdana" w:hAnsi="Verdana"/>
              </w:rPr>
            </w:pPr>
          </w:p>
        </w:tc>
      </w:tr>
      <w:tr w:rsidR="00950AFF" w:rsidRPr="00BB73CD" w14:paraId="5D9A590A" w14:textId="77777777" w:rsidTr="003372BF">
        <w:trPr>
          <w:trHeight w:val="397"/>
        </w:trPr>
        <w:tc>
          <w:tcPr>
            <w:tcW w:w="1701" w:type="dxa"/>
            <w:tcBorders>
              <w:top w:val="nil"/>
              <w:left w:val="single" w:sz="4" w:space="0" w:color="auto"/>
              <w:bottom w:val="nil"/>
              <w:right w:val="single" w:sz="12" w:space="0" w:color="C0C0C0"/>
            </w:tcBorders>
            <w:vAlign w:val="center"/>
          </w:tcPr>
          <w:p w14:paraId="7BF733CE" w14:textId="77777777" w:rsidR="00950AFF" w:rsidRPr="00BB73CD" w:rsidRDefault="00950AFF" w:rsidP="003372BF">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single" w:sz="4" w:space="0" w:color="auto"/>
            </w:tcBorders>
            <w:vAlign w:val="center"/>
          </w:tcPr>
          <w:p w14:paraId="558B5720" w14:textId="77777777" w:rsidR="00950AFF" w:rsidRPr="00BB73CD" w:rsidRDefault="00950AFF" w:rsidP="003372BF">
            <w:pPr>
              <w:pStyle w:val="Question"/>
              <w:keepNext/>
              <w:tabs>
                <w:tab w:val="clear" w:pos="284"/>
                <w:tab w:val="left" w:pos="1418"/>
                <w:tab w:val="left" w:pos="2552"/>
              </w:tabs>
              <w:spacing w:before="0"/>
              <w:ind w:left="28" w:firstLine="0"/>
              <w:rPr>
                <w:rFonts w:ascii="Verdana" w:hAnsi="Verdana"/>
              </w:rPr>
            </w:pPr>
          </w:p>
        </w:tc>
      </w:tr>
      <w:tr w:rsidR="00950AFF" w:rsidRPr="00BB73CD" w14:paraId="1C69386F" w14:textId="77777777" w:rsidTr="003372BF">
        <w:trPr>
          <w:trHeight w:val="397"/>
        </w:trPr>
        <w:tc>
          <w:tcPr>
            <w:tcW w:w="1701" w:type="dxa"/>
            <w:tcBorders>
              <w:top w:val="nil"/>
              <w:left w:val="single" w:sz="4" w:space="0" w:color="auto"/>
              <w:bottom w:val="single" w:sz="4" w:space="0" w:color="auto"/>
              <w:right w:val="single" w:sz="12" w:space="0" w:color="C0C0C0"/>
            </w:tcBorders>
            <w:vAlign w:val="center"/>
          </w:tcPr>
          <w:p w14:paraId="0556BC7D" w14:textId="77777777" w:rsidR="00950AFF" w:rsidRPr="00BB73CD" w:rsidRDefault="00950AFF" w:rsidP="003372BF">
            <w:pPr>
              <w:pStyle w:val="QspromptChar"/>
              <w:rPr>
                <w:rFonts w:ascii="Verdana" w:hAnsi="Verdana"/>
              </w:rPr>
            </w:pPr>
            <w:r w:rsidRPr="00BB73CD">
              <w:rPr>
                <w:rFonts w:ascii="Verdana" w:hAnsi="Verdana"/>
              </w:rPr>
              <w:t>Postcode</w:t>
            </w:r>
          </w:p>
        </w:tc>
        <w:tc>
          <w:tcPr>
            <w:tcW w:w="5387" w:type="dxa"/>
            <w:tcBorders>
              <w:top w:val="single" w:sz="4" w:space="0" w:color="auto"/>
              <w:left w:val="nil"/>
              <w:bottom w:val="single" w:sz="4" w:space="0" w:color="auto"/>
            </w:tcBorders>
            <w:vAlign w:val="center"/>
          </w:tcPr>
          <w:p w14:paraId="6B89B171" w14:textId="77777777" w:rsidR="00950AFF" w:rsidRPr="00BB73CD" w:rsidRDefault="00950AFF" w:rsidP="003372BF">
            <w:pPr>
              <w:pStyle w:val="Question"/>
              <w:tabs>
                <w:tab w:val="clear" w:pos="284"/>
                <w:tab w:val="left" w:pos="1418"/>
                <w:tab w:val="left" w:pos="2552"/>
              </w:tabs>
              <w:spacing w:before="0"/>
              <w:ind w:left="28" w:firstLine="0"/>
              <w:rPr>
                <w:rFonts w:ascii="Verdana" w:hAnsi="Verdana"/>
              </w:rPr>
            </w:pPr>
            <w:r w:rsidRPr="00BB73CD">
              <w:rPr>
                <w:rFonts w:ascii="Verdana" w:hAnsi="Verdana"/>
              </w:rPr>
              <w:fldChar w:fldCharType="begin">
                <w:ffData>
                  <w:name w:val="Text6"/>
                  <w:enabled/>
                  <w:calcOnExit w:val="0"/>
                  <w:textInput/>
                </w:ffData>
              </w:fldChar>
            </w:r>
            <w:r w:rsidRPr="00BB73CD">
              <w:rPr>
                <w:rFonts w:ascii="Verdana" w:hAnsi="Verdana"/>
              </w:rPr>
              <w:instrText xml:space="preserve"> FORMTEXT </w:instrText>
            </w:r>
            <w:r w:rsidRPr="00BB73CD">
              <w:rPr>
                <w:rFonts w:ascii="Verdana" w:hAnsi="Verdana"/>
              </w:rPr>
            </w:r>
            <w:r w:rsidRPr="00BB73CD">
              <w:rPr>
                <w:rFonts w:ascii="Verdana" w:hAnsi="Verdana"/>
              </w:rPr>
              <w:fldChar w:fldCharType="separate"/>
            </w:r>
            <w:r w:rsidRPr="00BB73CD">
              <w:rPr>
                <w:rFonts w:ascii="Verdana" w:hAnsi="Verdana"/>
                <w:noProof/>
              </w:rPr>
              <w:t> </w:t>
            </w:r>
            <w:r w:rsidRPr="00BB73CD">
              <w:rPr>
                <w:rFonts w:ascii="Verdana" w:hAnsi="Verdana"/>
                <w:noProof/>
              </w:rPr>
              <w:t> </w:t>
            </w:r>
            <w:r w:rsidRPr="00BB73CD">
              <w:rPr>
                <w:rFonts w:ascii="Verdana" w:hAnsi="Verdana"/>
                <w:noProof/>
              </w:rPr>
              <w:t> </w:t>
            </w:r>
            <w:r w:rsidRPr="00BB73CD">
              <w:rPr>
                <w:rFonts w:ascii="Verdana" w:hAnsi="Verdana"/>
                <w:noProof/>
              </w:rPr>
              <w:t> </w:t>
            </w:r>
            <w:r w:rsidRPr="00BB73CD">
              <w:rPr>
                <w:rFonts w:ascii="Verdana" w:hAnsi="Verdana"/>
                <w:noProof/>
              </w:rPr>
              <w:t> </w:t>
            </w:r>
            <w:r w:rsidRPr="00BB73CD">
              <w:rPr>
                <w:rFonts w:ascii="Verdana" w:hAnsi="Verdana"/>
              </w:rPr>
              <w:fldChar w:fldCharType="end"/>
            </w:r>
          </w:p>
        </w:tc>
      </w:tr>
    </w:tbl>
    <w:p w14:paraId="0BA6C1E2" w14:textId="77777777" w:rsidR="00950AFF" w:rsidRPr="00BB73CD" w:rsidRDefault="00950AFF" w:rsidP="00950AFF">
      <w:pPr>
        <w:pStyle w:val="Qstablespacer"/>
        <w:keepNext/>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119"/>
        <w:gridCol w:w="3969"/>
      </w:tblGrid>
      <w:tr w:rsidR="00950AFF" w:rsidRPr="00BB73CD" w14:paraId="1811BEF3" w14:textId="77777777" w:rsidTr="003372BF">
        <w:trPr>
          <w:trHeight w:hRule="exact" w:val="641"/>
        </w:trPr>
        <w:tc>
          <w:tcPr>
            <w:tcW w:w="3119" w:type="dxa"/>
            <w:tcBorders>
              <w:top w:val="single" w:sz="4" w:space="0" w:color="auto"/>
              <w:left w:val="single" w:sz="4" w:space="0" w:color="auto"/>
              <w:bottom w:val="single" w:sz="4" w:space="0" w:color="auto"/>
              <w:right w:val="single" w:sz="12" w:space="0" w:color="C0C0C0"/>
            </w:tcBorders>
            <w:vAlign w:val="center"/>
          </w:tcPr>
          <w:p w14:paraId="1768C07D" w14:textId="77777777" w:rsidR="00950AFF" w:rsidRPr="00BB73CD" w:rsidRDefault="00950AFF" w:rsidP="003372BF">
            <w:pPr>
              <w:pStyle w:val="QspromptChar"/>
              <w:rPr>
                <w:rFonts w:ascii="Verdana" w:hAnsi="Verdana"/>
              </w:rPr>
            </w:pPr>
            <w:r w:rsidRPr="00BB73CD">
              <w:rPr>
                <w:rFonts w:ascii="Verdana" w:hAnsi="Verdana"/>
              </w:rPr>
              <w:t>Phone number (including STD code)</w:t>
            </w:r>
          </w:p>
        </w:tc>
        <w:tc>
          <w:tcPr>
            <w:tcW w:w="3969" w:type="dxa"/>
            <w:tcBorders>
              <w:left w:val="nil"/>
              <w:bottom w:val="single" w:sz="4" w:space="0" w:color="auto"/>
            </w:tcBorders>
            <w:vAlign w:val="center"/>
          </w:tcPr>
          <w:p w14:paraId="28AD3688" w14:textId="77777777" w:rsidR="00950AFF" w:rsidRPr="00BB73CD" w:rsidRDefault="00950AFF" w:rsidP="003372BF">
            <w:pPr>
              <w:pStyle w:val="Qsanswer"/>
              <w:keepNext/>
              <w:spacing w:before="20" w:after="0"/>
              <w:ind w:right="57"/>
              <w:rPr>
                <w:rFonts w:ascii="Verdana" w:hAnsi="Verdana"/>
                <w:color w:val="auto"/>
              </w:rPr>
            </w:pPr>
            <w:r w:rsidRPr="00BB73CD">
              <w:rPr>
                <w:rFonts w:ascii="Verdana" w:hAnsi="Verdana"/>
                <w:color w:val="auto"/>
              </w:rPr>
              <w:fldChar w:fldCharType="begin">
                <w:ffData>
                  <w:name w:val="Text1"/>
                  <w:enabled/>
                  <w:calcOnExit w:val="0"/>
                  <w:textInput/>
                </w:ffData>
              </w:fldChar>
            </w:r>
            <w:r w:rsidRPr="00BB73CD">
              <w:rPr>
                <w:rFonts w:ascii="Verdana" w:hAnsi="Verdana"/>
                <w:color w:val="auto"/>
              </w:rPr>
              <w:instrText xml:space="preserve"> FORMTEXT </w:instrText>
            </w:r>
            <w:r w:rsidRPr="00BB73CD">
              <w:rPr>
                <w:rFonts w:ascii="Verdana" w:hAnsi="Verdana"/>
                <w:color w:val="auto"/>
              </w:rPr>
            </w:r>
            <w:r w:rsidRPr="00BB73CD">
              <w:rPr>
                <w:rFonts w:ascii="Verdana" w:hAnsi="Verdana"/>
                <w:color w:val="auto"/>
              </w:rPr>
              <w:fldChar w:fldCharType="separate"/>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color w:val="auto"/>
              </w:rPr>
              <w:fldChar w:fldCharType="end"/>
            </w:r>
          </w:p>
        </w:tc>
      </w:tr>
    </w:tbl>
    <w:p w14:paraId="7BD724F3" w14:textId="77777777" w:rsidR="00950AFF" w:rsidRPr="003E30E1" w:rsidRDefault="00950AFF" w:rsidP="00950AFF">
      <w:pPr>
        <w:pStyle w:val="Qsheading1"/>
        <w:rPr>
          <w:rFonts w:ascii="Verdana" w:hAnsi="Verdana"/>
          <w:szCs w:val="22"/>
        </w:rPr>
      </w:pPr>
      <w:r w:rsidRPr="003E30E1">
        <w:rPr>
          <w:rFonts w:ascii="Verdana" w:hAnsi="Verdana"/>
          <w:szCs w:val="22"/>
        </w:rPr>
        <w:lastRenderedPageBreak/>
        <w:t>Details of the applicant firm’s organisational structure and internal control systems</w:t>
      </w:r>
    </w:p>
    <w:p w14:paraId="07B172B8" w14:textId="77777777" w:rsidR="006C15DF" w:rsidRDefault="00950AFF" w:rsidP="00F7491E">
      <w:pPr>
        <w:pStyle w:val="QuestionCharChar"/>
        <w:rPr>
          <w:rFonts w:ascii="Verdana" w:hAnsi="Verdana"/>
        </w:rPr>
      </w:pPr>
      <w:r>
        <w:rPr>
          <w:rFonts w:ascii="Verdana" w:hAnsi="Verdana"/>
        </w:rPr>
        <w:tab/>
        <w:t>6.</w:t>
      </w:r>
      <w:r w:rsidR="00AD14BF">
        <w:rPr>
          <w:rFonts w:ascii="Verdana" w:hAnsi="Verdana"/>
        </w:rPr>
        <w:t>9</w:t>
      </w:r>
      <w:r w:rsidRPr="00A74317">
        <w:rPr>
          <w:rFonts w:ascii="Verdana" w:hAnsi="Verdana"/>
        </w:rPr>
        <w:tab/>
      </w:r>
      <w:r w:rsidRPr="006C15DF">
        <w:rPr>
          <w:rFonts w:ascii="Verdana" w:hAnsi="Verdana"/>
        </w:rPr>
        <w:t>Please provide details of the heads of internal functions</w:t>
      </w:r>
      <w:r w:rsidR="009B476C" w:rsidRPr="006C15DF">
        <w:rPr>
          <w:rFonts w:ascii="Verdana" w:hAnsi="Verdana"/>
        </w:rPr>
        <w:t xml:space="preserve"> including a detailed CV</w:t>
      </w:r>
      <w:r w:rsidR="006C15DF" w:rsidRPr="006C15DF">
        <w:rPr>
          <w:rFonts w:ascii="Verdana" w:hAnsi="Verdana"/>
        </w:rPr>
        <w:t xml:space="preserve"> stating </w:t>
      </w:r>
      <w:r w:rsidR="006C15DF" w:rsidRPr="00F7491E">
        <w:rPr>
          <w:rFonts w:ascii="Verdana" w:hAnsi="Verdana"/>
        </w:rPr>
        <w:t>their relevant education, professional training and experience below.</w:t>
      </w:r>
    </w:p>
    <w:p w14:paraId="3D8ABACF" w14:textId="77777777" w:rsidR="006C15DF" w:rsidRPr="004035C3" w:rsidRDefault="006C15DF" w:rsidP="00F7491E">
      <w:pPr>
        <w:pStyle w:val="Qsyesno"/>
        <w:rPr>
          <w:rFonts w:ascii="Verdana" w:hAnsi="Verdana"/>
        </w:rPr>
      </w:pPr>
      <w:r>
        <w:rPr>
          <w:rFonts w:ascii="Verdana" w:hAnsi="Verdana"/>
        </w:rPr>
        <w:fldChar w:fldCharType="begin">
          <w:ffData>
            <w:name w:val="Check53"/>
            <w:enabled/>
            <w:calcOnExit w:val="0"/>
            <w:checkBox>
              <w:sizeAuto/>
              <w:default w:val="0"/>
            </w:checkBox>
          </w:ffData>
        </w:fldChar>
      </w:r>
      <w:r>
        <w:rPr>
          <w:rFonts w:ascii="Verdana" w:hAnsi="Verdana"/>
        </w:rPr>
        <w:instrText xml:space="preserve"> FORMCHECKBOX </w:instrText>
      </w:r>
      <w:r>
        <w:rPr>
          <w:rFonts w:ascii="Verdana" w:hAnsi="Verdana"/>
        </w:rPr>
      </w:r>
      <w:r>
        <w:rPr>
          <w:rFonts w:ascii="Verdana" w:hAnsi="Verdana"/>
        </w:rPr>
        <w:fldChar w:fldCharType="separate"/>
      </w:r>
      <w:r>
        <w:rPr>
          <w:rFonts w:ascii="Verdana" w:hAnsi="Verdana"/>
        </w:rPr>
        <w:fldChar w:fldCharType="end"/>
      </w:r>
      <w:r>
        <w:rPr>
          <w:rFonts w:ascii="Verdana" w:hAnsi="Verdana"/>
        </w:rPr>
        <w:tab/>
        <w:t xml:space="preserve">CV for </w:t>
      </w:r>
      <w:proofErr w:type="gramStart"/>
      <w:r>
        <w:rPr>
          <w:rFonts w:ascii="Verdana" w:hAnsi="Verdana"/>
        </w:rPr>
        <w:t>each individual</w:t>
      </w:r>
      <w:proofErr w:type="gramEnd"/>
      <w:r>
        <w:rPr>
          <w:rFonts w:ascii="Verdana" w:hAnsi="Verdana"/>
        </w:rPr>
        <w:t xml:space="preserve"> attached as additional document</w:t>
      </w:r>
    </w:p>
    <w:p w14:paraId="0E2D795C" w14:textId="77777777" w:rsidR="00950AFF" w:rsidRDefault="00950AFF" w:rsidP="00950AFF">
      <w:pPr>
        <w:pStyle w:val="QuestionCharChar"/>
        <w:rPr>
          <w:rFonts w:ascii="Verdana" w:hAnsi="Verdana"/>
        </w:rPr>
      </w:pPr>
      <w:r w:rsidRPr="009C5AEB">
        <w:rPr>
          <w:rFonts w:ascii="Verdana" w:hAnsi="Verdana"/>
        </w:rPr>
        <w:t>6.</w:t>
      </w:r>
      <w:r w:rsidR="00AD14BF">
        <w:rPr>
          <w:rFonts w:ascii="Verdana" w:hAnsi="Verdana"/>
        </w:rPr>
        <w:t>10</w:t>
      </w:r>
      <w:r>
        <w:rPr>
          <w:rFonts w:ascii="Verdana" w:hAnsi="Verdana"/>
        </w:rPr>
        <w:tab/>
      </w:r>
      <w:r w:rsidRPr="009C5AEB">
        <w:rPr>
          <w:rFonts w:ascii="Verdana" w:hAnsi="Verdana"/>
        </w:rPr>
        <w:t>Please provide a description of the resources allocated to the various activities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Grid>
        <w:gridCol w:w="6804"/>
      </w:tblGrid>
      <w:tr w:rsidR="00950AFF" w14:paraId="5CF49996" w14:textId="77777777" w:rsidTr="003372BF">
        <w:trPr>
          <w:trHeight w:val="1134"/>
        </w:trPr>
        <w:tc>
          <w:tcPr>
            <w:tcW w:w="6804" w:type="dxa"/>
            <w:tcBorders>
              <w:top w:val="single" w:sz="4" w:space="0" w:color="auto"/>
              <w:left w:val="single" w:sz="4" w:space="0" w:color="auto"/>
              <w:bottom w:val="single" w:sz="4" w:space="0" w:color="auto"/>
              <w:right w:val="single" w:sz="4" w:space="0" w:color="auto"/>
            </w:tcBorders>
            <w:hideMark/>
          </w:tcPr>
          <w:p w14:paraId="01956FF4" w14:textId="77777777" w:rsidR="00950AFF" w:rsidRDefault="00950AFF" w:rsidP="003372BF">
            <w:pPr>
              <w:pStyle w:val="Qsprompt"/>
              <w:rPr>
                <w:rFonts w:ascii="Verdana" w:hAnsi="Verdana"/>
                <w:szCs w:val="18"/>
              </w:rPr>
            </w:pPr>
            <w:r>
              <w:rPr>
                <w:rFonts w:ascii="Verdana" w:hAnsi="Verdana"/>
                <w:szCs w:val="18"/>
              </w:rPr>
              <w:fldChar w:fldCharType="begin">
                <w:ffData>
                  <w:name w:val="Text7"/>
                  <w:enabled/>
                  <w:calcOnExit w:val="0"/>
                  <w:textInput/>
                </w:ffData>
              </w:fldChar>
            </w:r>
            <w:r>
              <w:rPr>
                <w:rFonts w:ascii="Verdana" w:hAnsi="Verdana"/>
                <w:szCs w:val="18"/>
              </w:rPr>
              <w:instrText xml:space="preserve"> FORMTEXT </w:instrText>
            </w:r>
            <w:r>
              <w:rPr>
                <w:rFonts w:ascii="Verdana" w:hAnsi="Verdana"/>
                <w:szCs w:val="18"/>
              </w:rPr>
            </w:r>
            <w:r>
              <w:rPr>
                <w:rFonts w:ascii="Verdana" w:hAnsi="Verdana"/>
                <w:szCs w:val="18"/>
              </w:rPr>
              <w:fldChar w:fldCharType="separate"/>
            </w:r>
            <w:r>
              <w:rPr>
                <w:rFonts w:ascii="Verdana" w:hAnsi="Verdana"/>
                <w:noProof/>
                <w:szCs w:val="18"/>
              </w:rPr>
              <w:t> </w:t>
            </w:r>
            <w:r>
              <w:rPr>
                <w:rFonts w:ascii="Verdana" w:hAnsi="Verdana"/>
                <w:noProof/>
                <w:szCs w:val="18"/>
              </w:rPr>
              <w:t> </w:t>
            </w:r>
            <w:r>
              <w:rPr>
                <w:rFonts w:ascii="Verdana" w:hAnsi="Verdana"/>
                <w:noProof/>
                <w:szCs w:val="18"/>
              </w:rPr>
              <w:t> </w:t>
            </w:r>
            <w:r>
              <w:rPr>
                <w:rFonts w:ascii="Verdana" w:hAnsi="Verdana"/>
                <w:noProof/>
                <w:szCs w:val="18"/>
              </w:rPr>
              <w:t> </w:t>
            </w:r>
            <w:r>
              <w:rPr>
                <w:rFonts w:ascii="Verdana" w:hAnsi="Verdana"/>
                <w:noProof/>
                <w:szCs w:val="18"/>
              </w:rPr>
              <w:t> </w:t>
            </w:r>
            <w:r>
              <w:rPr>
                <w:rFonts w:ascii="Verdana" w:hAnsi="Verdana"/>
                <w:szCs w:val="18"/>
              </w:rPr>
              <w:fldChar w:fldCharType="end"/>
            </w:r>
          </w:p>
        </w:tc>
      </w:tr>
    </w:tbl>
    <w:p w14:paraId="2EB5074E" w14:textId="77777777" w:rsidR="00950AFF" w:rsidRPr="003E30E1" w:rsidRDefault="00AD14BF" w:rsidP="00950AFF">
      <w:pPr>
        <w:pStyle w:val="Qsheading1"/>
        <w:rPr>
          <w:rFonts w:ascii="Verdana" w:hAnsi="Verdana"/>
          <w:szCs w:val="22"/>
        </w:rPr>
      </w:pPr>
      <w:r w:rsidRPr="003E30E1">
        <w:rPr>
          <w:rFonts w:ascii="Verdana" w:hAnsi="Verdana"/>
          <w:szCs w:val="22"/>
        </w:rPr>
        <w:t>Client asset safeguarding arrangements</w:t>
      </w:r>
    </w:p>
    <w:p w14:paraId="71E60B48" w14:textId="77777777" w:rsidR="00950AFF" w:rsidRPr="009C5AEB" w:rsidRDefault="00950AFF" w:rsidP="00950AFF">
      <w:pPr>
        <w:pStyle w:val="QuestionCharChar"/>
        <w:rPr>
          <w:rFonts w:ascii="Verdana" w:hAnsi="Verdana"/>
        </w:rPr>
      </w:pPr>
      <w:r w:rsidRPr="009C5AEB">
        <w:rPr>
          <w:rFonts w:ascii="Verdana" w:hAnsi="Verdana"/>
        </w:rPr>
        <w:tab/>
        <w:t>6.</w:t>
      </w:r>
      <w:r w:rsidR="00AD14BF">
        <w:rPr>
          <w:rFonts w:ascii="Verdana" w:hAnsi="Verdana"/>
        </w:rPr>
        <w:t>11</w:t>
      </w:r>
      <w:r>
        <w:rPr>
          <w:rFonts w:ascii="Verdana" w:hAnsi="Verdana"/>
        </w:rPr>
        <w:tab/>
      </w:r>
      <w:r w:rsidRPr="009C5AEB">
        <w:rPr>
          <w:rFonts w:ascii="Verdana" w:hAnsi="Verdana"/>
        </w:rPr>
        <w:t xml:space="preserve">Is the applicant firm seeking permission </w:t>
      </w:r>
      <w:r w:rsidR="0081252A">
        <w:rPr>
          <w:rFonts w:ascii="Verdana" w:hAnsi="Verdana"/>
        </w:rPr>
        <w:t>for</w:t>
      </w:r>
      <w:r w:rsidR="0081252A" w:rsidRPr="009C5AEB">
        <w:rPr>
          <w:rFonts w:ascii="Verdana" w:hAnsi="Verdana"/>
        </w:rPr>
        <w:t xml:space="preserve"> </w:t>
      </w:r>
      <w:r w:rsidRPr="009C5AEB">
        <w:rPr>
          <w:rFonts w:ascii="Verdana" w:hAnsi="Verdana"/>
        </w:rPr>
        <w:t xml:space="preserve">safeguarding and administration of assets? </w:t>
      </w:r>
    </w:p>
    <w:p w14:paraId="214BC218" w14:textId="77777777" w:rsidR="00603FF0" w:rsidRDefault="00950AFF" w:rsidP="00950AFF">
      <w:pPr>
        <w:pStyle w:val="Qsyesno"/>
        <w:rPr>
          <w:rFonts w:ascii="Verdana" w:hAnsi="Verdana"/>
        </w:rPr>
      </w:pPr>
      <w:r>
        <w:rPr>
          <w:rFonts w:ascii="Verdana" w:hAnsi="Verdana"/>
        </w:rPr>
        <w:fldChar w:fldCharType="begin">
          <w:ffData>
            <w:name w:val="Check53"/>
            <w:enabled/>
            <w:calcOnExit w:val="0"/>
            <w:checkBox>
              <w:sizeAuto/>
              <w:default w:val="0"/>
            </w:checkBox>
          </w:ffData>
        </w:fldChar>
      </w:r>
      <w:r>
        <w:rPr>
          <w:rFonts w:ascii="Verdana" w:hAnsi="Verdana"/>
        </w:rPr>
        <w:instrText xml:space="preserve"> FORMCHECKBOX </w:instrText>
      </w:r>
      <w:r>
        <w:rPr>
          <w:rFonts w:ascii="Verdana" w:hAnsi="Verdana"/>
        </w:rPr>
      </w:r>
      <w:r>
        <w:rPr>
          <w:rFonts w:ascii="Verdana" w:hAnsi="Verdana"/>
        </w:rPr>
        <w:fldChar w:fldCharType="separate"/>
      </w:r>
      <w:r>
        <w:rPr>
          <w:rFonts w:ascii="Verdana" w:hAnsi="Verdana"/>
        </w:rPr>
        <w:fldChar w:fldCharType="end"/>
      </w:r>
      <w:r>
        <w:rPr>
          <w:rFonts w:ascii="Verdana" w:hAnsi="Verdana"/>
        </w:rPr>
        <w:tab/>
        <w:t>No</w:t>
      </w:r>
      <w:r w:rsidR="00D27247" w:rsidDel="00D27247">
        <w:rPr>
          <w:rFonts w:ascii="Verdana" w:hAnsi="Verdana"/>
        </w:rPr>
        <w:t xml:space="preserve"> </w:t>
      </w:r>
    </w:p>
    <w:p w14:paraId="7261CCC9" w14:textId="77777777" w:rsidR="00950AFF" w:rsidRDefault="00950AFF" w:rsidP="00950AFF">
      <w:pPr>
        <w:pStyle w:val="Qsyesno"/>
        <w:rPr>
          <w:rFonts w:ascii="Verdana" w:hAnsi="Verdana"/>
        </w:rPr>
      </w:pPr>
      <w:r>
        <w:rPr>
          <w:rFonts w:ascii="Verdana" w:hAnsi="Verdana"/>
        </w:rPr>
        <w:fldChar w:fldCharType="begin">
          <w:ffData>
            <w:name w:val="Check53"/>
            <w:enabled/>
            <w:calcOnExit w:val="0"/>
            <w:checkBox>
              <w:sizeAuto/>
              <w:default w:val="0"/>
            </w:checkBox>
          </w:ffData>
        </w:fldChar>
      </w:r>
      <w:r>
        <w:rPr>
          <w:rFonts w:ascii="Verdana" w:hAnsi="Verdana"/>
        </w:rPr>
        <w:instrText xml:space="preserve"> FORMCHECKBOX </w:instrText>
      </w:r>
      <w:r>
        <w:rPr>
          <w:rFonts w:ascii="Verdana" w:hAnsi="Verdana"/>
        </w:rPr>
      </w:r>
      <w:r>
        <w:rPr>
          <w:rFonts w:ascii="Verdana" w:hAnsi="Verdana"/>
        </w:rPr>
        <w:fldChar w:fldCharType="separate"/>
      </w:r>
      <w:r>
        <w:rPr>
          <w:rFonts w:ascii="Verdana" w:hAnsi="Verdana"/>
        </w:rPr>
        <w:fldChar w:fldCharType="end"/>
      </w:r>
      <w:r>
        <w:rPr>
          <w:rFonts w:ascii="Verdana" w:hAnsi="Verdana"/>
        </w:rPr>
        <w:tab/>
        <w:t>Yes</w:t>
      </w:r>
      <w:r>
        <w:rPr>
          <w:rFonts w:ascii="Webdings" w:eastAsia="Webdings" w:hAnsi="Webdings" w:cs="Webdings"/>
        </w:rPr>
        <w:t>4</w:t>
      </w:r>
      <w:r w:rsidR="0081252A">
        <w:rPr>
          <w:rFonts w:ascii="Verdana" w:hAnsi="Verdana"/>
        </w:rPr>
        <w:t xml:space="preserve">Give the </w:t>
      </w:r>
      <w:r w:rsidR="00D435FE">
        <w:rPr>
          <w:rFonts w:ascii="Verdana" w:hAnsi="Verdana"/>
        </w:rPr>
        <w:t>applicant</w:t>
      </w:r>
      <w:r w:rsidR="0081252A">
        <w:rPr>
          <w:rFonts w:ascii="Verdana" w:hAnsi="Verdana"/>
        </w:rPr>
        <w:t xml:space="preserve"> firm’s expected highest total value of safe custody assets at any one time over</w:t>
      </w:r>
      <w:r>
        <w:rPr>
          <w:rFonts w:ascii="Verdana" w:hAnsi="Verdana"/>
        </w:rPr>
        <w:t xml:space="preserve"> the next 36 months (from application submission date) </w:t>
      </w:r>
      <w:r w:rsidR="0081252A">
        <w:rPr>
          <w:rFonts w:ascii="Verdana" w:hAnsi="Verdana"/>
        </w:rPr>
        <w:t>below</w:t>
      </w:r>
      <w:r>
        <w:rPr>
          <w:rFonts w:ascii="Verdana" w:hAnsi="Verdana"/>
        </w:rPr>
        <w:t xml:space="preserv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Grid>
        <w:gridCol w:w="1559"/>
      </w:tblGrid>
      <w:tr w:rsidR="00950AFF" w14:paraId="156E7AAA" w14:textId="77777777" w:rsidTr="003372BF">
        <w:trPr>
          <w:trHeight w:val="397"/>
        </w:trPr>
        <w:tc>
          <w:tcPr>
            <w:tcW w:w="1559" w:type="dxa"/>
            <w:tcBorders>
              <w:top w:val="single" w:sz="4" w:space="0" w:color="auto"/>
              <w:left w:val="single" w:sz="4" w:space="0" w:color="auto"/>
              <w:bottom w:val="single" w:sz="4" w:space="0" w:color="auto"/>
              <w:right w:val="single" w:sz="4" w:space="0" w:color="auto"/>
            </w:tcBorders>
            <w:vAlign w:val="center"/>
            <w:hideMark/>
          </w:tcPr>
          <w:p w14:paraId="2CFA3275" w14:textId="77777777" w:rsidR="00950AFF" w:rsidRDefault="00950AFF" w:rsidP="003372BF">
            <w:pPr>
              <w:pStyle w:val="Qsanswer"/>
              <w:spacing w:before="40" w:after="0" w:line="240" w:lineRule="exact"/>
              <w:ind w:right="57"/>
              <w:rPr>
                <w:rFonts w:ascii="Verdana" w:hAnsi="Verdana"/>
              </w:rPr>
            </w:pPr>
            <w:r>
              <w:rPr>
                <w:rFonts w:ascii="Verdana" w:hAnsi="Verdana"/>
                <w:color w:val="auto"/>
                <w:sz w:val="20"/>
              </w:rPr>
              <w:t>£</w:t>
            </w:r>
            <w:r>
              <w:rPr>
                <w:rFonts w:ascii="Verdana" w:hAnsi="Verdana"/>
              </w:rPr>
              <w:fldChar w:fldCharType="begin">
                <w:ffData>
                  <w:name w:val="Text60"/>
                  <w:enabled/>
                  <w:calcOnExit w:val="0"/>
                  <w:textInput/>
                </w:ffData>
              </w:fldChar>
            </w:r>
            <w:r>
              <w:rPr>
                <w:rFonts w:ascii="Verdana" w:hAnsi="Verdana"/>
              </w:rPr>
              <w:instrText xml:space="preserve"> FORMTEXT </w:instrText>
            </w:r>
            <w:r>
              <w:rPr>
                <w:rFonts w:ascii="Verdana" w:hAnsi="Verdana"/>
              </w:rPr>
            </w:r>
            <w:r>
              <w:rPr>
                <w:rFonts w:ascii="Verdana" w:hAnsi="Verdana"/>
              </w:rPr>
              <w:fldChar w:fldCharType="separate"/>
            </w:r>
            <w:r>
              <w:rPr>
                <w:rFonts w:ascii="Verdana" w:hAnsi="Verdana"/>
              </w:rPr>
              <w:t> </w:t>
            </w:r>
            <w:r>
              <w:rPr>
                <w:rFonts w:ascii="Verdana" w:hAnsi="Verdana"/>
              </w:rPr>
              <w:t> </w:t>
            </w:r>
            <w:r>
              <w:rPr>
                <w:rFonts w:ascii="Verdana" w:hAnsi="Verdana"/>
              </w:rPr>
              <w:t> </w:t>
            </w:r>
            <w:r>
              <w:rPr>
                <w:rFonts w:ascii="Verdana" w:hAnsi="Verdana"/>
              </w:rPr>
              <w:t> </w:t>
            </w:r>
            <w:r>
              <w:rPr>
                <w:rFonts w:ascii="Verdana" w:hAnsi="Verdana"/>
              </w:rPr>
              <w:t> </w:t>
            </w:r>
            <w:r>
              <w:rPr>
                <w:rFonts w:ascii="Verdana" w:hAnsi="Verdana"/>
              </w:rPr>
              <w:fldChar w:fldCharType="end"/>
            </w:r>
          </w:p>
        </w:tc>
      </w:tr>
    </w:tbl>
    <w:p w14:paraId="4A647C29" w14:textId="77777777" w:rsidR="00AE38EB" w:rsidRPr="00532D13" w:rsidRDefault="00AD14BF" w:rsidP="00AE38EB">
      <w:pPr>
        <w:pStyle w:val="QuestionCharChar"/>
        <w:rPr>
          <w:rFonts w:ascii="Verdana" w:hAnsi="Verdana"/>
          <w:bCs/>
        </w:rPr>
      </w:pPr>
      <w:r>
        <w:rPr>
          <w:rFonts w:ascii="Verdana" w:hAnsi="Verdana"/>
          <w:bCs/>
        </w:rPr>
        <w:t>6</w:t>
      </w:r>
      <w:r w:rsidR="00AE38EB" w:rsidRPr="00532D13">
        <w:rPr>
          <w:rFonts w:ascii="Verdana" w:hAnsi="Verdana"/>
          <w:bCs/>
        </w:rPr>
        <w:t>.</w:t>
      </w:r>
      <w:r>
        <w:rPr>
          <w:rFonts w:ascii="Verdana" w:hAnsi="Verdana"/>
          <w:bCs/>
        </w:rPr>
        <w:t>1</w:t>
      </w:r>
      <w:r w:rsidR="00AE38EB">
        <w:rPr>
          <w:rFonts w:ascii="Verdana" w:hAnsi="Verdana"/>
          <w:bCs/>
        </w:rPr>
        <w:t>2</w:t>
      </w:r>
      <w:r w:rsidR="00AE38EB" w:rsidRPr="00532D13">
        <w:rPr>
          <w:rFonts w:ascii="Verdana" w:hAnsi="Verdana"/>
          <w:bCs/>
        </w:rPr>
        <w:tab/>
      </w:r>
      <w:r w:rsidR="00D27247">
        <w:rPr>
          <w:rFonts w:ascii="Verdana" w:hAnsi="Verdana"/>
          <w:bCs/>
        </w:rPr>
        <w:t>If the applicant firm</w:t>
      </w:r>
      <w:r w:rsidR="00D27247" w:rsidRPr="00D27247">
        <w:t xml:space="preserve"> </w:t>
      </w:r>
      <w:r w:rsidR="00D27247">
        <w:t>is</w:t>
      </w:r>
      <w:r w:rsidR="00D27247" w:rsidRPr="00D27247">
        <w:rPr>
          <w:rFonts w:ascii="Verdana" w:hAnsi="Verdana"/>
          <w:bCs/>
        </w:rPr>
        <w:t xml:space="preserve"> seeking permission to hold client money </w:t>
      </w:r>
      <w:r w:rsidR="00603FF0">
        <w:rPr>
          <w:rFonts w:ascii="Verdana" w:hAnsi="Verdana"/>
          <w:bCs/>
        </w:rPr>
        <w:t>(please refer to Q</w:t>
      </w:r>
      <w:r w:rsidR="00D27247">
        <w:rPr>
          <w:rFonts w:ascii="Verdana" w:hAnsi="Verdana"/>
          <w:bCs/>
        </w:rPr>
        <w:t>uestion 1.30), w</w:t>
      </w:r>
      <w:r w:rsidR="00AE38EB" w:rsidRPr="00532D13">
        <w:rPr>
          <w:rFonts w:ascii="Verdana" w:hAnsi="Verdana"/>
          <w:bCs/>
        </w:rPr>
        <w:t xml:space="preserve">hat is the applicant firm’s projected highest total amount of client money at any one point in time over the next 12 months from </w:t>
      </w:r>
      <w:r w:rsidR="004972BA">
        <w:rPr>
          <w:rFonts w:ascii="Verdana" w:hAnsi="Verdana"/>
          <w:bCs/>
        </w:rPr>
        <w:t>date of authorisation</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559"/>
      </w:tblGrid>
      <w:tr w:rsidR="00AE38EB" w:rsidRPr="00E62E77" w14:paraId="6128C977" w14:textId="77777777" w:rsidTr="00077963">
        <w:trPr>
          <w:trHeight w:val="397"/>
        </w:trPr>
        <w:tc>
          <w:tcPr>
            <w:tcW w:w="1559" w:type="dxa"/>
            <w:vAlign w:val="center"/>
          </w:tcPr>
          <w:p w14:paraId="0BFC17C6" w14:textId="77777777" w:rsidR="00AE38EB" w:rsidRPr="00E62E77" w:rsidRDefault="00AE38EB" w:rsidP="00077963">
            <w:pPr>
              <w:pStyle w:val="Qsanswer"/>
              <w:spacing w:before="40" w:after="0" w:line="240" w:lineRule="exact"/>
              <w:ind w:right="57"/>
              <w:rPr>
                <w:rFonts w:ascii="Verdana" w:hAnsi="Verdana"/>
                <w:color w:val="auto"/>
              </w:rPr>
            </w:pPr>
            <w:r w:rsidRPr="00E62E77">
              <w:rPr>
                <w:rFonts w:ascii="Verdana" w:hAnsi="Verdana"/>
                <w:color w:val="auto"/>
                <w:sz w:val="20"/>
              </w:rPr>
              <w:t xml:space="preserve"> £</w:t>
            </w:r>
            <w:r w:rsidRPr="00E62E77">
              <w:rPr>
                <w:rFonts w:ascii="Verdana" w:hAnsi="Verdana"/>
                <w:color w:val="auto"/>
              </w:rPr>
              <w:fldChar w:fldCharType="begin">
                <w:ffData>
                  <w:name w:val="Text60"/>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color w:val="auto"/>
              </w:rPr>
              <w:t> </w:t>
            </w:r>
            <w:r w:rsidRPr="00E62E77">
              <w:rPr>
                <w:rFonts w:ascii="Verdana" w:hAnsi="Verdana"/>
                <w:color w:val="auto"/>
              </w:rPr>
              <w:t> </w:t>
            </w:r>
            <w:r w:rsidRPr="00E62E77">
              <w:rPr>
                <w:rFonts w:ascii="Verdana" w:hAnsi="Verdana"/>
                <w:color w:val="auto"/>
              </w:rPr>
              <w:t> </w:t>
            </w:r>
            <w:r w:rsidRPr="00E62E77">
              <w:rPr>
                <w:rFonts w:ascii="Verdana" w:hAnsi="Verdana"/>
                <w:color w:val="auto"/>
              </w:rPr>
              <w:t> </w:t>
            </w:r>
            <w:r w:rsidRPr="00E62E77">
              <w:rPr>
                <w:rFonts w:ascii="Verdana" w:hAnsi="Verdana"/>
                <w:color w:val="auto"/>
              </w:rPr>
              <w:t> </w:t>
            </w:r>
            <w:r w:rsidRPr="00E62E77">
              <w:rPr>
                <w:rFonts w:ascii="Verdana" w:hAnsi="Verdana"/>
                <w:color w:val="auto"/>
              </w:rPr>
              <w:fldChar w:fldCharType="end"/>
            </w:r>
          </w:p>
        </w:tc>
      </w:tr>
    </w:tbl>
    <w:p w14:paraId="614ED48D" w14:textId="4D4F9EDE" w:rsidR="00344815" w:rsidRDefault="00344815">
      <w:pPr>
        <w:spacing w:before="0" w:line="240" w:lineRule="auto"/>
        <w:rPr>
          <w:rFonts w:ascii="Verdana" w:hAnsi="Verdana"/>
          <w:b/>
          <w:bCs/>
          <w:sz w:val="18"/>
        </w:rPr>
      </w:pPr>
    </w:p>
    <w:p w14:paraId="283D188A" w14:textId="7EE0369C" w:rsidR="00AE38EB" w:rsidRPr="0091425F" w:rsidRDefault="0071155A" w:rsidP="00AE38EB">
      <w:pPr>
        <w:pStyle w:val="QuestionCharChar"/>
        <w:rPr>
          <w:rFonts w:ascii="Verdana" w:hAnsi="Verdana"/>
          <w:bCs/>
        </w:rPr>
      </w:pPr>
      <w:r>
        <w:rPr>
          <w:rFonts w:ascii="Verdana" w:hAnsi="Verdana"/>
          <w:bCs/>
        </w:rPr>
        <w:t>6</w:t>
      </w:r>
      <w:r w:rsidRPr="0091425F">
        <w:rPr>
          <w:rFonts w:ascii="Verdana" w:hAnsi="Verdana"/>
          <w:bCs/>
        </w:rPr>
        <w:t>.</w:t>
      </w:r>
      <w:r>
        <w:rPr>
          <w:rFonts w:ascii="Verdana" w:hAnsi="Verdana"/>
          <w:bCs/>
        </w:rPr>
        <w:t>13</w:t>
      </w:r>
      <w:r w:rsidR="00643B21">
        <w:rPr>
          <w:rFonts w:ascii="Verdana" w:hAnsi="Verdana"/>
          <w:bCs/>
        </w:rPr>
        <w:tab/>
      </w:r>
      <w:r>
        <w:rPr>
          <w:rFonts w:ascii="Verdana" w:hAnsi="Verdana"/>
          <w:bCs/>
        </w:rPr>
        <w:t>Will</w:t>
      </w:r>
      <w:r w:rsidRPr="0091425F">
        <w:rPr>
          <w:rFonts w:ascii="Verdana" w:hAnsi="Verdana"/>
          <w:bCs/>
        </w:rPr>
        <w:t xml:space="preserve"> client money </w:t>
      </w:r>
      <w:r>
        <w:rPr>
          <w:rFonts w:ascii="Verdana" w:hAnsi="Verdana"/>
          <w:bCs/>
        </w:rPr>
        <w:t xml:space="preserve">be </w:t>
      </w:r>
      <w:r w:rsidRPr="0091425F">
        <w:rPr>
          <w:rFonts w:ascii="Verdana" w:hAnsi="Verdana"/>
          <w:bCs/>
        </w:rPr>
        <w:t>held by the firm in compliance with CASS 7.13.3R</w:t>
      </w:r>
      <w:r>
        <w:rPr>
          <w:rFonts w:ascii="Verdana" w:hAnsi="Verdana"/>
          <w:bCs/>
        </w:rPr>
        <w:t>?</w:t>
      </w:r>
    </w:p>
    <w:p w14:paraId="4AE32E83" w14:textId="77777777" w:rsidR="00AE38EB" w:rsidRPr="0091425F" w:rsidRDefault="00AE38EB" w:rsidP="00AE38EB">
      <w:pPr>
        <w:pStyle w:val="Qsyesno"/>
        <w:rPr>
          <w:rFonts w:ascii="Verdana" w:hAnsi="Verdana"/>
        </w:rPr>
      </w:pPr>
      <w:r w:rsidRPr="0091425F">
        <w:rPr>
          <w:rFonts w:ascii="Verdana" w:hAnsi="Verdana"/>
        </w:rPr>
        <w:fldChar w:fldCharType="begin">
          <w:ffData>
            <w:name w:val="Check90"/>
            <w:enabled/>
            <w:calcOnExit w:val="0"/>
            <w:checkBox>
              <w:sizeAuto/>
              <w:default w:val="0"/>
            </w:checkBox>
          </w:ffData>
        </w:fldChar>
      </w:r>
      <w:r w:rsidRPr="0091425F">
        <w:rPr>
          <w:rFonts w:ascii="Verdana" w:hAnsi="Verdana"/>
        </w:rPr>
        <w:instrText xml:space="preserve"> FORMCHECKBOX </w:instrText>
      </w:r>
      <w:r w:rsidRPr="0091425F">
        <w:rPr>
          <w:rFonts w:ascii="Verdana" w:hAnsi="Verdana"/>
        </w:rPr>
      </w:r>
      <w:r w:rsidRPr="0091425F">
        <w:rPr>
          <w:rFonts w:ascii="Verdana" w:hAnsi="Verdana"/>
        </w:rPr>
        <w:fldChar w:fldCharType="separate"/>
      </w:r>
      <w:r w:rsidRPr="0091425F">
        <w:rPr>
          <w:rFonts w:ascii="Verdana" w:hAnsi="Verdana"/>
        </w:rPr>
        <w:fldChar w:fldCharType="end"/>
      </w:r>
      <w:r w:rsidRPr="0091425F">
        <w:rPr>
          <w:rFonts w:ascii="Verdana" w:hAnsi="Verdana"/>
        </w:rPr>
        <w:t xml:space="preserve"> Yes, the client money </w:t>
      </w:r>
      <w:r w:rsidR="000B38BF">
        <w:rPr>
          <w:rFonts w:ascii="Verdana" w:hAnsi="Verdana"/>
        </w:rPr>
        <w:t>will be</w:t>
      </w:r>
      <w:r w:rsidR="000B38BF" w:rsidRPr="0091425F">
        <w:rPr>
          <w:rFonts w:ascii="Verdana" w:hAnsi="Verdana"/>
        </w:rPr>
        <w:t xml:space="preserve"> </w:t>
      </w:r>
      <w:r w:rsidRPr="0091425F">
        <w:rPr>
          <w:rFonts w:ascii="Verdana" w:hAnsi="Verdana"/>
        </w:rPr>
        <w:t>placed into one or more accounts opened with</w:t>
      </w:r>
      <w:r>
        <w:rPr>
          <w:rFonts w:ascii="Verdana" w:hAnsi="Verdana"/>
        </w:rPr>
        <w:t>:</w:t>
      </w:r>
    </w:p>
    <w:p w14:paraId="087C4344" w14:textId="77777777" w:rsidR="00AE38EB" w:rsidRPr="0091425F" w:rsidRDefault="00AE38EB" w:rsidP="00AE38EB">
      <w:pPr>
        <w:pStyle w:val="Qsyesno"/>
        <w:ind w:left="851"/>
        <w:rPr>
          <w:rFonts w:ascii="Verdana" w:hAnsi="Verdana"/>
        </w:rPr>
      </w:pPr>
      <w:r w:rsidRPr="003A42AB">
        <w:rPr>
          <w:rFonts w:ascii="Verdana" w:hAnsi="Verdana"/>
        </w:rPr>
        <w:fldChar w:fldCharType="begin">
          <w:ffData>
            <w:name w:val="Check90"/>
            <w:enabled/>
            <w:calcOnExit w:val="0"/>
            <w:checkBox>
              <w:sizeAuto/>
              <w:default w:val="0"/>
            </w:checkBox>
          </w:ffData>
        </w:fldChar>
      </w:r>
      <w:r w:rsidRPr="003A42AB">
        <w:rPr>
          <w:rFonts w:ascii="Verdana" w:hAnsi="Verdana"/>
        </w:rPr>
        <w:instrText xml:space="preserve"> FORMCHECKBOX </w:instrText>
      </w:r>
      <w:r w:rsidRPr="003A42AB">
        <w:rPr>
          <w:rFonts w:ascii="Verdana" w:hAnsi="Verdana"/>
        </w:rPr>
      </w:r>
      <w:r w:rsidRPr="003A42AB">
        <w:rPr>
          <w:rFonts w:ascii="Verdana" w:hAnsi="Verdana"/>
        </w:rPr>
        <w:fldChar w:fldCharType="separate"/>
      </w:r>
      <w:r w:rsidRPr="003A42AB">
        <w:rPr>
          <w:rFonts w:ascii="Verdana" w:hAnsi="Verdana"/>
        </w:rPr>
        <w:fldChar w:fldCharType="end"/>
      </w:r>
      <w:r w:rsidRPr="003A42AB">
        <w:rPr>
          <w:rFonts w:ascii="Verdana" w:hAnsi="Verdana"/>
        </w:rPr>
        <w:t xml:space="preserve"> </w:t>
      </w:r>
      <w:r>
        <w:rPr>
          <w:rFonts w:ascii="Verdana" w:hAnsi="Verdana"/>
        </w:rPr>
        <w:t>a</w:t>
      </w:r>
      <w:r w:rsidRPr="0091425F">
        <w:rPr>
          <w:rFonts w:ascii="Verdana" w:hAnsi="Verdana"/>
        </w:rPr>
        <w:t xml:space="preserve"> central bank</w:t>
      </w:r>
    </w:p>
    <w:p w14:paraId="222D3BDB" w14:textId="77777777" w:rsidR="00AE38EB" w:rsidRPr="003A42AB" w:rsidRDefault="00AE38EB" w:rsidP="00AE38EB">
      <w:pPr>
        <w:pStyle w:val="Qsyesno"/>
        <w:ind w:left="851"/>
        <w:rPr>
          <w:rFonts w:ascii="Verdana" w:hAnsi="Verdana"/>
        </w:rPr>
      </w:pPr>
      <w:r w:rsidRPr="003A42AB">
        <w:rPr>
          <w:rFonts w:ascii="Verdana" w:hAnsi="Verdana"/>
        </w:rPr>
        <w:fldChar w:fldCharType="begin">
          <w:ffData>
            <w:name w:val="Check90"/>
            <w:enabled/>
            <w:calcOnExit w:val="0"/>
            <w:checkBox>
              <w:sizeAuto/>
              <w:default w:val="0"/>
            </w:checkBox>
          </w:ffData>
        </w:fldChar>
      </w:r>
      <w:r w:rsidRPr="003A42AB">
        <w:rPr>
          <w:rFonts w:ascii="Verdana" w:hAnsi="Verdana"/>
        </w:rPr>
        <w:instrText xml:space="preserve"> FORMCHECKBOX </w:instrText>
      </w:r>
      <w:r w:rsidRPr="003A42AB">
        <w:rPr>
          <w:rFonts w:ascii="Verdana" w:hAnsi="Verdana"/>
        </w:rPr>
      </w:r>
      <w:r w:rsidRPr="003A42AB">
        <w:rPr>
          <w:rFonts w:ascii="Verdana" w:hAnsi="Verdana"/>
        </w:rPr>
        <w:fldChar w:fldCharType="separate"/>
      </w:r>
      <w:r w:rsidRPr="003A42AB">
        <w:rPr>
          <w:rFonts w:ascii="Verdana" w:hAnsi="Verdana"/>
        </w:rPr>
        <w:fldChar w:fldCharType="end"/>
      </w:r>
      <w:r w:rsidRPr="003A42AB">
        <w:rPr>
          <w:rFonts w:ascii="Verdana" w:hAnsi="Verdana"/>
        </w:rPr>
        <w:t xml:space="preserve"> </w:t>
      </w:r>
      <w:r>
        <w:rPr>
          <w:rFonts w:ascii="Verdana" w:hAnsi="Verdana"/>
        </w:rPr>
        <w:t>a</w:t>
      </w:r>
      <w:r w:rsidRPr="0091425F">
        <w:rPr>
          <w:rFonts w:ascii="Verdana" w:hAnsi="Verdana"/>
        </w:rPr>
        <w:t xml:space="preserve"> </w:t>
      </w:r>
      <w:r w:rsidR="00377439">
        <w:rPr>
          <w:rFonts w:ascii="Verdana" w:hAnsi="Verdana"/>
        </w:rPr>
        <w:t xml:space="preserve">CRD </w:t>
      </w:r>
      <w:r w:rsidRPr="0091425F">
        <w:rPr>
          <w:rFonts w:ascii="Verdana" w:hAnsi="Verdana"/>
        </w:rPr>
        <w:t>credit institution</w:t>
      </w:r>
    </w:p>
    <w:p w14:paraId="3C5E0438" w14:textId="77777777" w:rsidR="00AE38EB" w:rsidRPr="0091425F" w:rsidRDefault="00AE38EB" w:rsidP="00AE38EB">
      <w:pPr>
        <w:pStyle w:val="Qsyesno"/>
        <w:ind w:left="851"/>
        <w:rPr>
          <w:rFonts w:ascii="Verdana" w:hAnsi="Verdana"/>
        </w:rPr>
      </w:pPr>
      <w:r w:rsidRPr="003A42AB">
        <w:rPr>
          <w:rFonts w:ascii="Verdana" w:hAnsi="Verdana"/>
        </w:rPr>
        <w:fldChar w:fldCharType="begin">
          <w:ffData>
            <w:name w:val="Check90"/>
            <w:enabled/>
            <w:calcOnExit w:val="0"/>
            <w:checkBox>
              <w:sizeAuto/>
              <w:default w:val="0"/>
            </w:checkBox>
          </w:ffData>
        </w:fldChar>
      </w:r>
      <w:r w:rsidRPr="003A42AB">
        <w:rPr>
          <w:rFonts w:ascii="Verdana" w:hAnsi="Verdana"/>
        </w:rPr>
        <w:instrText xml:space="preserve"> FORMCHECKBOX </w:instrText>
      </w:r>
      <w:r w:rsidRPr="003A42AB">
        <w:rPr>
          <w:rFonts w:ascii="Verdana" w:hAnsi="Verdana"/>
        </w:rPr>
      </w:r>
      <w:r w:rsidRPr="003A42AB">
        <w:rPr>
          <w:rFonts w:ascii="Verdana" w:hAnsi="Verdana"/>
        </w:rPr>
        <w:fldChar w:fldCharType="separate"/>
      </w:r>
      <w:r w:rsidRPr="003A42AB">
        <w:rPr>
          <w:rFonts w:ascii="Verdana" w:hAnsi="Verdana"/>
        </w:rPr>
        <w:fldChar w:fldCharType="end"/>
      </w:r>
      <w:r w:rsidRPr="003A42AB">
        <w:rPr>
          <w:rFonts w:ascii="Verdana" w:hAnsi="Verdana"/>
        </w:rPr>
        <w:t xml:space="preserve"> </w:t>
      </w:r>
      <w:r>
        <w:rPr>
          <w:rFonts w:ascii="Verdana" w:hAnsi="Verdana"/>
        </w:rPr>
        <w:t>a</w:t>
      </w:r>
      <w:r w:rsidRPr="0091425F">
        <w:rPr>
          <w:rFonts w:ascii="Verdana" w:hAnsi="Verdana"/>
        </w:rPr>
        <w:t xml:space="preserve"> bank authorised in a third country</w:t>
      </w:r>
    </w:p>
    <w:p w14:paraId="7DD4B301" w14:textId="77777777" w:rsidR="00AE38EB" w:rsidRPr="003A42AB" w:rsidRDefault="00AE38EB" w:rsidP="00AE38EB">
      <w:pPr>
        <w:pStyle w:val="Qsyesno"/>
        <w:ind w:left="851"/>
        <w:rPr>
          <w:rFonts w:ascii="Verdana" w:hAnsi="Verdana"/>
        </w:rPr>
      </w:pPr>
      <w:r w:rsidRPr="003A42AB">
        <w:rPr>
          <w:rFonts w:ascii="Verdana" w:hAnsi="Verdana"/>
        </w:rPr>
        <w:fldChar w:fldCharType="begin">
          <w:ffData>
            <w:name w:val="Check90"/>
            <w:enabled/>
            <w:calcOnExit w:val="0"/>
            <w:checkBox>
              <w:sizeAuto/>
              <w:default w:val="0"/>
            </w:checkBox>
          </w:ffData>
        </w:fldChar>
      </w:r>
      <w:r w:rsidRPr="003A42AB">
        <w:rPr>
          <w:rFonts w:ascii="Verdana" w:hAnsi="Verdana"/>
        </w:rPr>
        <w:instrText xml:space="preserve"> FORMCHECKBOX </w:instrText>
      </w:r>
      <w:r w:rsidRPr="003A42AB">
        <w:rPr>
          <w:rFonts w:ascii="Verdana" w:hAnsi="Verdana"/>
        </w:rPr>
      </w:r>
      <w:r w:rsidRPr="003A42AB">
        <w:rPr>
          <w:rFonts w:ascii="Verdana" w:hAnsi="Verdana"/>
        </w:rPr>
        <w:fldChar w:fldCharType="separate"/>
      </w:r>
      <w:r w:rsidRPr="003A42AB">
        <w:rPr>
          <w:rFonts w:ascii="Verdana" w:hAnsi="Verdana"/>
        </w:rPr>
        <w:fldChar w:fldCharType="end"/>
      </w:r>
      <w:r w:rsidRPr="003A42AB">
        <w:rPr>
          <w:rFonts w:ascii="Verdana" w:hAnsi="Verdana"/>
        </w:rPr>
        <w:t xml:space="preserve"> </w:t>
      </w:r>
      <w:r>
        <w:rPr>
          <w:rFonts w:ascii="Verdana" w:hAnsi="Verdana"/>
        </w:rPr>
        <w:t>a</w:t>
      </w:r>
      <w:r w:rsidRPr="0091425F">
        <w:rPr>
          <w:rFonts w:ascii="Verdana" w:hAnsi="Verdana"/>
        </w:rPr>
        <w:t xml:space="preserve"> qualifying money market fund</w:t>
      </w:r>
    </w:p>
    <w:p w14:paraId="63E42552" w14:textId="77777777" w:rsidR="00AE38EB" w:rsidRPr="0091425F" w:rsidRDefault="00AE38EB" w:rsidP="00AE38EB">
      <w:pPr>
        <w:pStyle w:val="Qsyesno"/>
        <w:tabs>
          <w:tab w:val="clear" w:pos="851"/>
          <w:tab w:val="left" w:pos="0"/>
        </w:tabs>
        <w:rPr>
          <w:rFonts w:ascii="Verdana" w:hAnsi="Verdana"/>
        </w:rPr>
      </w:pPr>
      <w:r w:rsidRPr="003A42AB">
        <w:rPr>
          <w:rFonts w:ascii="Verdana" w:hAnsi="Verdana"/>
        </w:rPr>
        <w:fldChar w:fldCharType="begin">
          <w:ffData>
            <w:name w:val="Check91"/>
            <w:enabled/>
            <w:calcOnExit w:val="0"/>
            <w:checkBox>
              <w:sizeAuto/>
              <w:default w:val="0"/>
            </w:checkBox>
          </w:ffData>
        </w:fldChar>
      </w:r>
      <w:r w:rsidRPr="0091425F">
        <w:rPr>
          <w:rFonts w:ascii="Verdana" w:hAnsi="Verdana"/>
        </w:rPr>
        <w:instrText xml:space="preserve"> FORMCHECKBOX </w:instrText>
      </w:r>
      <w:r w:rsidRPr="003A42AB">
        <w:rPr>
          <w:rFonts w:ascii="Verdana" w:hAnsi="Verdana"/>
        </w:rPr>
      </w:r>
      <w:r w:rsidRPr="003A42AB">
        <w:rPr>
          <w:rFonts w:ascii="Verdana" w:hAnsi="Verdana"/>
        </w:rPr>
        <w:fldChar w:fldCharType="separate"/>
      </w:r>
      <w:r w:rsidRPr="003A42AB">
        <w:rPr>
          <w:rFonts w:ascii="Verdana" w:hAnsi="Verdana"/>
        </w:rPr>
        <w:fldChar w:fldCharType="end"/>
      </w:r>
      <w:r w:rsidRPr="0091425F">
        <w:rPr>
          <w:rFonts w:ascii="Verdana" w:hAnsi="Verdana"/>
        </w:rPr>
        <w:t xml:space="preserve"> </w:t>
      </w:r>
      <w:r w:rsidRPr="00E62E77">
        <w:rPr>
          <w:rFonts w:ascii="Verdana" w:hAnsi="Verdana"/>
        </w:rPr>
        <w:t>No</w:t>
      </w:r>
      <w:r w:rsidRPr="00E62E77">
        <w:rPr>
          <w:rFonts w:ascii="Webdings" w:eastAsia="Webdings" w:hAnsi="Webdings" w:cs="Webdings"/>
        </w:rPr>
        <w:t>4</w:t>
      </w:r>
      <w:r>
        <w:rPr>
          <w:rFonts w:ascii="Verdana" w:hAnsi="Verdana"/>
        </w:rPr>
        <w:t>You must explain why below</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701"/>
      </w:tblGrid>
      <w:tr w:rsidR="00AE38EB" w:rsidRPr="00582599" w14:paraId="6B3A5B04" w14:textId="77777777" w:rsidTr="00077963">
        <w:tc>
          <w:tcPr>
            <w:tcW w:w="7927" w:type="dxa"/>
            <w:tcBorders>
              <w:top w:val="single" w:sz="4" w:space="0" w:color="auto"/>
              <w:left w:val="single" w:sz="4" w:space="0" w:color="auto"/>
              <w:bottom w:val="single" w:sz="4" w:space="0" w:color="auto"/>
              <w:right w:val="single" w:sz="4" w:space="0" w:color="auto"/>
            </w:tcBorders>
          </w:tcPr>
          <w:p w14:paraId="4278B3A6" w14:textId="77777777" w:rsidR="00AE38EB" w:rsidRPr="00582599" w:rsidRDefault="00AE38EB" w:rsidP="00077963">
            <w:pPr>
              <w:tabs>
                <w:tab w:val="right" w:pos="-142"/>
                <w:tab w:val="left" w:pos="2730"/>
              </w:tabs>
              <w:spacing w:before="120" w:after="120" w:line="240" w:lineRule="auto"/>
              <w:ind w:left="28" w:right="57"/>
              <w:outlineLvl w:val="0"/>
              <w:rPr>
                <w:rFonts w:ascii="Verdana" w:hAnsi="Verdana" w:cs="Arial"/>
                <w:noProof/>
                <w:sz w:val="18"/>
                <w:szCs w:val="18"/>
              </w:rPr>
            </w:pPr>
            <w:r w:rsidRPr="003A42AB">
              <w:rPr>
                <w:rFonts w:ascii="Verdana" w:hAnsi="Verdana" w:cs="Arial"/>
                <w:noProof/>
                <w:sz w:val="18"/>
                <w:szCs w:val="18"/>
              </w:rPr>
              <w:fldChar w:fldCharType="begin">
                <w:ffData>
                  <w:name w:val="Text55"/>
                  <w:enabled/>
                  <w:calcOnExit w:val="0"/>
                  <w:textInput/>
                </w:ffData>
              </w:fldChar>
            </w:r>
            <w:r w:rsidRPr="003A42AB">
              <w:rPr>
                <w:rFonts w:ascii="Verdana" w:hAnsi="Verdana" w:cs="Arial"/>
                <w:noProof/>
                <w:sz w:val="18"/>
                <w:szCs w:val="18"/>
              </w:rPr>
              <w:instrText xml:space="preserve"> FORMTEXT </w:instrText>
            </w:r>
            <w:r w:rsidRPr="003A42AB">
              <w:rPr>
                <w:rFonts w:ascii="Verdana" w:hAnsi="Verdana" w:cs="Arial"/>
                <w:noProof/>
                <w:sz w:val="18"/>
                <w:szCs w:val="18"/>
              </w:rPr>
            </w:r>
            <w:r w:rsidRPr="003A42AB">
              <w:rPr>
                <w:rFonts w:ascii="Verdana" w:hAnsi="Verdana" w:cs="Arial"/>
                <w:noProof/>
                <w:sz w:val="18"/>
                <w:szCs w:val="18"/>
              </w:rPr>
              <w:fldChar w:fldCharType="separate"/>
            </w:r>
            <w:r w:rsidRPr="003A42AB">
              <w:rPr>
                <w:rFonts w:ascii="Verdana" w:hAnsi="Verdana" w:cs="Arial"/>
                <w:noProof/>
                <w:sz w:val="18"/>
                <w:szCs w:val="18"/>
              </w:rPr>
              <w:t> </w:t>
            </w:r>
            <w:r w:rsidRPr="003A42AB">
              <w:rPr>
                <w:rFonts w:ascii="Verdana" w:hAnsi="Verdana" w:cs="Arial"/>
                <w:noProof/>
                <w:sz w:val="18"/>
                <w:szCs w:val="18"/>
              </w:rPr>
              <w:t> </w:t>
            </w:r>
            <w:r w:rsidRPr="003A42AB">
              <w:rPr>
                <w:rFonts w:ascii="Verdana" w:hAnsi="Verdana" w:cs="Arial"/>
                <w:noProof/>
                <w:sz w:val="18"/>
                <w:szCs w:val="18"/>
              </w:rPr>
              <w:t> </w:t>
            </w:r>
            <w:r w:rsidRPr="003A42AB">
              <w:rPr>
                <w:rFonts w:ascii="Verdana" w:hAnsi="Verdana" w:cs="Arial"/>
                <w:noProof/>
                <w:sz w:val="18"/>
                <w:szCs w:val="18"/>
              </w:rPr>
              <w:t> </w:t>
            </w:r>
            <w:r w:rsidRPr="003A42AB">
              <w:rPr>
                <w:rFonts w:ascii="Verdana" w:hAnsi="Verdana" w:cs="Arial"/>
                <w:noProof/>
                <w:sz w:val="18"/>
                <w:szCs w:val="18"/>
              </w:rPr>
              <w:t> </w:t>
            </w:r>
            <w:r w:rsidRPr="003A42AB">
              <w:rPr>
                <w:rFonts w:ascii="Verdana" w:hAnsi="Verdana" w:cs="Arial"/>
                <w:noProof/>
                <w:sz w:val="18"/>
                <w:szCs w:val="18"/>
              </w:rPr>
              <w:fldChar w:fldCharType="end"/>
            </w:r>
          </w:p>
          <w:p w14:paraId="2B90C09F" w14:textId="77777777" w:rsidR="00AE38EB" w:rsidRPr="00582599" w:rsidRDefault="00AE38EB" w:rsidP="00077963">
            <w:pPr>
              <w:tabs>
                <w:tab w:val="left" w:pos="0"/>
              </w:tabs>
              <w:spacing w:before="0" w:line="240" w:lineRule="auto"/>
              <w:rPr>
                <w:rFonts w:ascii="Verdana" w:hAnsi="Verdana" w:cs="Arial"/>
                <w:sz w:val="18"/>
                <w:szCs w:val="18"/>
              </w:rPr>
            </w:pPr>
          </w:p>
        </w:tc>
      </w:tr>
    </w:tbl>
    <w:p w14:paraId="38C29EB1" w14:textId="77777777" w:rsidR="00AE38EB" w:rsidRPr="0091425F" w:rsidRDefault="00AD14BF" w:rsidP="00AE38EB">
      <w:pPr>
        <w:pStyle w:val="QuestionCharChar"/>
        <w:rPr>
          <w:rFonts w:ascii="Verdana" w:hAnsi="Verdana"/>
          <w:bCs/>
        </w:rPr>
      </w:pPr>
      <w:r>
        <w:rPr>
          <w:rFonts w:ascii="Verdana" w:hAnsi="Verdana"/>
          <w:bCs/>
        </w:rPr>
        <w:t>6</w:t>
      </w:r>
      <w:r w:rsidR="00AE38EB" w:rsidRPr="0091425F">
        <w:rPr>
          <w:rFonts w:ascii="Verdana" w:hAnsi="Verdana"/>
          <w:bCs/>
        </w:rPr>
        <w:t>.</w:t>
      </w:r>
      <w:r>
        <w:rPr>
          <w:rFonts w:ascii="Verdana" w:hAnsi="Verdana"/>
          <w:bCs/>
        </w:rPr>
        <w:t>1</w:t>
      </w:r>
      <w:r w:rsidR="00AE38EB">
        <w:rPr>
          <w:rFonts w:ascii="Verdana" w:hAnsi="Verdana"/>
          <w:bCs/>
        </w:rPr>
        <w:t>4</w:t>
      </w:r>
      <w:r w:rsidR="00AE38EB">
        <w:rPr>
          <w:rFonts w:ascii="Verdana" w:hAnsi="Verdana"/>
          <w:bCs/>
        </w:rPr>
        <w:tab/>
        <w:t>What is</w:t>
      </w:r>
      <w:r w:rsidR="00AE38EB" w:rsidRPr="0091425F">
        <w:rPr>
          <w:rFonts w:ascii="Verdana" w:hAnsi="Verdana"/>
          <w:bCs/>
        </w:rPr>
        <w:t xml:space="preserve"> the anticipated CASS firm classification</w:t>
      </w:r>
      <w:r w:rsidR="00AE38EB">
        <w:rPr>
          <w:rFonts w:ascii="Verdana" w:hAnsi="Verdana"/>
          <w:bCs/>
        </w:rPr>
        <w:t>?</w:t>
      </w:r>
    </w:p>
    <w:p w14:paraId="1D4EB80E" w14:textId="77777777" w:rsidR="00AE38EB" w:rsidRDefault="00AE38EB" w:rsidP="00AE38EB">
      <w:pPr>
        <w:pStyle w:val="Qsyesno"/>
        <w:rPr>
          <w:rFonts w:ascii="Verdana" w:hAnsi="Verdana"/>
        </w:rPr>
      </w:pPr>
      <w:r w:rsidRPr="00CA2CB9">
        <w:rPr>
          <w:rFonts w:ascii="Verdana" w:hAnsi="Verdana"/>
        </w:rPr>
        <w:fldChar w:fldCharType="begin">
          <w:ffData>
            <w:name w:val="Check90"/>
            <w:enabled/>
            <w:calcOnExit w:val="0"/>
            <w:checkBox>
              <w:sizeAuto/>
              <w:default w:val="0"/>
            </w:checkBox>
          </w:ffData>
        </w:fldChar>
      </w:r>
      <w:r w:rsidRPr="00CA2CB9">
        <w:rPr>
          <w:rFonts w:ascii="Verdana" w:hAnsi="Verdana"/>
        </w:rPr>
        <w:instrText xml:space="preserve"> FORMCHECKBOX </w:instrText>
      </w:r>
      <w:r w:rsidRPr="00CA2CB9">
        <w:rPr>
          <w:rFonts w:ascii="Verdana" w:hAnsi="Verdana"/>
        </w:rPr>
      </w:r>
      <w:r w:rsidRPr="00CA2CB9">
        <w:rPr>
          <w:rFonts w:ascii="Verdana" w:hAnsi="Verdana"/>
        </w:rPr>
        <w:fldChar w:fldCharType="separate"/>
      </w:r>
      <w:r w:rsidRPr="00CA2CB9">
        <w:rPr>
          <w:rFonts w:ascii="Verdana" w:hAnsi="Verdana"/>
        </w:rPr>
        <w:fldChar w:fldCharType="end"/>
      </w:r>
      <w:r w:rsidRPr="00CA2CB9">
        <w:rPr>
          <w:rFonts w:ascii="Verdana" w:hAnsi="Verdana"/>
        </w:rPr>
        <w:t xml:space="preserve"> </w:t>
      </w:r>
      <w:r w:rsidR="00740256">
        <w:rPr>
          <w:rFonts w:ascii="Verdana" w:hAnsi="Verdana"/>
        </w:rPr>
        <w:t>Large</w:t>
      </w:r>
    </w:p>
    <w:p w14:paraId="6FF7BD10" w14:textId="77777777" w:rsidR="00AE38EB" w:rsidRPr="0091425F" w:rsidRDefault="00AE38EB" w:rsidP="00AE38EB">
      <w:pPr>
        <w:pStyle w:val="Qsyesno"/>
        <w:rPr>
          <w:rFonts w:ascii="Verdana" w:hAnsi="Verdana"/>
        </w:rPr>
      </w:pPr>
      <w:r w:rsidRPr="00CA2CB9">
        <w:rPr>
          <w:rFonts w:ascii="Verdana" w:hAnsi="Verdana"/>
        </w:rPr>
        <w:fldChar w:fldCharType="begin">
          <w:ffData>
            <w:name w:val="Check90"/>
            <w:enabled/>
            <w:calcOnExit w:val="0"/>
            <w:checkBox>
              <w:sizeAuto/>
              <w:default w:val="0"/>
            </w:checkBox>
          </w:ffData>
        </w:fldChar>
      </w:r>
      <w:r w:rsidRPr="00CA2CB9">
        <w:rPr>
          <w:rFonts w:ascii="Verdana" w:hAnsi="Verdana"/>
        </w:rPr>
        <w:instrText xml:space="preserve"> FORMCHECKBOX </w:instrText>
      </w:r>
      <w:r w:rsidRPr="00CA2CB9">
        <w:rPr>
          <w:rFonts w:ascii="Verdana" w:hAnsi="Verdana"/>
        </w:rPr>
      </w:r>
      <w:r w:rsidRPr="00CA2CB9">
        <w:rPr>
          <w:rFonts w:ascii="Verdana" w:hAnsi="Verdana"/>
        </w:rPr>
        <w:fldChar w:fldCharType="separate"/>
      </w:r>
      <w:r w:rsidRPr="00CA2CB9">
        <w:rPr>
          <w:rFonts w:ascii="Verdana" w:hAnsi="Verdana"/>
        </w:rPr>
        <w:fldChar w:fldCharType="end"/>
      </w:r>
      <w:r w:rsidRPr="00CA2CB9">
        <w:rPr>
          <w:rFonts w:ascii="Verdana" w:hAnsi="Verdana"/>
        </w:rPr>
        <w:t xml:space="preserve"> </w:t>
      </w:r>
      <w:r>
        <w:rPr>
          <w:rFonts w:ascii="Verdana" w:hAnsi="Verdana"/>
        </w:rPr>
        <w:t>Medium</w:t>
      </w:r>
    </w:p>
    <w:p w14:paraId="0E1CEFB3" w14:textId="77777777" w:rsidR="00AE38EB" w:rsidRPr="0091425F" w:rsidRDefault="00AE38EB" w:rsidP="00AE38EB">
      <w:pPr>
        <w:pStyle w:val="Qsyesno"/>
        <w:rPr>
          <w:rFonts w:ascii="Verdana" w:hAnsi="Verdana"/>
        </w:rPr>
      </w:pPr>
      <w:r w:rsidRPr="00CA2CB9">
        <w:rPr>
          <w:rFonts w:ascii="Verdana" w:hAnsi="Verdana"/>
        </w:rPr>
        <w:fldChar w:fldCharType="begin">
          <w:ffData>
            <w:name w:val="Check90"/>
            <w:enabled/>
            <w:calcOnExit w:val="0"/>
            <w:checkBox>
              <w:sizeAuto/>
              <w:default w:val="0"/>
            </w:checkBox>
          </w:ffData>
        </w:fldChar>
      </w:r>
      <w:r w:rsidRPr="00CA2CB9">
        <w:rPr>
          <w:rFonts w:ascii="Verdana" w:hAnsi="Verdana"/>
        </w:rPr>
        <w:instrText xml:space="preserve"> FORMCHECKBOX </w:instrText>
      </w:r>
      <w:r w:rsidRPr="00CA2CB9">
        <w:rPr>
          <w:rFonts w:ascii="Verdana" w:hAnsi="Verdana"/>
        </w:rPr>
      </w:r>
      <w:r w:rsidRPr="00CA2CB9">
        <w:rPr>
          <w:rFonts w:ascii="Verdana" w:hAnsi="Verdana"/>
        </w:rPr>
        <w:fldChar w:fldCharType="separate"/>
      </w:r>
      <w:r w:rsidRPr="00CA2CB9">
        <w:rPr>
          <w:rFonts w:ascii="Verdana" w:hAnsi="Verdana"/>
        </w:rPr>
        <w:fldChar w:fldCharType="end"/>
      </w:r>
      <w:r w:rsidRPr="00CA2CB9">
        <w:rPr>
          <w:rFonts w:ascii="Verdana" w:hAnsi="Verdana"/>
        </w:rPr>
        <w:t xml:space="preserve"> </w:t>
      </w:r>
      <w:r w:rsidR="00740256">
        <w:rPr>
          <w:rFonts w:ascii="Verdana" w:hAnsi="Verdana"/>
        </w:rPr>
        <w:t xml:space="preserve">Small </w:t>
      </w:r>
      <w:r w:rsidRPr="00E62E77">
        <w:rPr>
          <w:rFonts w:ascii="Webdings" w:eastAsia="Webdings" w:hAnsi="Webdings" w:cs="Webdings"/>
        </w:rPr>
        <w:t>4</w:t>
      </w:r>
      <w:r>
        <w:rPr>
          <w:rFonts w:ascii="Verdana" w:hAnsi="Verdana"/>
        </w:rPr>
        <w:t xml:space="preserve">Continue to </w:t>
      </w:r>
      <w:r w:rsidRPr="00872A4E">
        <w:rPr>
          <w:rFonts w:ascii="Verdana" w:hAnsi="Verdana"/>
        </w:rPr>
        <w:t xml:space="preserve">Question </w:t>
      </w:r>
      <w:r w:rsidR="00F178AA" w:rsidRPr="00883217">
        <w:rPr>
          <w:rFonts w:ascii="Verdana" w:hAnsi="Verdana"/>
        </w:rPr>
        <w:t>6.1</w:t>
      </w:r>
      <w:r w:rsidR="0061404F" w:rsidRPr="00883217">
        <w:rPr>
          <w:rFonts w:ascii="Verdana" w:hAnsi="Verdana"/>
        </w:rPr>
        <w:t>6</w:t>
      </w:r>
    </w:p>
    <w:p w14:paraId="07245443" w14:textId="462A81CA" w:rsidR="00AE38EB" w:rsidRPr="0091425F" w:rsidRDefault="00AD14BF" w:rsidP="00AE38EB">
      <w:pPr>
        <w:pStyle w:val="QuestionCharChar"/>
        <w:rPr>
          <w:rFonts w:ascii="Verdana" w:hAnsi="Verdana"/>
          <w:bCs/>
        </w:rPr>
      </w:pPr>
      <w:r>
        <w:rPr>
          <w:rFonts w:ascii="Verdana" w:hAnsi="Verdana"/>
          <w:bCs/>
        </w:rPr>
        <w:t>6</w:t>
      </w:r>
      <w:r w:rsidR="00AE38EB" w:rsidRPr="0091425F">
        <w:rPr>
          <w:rFonts w:ascii="Verdana" w:hAnsi="Verdana"/>
          <w:bCs/>
        </w:rPr>
        <w:t>.</w:t>
      </w:r>
      <w:r>
        <w:rPr>
          <w:rFonts w:ascii="Verdana" w:hAnsi="Verdana"/>
          <w:bCs/>
        </w:rPr>
        <w:t>1</w:t>
      </w:r>
      <w:r w:rsidR="00AE38EB">
        <w:rPr>
          <w:rFonts w:ascii="Verdana" w:hAnsi="Verdana"/>
          <w:bCs/>
        </w:rPr>
        <w:t>5</w:t>
      </w:r>
      <w:r w:rsidR="00AE38EB">
        <w:rPr>
          <w:rFonts w:ascii="Verdana" w:hAnsi="Verdana"/>
          <w:bCs/>
        </w:rPr>
        <w:tab/>
        <w:t>H</w:t>
      </w:r>
      <w:r w:rsidR="00AE38EB" w:rsidRPr="0091425F">
        <w:rPr>
          <w:rFonts w:ascii="Verdana" w:hAnsi="Verdana"/>
          <w:bCs/>
        </w:rPr>
        <w:t xml:space="preserve">as </w:t>
      </w:r>
      <w:r w:rsidR="00AE38EB">
        <w:rPr>
          <w:rFonts w:ascii="Verdana" w:hAnsi="Verdana"/>
          <w:bCs/>
        </w:rPr>
        <w:t>the applicant firm</w:t>
      </w:r>
      <w:r w:rsidR="00AE38EB" w:rsidRPr="0091425F">
        <w:rPr>
          <w:rFonts w:ascii="Verdana" w:hAnsi="Verdana"/>
          <w:bCs/>
        </w:rPr>
        <w:t xml:space="preserve"> </w:t>
      </w:r>
      <w:bookmarkStart w:id="22" w:name="_Hlk21690941"/>
      <w:r w:rsidR="0089776D">
        <w:rPr>
          <w:rFonts w:ascii="Verdana" w:hAnsi="Verdana"/>
          <w:bCs/>
        </w:rPr>
        <w:t>assigned to an individual performing a senior management function the Prescribed Responsibility for compliance with CASS</w:t>
      </w:r>
      <w:r w:rsidR="00AE38EB" w:rsidRPr="0091425F">
        <w:rPr>
          <w:rFonts w:ascii="Verdana" w:hAnsi="Verdana"/>
          <w:bCs/>
        </w:rPr>
        <w:t>?</w:t>
      </w:r>
      <w:bookmarkEnd w:id="22"/>
    </w:p>
    <w:p w14:paraId="17C14497" w14:textId="77777777" w:rsidR="00AE38EB" w:rsidRDefault="00AE38EB" w:rsidP="00AE38EB">
      <w:pPr>
        <w:pStyle w:val="Qsyesno"/>
        <w:rPr>
          <w:rFonts w:ascii="Verdana" w:hAnsi="Verdana"/>
        </w:rPr>
      </w:pPr>
      <w:r w:rsidRPr="00E62E77">
        <w:rPr>
          <w:rFonts w:ascii="Verdana" w:hAnsi="Verdana"/>
        </w:rPr>
        <w:fldChar w:fldCharType="begin">
          <w:ffData>
            <w:name w:val="Check53"/>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Pr>
          <w:rFonts w:ascii="Verdana" w:hAnsi="Verdana"/>
        </w:rPr>
        <w:tab/>
        <w:t>Yes</w:t>
      </w:r>
    </w:p>
    <w:p w14:paraId="6C711BCF" w14:textId="77777777" w:rsidR="00AE38EB" w:rsidRPr="00E62E77" w:rsidRDefault="00AE38EB" w:rsidP="00AE38EB">
      <w:pPr>
        <w:pStyle w:val="Qsyesno"/>
        <w:rPr>
          <w:rFonts w:ascii="Verdana" w:hAnsi="Verdana"/>
        </w:rPr>
      </w:pPr>
      <w:r w:rsidRPr="00E62E77">
        <w:rPr>
          <w:rFonts w:ascii="Verdana" w:hAnsi="Verdana"/>
        </w:rPr>
        <w:fldChar w:fldCharType="begin">
          <w:ffData>
            <w:name w:val="Check53"/>
            <w:enabled/>
            <w:calcOnExit w:val="0"/>
            <w:checkBox>
              <w:sizeAuto/>
              <w:default w:val="0"/>
            </w:checkBox>
          </w:ffData>
        </w:fldChar>
      </w:r>
      <w:r w:rsidRPr="00E62E77">
        <w:rPr>
          <w:rFonts w:ascii="Verdana" w:hAnsi="Verdana"/>
        </w:rPr>
        <w:instrText xml:space="preserve"> FORMCHECKBOX </w:instrText>
      </w:r>
      <w:r w:rsidRPr="00E62E77">
        <w:rPr>
          <w:rFonts w:ascii="Verdana" w:hAnsi="Verdana"/>
        </w:rPr>
      </w:r>
      <w:r w:rsidRPr="00E62E77">
        <w:rPr>
          <w:rFonts w:ascii="Verdana" w:hAnsi="Verdana"/>
        </w:rPr>
        <w:fldChar w:fldCharType="separate"/>
      </w:r>
      <w:r w:rsidRPr="00E62E77">
        <w:rPr>
          <w:rFonts w:ascii="Verdana" w:hAnsi="Verdana"/>
        </w:rPr>
        <w:fldChar w:fldCharType="end"/>
      </w:r>
      <w:r w:rsidRPr="00E62E77">
        <w:rPr>
          <w:rFonts w:ascii="Verdana" w:hAnsi="Verdana"/>
        </w:rPr>
        <w:tab/>
        <w:t>No</w:t>
      </w:r>
      <w:r w:rsidRPr="00E62E77">
        <w:rPr>
          <w:rFonts w:ascii="Webdings" w:eastAsia="Webdings" w:hAnsi="Webdings" w:cs="Webdings"/>
        </w:rPr>
        <w:t>4</w:t>
      </w:r>
      <w:r>
        <w:rPr>
          <w:rFonts w:ascii="Verdana" w:hAnsi="Verdana"/>
        </w:rPr>
        <w:t>You must explain why below</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701"/>
      </w:tblGrid>
      <w:tr w:rsidR="00AE38EB" w:rsidRPr="006F12AC" w14:paraId="767B01B8" w14:textId="77777777" w:rsidTr="00077963">
        <w:tc>
          <w:tcPr>
            <w:tcW w:w="7927" w:type="dxa"/>
            <w:tcBorders>
              <w:top w:val="single" w:sz="4" w:space="0" w:color="auto"/>
              <w:left w:val="single" w:sz="4" w:space="0" w:color="auto"/>
              <w:bottom w:val="single" w:sz="4" w:space="0" w:color="auto"/>
              <w:right w:val="single" w:sz="4" w:space="0" w:color="auto"/>
            </w:tcBorders>
          </w:tcPr>
          <w:p w14:paraId="4A44D4ED" w14:textId="77777777" w:rsidR="00AE38EB" w:rsidRPr="00CA2CB9" w:rsidRDefault="00AE38EB" w:rsidP="00077963">
            <w:pPr>
              <w:tabs>
                <w:tab w:val="right" w:pos="-142"/>
                <w:tab w:val="left" w:pos="2730"/>
              </w:tabs>
              <w:spacing w:before="120" w:after="120" w:line="240" w:lineRule="auto"/>
              <w:ind w:left="28" w:right="57"/>
              <w:outlineLvl w:val="0"/>
              <w:rPr>
                <w:rFonts w:ascii="Verdana" w:hAnsi="Verdana" w:cs="Arial"/>
                <w:noProof/>
                <w:sz w:val="18"/>
                <w:szCs w:val="18"/>
              </w:rPr>
            </w:pPr>
            <w:r w:rsidRPr="00CA2CB9">
              <w:rPr>
                <w:rFonts w:ascii="Verdana" w:hAnsi="Verdana" w:cs="Arial"/>
                <w:noProof/>
                <w:sz w:val="18"/>
                <w:szCs w:val="18"/>
              </w:rPr>
              <w:fldChar w:fldCharType="begin">
                <w:ffData>
                  <w:name w:val="Text55"/>
                  <w:enabled/>
                  <w:calcOnExit w:val="0"/>
                  <w:textInput/>
                </w:ffData>
              </w:fldChar>
            </w:r>
            <w:r w:rsidRPr="00CA2CB9">
              <w:rPr>
                <w:rFonts w:ascii="Verdana" w:hAnsi="Verdana" w:cs="Arial"/>
                <w:noProof/>
                <w:sz w:val="18"/>
                <w:szCs w:val="18"/>
              </w:rPr>
              <w:instrText xml:space="preserve"> FORMTEXT </w:instrText>
            </w:r>
            <w:r w:rsidRPr="00CA2CB9">
              <w:rPr>
                <w:rFonts w:ascii="Verdana" w:hAnsi="Verdana" w:cs="Arial"/>
                <w:noProof/>
                <w:sz w:val="18"/>
                <w:szCs w:val="18"/>
              </w:rPr>
            </w:r>
            <w:r w:rsidRPr="00CA2CB9">
              <w:rPr>
                <w:rFonts w:ascii="Verdana" w:hAnsi="Verdana" w:cs="Arial"/>
                <w:noProof/>
                <w:sz w:val="18"/>
                <w:szCs w:val="18"/>
              </w:rPr>
              <w:fldChar w:fldCharType="separate"/>
            </w:r>
            <w:r w:rsidRPr="00CA2CB9">
              <w:rPr>
                <w:rFonts w:ascii="Verdana" w:hAnsi="Verdana" w:cs="Arial"/>
                <w:noProof/>
                <w:sz w:val="18"/>
                <w:szCs w:val="18"/>
              </w:rPr>
              <w:t> </w:t>
            </w:r>
            <w:r w:rsidRPr="00CA2CB9">
              <w:rPr>
                <w:rFonts w:ascii="Verdana" w:hAnsi="Verdana" w:cs="Arial"/>
                <w:noProof/>
                <w:sz w:val="18"/>
                <w:szCs w:val="18"/>
              </w:rPr>
              <w:t> </w:t>
            </w:r>
            <w:r w:rsidRPr="00CA2CB9">
              <w:rPr>
                <w:rFonts w:ascii="Verdana" w:hAnsi="Verdana" w:cs="Arial"/>
                <w:noProof/>
                <w:sz w:val="18"/>
                <w:szCs w:val="18"/>
              </w:rPr>
              <w:t> </w:t>
            </w:r>
            <w:r w:rsidRPr="00CA2CB9">
              <w:rPr>
                <w:rFonts w:ascii="Verdana" w:hAnsi="Verdana" w:cs="Arial"/>
                <w:noProof/>
                <w:sz w:val="18"/>
                <w:szCs w:val="18"/>
              </w:rPr>
              <w:t> </w:t>
            </w:r>
            <w:r w:rsidRPr="00CA2CB9">
              <w:rPr>
                <w:rFonts w:ascii="Verdana" w:hAnsi="Verdana" w:cs="Arial"/>
                <w:noProof/>
                <w:sz w:val="18"/>
                <w:szCs w:val="18"/>
              </w:rPr>
              <w:t> </w:t>
            </w:r>
            <w:r w:rsidRPr="00CA2CB9">
              <w:rPr>
                <w:rFonts w:ascii="Verdana" w:hAnsi="Verdana" w:cs="Arial"/>
                <w:noProof/>
                <w:sz w:val="18"/>
                <w:szCs w:val="18"/>
              </w:rPr>
              <w:fldChar w:fldCharType="end"/>
            </w:r>
          </w:p>
          <w:p w14:paraId="4DA96455" w14:textId="77777777" w:rsidR="00AE38EB" w:rsidRPr="003A42AB" w:rsidRDefault="00AE38EB" w:rsidP="00077963">
            <w:pPr>
              <w:tabs>
                <w:tab w:val="left" w:pos="720"/>
              </w:tabs>
              <w:spacing w:before="0" w:line="240" w:lineRule="auto"/>
              <w:ind w:right="91"/>
              <w:outlineLvl w:val="0"/>
              <w:rPr>
                <w:rFonts w:ascii="Verdana" w:hAnsi="Verdana" w:cs="Arial"/>
                <w:sz w:val="18"/>
                <w:szCs w:val="18"/>
              </w:rPr>
            </w:pPr>
          </w:p>
        </w:tc>
      </w:tr>
    </w:tbl>
    <w:p w14:paraId="67FDDECF" w14:textId="77777777" w:rsidR="00950AFF" w:rsidRPr="00F166AC" w:rsidRDefault="00950AFF" w:rsidP="00950AFF">
      <w:pPr>
        <w:pStyle w:val="QuestionCharChar"/>
        <w:rPr>
          <w:rFonts w:ascii="Verdana" w:hAnsi="Verdana"/>
        </w:rPr>
      </w:pPr>
      <w:r w:rsidRPr="00F166AC">
        <w:rPr>
          <w:rFonts w:ascii="Verdana" w:hAnsi="Verdana"/>
        </w:rPr>
        <w:lastRenderedPageBreak/>
        <w:t>6.</w:t>
      </w:r>
      <w:r>
        <w:rPr>
          <w:rFonts w:ascii="Verdana" w:hAnsi="Verdana"/>
        </w:rPr>
        <w:t>1</w:t>
      </w:r>
      <w:r w:rsidR="00AD14BF">
        <w:rPr>
          <w:rFonts w:ascii="Verdana" w:hAnsi="Verdana"/>
        </w:rPr>
        <w:t>6</w:t>
      </w:r>
      <w:r>
        <w:rPr>
          <w:rFonts w:ascii="Verdana" w:hAnsi="Verdana"/>
        </w:rPr>
        <w:tab/>
      </w:r>
      <w:r w:rsidRPr="00F166AC">
        <w:rPr>
          <w:rFonts w:ascii="Verdana" w:hAnsi="Verdana"/>
        </w:rPr>
        <w:t>Does the applicant firm intend to delegate any custodial duties?</w:t>
      </w:r>
      <w:r w:rsidR="004972BA">
        <w:rPr>
          <w:rFonts w:ascii="Verdana" w:hAnsi="Verdana"/>
        </w:rPr>
        <w:t xml:space="preserve"> </w:t>
      </w:r>
    </w:p>
    <w:p w14:paraId="1159ABDB" w14:textId="77777777" w:rsidR="00950AFF" w:rsidRDefault="00950AFF" w:rsidP="00950AFF">
      <w:pPr>
        <w:pStyle w:val="Qsyesno"/>
        <w:rPr>
          <w:rFonts w:ascii="Verdana" w:hAnsi="Verdana"/>
        </w:rPr>
      </w:pPr>
      <w:r>
        <w:rPr>
          <w:rFonts w:ascii="Verdana" w:hAnsi="Verdana"/>
        </w:rPr>
        <w:fldChar w:fldCharType="begin">
          <w:ffData>
            <w:name w:val="Check38"/>
            <w:enabled/>
            <w:calcOnExit w:val="0"/>
            <w:checkBox>
              <w:sizeAuto/>
              <w:default w:val="0"/>
            </w:checkBox>
          </w:ffData>
        </w:fldChar>
      </w:r>
      <w:r>
        <w:rPr>
          <w:rFonts w:ascii="Verdana" w:hAnsi="Verdana"/>
        </w:rPr>
        <w:instrText xml:space="preserve"> FORMCHECKBOX </w:instrText>
      </w:r>
      <w:r>
        <w:rPr>
          <w:rFonts w:ascii="Verdana" w:hAnsi="Verdana"/>
        </w:rPr>
      </w:r>
      <w:r>
        <w:rPr>
          <w:rFonts w:ascii="Verdana" w:hAnsi="Verdana"/>
        </w:rPr>
        <w:fldChar w:fldCharType="separate"/>
      </w:r>
      <w:r>
        <w:rPr>
          <w:rFonts w:ascii="Verdana" w:hAnsi="Verdana"/>
        </w:rPr>
        <w:fldChar w:fldCharType="end"/>
      </w:r>
      <w:r>
        <w:rPr>
          <w:rFonts w:ascii="Verdana" w:hAnsi="Verdana"/>
        </w:rPr>
        <w:tab/>
        <w:t>No</w:t>
      </w:r>
    </w:p>
    <w:p w14:paraId="38229F51" w14:textId="77777777" w:rsidR="00950AFF" w:rsidRDefault="00950AFF" w:rsidP="00950AFF">
      <w:pPr>
        <w:pStyle w:val="Qsyesno"/>
        <w:rPr>
          <w:rFonts w:ascii="Verdana" w:hAnsi="Verdana"/>
        </w:rPr>
      </w:pPr>
      <w:r>
        <w:rPr>
          <w:rFonts w:ascii="Verdana" w:hAnsi="Verdana"/>
        </w:rPr>
        <w:fldChar w:fldCharType="begin">
          <w:ffData>
            <w:name w:val="Check39"/>
            <w:enabled/>
            <w:calcOnExit w:val="0"/>
            <w:checkBox>
              <w:sizeAuto/>
              <w:default w:val="0"/>
            </w:checkBox>
          </w:ffData>
        </w:fldChar>
      </w:r>
      <w:r>
        <w:rPr>
          <w:rFonts w:ascii="Verdana" w:hAnsi="Verdana"/>
        </w:rPr>
        <w:instrText xml:space="preserve"> FORMCHECKBOX </w:instrText>
      </w:r>
      <w:r>
        <w:rPr>
          <w:rFonts w:ascii="Verdana" w:hAnsi="Verdana"/>
        </w:rPr>
      </w:r>
      <w:r>
        <w:rPr>
          <w:rFonts w:ascii="Verdana" w:hAnsi="Verdana"/>
        </w:rPr>
        <w:fldChar w:fldCharType="separate"/>
      </w:r>
      <w:r>
        <w:rPr>
          <w:rFonts w:ascii="Verdana" w:hAnsi="Verdana"/>
        </w:rPr>
        <w:fldChar w:fldCharType="end"/>
      </w:r>
      <w:r>
        <w:rPr>
          <w:rFonts w:ascii="Verdana" w:hAnsi="Verdana"/>
        </w:rPr>
        <w:tab/>
        <w:t>Yes</w:t>
      </w:r>
      <w:r>
        <w:rPr>
          <w:rFonts w:ascii="Webdings" w:eastAsia="Webdings" w:hAnsi="Webdings" w:cs="Webdings"/>
        </w:rPr>
        <w:t>4</w:t>
      </w:r>
      <w:r>
        <w:rPr>
          <w:rFonts w:ascii="Verdana" w:hAnsi="Verdana"/>
        </w:rPr>
        <w:t>Regarding this delegation, you must provide copies of the custodial agreements in place and give the name and address of the firm concerned</w:t>
      </w:r>
      <w:r w:rsidR="0081252A">
        <w:rPr>
          <w:rFonts w:ascii="Verdana" w:hAnsi="Verdana"/>
        </w:rPr>
        <w:t xml:space="preserve"> below</w:t>
      </w:r>
    </w:p>
    <w:p w14:paraId="2346A717" w14:textId="77777777" w:rsidR="00950AFF" w:rsidRDefault="00950AFF" w:rsidP="00950AFF">
      <w:pPr>
        <w:pStyle w:val="Questionnote"/>
        <w:rPr>
          <w:rFonts w:ascii="Verdana" w:hAnsi="Verdana"/>
        </w:rPr>
      </w:pPr>
      <w:r>
        <w:rPr>
          <w:rFonts w:ascii="Verdana" w:hAnsi="Verdana"/>
        </w:rPr>
        <w:t>Name of firm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Grid>
        <w:gridCol w:w="6804"/>
      </w:tblGrid>
      <w:tr w:rsidR="00950AFF" w14:paraId="4EA4BB00" w14:textId="77777777" w:rsidTr="003372BF">
        <w:trPr>
          <w:trHeight w:val="397"/>
        </w:trPr>
        <w:tc>
          <w:tcPr>
            <w:tcW w:w="6804" w:type="dxa"/>
            <w:tcBorders>
              <w:top w:val="single" w:sz="4" w:space="0" w:color="auto"/>
              <w:left w:val="single" w:sz="4" w:space="0" w:color="auto"/>
              <w:bottom w:val="single" w:sz="4" w:space="0" w:color="auto"/>
              <w:right w:val="single" w:sz="4" w:space="0" w:color="auto"/>
            </w:tcBorders>
            <w:vAlign w:val="center"/>
            <w:hideMark/>
          </w:tcPr>
          <w:p w14:paraId="6884EDD4" w14:textId="77777777" w:rsidR="00950AFF" w:rsidRDefault="00950AFF" w:rsidP="003372BF">
            <w:pPr>
              <w:pStyle w:val="Qsprompt"/>
              <w:rPr>
                <w:rFonts w:ascii="Verdana" w:hAnsi="Verdana"/>
                <w:szCs w:val="18"/>
              </w:rPr>
            </w:pPr>
            <w:r>
              <w:rPr>
                <w:rFonts w:ascii="Verdana" w:hAnsi="Verdana"/>
                <w:szCs w:val="18"/>
              </w:rPr>
              <w:fldChar w:fldCharType="begin">
                <w:ffData>
                  <w:name w:val="Text7"/>
                  <w:enabled/>
                  <w:calcOnExit w:val="0"/>
                  <w:textInput/>
                </w:ffData>
              </w:fldChar>
            </w:r>
            <w:r>
              <w:rPr>
                <w:rFonts w:ascii="Verdana" w:hAnsi="Verdana"/>
                <w:szCs w:val="18"/>
              </w:rPr>
              <w:instrText xml:space="preserve"> FORMTEXT </w:instrText>
            </w:r>
            <w:r>
              <w:rPr>
                <w:rFonts w:ascii="Verdana" w:hAnsi="Verdana"/>
                <w:szCs w:val="18"/>
              </w:rPr>
            </w:r>
            <w:r>
              <w:rPr>
                <w:rFonts w:ascii="Verdana" w:hAnsi="Verdana"/>
                <w:szCs w:val="18"/>
              </w:rPr>
              <w:fldChar w:fldCharType="separate"/>
            </w:r>
            <w:r>
              <w:rPr>
                <w:rFonts w:ascii="Verdana" w:hAnsi="Verdana"/>
                <w:noProof/>
                <w:szCs w:val="18"/>
              </w:rPr>
              <w:t> </w:t>
            </w:r>
            <w:r>
              <w:rPr>
                <w:rFonts w:ascii="Verdana" w:hAnsi="Verdana"/>
                <w:noProof/>
                <w:szCs w:val="18"/>
              </w:rPr>
              <w:t> </w:t>
            </w:r>
            <w:r>
              <w:rPr>
                <w:rFonts w:ascii="Verdana" w:hAnsi="Verdana"/>
                <w:noProof/>
                <w:szCs w:val="18"/>
              </w:rPr>
              <w:t> </w:t>
            </w:r>
            <w:r>
              <w:rPr>
                <w:rFonts w:ascii="Verdana" w:hAnsi="Verdana"/>
                <w:noProof/>
                <w:szCs w:val="18"/>
              </w:rPr>
              <w:t> </w:t>
            </w:r>
            <w:r>
              <w:rPr>
                <w:rFonts w:ascii="Verdana" w:hAnsi="Verdana"/>
                <w:noProof/>
                <w:szCs w:val="18"/>
              </w:rPr>
              <w:t> </w:t>
            </w:r>
            <w:r>
              <w:rPr>
                <w:rFonts w:ascii="Verdana" w:hAnsi="Verdana"/>
                <w:szCs w:val="18"/>
              </w:rPr>
              <w:fldChar w:fldCharType="end"/>
            </w:r>
          </w:p>
        </w:tc>
      </w:tr>
    </w:tbl>
    <w:p w14:paraId="20A6D8CD" w14:textId="77777777" w:rsidR="00950AFF" w:rsidRDefault="00950AFF" w:rsidP="00950AFF">
      <w:pPr>
        <w:pStyle w:val="Questionnote"/>
        <w:rPr>
          <w:rFonts w:ascii="Verdana" w:hAnsi="Verdana"/>
        </w:rPr>
      </w:pPr>
      <w:r>
        <w:rPr>
          <w:rFonts w:ascii="Verdana" w:hAnsi="Verdana"/>
        </w:rPr>
        <w:t>Address of firm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Grid>
        <w:gridCol w:w="6804"/>
      </w:tblGrid>
      <w:tr w:rsidR="00950AFF" w14:paraId="670E1364" w14:textId="77777777" w:rsidTr="003372BF">
        <w:trPr>
          <w:trHeight w:val="1134"/>
        </w:trPr>
        <w:tc>
          <w:tcPr>
            <w:tcW w:w="6804" w:type="dxa"/>
            <w:tcBorders>
              <w:top w:val="single" w:sz="4" w:space="0" w:color="auto"/>
              <w:left w:val="single" w:sz="4" w:space="0" w:color="auto"/>
              <w:bottom w:val="single" w:sz="4" w:space="0" w:color="auto"/>
              <w:right w:val="single" w:sz="4" w:space="0" w:color="auto"/>
            </w:tcBorders>
            <w:hideMark/>
          </w:tcPr>
          <w:p w14:paraId="3BD7F63B" w14:textId="77777777" w:rsidR="00950AFF" w:rsidRDefault="00950AFF" w:rsidP="003372BF">
            <w:pPr>
              <w:pStyle w:val="Qsprompt"/>
              <w:rPr>
                <w:rFonts w:ascii="Verdana" w:hAnsi="Verdana"/>
                <w:szCs w:val="18"/>
              </w:rPr>
            </w:pPr>
            <w:r>
              <w:rPr>
                <w:rFonts w:ascii="Verdana" w:hAnsi="Verdana"/>
                <w:szCs w:val="18"/>
              </w:rPr>
              <w:fldChar w:fldCharType="begin">
                <w:ffData>
                  <w:name w:val="Text7"/>
                  <w:enabled/>
                  <w:calcOnExit w:val="0"/>
                  <w:textInput/>
                </w:ffData>
              </w:fldChar>
            </w:r>
            <w:r>
              <w:rPr>
                <w:rFonts w:ascii="Verdana" w:hAnsi="Verdana"/>
                <w:szCs w:val="18"/>
              </w:rPr>
              <w:instrText xml:space="preserve"> FORMTEXT </w:instrText>
            </w:r>
            <w:r>
              <w:rPr>
                <w:rFonts w:ascii="Verdana" w:hAnsi="Verdana"/>
                <w:szCs w:val="18"/>
              </w:rPr>
            </w:r>
            <w:r>
              <w:rPr>
                <w:rFonts w:ascii="Verdana" w:hAnsi="Verdana"/>
                <w:szCs w:val="18"/>
              </w:rPr>
              <w:fldChar w:fldCharType="separate"/>
            </w:r>
            <w:r>
              <w:rPr>
                <w:rFonts w:ascii="Verdana" w:hAnsi="Verdana"/>
                <w:noProof/>
                <w:szCs w:val="18"/>
              </w:rPr>
              <w:t> </w:t>
            </w:r>
            <w:r>
              <w:rPr>
                <w:rFonts w:ascii="Verdana" w:hAnsi="Verdana"/>
                <w:noProof/>
                <w:szCs w:val="18"/>
              </w:rPr>
              <w:t> </w:t>
            </w:r>
            <w:r>
              <w:rPr>
                <w:rFonts w:ascii="Verdana" w:hAnsi="Verdana"/>
                <w:noProof/>
                <w:szCs w:val="18"/>
              </w:rPr>
              <w:t> </w:t>
            </w:r>
            <w:r>
              <w:rPr>
                <w:rFonts w:ascii="Verdana" w:hAnsi="Verdana"/>
                <w:noProof/>
                <w:szCs w:val="18"/>
              </w:rPr>
              <w:t> </w:t>
            </w:r>
            <w:r>
              <w:rPr>
                <w:rFonts w:ascii="Verdana" w:hAnsi="Verdana"/>
                <w:noProof/>
                <w:szCs w:val="18"/>
              </w:rPr>
              <w:t> </w:t>
            </w:r>
            <w:r>
              <w:rPr>
                <w:rFonts w:ascii="Verdana" w:hAnsi="Verdana"/>
                <w:szCs w:val="18"/>
              </w:rPr>
              <w:fldChar w:fldCharType="end"/>
            </w:r>
          </w:p>
        </w:tc>
      </w:tr>
    </w:tbl>
    <w:p w14:paraId="220ADAFE" w14:textId="77777777" w:rsidR="00950AFF" w:rsidRDefault="00950AFF" w:rsidP="00950AFF">
      <w:pPr>
        <w:pStyle w:val="Questionnote"/>
        <w:rPr>
          <w:rFonts w:ascii="Verdana" w:hAnsi="Verdana"/>
        </w:rPr>
      </w:pPr>
      <w:r>
        <w:rPr>
          <w:rFonts w:ascii="Verdana" w:hAnsi="Verdana"/>
        </w:rPr>
        <w:t>If regulated, name of regulator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Grid>
        <w:gridCol w:w="6804"/>
      </w:tblGrid>
      <w:tr w:rsidR="00950AFF" w14:paraId="6979731E" w14:textId="77777777" w:rsidTr="003372BF">
        <w:trPr>
          <w:trHeight w:val="349"/>
        </w:trPr>
        <w:tc>
          <w:tcPr>
            <w:tcW w:w="6804" w:type="dxa"/>
            <w:tcBorders>
              <w:top w:val="single" w:sz="4" w:space="0" w:color="auto"/>
              <w:left w:val="single" w:sz="4" w:space="0" w:color="auto"/>
              <w:bottom w:val="single" w:sz="4" w:space="0" w:color="auto"/>
              <w:right w:val="single" w:sz="4" w:space="0" w:color="auto"/>
            </w:tcBorders>
            <w:hideMark/>
          </w:tcPr>
          <w:p w14:paraId="157FF8D3" w14:textId="77777777" w:rsidR="00950AFF" w:rsidRDefault="00950AFF" w:rsidP="003372BF">
            <w:pPr>
              <w:pStyle w:val="Qsprompt"/>
              <w:rPr>
                <w:rFonts w:ascii="Verdana" w:hAnsi="Verdana"/>
                <w:szCs w:val="18"/>
              </w:rPr>
            </w:pPr>
            <w:r>
              <w:rPr>
                <w:rFonts w:ascii="Verdana" w:hAnsi="Verdana"/>
                <w:szCs w:val="18"/>
              </w:rPr>
              <w:fldChar w:fldCharType="begin">
                <w:ffData>
                  <w:name w:val="Text7"/>
                  <w:enabled/>
                  <w:calcOnExit w:val="0"/>
                  <w:textInput/>
                </w:ffData>
              </w:fldChar>
            </w:r>
            <w:r>
              <w:rPr>
                <w:rFonts w:ascii="Verdana" w:hAnsi="Verdana"/>
                <w:szCs w:val="18"/>
              </w:rPr>
              <w:instrText xml:space="preserve"> FORMTEXT </w:instrText>
            </w:r>
            <w:r>
              <w:rPr>
                <w:rFonts w:ascii="Verdana" w:hAnsi="Verdana"/>
                <w:szCs w:val="18"/>
              </w:rPr>
            </w:r>
            <w:r>
              <w:rPr>
                <w:rFonts w:ascii="Verdana" w:hAnsi="Verdana"/>
                <w:szCs w:val="18"/>
              </w:rPr>
              <w:fldChar w:fldCharType="separate"/>
            </w:r>
            <w:r>
              <w:rPr>
                <w:rFonts w:ascii="Verdana" w:hAnsi="Verdana"/>
                <w:szCs w:val="18"/>
              </w:rPr>
              <w:t> </w:t>
            </w:r>
            <w:r>
              <w:rPr>
                <w:rFonts w:ascii="Verdana" w:hAnsi="Verdana"/>
                <w:szCs w:val="18"/>
              </w:rPr>
              <w:t> </w:t>
            </w:r>
            <w:r>
              <w:rPr>
                <w:rFonts w:ascii="Verdana" w:hAnsi="Verdana"/>
                <w:szCs w:val="18"/>
              </w:rPr>
              <w:t> </w:t>
            </w:r>
            <w:r>
              <w:rPr>
                <w:rFonts w:ascii="Verdana" w:hAnsi="Verdana"/>
                <w:szCs w:val="18"/>
              </w:rPr>
              <w:t> </w:t>
            </w:r>
            <w:r>
              <w:rPr>
                <w:rFonts w:ascii="Verdana" w:hAnsi="Verdana"/>
                <w:szCs w:val="18"/>
              </w:rPr>
              <w:t> </w:t>
            </w:r>
            <w:r>
              <w:rPr>
                <w:rFonts w:ascii="Verdana" w:hAnsi="Verdana"/>
                <w:szCs w:val="18"/>
              </w:rPr>
              <w:fldChar w:fldCharType="end"/>
            </w:r>
          </w:p>
        </w:tc>
      </w:tr>
    </w:tbl>
    <w:p w14:paraId="73423623" w14:textId="77777777" w:rsidR="00950AFF" w:rsidRPr="00F166AC" w:rsidRDefault="00950AFF" w:rsidP="00950AFF">
      <w:pPr>
        <w:autoSpaceDE w:val="0"/>
        <w:autoSpaceDN w:val="0"/>
        <w:adjustRightInd w:val="0"/>
        <w:spacing w:line="240" w:lineRule="auto"/>
        <w:rPr>
          <w:b/>
        </w:rPr>
      </w:pPr>
    </w:p>
    <w:p w14:paraId="4E23E0AA" w14:textId="77777777" w:rsidR="00950AFF" w:rsidRDefault="00950AFF" w:rsidP="00950AFF">
      <w:pPr>
        <w:keepNext/>
        <w:tabs>
          <w:tab w:val="right" w:pos="-142"/>
          <w:tab w:val="left" w:pos="284"/>
          <w:tab w:val="left" w:pos="851"/>
        </w:tabs>
        <w:spacing w:before="20" w:after="20" w:line="220" w:lineRule="exact"/>
        <w:ind w:right="731"/>
        <w:outlineLvl w:val="0"/>
        <w:rPr>
          <w:rFonts w:ascii="Verdana" w:hAnsi="Verdana"/>
          <w:sz w:val="18"/>
        </w:rPr>
      </w:pPr>
      <w:r w:rsidRPr="004035C3">
        <w:rPr>
          <w:rFonts w:ascii="Verdana" w:hAnsi="Verdana"/>
          <w:sz w:val="18"/>
        </w:rPr>
        <w:fldChar w:fldCharType="begin">
          <w:ffData>
            <w:name w:val="Check15"/>
            <w:enabled/>
            <w:calcOnExit w:val="0"/>
            <w:checkBox>
              <w:sizeAuto/>
              <w:default w:val="0"/>
            </w:checkBox>
          </w:ffData>
        </w:fldChar>
      </w:r>
      <w:r w:rsidRPr="004035C3">
        <w:rPr>
          <w:rFonts w:ascii="Verdana" w:hAnsi="Verdana"/>
          <w:sz w:val="18"/>
        </w:rPr>
        <w:instrText xml:space="preserve"> FORMCHECKBOX </w:instrText>
      </w:r>
      <w:r w:rsidRPr="004035C3">
        <w:rPr>
          <w:rFonts w:ascii="Verdana" w:hAnsi="Verdana"/>
          <w:sz w:val="18"/>
        </w:rPr>
      </w:r>
      <w:r w:rsidRPr="004035C3">
        <w:rPr>
          <w:rFonts w:ascii="Verdana" w:hAnsi="Verdana"/>
          <w:sz w:val="18"/>
        </w:rPr>
        <w:fldChar w:fldCharType="separate"/>
      </w:r>
      <w:r w:rsidRPr="004035C3">
        <w:rPr>
          <w:rFonts w:ascii="Verdana" w:hAnsi="Verdana"/>
          <w:sz w:val="18"/>
        </w:rPr>
        <w:fldChar w:fldCharType="end"/>
      </w:r>
      <w:r w:rsidRPr="004035C3">
        <w:rPr>
          <w:rFonts w:ascii="Verdana" w:hAnsi="Verdana"/>
          <w:sz w:val="18"/>
        </w:rPr>
        <w:tab/>
      </w:r>
      <w:r>
        <w:rPr>
          <w:rFonts w:ascii="Verdana" w:hAnsi="Verdana"/>
          <w:sz w:val="18"/>
        </w:rPr>
        <w:t xml:space="preserve">Copies of the custodial agreements attached </w:t>
      </w:r>
    </w:p>
    <w:p w14:paraId="516EAEA7" w14:textId="77777777" w:rsidR="00950AFF" w:rsidRPr="003E30E1" w:rsidRDefault="00950AFF" w:rsidP="00950AFF">
      <w:pPr>
        <w:pStyle w:val="Qsheading1"/>
        <w:rPr>
          <w:rFonts w:ascii="Verdana" w:hAnsi="Verdana"/>
          <w:szCs w:val="22"/>
        </w:rPr>
      </w:pPr>
      <w:r w:rsidRPr="003E30E1">
        <w:rPr>
          <w:rFonts w:ascii="Verdana" w:hAnsi="Verdana"/>
          <w:szCs w:val="22"/>
        </w:rPr>
        <w:t>Outsourcing with third parties</w:t>
      </w:r>
    </w:p>
    <w:p w14:paraId="1E2F0ECB" w14:textId="77777777" w:rsidR="00950AFF" w:rsidRPr="00BB73CD" w:rsidRDefault="00950AFF" w:rsidP="00950AFF">
      <w:pPr>
        <w:pStyle w:val="QuestionChar"/>
        <w:rPr>
          <w:rFonts w:ascii="Verdana" w:hAnsi="Verdana"/>
          <w:b/>
          <w:bCs/>
        </w:rPr>
      </w:pPr>
      <w:r>
        <w:rPr>
          <w:rFonts w:ascii="Verdana" w:hAnsi="Verdana"/>
          <w:b/>
          <w:bCs/>
        </w:rPr>
        <w:tab/>
        <w:t>6.1</w:t>
      </w:r>
      <w:r w:rsidR="00AD14BF">
        <w:rPr>
          <w:rFonts w:ascii="Verdana" w:hAnsi="Verdana"/>
          <w:b/>
          <w:bCs/>
        </w:rPr>
        <w:t>7</w:t>
      </w:r>
      <w:r w:rsidRPr="00BB73CD">
        <w:rPr>
          <w:rFonts w:ascii="Verdana" w:hAnsi="Verdana"/>
          <w:b/>
          <w:bCs/>
        </w:rPr>
        <w:tab/>
        <w:t>What functions (if any) will the applicant firm outsource?</w:t>
      </w:r>
    </w:p>
    <w:p w14:paraId="0E573839" w14:textId="77777777" w:rsidR="00950AFF" w:rsidRPr="00BB73CD" w:rsidRDefault="0081252A" w:rsidP="00950AFF">
      <w:pPr>
        <w:pStyle w:val="QuestionnoteChar"/>
        <w:keepNext/>
        <w:spacing w:after="0" w:line="240" w:lineRule="auto"/>
        <w:rPr>
          <w:rFonts w:ascii="Verdana" w:hAnsi="Verdana"/>
        </w:rPr>
      </w:pPr>
      <w:r>
        <w:rPr>
          <w:rFonts w:ascii="Verdana" w:hAnsi="Verdana"/>
        </w:rPr>
        <w:t>I</w:t>
      </w:r>
      <w:r w:rsidR="00950AFF" w:rsidRPr="00BB73CD">
        <w:rPr>
          <w:rFonts w:ascii="Verdana" w:hAnsi="Verdana"/>
        </w:rPr>
        <w:t>nclude details of the parties that the functions will be outsourced to and how the applicant firm will monitor and control the outsourced functions</w:t>
      </w:r>
      <w:r>
        <w:rPr>
          <w:rFonts w:ascii="Verdana" w:hAnsi="Verdana"/>
        </w:rPr>
        <w:t xml:space="preserve">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50AFF" w:rsidRPr="00BB73CD" w14:paraId="081FF742" w14:textId="77777777" w:rsidTr="003372BF">
        <w:trPr>
          <w:trHeight w:val="1588"/>
        </w:trPr>
        <w:tc>
          <w:tcPr>
            <w:tcW w:w="7088" w:type="dxa"/>
          </w:tcPr>
          <w:p w14:paraId="43149835" w14:textId="77777777" w:rsidR="00950AFF" w:rsidRPr="00BB73CD" w:rsidRDefault="00950AFF" w:rsidP="003372BF">
            <w:pPr>
              <w:pStyle w:val="Qsanswer"/>
              <w:spacing w:before="40" w:after="0" w:line="240" w:lineRule="exact"/>
              <w:ind w:right="57"/>
              <w:rPr>
                <w:rFonts w:ascii="Verdana" w:hAnsi="Verdana"/>
                <w:color w:val="auto"/>
              </w:rPr>
            </w:pPr>
            <w:r w:rsidRPr="00BB73CD">
              <w:rPr>
                <w:rFonts w:ascii="Verdana" w:hAnsi="Verdana"/>
                <w:color w:val="auto"/>
              </w:rPr>
              <w:fldChar w:fldCharType="begin">
                <w:ffData>
                  <w:name w:val="Text7"/>
                  <w:enabled/>
                  <w:calcOnExit w:val="0"/>
                  <w:textInput/>
                </w:ffData>
              </w:fldChar>
            </w:r>
            <w:r w:rsidRPr="00BB73CD">
              <w:rPr>
                <w:rFonts w:ascii="Verdana" w:hAnsi="Verdana"/>
                <w:color w:val="auto"/>
              </w:rPr>
              <w:instrText xml:space="preserve"> FORMTEXT </w:instrText>
            </w:r>
            <w:r w:rsidRPr="00BB73CD">
              <w:rPr>
                <w:rFonts w:ascii="Verdana" w:hAnsi="Verdana"/>
                <w:color w:val="auto"/>
              </w:rPr>
            </w:r>
            <w:r w:rsidRPr="00BB73CD">
              <w:rPr>
                <w:rFonts w:ascii="Verdana" w:hAnsi="Verdana"/>
                <w:color w:val="auto"/>
              </w:rPr>
              <w:fldChar w:fldCharType="separate"/>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color w:val="auto"/>
              </w:rPr>
              <w:fldChar w:fldCharType="end"/>
            </w:r>
          </w:p>
        </w:tc>
      </w:tr>
    </w:tbl>
    <w:p w14:paraId="4D5D55D3" w14:textId="65565182" w:rsidR="00950AFF" w:rsidRPr="003E30E1" w:rsidRDefault="00950AFF" w:rsidP="00950AFF">
      <w:pPr>
        <w:pStyle w:val="Qsheading1"/>
        <w:rPr>
          <w:rFonts w:ascii="Verdana" w:hAnsi="Verdana"/>
          <w:szCs w:val="22"/>
        </w:rPr>
      </w:pPr>
      <w:r w:rsidRPr="003E30E1">
        <w:rPr>
          <w:rFonts w:ascii="Verdana" w:hAnsi="Verdana"/>
          <w:szCs w:val="22"/>
        </w:rPr>
        <w:t>Conflicts of Interest</w:t>
      </w:r>
    </w:p>
    <w:p w14:paraId="10B257FF" w14:textId="77777777" w:rsidR="00950AFF" w:rsidRPr="00D07F72" w:rsidRDefault="00950AFF" w:rsidP="00950AFF">
      <w:pPr>
        <w:pStyle w:val="Question"/>
        <w:keepNext/>
        <w:rPr>
          <w:rFonts w:ascii="Verdana" w:hAnsi="Verdana"/>
          <w:b/>
        </w:rPr>
      </w:pPr>
      <w:r w:rsidRPr="00D07F72">
        <w:rPr>
          <w:rFonts w:ascii="Verdana" w:hAnsi="Verdana"/>
          <w:b/>
        </w:rPr>
        <w:tab/>
        <w:t>6.1</w:t>
      </w:r>
      <w:r w:rsidR="00AD14BF" w:rsidRPr="00D07F72">
        <w:rPr>
          <w:rFonts w:ascii="Verdana" w:hAnsi="Verdana"/>
          <w:b/>
        </w:rPr>
        <w:t>8</w:t>
      </w:r>
      <w:r w:rsidRPr="00D07F72">
        <w:rPr>
          <w:rFonts w:ascii="Verdana" w:hAnsi="Verdana"/>
          <w:b/>
        </w:rPr>
        <w:tab/>
        <w:t>How will the applicant firm be remunerated?</w:t>
      </w:r>
    </w:p>
    <w:p w14:paraId="24E68B09" w14:textId="77777777" w:rsidR="00950AFF" w:rsidRPr="00D07F72" w:rsidRDefault="00950AFF" w:rsidP="00950AFF">
      <w:pPr>
        <w:pStyle w:val="Questionnote"/>
        <w:rPr>
          <w:rFonts w:ascii="Verdana" w:hAnsi="Verdana"/>
        </w:rPr>
      </w:pPr>
      <w:r w:rsidRPr="00D07F72">
        <w:rPr>
          <w:rFonts w:ascii="Verdana" w:hAnsi="Verdana"/>
        </w:rPr>
        <w:t>Tick all boxes that apply:</w:t>
      </w:r>
    </w:p>
    <w:p w14:paraId="3B7090FE" w14:textId="77777777" w:rsidR="00950AFF" w:rsidRPr="00D07F72" w:rsidRDefault="00950AFF" w:rsidP="00950AFF">
      <w:pPr>
        <w:pStyle w:val="QsyesnoCharChar"/>
        <w:keepNext/>
        <w:spacing w:before="0" w:after="0" w:line="240" w:lineRule="auto"/>
        <w:rPr>
          <w:rFonts w:ascii="Verdana" w:hAnsi="Verdana"/>
        </w:rPr>
      </w:pPr>
      <w:r w:rsidRPr="00D07F72">
        <w:rPr>
          <w:rFonts w:ascii="Verdana" w:hAnsi="Verdana"/>
        </w:rPr>
        <w:fldChar w:fldCharType="begin">
          <w:ffData>
            <w:name w:val="Check40"/>
            <w:enabled/>
            <w:calcOnExit w:val="0"/>
            <w:checkBox>
              <w:sizeAuto/>
              <w:default w:val="0"/>
            </w:checkBox>
          </w:ffData>
        </w:fldChar>
      </w:r>
      <w:r w:rsidRPr="00D07F72">
        <w:rPr>
          <w:rFonts w:ascii="Verdana" w:hAnsi="Verdana"/>
        </w:rPr>
        <w:instrText xml:space="preserve"> FORMCHECKBOX </w:instrText>
      </w:r>
      <w:r w:rsidRPr="00D07F72">
        <w:rPr>
          <w:rFonts w:ascii="Verdana" w:hAnsi="Verdana"/>
        </w:rPr>
      </w:r>
      <w:r w:rsidRPr="00D07F72">
        <w:rPr>
          <w:rFonts w:ascii="Verdana" w:hAnsi="Verdana"/>
        </w:rPr>
        <w:fldChar w:fldCharType="separate"/>
      </w:r>
      <w:r w:rsidRPr="00D07F72">
        <w:rPr>
          <w:rFonts w:ascii="Verdana" w:hAnsi="Verdana"/>
        </w:rPr>
        <w:fldChar w:fldCharType="end"/>
      </w:r>
      <w:r w:rsidRPr="00D07F72">
        <w:rPr>
          <w:rFonts w:ascii="Verdana" w:hAnsi="Verdana"/>
        </w:rPr>
        <w:tab/>
        <w:t>Fixed fees</w:t>
      </w:r>
    </w:p>
    <w:p w14:paraId="68772701" w14:textId="77777777" w:rsidR="00950AFF" w:rsidRPr="00D07F72" w:rsidRDefault="00950AFF" w:rsidP="00950AFF">
      <w:pPr>
        <w:pStyle w:val="QsyesnoCharChar"/>
        <w:keepNext/>
        <w:spacing w:before="0" w:after="0" w:line="240" w:lineRule="auto"/>
        <w:rPr>
          <w:rFonts w:ascii="Verdana" w:hAnsi="Verdana"/>
        </w:rPr>
      </w:pPr>
      <w:r w:rsidRPr="00D07F72">
        <w:rPr>
          <w:rFonts w:ascii="Verdana" w:hAnsi="Verdana"/>
        </w:rPr>
        <w:fldChar w:fldCharType="begin">
          <w:ffData>
            <w:name w:val="Check41"/>
            <w:enabled/>
            <w:calcOnExit w:val="0"/>
            <w:checkBox>
              <w:sizeAuto/>
              <w:default w:val="0"/>
            </w:checkBox>
          </w:ffData>
        </w:fldChar>
      </w:r>
      <w:r w:rsidRPr="00D07F72">
        <w:rPr>
          <w:rFonts w:ascii="Verdana" w:hAnsi="Verdana"/>
        </w:rPr>
        <w:instrText xml:space="preserve"> FORMCHECKBOX </w:instrText>
      </w:r>
      <w:r w:rsidRPr="00D07F72">
        <w:rPr>
          <w:rFonts w:ascii="Verdana" w:hAnsi="Verdana"/>
        </w:rPr>
      </w:r>
      <w:r w:rsidRPr="00D07F72">
        <w:rPr>
          <w:rFonts w:ascii="Verdana" w:hAnsi="Verdana"/>
        </w:rPr>
        <w:fldChar w:fldCharType="separate"/>
      </w:r>
      <w:r w:rsidRPr="00D07F72">
        <w:rPr>
          <w:rFonts w:ascii="Verdana" w:hAnsi="Verdana"/>
        </w:rPr>
        <w:fldChar w:fldCharType="end"/>
      </w:r>
      <w:r w:rsidRPr="00D07F72">
        <w:rPr>
          <w:rFonts w:ascii="Verdana" w:hAnsi="Verdana"/>
        </w:rPr>
        <w:tab/>
        <w:t>Percentage-based fees</w:t>
      </w:r>
    </w:p>
    <w:p w14:paraId="3E203D2F" w14:textId="77777777" w:rsidR="00950AFF" w:rsidRPr="00D07F72" w:rsidRDefault="00950AFF" w:rsidP="00950AFF">
      <w:pPr>
        <w:pStyle w:val="QsyesnoCharChar"/>
        <w:keepNext/>
        <w:spacing w:before="0" w:after="0" w:line="240" w:lineRule="auto"/>
        <w:rPr>
          <w:rFonts w:ascii="Verdana" w:hAnsi="Verdana"/>
        </w:rPr>
      </w:pPr>
      <w:r w:rsidRPr="00D07F72">
        <w:rPr>
          <w:rFonts w:ascii="Verdana" w:hAnsi="Verdana"/>
        </w:rPr>
        <w:fldChar w:fldCharType="begin">
          <w:ffData>
            <w:name w:val="Check42"/>
            <w:enabled/>
            <w:calcOnExit w:val="0"/>
            <w:checkBox>
              <w:sizeAuto/>
              <w:default w:val="0"/>
            </w:checkBox>
          </w:ffData>
        </w:fldChar>
      </w:r>
      <w:r w:rsidRPr="00D07F72">
        <w:rPr>
          <w:rFonts w:ascii="Verdana" w:hAnsi="Verdana"/>
        </w:rPr>
        <w:instrText xml:space="preserve"> FORMCHECKBOX </w:instrText>
      </w:r>
      <w:r w:rsidRPr="00D07F72">
        <w:rPr>
          <w:rFonts w:ascii="Verdana" w:hAnsi="Verdana"/>
        </w:rPr>
      </w:r>
      <w:r w:rsidRPr="00D07F72">
        <w:rPr>
          <w:rFonts w:ascii="Verdana" w:hAnsi="Verdana"/>
        </w:rPr>
        <w:fldChar w:fldCharType="separate"/>
      </w:r>
      <w:r w:rsidRPr="00D07F72">
        <w:rPr>
          <w:rFonts w:ascii="Verdana" w:hAnsi="Verdana"/>
        </w:rPr>
        <w:fldChar w:fldCharType="end"/>
      </w:r>
      <w:r w:rsidRPr="00D07F72">
        <w:rPr>
          <w:rFonts w:ascii="Verdana" w:hAnsi="Verdana"/>
        </w:rPr>
        <w:tab/>
        <w:t>Commissions</w:t>
      </w:r>
    </w:p>
    <w:p w14:paraId="75D81C85" w14:textId="77777777" w:rsidR="00950AFF" w:rsidRPr="00D07F72" w:rsidRDefault="00950AFF" w:rsidP="00950AFF">
      <w:pPr>
        <w:pStyle w:val="QsyesnoCharChar"/>
        <w:keepNext/>
        <w:spacing w:before="0" w:after="0" w:line="240" w:lineRule="auto"/>
        <w:rPr>
          <w:rFonts w:ascii="Verdana" w:hAnsi="Verdana"/>
        </w:rPr>
      </w:pPr>
      <w:r w:rsidRPr="00D07F72">
        <w:rPr>
          <w:rFonts w:ascii="Verdana" w:hAnsi="Verdana"/>
        </w:rPr>
        <w:fldChar w:fldCharType="begin">
          <w:ffData>
            <w:name w:val="Check43"/>
            <w:enabled/>
            <w:calcOnExit w:val="0"/>
            <w:checkBox>
              <w:sizeAuto/>
              <w:default w:val="0"/>
            </w:checkBox>
          </w:ffData>
        </w:fldChar>
      </w:r>
      <w:r w:rsidRPr="00D07F72">
        <w:rPr>
          <w:rFonts w:ascii="Verdana" w:hAnsi="Verdana"/>
        </w:rPr>
        <w:instrText xml:space="preserve"> FORMCHECKBOX </w:instrText>
      </w:r>
      <w:r w:rsidRPr="00D07F72">
        <w:rPr>
          <w:rFonts w:ascii="Verdana" w:hAnsi="Verdana"/>
        </w:rPr>
      </w:r>
      <w:r w:rsidRPr="00D07F72">
        <w:rPr>
          <w:rFonts w:ascii="Verdana" w:hAnsi="Verdana"/>
        </w:rPr>
        <w:fldChar w:fldCharType="separate"/>
      </w:r>
      <w:r w:rsidRPr="00D07F72">
        <w:rPr>
          <w:rFonts w:ascii="Verdana" w:hAnsi="Verdana"/>
        </w:rPr>
        <w:fldChar w:fldCharType="end"/>
      </w:r>
      <w:r w:rsidRPr="00D07F72">
        <w:rPr>
          <w:rFonts w:ascii="Verdana" w:hAnsi="Verdana"/>
        </w:rPr>
        <w:tab/>
        <w:t>Spreads</w:t>
      </w:r>
    </w:p>
    <w:p w14:paraId="7ECB2275" w14:textId="77777777" w:rsidR="00950AFF" w:rsidRPr="00D07F72" w:rsidRDefault="00950AFF" w:rsidP="00950AFF">
      <w:pPr>
        <w:pStyle w:val="QsyesnoCharChar"/>
        <w:keepNext/>
        <w:spacing w:before="0" w:after="0" w:line="240" w:lineRule="auto"/>
        <w:rPr>
          <w:rFonts w:ascii="Verdana" w:hAnsi="Verdana"/>
        </w:rPr>
      </w:pPr>
      <w:r w:rsidRPr="00D07F72">
        <w:rPr>
          <w:rFonts w:ascii="Verdana" w:hAnsi="Verdana"/>
        </w:rPr>
        <w:fldChar w:fldCharType="begin">
          <w:ffData>
            <w:name w:val="Check43"/>
            <w:enabled/>
            <w:calcOnExit w:val="0"/>
            <w:checkBox>
              <w:sizeAuto/>
              <w:default w:val="0"/>
            </w:checkBox>
          </w:ffData>
        </w:fldChar>
      </w:r>
      <w:r w:rsidRPr="00D07F72">
        <w:rPr>
          <w:rFonts w:ascii="Verdana" w:hAnsi="Verdana"/>
        </w:rPr>
        <w:instrText xml:space="preserve"> FORMCHECKBOX </w:instrText>
      </w:r>
      <w:r w:rsidRPr="00D07F72">
        <w:rPr>
          <w:rFonts w:ascii="Verdana" w:hAnsi="Verdana"/>
        </w:rPr>
      </w:r>
      <w:r w:rsidRPr="00D07F72">
        <w:rPr>
          <w:rFonts w:ascii="Verdana" w:hAnsi="Verdana"/>
        </w:rPr>
        <w:fldChar w:fldCharType="separate"/>
      </w:r>
      <w:r w:rsidRPr="00D07F72">
        <w:rPr>
          <w:rFonts w:ascii="Verdana" w:hAnsi="Verdana"/>
        </w:rPr>
        <w:fldChar w:fldCharType="end"/>
      </w:r>
      <w:r w:rsidRPr="00D07F72">
        <w:rPr>
          <w:rFonts w:ascii="Verdana" w:hAnsi="Verdana"/>
        </w:rPr>
        <w:tab/>
        <w:t xml:space="preserve">Other –give </w:t>
      </w:r>
      <w:r w:rsidR="0081252A" w:rsidRPr="00D07F72">
        <w:rPr>
          <w:rFonts w:ascii="Verdana" w:hAnsi="Verdana"/>
        </w:rPr>
        <w:t xml:space="preserve">further information </w:t>
      </w:r>
      <w:r w:rsidRPr="00D07F72">
        <w:rPr>
          <w:rFonts w:ascii="Verdana" w:hAnsi="Verdana"/>
        </w:rPr>
        <w:t>below</w:t>
      </w:r>
      <w:r w:rsidR="0081252A" w:rsidRPr="00D07F72">
        <w:rPr>
          <w:rFonts w:ascii="Verdana" w:hAnsi="Verdana"/>
        </w:rPr>
        <w:t>, including:</w:t>
      </w:r>
    </w:p>
    <w:p w14:paraId="51F5E45B" w14:textId="77777777" w:rsidR="00950AFF" w:rsidRPr="00D07F72" w:rsidRDefault="00950AFF" w:rsidP="00950AFF">
      <w:pPr>
        <w:pStyle w:val="QuestionnoteChar"/>
        <w:keepNext/>
        <w:spacing w:after="0" w:line="240" w:lineRule="auto"/>
        <w:rPr>
          <w:rFonts w:ascii="Verdana" w:hAnsi="Verdana"/>
        </w:rPr>
      </w:pPr>
    </w:p>
    <w:p w14:paraId="614648A7" w14:textId="77777777" w:rsidR="0081252A" w:rsidRPr="00D07F72" w:rsidRDefault="00950AFF" w:rsidP="006E582D">
      <w:pPr>
        <w:pStyle w:val="QuestionnoteChar"/>
        <w:keepNext/>
        <w:numPr>
          <w:ilvl w:val="0"/>
          <w:numId w:val="18"/>
        </w:numPr>
        <w:spacing w:after="0" w:line="240" w:lineRule="auto"/>
        <w:rPr>
          <w:rFonts w:ascii="Verdana" w:hAnsi="Verdana"/>
        </w:rPr>
      </w:pPr>
      <w:r w:rsidRPr="6E369C8B">
        <w:rPr>
          <w:rFonts w:ascii="Verdana" w:hAnsi="Verdana"/>
        </w:rPr>
        <w:t>details regarding the applicant firm’s remuneration structure, including both monies received from clients and from any provider firms used</w:t>
      </w:r>
    </w:p>
    <w:p w14:paraId="605E2773" w14:textId="77777777" w:rsidR="0081252A" w:rsidRPr="00D07F72" w:rsidRDefault="00950AFF" w:rsidP="006E582D">
      <w:pPr>
        <w:pStyle w:val="QuestionnoteChar"/>
        <w:keepNext/>
        <w:numPr>
          <w:ilvl w:val="0"/>
          <w:numId w:val="18"/>
        </w:numPr>
        <w:spacing w:after="0" w:line="240" w:lineRule="auto"/>
        <w:rPr>
          <w:rFonts w:ascii="Verdana" w:hAnsi="Verdana"/>
        </w:rPr>
      </w:pPr>
      <w:r w:rsidRPr="6E369C8B">
        <w:rPr>
          <w:rFonts w:ascii="Verdana" w:hAnsi="Verdana"/>
        </w:rPr>
        <w:t>percentages, frequency and type</w:t>
      </w:r>
      <w:r w:rsidR="0081252A" w:rsidRPr="6E369C8B">
        <w:rPr>
          <w:rFonts w:ascii="Verdana" w:hAnsi="Verdana"/>
        </w:rPr>
        <w:t xml:space="preserve"> of remuneration (where applicable)</w:t>
      </w:r>
    </w:p>
    <w:p w14:paraId="171C5F7D" w14:textId="77777777" w:rsidR="00950AFF" w:rsidRPr="00D07F72" w:rsidRDefault="00950AFF" w:rsidP="006E582D">
      <w:pPr>
        <w:pStyle w:val="QuestionnoteChar"/>
        <w:keepNext/>
        <w:numPr>
          <w:ilvl w:val="0"/>
          <w:numId w:val="18"/>
        </w:numPr>
        <w:spacing w:after="0" w:line="240" w:lineRule="auto"/>
        <w:rPr>
          <w:rFonts w:ascii="Verdana" w:hAnsi="Verdana"/>
        </w:rPr>
      </w:pPr>
      <w:r w:rsidRPr="6E369C8B">
        <w:rPr>
          <w:rFonts w:ascii="Verdana" w:hAnsi="Verdana"/>
        </w:rPr>
        <w:t xml:space="preserve">any other activities </w:t>
      </w:r>
      <w:r w:rsidR="0081252A" w:rsidRPr="6E369C8B">
        <w:rPr>
          <w:rFonts w:ascii="Verdana" w:hAnsi="Verdana"/>
        </w:rPr>
        <w:t>from which the applicant firm intends to generate income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50AFF" w:rsidRPr="00D07F72" w14:paraId="1BEC59E2" w14:textId="77777777" w:rsidTr="003372BF">
        <w:trPr>
          <w:trHeight w:val="1138"/>
        </w:trPr>
        <w:tc>
          <w:tcPr>
            <w:tcW w:w="7088" w:type="dxa"/>
          </w:tcPr>
          <w:p w14:paraId="368809CA" w14:textId="77777777" w:rsidR="00950AFF" w:rsidRPr="00D07F72" w:rsidRDefault="00950AFF" w:rsidP="003372BF">
            <w:pPr>
              <w:pStyle w:val="Qsanswer"/>
              <w:spacing w:after="0" w:line="240" w:lineRule="auto"/>
              <w:ind w:right="57"/>
              <w:rPr>
                <w:rFonts w:ascii="Verdana" w:hAnsi="Verdana"/>
                <w:color w:val="auto"/>
              </w:rPr>
            </w:pPr>
            <w:r w:rsidRPr="00D07F72">
              <w:rPr>
                <w:rFonts w:ascii="Verdana" w:hAnsi="Verdana"/>
                <w:color w:val="auto"/>
              </w:rPr>
              <w:fldChar w:fldCharType="begin">
                <w:ffData>
                  <w:name w:val="Text7"/>
                  <w:enabled/>
                  <w:calcOnExit w:val="0"/>
                  <w:textInput/>
                </w:ffData>
              </w:fldChar>
            </w:r>
            <w:r w:rsidRPr="00D07F72">
              <w:rPr>
                <w:rFonts w:ascii="Verdana" w:hAnsi="Verdana"/>
                <w:color w:val="auto"/>
              </w:rPr>
              <w:instrText xml:space="preserve"> FORMTEXT </w:instrText>
            </w:r>
            <w:r w:rsidRPr="00D07F72">
              <w:rPr>
                <w:rFonts w:ascii="Verdana" w:hAnsi="Verdana"/>
                <w:color w:val="auto"/>
              </w:rPr>
            </w:r>
            <w:r w:rsidRPr="00D07F72">
              <w:rPr>
                <w:rFonts w:ascii="Verdana" w:hAnsi="Verdana"/>
                <w:color w:val="auto"/>
              </w:rPr>
              <w:fldChar w:fldCharType="separate"/>
            </w:r>
            <w:r w:rsidRPr="00D07F72">
              <w:rPr>
                <w:rFonts w:ascii="Verdana" w:hAnsi="Verdana"/>
                <w:noProof/>
                <w:color w:val="auto"/>
              </w:rPr>
              <w:t> </w:t>
            </w:r>
            <w:r w:rsidRPr="00D07F72">
              <w:rPr>
                <w:rFonts w:ascii="Verdana" w:hAnsi="Verdana"/>
                <w:noProof/>
                <w:color w:val="auto"/>
              </w:rPr>
              <w:t> </w:t>
            </w:r>
            <w:r w:rsidRPr="00D07F72">
              <w:rPr>
                <w:rFonts w:ascii="Verdana" w:hAnsi="Verdana"/>
                <w:noProof/>
                <w:color w:val="auto"/>
              </w:rPr>
              <w:t> </w:t>
            </w:r>
            <w:r w:rsidRPr="00D07F72">
              <w:rPr>
                <w:rFonts w:ascii="Verdana" w:hAnsi="Verdana"/>
                <w:noProof/>
                <w:color w:val="auto"/>
              </w:rPr>
              <w:t> </w:t>
            </w:r>
            <w:r w:rsidRPr="00D07F72">
              <w:rPr>
                <w:rFonts w:ascii="Verdana" w:hAnsi="Verdana"/>
                <w:noProof/>
                <w:color w:val="auto"/>
              </w:rPr>
              <w:t> </w:t>
            </w:r>
            <w:r w:rsidRPr="00D07F72">
              <w:rPr>
                <w:rFonts w:ascii="Verdana" w:hAnsi="Verdana"/>
                <w:color w:val="auto"/>
              </w:rPr>
              <w:fldChar w:fldCharType="end"/>
            </w:r>
          </w:p>
        </w:tc>
      </w:tr>
    </w:tbl>
    <w:p w14:paraId="5541023A" w14:textId="77777777" w:rsidR="00950AFF" w:rsidRPr="00D07F72" w:rsidRDefault="00950AFF" w:rsidP="00950AFF">
      <w:pPr>
        <w:pStyle w:val="Question"/>
        <w:keepNext/>
        <w:rPr>
          <w:rFonts w:ascii="Verdana" w:hAnsi="Verdana"/>
          <w:b/>
        </w:rPr>
      </w:pPr>
      <w:r w:rsidRPr="00D07F72">
        <w:rPr>
          <w:rFonts w:ascii="Verdana" w:hAnsi="Verdana"/>
          <w:b/>
        </w:rPr>
        <w:lastRenderedPageBreak/>
        <w:tab/>
        <w:t>6.1</w:t>
      </w:r>
      <w:r w:rsidR="00AD14BF" w:rsidRPr="00D07F72">
        <w:rPr>
          <w:rFonts w:ascii="Verdana" w:hAnsi="Verdana"/>
          <w:b/>
        </w:rPr>
        <w:t>9</w:t>
      </w:r>
      <w:r w:rsidRPr="00D07F72">
        <w:rPr>
          <w:rFonts w:ascii="Verdana" w:hAnsi="Verdana"/>
          <w:b/>
        </w:rPr>
        <w:tab/>
        <w:t xml:space="preserve">If the applicant firm's income will be derived other than by charging its clients, how </w:t>
      </w:r>
      <w:r w:rsidR="00603FF0">
        <w:rPr>
          <w:rFonts w:ascii="Verdana" w:hAnsi="Verdana"/>
          <w:b/>
        </w:rPr>
        <w:t xml:space="preserve">will it </w:t>
      </w:r>
      <w:r w:rsidRPr="00D07F72">
        <w:rPr>
          <w:rFonts w:ascii="Verdana" w:hAnsi="Verdana"/>
          <w:b/>
        </w:rPr>
        <w:t>disclose/explain to its clients its arrangements for receiving remuneration</w:t>
      </w:r>
      <w:r w:rsidR="0081252A" w:rsidRPr="00D07F72">
        <w:rPr>
          <w:rFonts w:ascii="Verdana" w:hAnsi="Verdana"/>
          <w:b/>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50AFF" w:rsidRPr="00D07F72" w14:paraId="0FEF7CBC" w14:textId="77777777" w:rsidTr="003372BF">
        <w:trPr>
          <w:trHeight w:val="1481"/>
        </w:trPr>
        <w:tc>
          <w:tcPr>
            <w:tcW w:w="7088" w:type="dxa"/>
          </w:tcPr>
          <w:p w14:paraId="39FF3DB8" w14:textId="77777777" w:rsidR="00950AFF" w:rsidRPr="00D07F72" w:rsidRDefault="00950AFF" w:rsidP="003372BF">
            <w:pPr>
              <w:pStyle w:val="Qsanswer"/>
              <w:spacing w:before="40" w:after="0" w:line="240" w:lineRule="exact"/>
              <w:ind w:right="57"/>
              <w:rPr>
                <w:rFonts w:ascii="Verdana" w:hAnsi="Verdana"/>
                <w:color w:val="auto"/>
              </w:rPr>
            </w:pPr>
            <w:r w:rsidRPr="00D07F72">
              <w:rPr>
                <w:rFonts w:ascii="Verdana" w:hAnsi="Verdana"/>
                <w:color w:val="auto"/>
              </w:rPr>
              <w:fldChar w:fldCharType="begin">
                <w:ffData>
                  <w:name w:val="Text7"/>
                  <w:enabled/>
                  <w:calcOnExit w:val="0"/>
                  <w:textInput/>
                </w:ffData>
              </w:fldChar>
            </w:r>
            <w:r w:rsidRPr="00D07F72">
              <w:rPr>
                <w:rFonts w:ascii="Verdana" w:hAnsi="Verdana"/>
                <w:color w:val="auto"/>
              </w:rPr>
              <w:instrText xml:space="preserve"> FORMTEXT </w:instrText>
            </w:r>
            <w:r w:rsidRPr="00D07F72">
              <w:rPr>
                <w:rFonts w:ascii="Verdana" w:hAnsi="Verdana"/>
                <w:color w:val="auto"/>
              </w:rPr>
            </w:r>
            <w:r w:rsidRPr="00D07F72">
              <w:rPr>
                <w:rFonts w:ascii="Verdana" w:hAnsi="Verdana"/>
                <w:color w:val="auto"/>
              </w:rPr>
              <w:fldChar w:fldCharType="separate"/>
            </w:r>
            <w:r w:rsidRPr="00D07F72">
              <w:rPr>
                <w:rFonts w:ascii="Verdana" w:hAnsi="Verdana"/>
                <w:noProof/>
                <w:color w:val="auto"/>
              </w:rPr>
              <w:t> </w:t>
            </w:r>
            <w:r w:rsidRPr="00D07F72">
              <w:rPr>
                <w:rFonts w:ascii="Verdana" w:hAnsi="Verdana"/>
                <w:noProof/>
                <w:color w:val="auto"/>
              </w:rPr>
              <w:t> </w:t>
            </w:r>
            <w:r w:rsidRPr="00D07F72">
              <w:rPr>
                <w:rFonts w:ascii="Verdana" w:hAnsi="Verdana"/>
                <w:noProof/>
                <w:color w:val="auto"/>
              </w:rPr>
              <w:t> </w:t>
            </w:r>
            <w:r w:rsidRPr="00D07F72">
              <w:rPr>
                <w:rFonts w:ascii="Verdana" w:hAnsi="Verdana"/>
                <w:noProof/>
                <w:color w:val="auto"/>
              </w:rPr>
              <w:t> </w:t>
            </w:r>
            <w:r w:rsidRPr="00D07F72">
              <w:rPr>
                <w:rFonts w:ascii="Verdana" w:hAnsi="Verdana"/>
                <w:noProof/>
                <w:color w:val="auto"/>
              </w:rPr>
              <w:t> </w:t>
            </w:r>
            <w:r w:rsidRPr="00D07F72">
              <w:rPr>
                <w:rFonts w:ascii="Verdana" w:hAnsi="Verdana"/>
                <w:color w:val="auto"/>
              </w:rPr>
              <w:fldChar w:fldCharType="end"/>
            </w:r>
          </w:p>
        </w:tc>
      </w:tr>
    </w:tbl>
    <w:p w14:paraId="7190F74F" w14:textId="77777777" w:rsidR="00950AFF" w:rsidRPr="00BB73CD" w:rsidRDefault="00950AFF" w:rsidP="00950AFF">
      <w:pPr>
        <w:pStyle w:val="QuestionChar"/>
        <w:rPr>
          <w:rFonts w:ascii="Verdana" w:hAnsi="Verdana"/>
          <w:b/>
          <w:bCs/>
        </w:rPr>
      </w:pPr>
      <w:r>
        <w:rPr>
          <w:rFonts w:ascii="Verdana" w:hAnsi="Verdana"/>
          <w:b/>
          <w:bCs/>
        </w:rPr>
        <w:t>6.</w:t>
      </w:r>
      <w:r w:rsidR="00AD14BF">
        <w:rPr>
          <w:rFonts w:ascii="Verdana" w:hAnsi="Verdana"/>
          <w:b/>
          <w:bCs/>
        </w:rPr>
        <w:t>20</w:t>
      </w:r>
      <w:r w:rsidRPr="00BB73CD">
        <w:rPr>
          <w:rFonts w:ascii="Verdana" w:hAnsi="Verdana"/>
          <w:b/>
          <w:bCs/>
        </w:rPr>
        <w:tab/>
      </w:r>
      <w:r w:rsidR="0081252A">
        <w:rPr>
          <w:rFonts w:ascii="Verdana" w:hAnsi="Verdana"/>
          <w:b/>
          <w:bCs/>
        </w:rPr>
        <w:t>What</w:t>
      </w:r>
      <w:r>
        <w:rPr>
          <w:rFonts w:ascii="Verdana" w:hAnsi="Verdana"/>
          <w:b/>
          <w:bCs/>
        </w:rPr>
        <w:t xml:space="preserve"> measures </w:t>
      </w:r>
      <w:r w:rsidR="0081252A">
        <w:rPr>
          <w:rFonts w:ascii="Verdana" w:hAnsi="Verdana"/>
          <w:b/>
          <w:bCs/>
        </w:rPr>
        <w:t xml:space="preserve">will the applicant firm use </w:t>
      </w:r>
      <w:r>
        <w:rPr>
          <w:rFonts w:ascii="Verdana" w:hAnsi="Verdana"/>
          <w:b/>
          <w:bCs/>
        </w:rPr>
        <w:t>to identify and prevent or manage conflicts of interest</w:t>
      </w:r>
      <w:r w:rsidR="0081252A">
        <w:rPr>
          <w:rFonts w:ascii="Verdana" w:hAnsi="Verdana"/>
          <w:b/>
          <w:bCs/>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50AFF" w:rsidRPr="00BB73CD" w14:paraId="1BC48C80" w14:textId="77777777" w:rsidTr="00A20E85">
        <w:trPr>
          <w:trHeight w:val="1409"/>
        </w:trPr>
        <w:tc>
          <w:tcPr>
            <w:tcW w:w="7088" w:type="dxa"/>
          </w:tcPr>
          <w:p w14:paraId="616C88AF" w14:textId="77777777" w:rsidR="00950AFF" w:rsidRPr="00BB73CD" w:rsidRDefault="00950AFF" w:rsidP="003372BF">
            <w:pPr>
              <w:pStyle w:val="Qsanswer"/>
              <w:spacing w:before="40" w:after="0" w:line="240" w:lineRule="exact"/>
              <w:ind w:right="57"/>
              <w:rPr>
                <w:rFonts w:ascii="Verdana" w:hAnsi="Verdana"/>
                <w:color w:val="auto"/>
              </w:rPr>
            </w:pPr>
            <w:r w:rsidRPr="00BB73CD">
              <w:rPr>
                <w:rFonts w:ascii="Verdana" w:hAnsi="Verdana"/>
                <w:color w:val="auto"/>
              </w:rPr>
              <w:fldChar w:fldCharType="begin">
                <w:ffData>
                  <w:name w:val="Text7"/>
                  <w:enabled/>
                  <w:calcOnExit w:val="0"/>
                  <w:textInput/>
                </w:ffData>
              </w:fldChar>
            </w:r>
            <w:r w:rsidRPr="00BB73CD">
              <w:rPr>
                <w:rFonts w:ascii="Verdana" w:hAnsi="Verdana"/>
                <w:color w:val="auto"/>
              </w:rPr>
              <w:instrText xml:space="preserve"> FORMTEXT </w:instrText>
            </w:r>
            <w:r w:rsidRPr="00BB73CD">
              <w:rPr>
                <w:rFonts w:ascii="Verdana" w:hAnsi="Verdana"/>
                <w:color w:val="auto"/>
              </w:rPr>
            </w:r>
            <w:r w:rsidRPr="00BB73CD">
              <w:rPr>
                <w:rFonts w:ascii="Verdana" w:hAnsi="Verdana"/>
                <w:color w:val="auto"/>
              </w:rPr>
              <w:fldChar w:fldCharType="separate"/>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color w:val="auto"/>
              </w:rPr>
              <w:fldChar w:fldCharType="end"/>
            </w:r>
          </w:p>
        </w:tc>
      </w:tr>
    </w:tbl>
    <w:p w14:paraId="5E4EC5B1" w14:textId="77777777" w:rsidR="00883217" w:rsidRPr="00603FF0" w:rsidRDefault="00883217" w:rsidP="00603FF0">
      <w:pPr>
        <w:pStyle w:val="QuestionChar"/>
        <w:rPr>
          <w:rFonts w:ascii="Verdana" w:hAnsi="Verdana"/>
          <w:b/>
          <w:bCs/>
        </w:rPr>
      </w:pPr>
      <w:r w:rsidRPr="00603FF0">
        <w:rPr>
          <w:rFonts w:ascii="Verdana" w:hAnsi="Verdana"/>
          <w:b/>
          <w:bCs/>
        </w:rPr>
        <w:t>6.21</w:t>
      </w:r>
      <w:r w:rsidRPr="00603FF0">
        <w:rPr>
          <w:rFonts w:ascii="Verdana" w:hAnsi="Verdana"/>
          <w:b/>
          <w:bCs/>
        </w:rPr>
        <w:tab/>
      </w:r>
      <w:r w:rsidR="002B6BBA" w:rsidRPr="00603FF0">
        <w:rPr>
          <w:rFonts w:ascii="Verdana" w:hAnsi="Verdana"/>
          <w:b/>
          <w:bCs/>
        </w:rPr>
        <w:t>What arrangements of product governance will the applicant firm have in place</w:t>
      </w:r>
      <w:r w:rsidRPr="00603FF0">
        <w:rPr>
          <w:rFonts w:ascii="Verdana" w:hAnsi="Verdana"/>
          <w:b/>
          <w:bCs/>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83217" w:rsidRPr="00BB73CD" w14:paraId="01C3E2E8" w14:textId="77777777" w:rsidTr="00FC3D25">
        <w:trPr>
          <w:trHeight w:val="1409"/>
        </w:trPr>
        <w:tc>
          <w:tcPr>
            <w:tcW w:w="7088" w:type="dxa"/>
          </w:tcPr>
          <w:p w14:paraId="0F03042D" w14:textId="77777777" w:rsidR="00883217" w:rsidRPr="00BB73CD" w:rsidRDefault="00883217" w:rsidP="00FC3D25">
            <w:pPr>
              <w:pStyle w:val="Qsanswer"/>
              <w:spacing w:before="40" w:after="0" w:line="240" w:lineRule="exact"/>
              <w:ind w:right="57"/>
              <w:rPr>
                <w:rFonts w:ascii="Verdana" w:hAnsi="Verdana"/>
                <w:color w:val="auto"/>
              </w:rPr>
            </w:pPr>
            <w:r w:rsidRPr="00BB73CD">
              <w:rPr>
                <w:rFonts w:ascii="Verdana" w:hAnsi="Verdana"/>
                <w:color w:val="auto"/>
              </w:rPr>
              <w:fldChar w:fldCharType="begin">
                <w:ffData>
                  <w:name w:val="Text7"/>
                  <w:enabled/>
                  <w:calcOnExit w:val="0"/>
                  <w:textInput/>
                </w:ffData>
              </w:fldChar>
            </w:r>
            <w:r w:rsidRPr="00BB73CD">
              <w:rPr>
                <w:rFonts w:ascii="Verdana" w:hAnsi="Verdana"/>
                <w:color w:val="auto"/>
              </w:rPr>
              <w:instrText xml:space="preserve"> FORMTEXT </w:instrText>
            </w:r>
            <w:r w:rsidRPr="00BB73CD">
              <w:rPr>
                <w:rFonts w:ascii="Verdana" w:hAnsi="Verdana"/>
                <w:color w:val="auto"/>
              </w:rPr>
            </w:r>
            <w:r w:rsidRPr="00BB73CD">
              <w:rPr>
                <w:rFonts w:ascii="Verdana" w:hAnsi="Verdana"/>
                <w:color w:val="auto"/>
              </w:rPr>
              <w:fldChar w:fldCharType="separate"/>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color w:val="auto"/>
              </w:rPr>
              <w:fldChar w:fldCharType="end"/>
            </w:r>
          </w:p>
        </w:tc>
      </w:tr>
    </w:tbl>
    <w:p w14:paraId="52E4865E" w14:textId="77777777" w:rsidR="00950AFF" w:rsidRPr="003E30E1" w:rsidRDefault="00950AFF" w:rsidP="00950AFF">
      <w:pPr>
        <w:pStyle w:val="Qsheading1"/>
        <w:rPr>
          <w:rFonts w:ascii="Verdana" w:hAnsi="Verdana"/>
          <w:szCs w:val="22"/>
        </w:rPr>
      </w:pPr>
      <w:r w:rsidRPr="003E30E1">
        <w:rPr>
          <w:rFonts w:ascii="Verdana" w:hAnsi="Verdana"/>
          <w:szCs w:val="22"/>
        </w:rPr>
        <w:t xml:space="preserve">Locum </w:t>
      </w:r>
      <w:r w:rsidR="0081252A" w:rsidRPr="003E30E1">
        <w:rPr>
          <w:rFonts w:ascii="Verdana" w:hAnsi="Verdana"/>
          <w:szCs w:val="22"/>
        </w:rPr>
        <w:t>a</w:t>
      </w:r>
      <w:r w:rsidRPr="003E30E1">
        <w:rPr>
          <w:rFonts w:ascii="Verdana" w:hAnsi="Verdana"/>
          <w:szCs w:val="22"/>
        </w:rPr>
        <w:t>rrangements</w:t>
      </w:r>
    </w:p>
    <w:p w14:paraId="2403A4CF" w14:textId="77777777" w:rsidR="00950AFF" w:rsidRPr="00BB73CD" w:rsidRDefault="00950AFF" w:rsidP="00950AFF">
      <w:pPr>
        <w:pStyle w:val="Question"/>
        <w:keepNext/>
        <w:rPr>
          <w:rFonts w:ascii="Verdana" w:hAnsi="Verdana"/>
          <w:b/>
        </w:rPr>
      </w:pPr>
      <w:r w:rsidRPr="00BB73CD">
        <w:rPr>
          <w:rFonts w:ascii="Verdana" w:hAnsi="Verdana"/>
          <w:b/>
        </w:rPr>
        <w:t>6.</w:t>
      </w:r>
      <w:r w:rsidR="00AD14BF">
        <w:rPr>
          <w:rFonts w:ascii="Verdana" w:hAnsi="Verdana"/>
          <w:b/>
        </w:rPr>
        <w:t>2</w:t>
      </w:r>
      <w:r w:rsidR="002B6BBA">
        <w:rPr>
          <w:rFonts w:ascii="Verdana" w:hAnsi="Verdana"/>
          <w:b/>
        </w:rPr>
        <w:t>2</w:t>
      </w:r>
      <w:r w:rsidRPr="00BB73CD">
        <w:rPr>
          <w:rFonts w:ascii="Verdana" w:hAnsi="Verdana"/>
          <w:b/>
        </w:rPr>
        <w:tab/>
        <w:t>Does the applicant firm have more than one adviser?</w:t>
      </w:r>
    </w:p>
    <w:p w14:paraId="3AD66FD1" w14:textId="77777777" w:rsidR="00950AFF" w:rsidRPr="00BB73CD" w:rsidRDefault="00950AFF" w:rsidP="00950AFF">
      <w:pPr>
        <w:pStyle w:val="QsyesnoCharChar"/>
        <w:keepNext/>
        <w:rPr>
          <w:rFonts w:ascii="Verdana" w:hAnsi="Verdana"/>
        </w:rPr>
      </w:pPr>
      <w:r w:rsidRPr="00BB73CD">
        <w:rPr>
          <w:rFonts w:ascii="Verdana" w:hAnsi="Verdana"/>
        </w:rPr>
        <w:fldChar w:fldCharType="begin">
          <w:ffData>
            <w:name w:val="Check15"/>
            <w:enabled/>
            <w:calcOnExit w:val="0"/>
            <w:checkBox>
              <w:sizeAuto/>
              <w:default w:val="0"/>
            </w:checkBox>
          </w:ffData>
        </w:fldChar>
      </w:r>
      <w:r w:rsidRPr="00BB73CD">
        <w:rPr>
          <w:rFonts w:ascii="Verdana" w:hAnsi="Verdana"/>
        </w:rPr>
        <w:instrText xml:space="preserve"> FORMCHECKBOX </w:instrText>
      </w:r>
      <w:r w:rsidRPr="00BB73CD">
        <w:rPr>
          <w:rFonts w:ascii="Verdana" w:hAnsi="Verdana"/>
        </w:rPr>
      </w:r>
      <w:r w:rsidRPr="00BB73CD">
        <w:rPr>
          <w:rFonts w:ascii="Verdana" w:hAnsi="Verdana"/>
        </w:rPr>
        <w:fldChar w:fldCharType="separate"/>
      </w:r>
      <w:r w:rsidRPr="00BB73CD">
        <w:rPr>
          <w:rFonts w:ascii="Verdana" w:hAnsi="Verdana"/>
        </w:rPr>
        <w:fldChar w:fldCharType="end"/>
      </w:r>
      <w:r w:rsidRPr="00BB73CD">
        <w:rPr>
          <w:rFonts w:ascii="Verdana" w:hAnsi="Verdana"/>
        </w:rPr>
        <w:tab/>
        <w:t>Yes</w:t>
      </w:r>
    </w:p>
    <w:p w14:paraId="4F8C7DDD" w14:textId="77777777" w:rsidR="00950AFF" w:rsidRPr="00BB73CD" w:rsidRDefault="00950AFF" w:rsidP="00950AFF">
      <w:pPr>
        <w:pStyle w:val="QsyesnoCharChar"/>
        <w:keepNext/>
        <w:rPr>
          <w:rFonts w:ascii="Verdana" w:hAnsi="Verdana"/>
        </w:rPr>
      </w:pPr>
      <w:r w:rsidRPr="00BB73CD">
        <w:rPr>
          <w:rFonts w:ascii="Verdana" w:hAnsi="Verdana"/>
        </w:rPr>
        <w:fldChar w:fldCharType="begin">
          <w:ffData>
            <w:name w:val="Check15"/>
            <w:enabled/>
            <w:calcOnExit w:val="0"/>
            <w:checkBox>
              <w:sizeAuto/>
              <w:default w:val="0"/>
            </w:checkBox>
          </w:ffData>
        </w:fldChar>
      </w:r>
      <w:r w:rsidRPr="00BB73CD">
        <w:rPr>
          <w:rFonts w:ascii="Verdana" w:hAnsi="Verdana"/>
        </w:rPr>
        <w:instrText xml:space="preserve"> FORMCHECKBOX </w:instrText>
      </w:r>
      <w:r w:rsidRPr="00BB73CD">
        <w:rPr>
          <w:rFonts w:ascii="Verdana" w:hAnsi="Verdana"/>
        </w:rPr>
      </w:r>
      <w:r w:rsidRPr="00BB73CD">
        <w:rPr>
          <w:rFonts w:ascii="Verdana" w:hAnsi="Verdana"/>
        </w:rPr>
        <w:fldChar w:fldCharType="separate"/>
      </w:r>
      <w:r w:rsidRPr="00BB73CD">
        <w:rPr>
          <w:rFonts w:ascii="Verdana" w:hAnsi="Verdana"/>
        </w:rPr>
        <w:fldChar w:fldCharType="end"/>
      </w:r>
      <w:r w:rsidRPr="00BB73CD">
        <w:rPr>
          <w:rFonts w:ascii="Verdana" w:hAnsi="Verdana"/>
        </w:rPr>
        <w:tab/>
        <w:t>No</w:t>
      </w:r>
      <w:r w:rsidRPr="00BB73CD">
        <w:rPr>
          <w:rFonts w:ascii="Webdings" w:eastAsia="Webdings" w:hAnsi="Webdings" w:cs="Webdings"/>
        </w:rPr>
        <w:t>4</w:t>
      </w:r>
      <w:r w:rsidR="00FB1CC1">
        <w:rPr>
          <w:rFonts w:ascii="Verdana" w:hAnsi="Verdana"/>
        </w:rPr>
        <w:t>G</w:t>
      </w:r>
      <w:r w:rsidRPr="00BB73CD">
        <w:rPr>
          <w:rFonts w:ascii="Verdana" w:hAnsi="Verdana"/>
        </w:rPr>
        <w:t xml:space="preserve">ive details below of the applicant firm’s locum arrangements, including the Firm </w:t>
      </w:r>
      <w:r w:rsidR="00FB1CC1">
        <w:rPr>
          <w:rFonts w:ascii="Verdana" w:hAnsi="Verdana"/>
        </w:rPr>
        <w:t>R</w:t>
      </w:r>
      <w:r w:rsidRPr="00BB73CD">
        <w:rPr>
          <w:rFonts w:ascii="Verdana" w:hAnsi="Verdana"/>
        </w:rPr>
        <w:t xml:space="preserve">eference </w:t>
      </w:r>
      <w:r w:rsidR="00FB1CC1">
        <w:rPr>
          <w:rFonts w:ascii="Verdana" w:hAnsi="Verdana"/>
        </w:rPr>
        <w:t>N</w:t>
      </w:r>
      <w:r w:rsidRPr="00BB73CD">
        <w:rPr>
          <w:rFonts w:ascii="Verdana" w:hAnsi="Verdana"/>
        </w:rPr>
        <w:t>umber of the firm that will provid</w:t>
      </w:r>
      <w:r w:rsidR="00FB1CC1">
        <w:rPr>
          <w:rFonts w:ascii="Verdana" w:hAnsi="Verdana"/>
        </w:rPr>
        <w:t>e</w:t>
      </w:r>
      <w:r w:rsidRPr="00BB73CD">
        <w:rPr>
          <w:rFonts w:ascii="Verdana" w:hAnsi="Verdana"/>
        </w:rPr>
        <w:t xml:space="preserve"> the service</w:t>
      </w:r>
      <w:r w:rsidR="002C34C3">
        <w:rPr>
          <w:rFonts w:ascii="Verdana" w:hAnsi="Verdana"/>
        </w:rPr>
        <w:t>,</w:t>
      </w:r>
      <w:r w:rsidRPr="00BB73CD">
        <w:rPr>
          <w:rFonts w:ascii="Verdana" w:hAnsi="Verdana"/>
        </w:rPr>
        <w:t xml:space="preserv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50AFF" w:rsidRPr="00BB73CD" w14:paraId="41A9D214" w14:textId="77777777" w:rsidTr="002B6BBA">
        <w:trPr>
          <w:trHeight w:val="1224"/>
        </w:trPr>
        <w:tc>
          <w:tcPr>
            <w:tcW w:w="7088" w:type="dxa"/>
          </w:tcPr>
          <w:p w14:paraId="5BC5786D" w14:textId="77777777" w:rsidR="00950AFF" w:rsidRPr="00BB73CD" w:rsidRDefault="00950AFF" w:rsidP="003372BF">
            <w:pPr>
              <w:pStyle w:val="Qsanswer"/>
              <w:spacing w:before="40" w:after="0" w:line="240" w:lineRule="exact"/>
              <w:ind w:right="57"/>
              <w:rPr>
                <w:rFonts w:ascii="Verdana" w:hAnsi="Verdana"/>
                <w:color w:val="auto"/>
              </w:rPr>
            </w:pPr>
            <w:r w:rsidRPr="00BB73CD">
              <w:rPr>
                <w:rFonts w:ascii="Verdana" w:hAnsi="Verdana"/>
                <w:color w:val="auto"/>
              </w:rPr>
              <w:fldChar w:fldCharType="begin">
                <w:ffData>
                  <w:name w:val="Text7"/>
                  <w:enabled/>
                  <w:calcOnExit w:val="0"/>
                  <w:textInput/>
                </w:ffData>
              </w:fldChar>
            </w:r>
            <w:r w:rsidRPr="00BB73CD">
              <w:rPr>
                <w:rFonts w:ascii="Verdana" w:hAnsi="Verdana"/>
                <w:color w:val="auto"/>
              </w:rPr>
              <w:instrText xml:space="preserve"> FORMTEXT </w:instrText>
            </w:r>
            <w:r w:rsidRPr="00BB73CD">
              <w:rPr>
                <w:rFonts w:ascii="Verdana" w:hAnsi="Verdana"/>
                <w:color w:val="auto"/>
              </w:rPr>
            </w:r>
            <w:r w:rsidRPr="00BB73CD">
              <w:rPr>
                <w:rFonts w:ascii="Verdana" w:hAnsi="Verdana"/>
                <w:color w:val="auto"/>
              </w:rPr>
              <w:fldChar w:fldCharType="separate"/>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color w:val="auto"/>
              </w:rPr>
              <w:fldChar w:fldCharType="end"/>
            </w:r>
          </w:p>
        </w:tc>
      </w:tr>
    </w:tbl>
    <w:p w14:paraId="2AED12FF" w14:textId="77777777" w:rsidR="00950AFF" w:rsidRPr="003E30E1" w:rsidRDefault="00950AFF" w:rsidP="00950AFF">
      <w:pPr>
        <w:pStyle w:val="Qsheading1"/>
        <w:rPr>
          <w:rFonts w:ascii="Verdana" w:hAnsi="Verdana"/>
          <w:szCs w:val="22"/>
        </w:rPr>
      </w:pPr>
      <w:r w:rsidRPr="003E30E1">
        <w:rPr>
          <w:rFonts w:ascii="Verdana" w:hAnsi="Verdana"/>
          <w:szCs w:val="22"/>
        </w:rPr>
        <w:t>IT systems</w:t>
      </w:r>
    </w:p>
    <w:p w14:paraId="63FE9049" w14:textId="77777777" w:rsidR="00950AFF" w:rsidRPr="008F1340" w:rsidRDefault="00950AFF" w:rsidP="00950AFF">
      <w:pPr>
        <w:pStyle w:val="Question"/>
        <w:keepNext/>
        <w:rPr>
          <w:rFonts w:ascii="Verdana" w:hAnsi="Verdana"/>
          <w:b/>
        </w:rPr>
      </w:pPr>
      <w:r w:rsidRPr="008F1340">
        <w:rPr>
          <w:rFonts w:ascii="Verdana" w:hAnsi="Verdana"/>
          <w:b/>
        </w:rPr>
        <w:t>6.</w:t>
      </w:r>
      <w:r w:rsidR="00AD14BF">
        <w:rPr>
          <w:rFonts w:ascii="Verdana" w:hAnsi="Verdana"/>
          <w:b/>
        </w:rPr>
        <w:t>2</w:t>
      </w:r>
      <w:r w:rsidR="002B6BBA">
        <w:rPr>
          <w:rFonts w:ascii="Verdana" w:hAnsi="Verdana"/>
          <w:b/>
        </w:rPr>
        <w:t>3</w:t>
      </w:r>
      <w:r w:rsidRPr="008F1340">
        <w:rPr>
          <w:rFonts w:ascii="Verdana" w:hAnsi="Verdana"/>
          <w:b/>
        </w:rPr>
        <w:tab/>
        <w:t>Please provide a descr</w:t>
      </w:r>
      <w:r>
        <w:rPr>
          <w:rFonts w:ascii="Verdana" w:hAnsi="Verdana"/>
          <w:b/>
        </w:rPr>
        <w:t>i</w:t>
      </w:r>
      <w:r w:rsidRPr="008F1340">
        <w:rPr>
          <w:rFonts w:ascii="Verdana" w:hAnsi="Verdana"/>
          <w:b/>
        </w:rPr>
        <w:t xml:space="preserve">ption of the key IT systems in use at </w:t>
      </w:r>
      <w:r w:rsidR="00FB1CC1">
        <w:rPr>
          <w:rFonts w:ascii="Verdana" w:hAnsi="Verdana"/>
          <w:b/>
        </w:rPr>
        <w:t>the applicant firm</w:t>
      </w:r>
      <w:r w:rsidRPr="008F1340">
        <w:rPr>
          <w:rFonts w:ascii="Verdana" w:hAnsi="Verdana"/>
          <w:b/>
        </w:rPr>
        <w:t xml:space="preserve"> which </w:t>
      </w:r>
      <w:r w:rsidR="00FB1CC1">
        <w:rPr>
          <w:rFonts w:ascii="Verdana" w:hAnsi="Verdana"/>
          <w:b/>
        </w:rPr>
        <w:t>will</w:t>
      </w:r>
      <w:r w:rsidRPr="008F1340">
        <w:rPr>
          <w:rFonts w:ascii="Verdana" w:hAnsi="Verdana"/>
          <w:b/>
        </w:rPr>
        <w:t xml:space="preserve"> support regulated activities, including off-the-shelf and bespoke packages</w:t>
      </w:r>
    </w:p>
    <w:p w14:paraId="37F21D95" w14:textId="77777777" w:rsidR="00950AFF" w:rsidRDefault="00FB1CC1" w:rsidP="00950AFF">
      <w:pPr>
        <w:pStyle w:val="QuestionnoteChar"/>
        <w:keepNext/>
        <w:spacing w:after="0" w:line="240" w:lineRule="auto"/>
        <w:rPr>
          <w:rFonts w:ascii="Verdana" w:hAnsi="Verdana"/>
        </w:rPr>
      </w:pPr>
      <w:r>
        <w:rPr>
          <w:rFonts w:ascii="Verdana" w:hAnsi="Verdana"/>
        </w:rPr>
        <w:t>P</w:t>
      </w:r>
      <w:r w:rsidR="00950AFF" w:rsidRPr="00292613">
        <w:rPr>
          <w:rFonts w:ascii="Verdana" w:hAnsi="Verdana"/>
        </w:rPr>
        <w:t xml:space="preserve">lease provide any relevant supporting documentation such as high-level IT architecture diagrams </w:t>
      </w:r>
    </w:p>
    <w:p w14:paraId="5E65A788" w14:textId="77777777" w:rsidR="00950AFF" w:rsidRPr="00BB73CD" w:rsidRDefault="00950AFF" w:rsidP="00950AFF">
      <w:pPr>
        <w:pStyle w:val="QsyesnoCharChar"/>
        <w:keepNext/>
        <w:rPr>
          <w:rFonts w:ascii="Verdana" w:hAnsi="Verdana"/>
        </w:rPr>
      </w:pPr>
      <w:r w:rsidRPr="00BB73CD">
        <w:rPr>
          <w:rFonts w:ascii="Verdana" w:hAnsi="Verdana"/>
        </w:rPr>
        <w:fldChar w:fldCharType="begin">
          <w:ffData>
            <w:name w:val="Check15"/>
            <w:enabled/>
            <w:calcOnExit w:val="0"/>
            <w:checkBox>
              <w:sizeAuto/>
              <w:default w:val="0"/>
            </w:checkBox>
          </w:ffData>
        </w:fldChar>
      </w:r>
      <w:r w:rsidRPr="00BB73CD">
        <w:rPr>
          <w:rFonts w:ascii="Verdana" w:hAnsi="Verdana"/>
        </w:rPr>
        <w:instrText xml:space="preserve"> FORMCHECKBOX </w:instrText>
      </w:r>
      <w:r w:rsidRPr="00BB73CD">
        <w:rPr>
          <w:rFonts w:ascii="Verdana" w:hAnsi="Verdana"/>
        </w:rPr>
      </w:r>
      <w:r w:rsidRPr="00BB73CD">
        <w:rPr>
          <w:rFonts w:ascii="Verdana" w:hAnsi="Verdana"/>
        </w:rPr>
        <w:fldChar w:fldCharType="separate"/>
      </w:r>
      <w:r w:rsidRPr="00BB73CD">
        <w:rPr>
          <w:rFonts w:ascii="Verdana" w:hAnsi="Verdana"/>
        </w:rPr>
        <w:fldChar w:fldCharType="end"/>
      </w:r>
      <w:r w:rsidRPr="00BB73CD">
        <w:rPr>
          <w:rFonts w:ascii="Verdana" w:hAnsi="Verdana"/>
        </w:rPr>
        <w:tab/>
      </w:r>
      <w:r>
        <w:rPr>
          <w:rFonts w:ascii="Verdana" w:hAnsi="Verdana"/>
        </w:rPr>
        <w:t>Attached</w:t>
      </w:r>
    </w:p>
    <w:p w14:paraId="7CD8F467" w14:textId="77777777" w:rsidR="00950AFF" w:rsidRPr="00292613" w:rsidRDefault="00950AFF" w:rsidP="00950AFF">
      <w:pPr>
        <w:pStyle w:val="QuestionnoteChar"/>
        <w:keepNext/>
        <w:spacing w:after="0" w:line="240" w:lineRule="auto"/>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50AFF" w:rsidRPr="008F1340" w14:paraId="6C1B04BF" w14:textId="77777777" w:rsidTr="003372BF">
        <w:trPr>
          <w:trHeight w:val="1588"/>
        </w:trPr>
        <w:tc>
          <w:tcPr>
            <w:tcW w:w="7088" w:type="dxa"/>
          </w:tcPr>
          <w:p w14:paraId="2A25181E" w14:textId="77777777" w:rsidR="00950AFF" w:rsidRPr="008F1340" w:rsidRDefault="00950AFF" w:rsidP="003372BF">
            <w:pPr>
              <w:pStyle w:val="Qsanswer"/>
              <w:spacing w:before="40" w:after="0" w:line="240" w:lineRule="exact"/>
              <w:ind w:right="57"/>
              <w:rPr>
                <w:rFonts w:ascii="Verdana" w:hAnsi="Verdana"/>
                <w:color w:val="auto"/>
              </w:rPr>
            </w:pPr>
            <w:r w:rsidRPr="008F1340">
              <w:rPr>
                <w:rFonts w:ascii="Verdana" w:hAnsi="Verdana"/>
                <w:color w:val="auto"/>
              </w:rPr>
              <w:fldChar w:fldCharType="begin">
                <w:ffData>
                  <w:name w:val="Text7"/>
                  <w:enabled/>
                  <w:calcOnExit w:val="0"/>
                  <w:textInput/>
                </w:ffData>
              </w:fldChar>
            </w:r>
            <w:r w:rsidRPr="008F1340">
              <w:rPr>
                <w:rFonts w:ascii="Verdana" w:hAnsi="Verdana"/>
                <w:color w:val="auto"/>
              </w:rPr>
              <w:instrText xml:space="preserve"> FORMTEXT </w:instrText>
            </w:r>
            <w:r w:rsidRPr="008F1340">
              <w:rPr>
                <w:rFonts w:ascii="Verdana" w:hAnsi="Verdana"/>
                <w:color w:val="auto"/>
              </w:rPr>
            </w:r>
            <w:r w:rsidRPr="008F1340">
              <w:rPr>
                <w:rFonts w:ascii="Verdana" w:hAnsi="Verdana"/>
                <w:color w:val="auto"/>
              </w:rPr>
              <w:fldChar w:fldCharType="separate"/>
            </w:r>
            <w:r w:rsidRPr="008F1340">
              <w:rPr>
                <w:rFonts w:ascii="Verdana" w:hAnsi="Verdana"/>
                <w:noProof/>
                <w:color w:val="auto"/>
              </w:rPr>
              <w:t> </w:t>
            </w:r>
            <w:r w:rsidRPr="008F1340">
              <w:rPr>
                <w:rFonts w:ascii="Verdana" w:hAnsi="Verdana"/>
                <w:noProof/>
                <w:color w:val="auto"/>
              </w:rPr>
              <w:t> </w:t>
            </w:r>
            <w:r w:rsidRPr="008F1340">
              <w:rPr>
                <w:rFonts w:ascii="Verdana" w:hAnsi="Verdana"/>
                <w:noProof/>
                <w:color w:val="auto"/>
              </w:rPr>
              <w:t> </w:t>
            </w:r>
            <w:r w:rsidRPr="008F1340">
              <w:rPr>
                <w:rFonts w:ascii="Verdana" w:hAnsi="Verdana"/>
                <w:noProof/>
                <w:color w:val="auto"/>
              </w:rPr>
              <w:t> </w:t>
            </w:r>
            <w:r w:rsidRPr="008F1340">
              <w:rPr>
                <w:rFonts w:ascii="Verdana" w:hAnsi="Verdana"/>
                <w:noProof/>
                <w:color w:val="auto"/>
              </w:rPr>
              <w:t> </w:t>
            </w:r>
            <w:r w:rsidRPr="008F1340">
              <w:rPr>
                <w:rFonts w:ascii="Verdana" w:hAnsi="Verdana"/>
                <w:color w:val="auto"/>
              </w:rPr>
              <w:fldChar w:fldCharType="end"/>
            </w:r>
          </w:p>
        </w:tc>
      </w:tr>
    </w:tbl>
    <w:p w14:paraId="63920906" w14:textId="77777777" w:rsidR="00950AFF" w:rsidRPr="006D21F4" w:rsidRDefault="00950AFF" w:rsidP="00950AFF">
      <w:pPr>
        <w:pStyle w:val="Question"/>
        <w:rPr>
          <w:rFonts w:ascii="Verdana" w:hAnsi="Verdana"/>
        </w:rPr>
      </w:pPr>
      <w:r w:rsidRPr="008F1340">
        <w:rPr>
          <w:rFonts w:ascii="Verdana" w:hAnsi="Verdana"/>
          <w:b/>
        </w:rPr>
        <w:tab/>
      </w:r>
      <w:r w:rsidRPr="008F1340">
        <w:rPr>
          <w:rFonts w:ascii="Verdana" w:hAnsi="Verdana"/>
          <w:b/>
        </w:rPr>
        <w:tab/>
      </w:r>
      <w:r w:rsidRPr="00D435FE">
        <w:rPr>
          <w:rFonts w:ascii="Verdana" w:hAnsi="Verdana"/>
        </w:rPr>
        <w:t xml:space="preserve">You will be asked to complete a MiFID IT </w:t>
      </w:r>
      <w:r w:rsidR="00B301A8" w:rsidRPr="00D435FE">
        <w:rPr>
          <w:rFonts w:ascii="Verdana" w:hAnsi="Verdana"/>
        </w:rPr>
        <w:t>Self-Assessment</w:t>
      </w:r>
      <w:r w:rsidRPr="00D435FE">
        <w:rPr>
          <w:rFonts w:ascii="Verdana" w:hAnsi="Verdana"/>
        </w:rPr>
        <w:t xml:space="preserve"> form on Connect which will request more detailed information relating to the use of technology </w:t>
      </w:r>
      <w:r w:rsidRPr="00D435FE">
        <w:rPr>
          <w:rFonts w:ascii="Verdana" w:hAnsi="Verdana"/>
        </w:rPr>
        <w:lastRenderedPageBreak/>
        <w:t xml:space="preserve">and business continuity arrangements. The answers </w:t>
      </w:r>
      <w:r w:rsidR="00FB1CC1">
        <w:rPr>
          <w:rFonts w:ascii="Verdana" w:hAnsi="Verdana"/>
        </w:rPr>
        <w:t>you give</w:t>
      </w:r>
      <w:r w:rsidR="00FB1CC1" w:rsidRPr="00D435FE">
        <w:rPr>
          <w:rFonts w:ascii="Verdana" w:hAnsi="Verdana"/>
        </w:rPr>
        <w:t xml:space="preserve"> </w:t>
      </w:r>
      <w:r w:rsidRPr="00D435FE">
        <w:rPr>
          <w:rFonts w:ascii="Verdana" w:hAnsi="Verdana"/>
        </w:rPr>
        <w:t>will determine any further questions or requests for supporting evidence.</w:t>
      </w:r>
    </w:p>
    <w:p w14:paraId="74710BE9" w14:textId="77777777" w:rsidR="00950AFF" w:rsidRPr="003E30E1" w:rsidRDefault="00950AFF" w:rsidP="00950AFF">
      <w:pPr>
        <w:pStyle w:val="Qsheading1"/>
        <w:rPr>
          <w:rFonts w:ascii="Verdana" w:hAnsi="Verdana"/>
          <w:szCs w:val="22"/>
        </w:rPr>
      </w:pPr>
      <w:r w:rsidRPr="003E30E1">
        <w:rPr>
          <w:rFonts w:ascii="Verdana" w:hAnsi="Verdana"/>
          <w:szCs w:val="22"/>
        </w:rPr>
        <w:t>Business risks</w:t>
      </w:r>
    </w:p>
    <w:p w14:paraId="2FE2D697" w14:textId="77777777" w:rsidR="00950AFF" w:rsidRPr="00D07F72" w:rsidRDefault="00950AFF" w:rsidP="00950AFF">
      <w:pPr>
        <w:pStyle w:val="Question"/>
        <w:keepNext/>
        <w:rPr>
          <w:rFonts w:ascii="Verdana" w:hAnsi="Verdana"/>
          <w:b/>
        </w:rPr>
      </w:pPr>
      <w:r w:rsidRPr="00D07F72">
        <w:rPr>
          <w:rFonts w:ascii="Verdana" w:hAnsi="Verdana"/>
          <w:b/>
        </w:rPr>
        <w:t>6.</w:t>
      </w:r>
      <w:r w:rsidR="00AD14BF" w:rsidRPr="00D07F72">
        <w:rPr>
          <w:rFonts w:ascii="Verdana" w:hAnsi="Verdana"/>
          <w:b/>
        </w:rPr>
        <w:t>2</w:t>
      </w:r>
      <w:r w:rsidR="002B6BBA">
        <w:rPr>
          <w:rFonts w:ascii="Verdana" w:hAnsi="Verdana"/>
          <w:b/>
        </w:rPr>
        <w:t>4</w:t>
      </w:r>
      <w:r w:rsidRPr="00D07F72">
        <w:rPr>
          <w:rFonts w:ascii="Verdana" w:hAnsi="Verdana"/>
          <w:b/>
        </w:rPr>
        <w:tab/>
        <w:t>What are the main business risks for the applicant firm and how does it intend to manage those risks?</w:t>
      </w:r>
    </w:p>
    <w:p w14:paraId="2C4F3CE4" w14:textId="77777777" w:rsidR="00950AFF" w:rsidRPr="00D07F72" w:rsidRDefault="00950AFF" w:rsidP="00950AFF">
      <w:pPr>
        <w:pStyle w:val="Questionnote"/>
        <w:rPr>
          <w:rFonts w:ascii="Verdana" w:hAnsi="Verdana"/>
          <w:b/>
        </w:rPr>
      </w:pPr>
      <w:r w:rsidRPr="00D07F72">
        <w:rPr>
          <w:rFonts w:ascii="Verdana" w:hAnsi="Verdana"/>
        </w:rPr>
        <w:t xml:space="preserve">Examples of business risks include key person risk, ongoing financial solvency </w:t>
      </w:r>
      <w:r w:rsidR="0058094C" w:rsidRPr="00D07F72">
        <w:rPr>
          <w:rFonts w:ascii="Verdana" w:hAnsi="Verdana"/>
        </w:rPr>
        <w:t>n</w:t>
      </w:r>
      <w:r w:rsidRPr="00D07F72">
        <w:rPr>
          <w:rFonts w:ascii="Verdana" w:hAnsi="Verdana"/>
        </w:rPr>
        <w:t xml:space="preserve">ot being met, clients being given unsuitable advice, inadequate systems and controls, unsuitable senior management, economic factors, competitors and their reaction to the applicant firm’s presence in the market.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50AFF" w:rsidRPr="00D07F72" w14:paraId="0318A483" w14:textId="77777777" w:rsidTr="003372BF">
        <w:trPr>
          <w:trHeight w:val="1588"/>
        </w:trPr>
        <w:tc>
          <w:tcPr>
            <w:tcW w:w="7088" w:type="dxa"/>
          </w:tcPr>
          <w:p w14:paraId="76DFCF17" w14:textId="77777777" w:rsidR="00950AFF" w:rsidRPr="00D07F72" w:rsidRDefault="00950AFF" w:rsidP="003372BF">
            <w:pPr>
              <w:pStyle w:val="Qsanswer"/>
              <w:spacing w:before="40" w:after="0" w:line="240" w:lineRule="exact"/>
              <w:ind w:right="57"/>
              <w:rPr>
                <w:rFonts w:ascii="Verdana" w:hAnsi="Verdana"/>
                <w:color w:val="auto"/>
              </w:rPr>
            </w:pPr>
            <w:r w:rsidRPr="00D07F72">
              <w:rPr>
                <w:rFonts w:ascii="Verdana" w:hAnsi="Verdana"/>
                <w:color w:val="auto"/>
              </w:rPr>
              <w:fldChar w:fldCharType="begin">
                <w:ffData>
                  <w:name w:val="Text7"/>
                  <w:enabled/>
                  <w:calcOnExit w:val="0"/>
                  <w:textInput/>
                </w:ffData>
              </w:fldChar>
            </w:r>
            <w:r w:rsidRPr="00D07F72">
              <w:rPr>
                <w:rFonts w:ascii="Verdana" w:hAnsi="Verdana"/>
                <w:color w:val="auto"/>
              </w:rPr>
              <w:instrText xml:space="preserve"> FORMTEXT </w:instrText>
            </w:r>
            <w:r w:rsidRPr="00D07F72">
              <w:rPr>
                <w:rFonts w:ascii="Verdana" w:hAnsi="Verdana"/>
                <w:color w:val="auto"/>
              </w:rPr>
            </w:r>
            <w:r w:rsidRPr="00D07F72">
              <w:rPr>
                <w:rFonts w:ascii="Verdana" w:hAnsi="Verdana"/>
                <w:color w:val="auto"/>
              </w:rPr>
              <w:fldChar w:fldCharType="separate"/>
            </w:r>
            <w:r w:rsidRPr="00D07F72">
              <w:rPr>
                <w:rFonts w:ascii="Verdana" w:hAnsi="Verdana"/>
                <w:noProof/>
                <w:color w:val="auto"/>
              </w:rPr>
              <w:t> </w:t>
            </w:r>
            <w:r w:rsidRPr="00D07F72">
              <w:rPr>
                <w:rFonts w:ascii="Verdana" w:hAnsi="Verdana"/>
                <w:noProof/>
                <w:color w:val="auto"/>
              </w:rPr>
              <w:t> </w:t>
            </w:r>
            <w:r w:rsidRPr="00D07F72">
              <w:rPr>
                <w:rFonts w:ascii="Verdana" w:hAnsi="Verdana"/>
                <w:noProof/>
                <w:color w:val="auto"/>
              </w:rPr>
              <w:t> </w:t>
            </w:r>
            <w:r w:rsidRPr="00D07F72">
              <w:rPr>
                <w:rFonts w:ascii="Verdana" w:hAnsi="Verdana"/>
                <w:noProof/>
                <w:color w:val="auto"/>
              </w:rPr>
              <w:t> </w:t>
            </w:r>
            <w:r w:rsidRPr="00D07F72">
              <w:rPr>
                <w:rFonts w:ascii="Verdana" w:hAnsi="Verdana"/>
                <w:noProof/>
                <w:color w:val="auto"/>
              </w:rPr>
              <w:t> </w:t>
            </w:r>
            <w:r w:rsidRPr="00D07F72">
              <w:rPr>
                <w:rFonts w:ascii="Verdana" w:hAnsi="Verdana"/>
                <w:color w:val="auto"/>
              </w:rPr>
              <w:fldChar w:fldCharType="end"/>
            </w:r>
          </w:p>
        </w:tc>
      </w:tr>
    </w:tbl>
    <w:p w14:paraId="0FF74D74" w14:textId="77777777" w:rsidR="00950AFF" w:rsidRPr="003E30E1" w:rsidRDefault="00950AFF" w:rsidP="003E30E1">
      <w:pPr>
        <w:pStyle w:val="Qsheading1"/>
        <w:rPr>
          <w:rFonts w:ascii="Verdana" w:hAnsi="Verdana"/>
          <w:szCs w:val="22"/>
        </w:rPr>
      </w:pPr>
      <w:r w:rsidRPr="003E30E1">
        <w:rPr>
          <w:rFonts w:ascii="Verdana" w:hAnsi="Verdana"/>
          <w:szCs w:val="22"/>
        </w:rPr>
        <w:t>Compliance arrangements</w:t>
      </w:r>
    </w:p>
    <w:p w14:paraId="1D6302C8" w14:textId="77777777" w:rsidR="00950AFF" w:rsidRPr="00BB73CD" w:rsidRDefault="00950AFF" w:rsidP="00950AFF">
      <w:pPr>
        <w:pStyle w:val="QuestionnoteChar"/>
        <w:rPr>
          <w:rFonts w:ascii="Verdana" w:hAnsi="Verdana"/>
          <w:szCs w:val="18"/>
        </w:rPr>
      </w:pPr>
      <w:r w:rsidRPr="00BB73CD">
        <w:rPr>
          <w:rFonts w:ascii="Verdana" w:hAnsi="Verdana"/>
          <w:szCs w:val="18"/>
        </w:rPr>
        <w:t>You are not required to send compliance procedures with this application. However, the applicant firm must be able to produce a copy at any time while we are assessing the application, or in the future.</w:t>
      </w:r>
    </w:p>
    <w:p w14:paraId="7A6E6980" w14:textId="77777777" w:rsidR="00950AFF" w:rsidRPr="00BB73CD" w:rsidRDefault="00950AFF" w:rsidP="00950AFF">
      <w:pPr>
        <w:pStyle w:val="QuestionChar"/>
        <w:rPr>
          <w:rFonts w:ascii="Verdana" w:hAnsi="Verdana"/>
          <w:b/>
          <w:bCs/>
        </w:rPr>
      </w:pPr>
      <w:r>
        <w:rPr>
          <w:rFonts w:ascii="Verdana" w:hAnsi="Verdana"/>
          <w:b/>
          <w:bCs/>
        </w:rPr>
        <w:tab/>
        <w:t>6.</w:t>
      </w:r>
      <w:r w:rsidR="00AD14BF">
        <w:rPr>
          <w:rFonts w:ascii="Verdana" w:hAnsi="Verdana"/>
          <w:b/>
          <w:bCs/>
        </w:rPr>
        <w:t>2</w:t>
      </w:r>
      <w:r w:rsidR="002B6BBA">
        <w:rPr>
          <w:rFonts w:ascii="Verdana" w:hAnsi="Verdana"/>
          <w:b/>
          <w:bCs/>
        </w:rPr>
        <w:t>5</w:t>
      </w:r>
      <w:r w:rsidRPr="00BB73CD">
        <w:rPr>
          <w:rFonts w:ascii="Verdana" w:hAnsi="Verdana"/>
          <w:b/>
          <w:bCs/>
        </w:rPr>
        <w:tab/>
        <w:t>You must confirm the applicant firm has documented compliance procedures in place</w:t>
      </w:r>
    </w:p>
    <w:p w14:paraId="78D25233" w14:textId="77777777" w:rsidR="00950AFF" w:rsidRPr="00BB73CD" w:rsidRDefault="00950AFF" w:rsidP="00950AFF">
      <w:pPr>
        <w:rPr>
          <w:rFonts w:ascii="Verdana" w:hAnsi="Verdana"/>
        </w:rPr>
      </w:pPr>
      <w:r w:rsidRPr="00BB73CD">
        <w:rPr>
          <w:rFonts w:ascii="Verdana" w:hAnsi="Verdana"/>
        </w:rPr>
        <w:fldChar w:fldCharType="begin"/>
      </w:r>
      <w:bookmarkStart w:id="23" w:name="Check62"/>
      <w:r w:rsidRPr="00BB73CD">
        <w:rPr>
          <w:rFonts w:ascii="Verdana" w:hAnsi="Verdana"/>
        </w:rPr>
        <w:instrText xml:space="preserve"> FORMCHECKBOX </w:instrText>
      </w:r>
      <w:r w:rsidRPr="00BB73CD">
        <w:rPr>
          <w:rFonts w:ascii="Verdana" w:hAnsi="Verdana"/>
        </w:rPr>
        <w:fldChar w:fldCharType="separate"/>
      </w:r>
      <w:r w:rsidRPr="00BB73CD">
        <w:rPr>
          <w:rFonts w:ascii="Verdana" w:hAnsi="Verdana"/>
        </w:rPr>
        <w:fldChar w:fldCharType="end"/>
      </w:r>
      <w:bookmarkEnd w:id="23"/>
      <w:r w:rsidRPr="00BB73CD">
        <w:rPr>
          <w:rFonts w:ascii="Verdana" w:hAnsi="Verdana"/>
        </w:rPr>
        <w:fldChar w:fldCharType="begin">
          <w:ffData>
            <w:name w:val="Check48"/>
            <w:enabled/>
            <w:calcOnExit w:val="0"/>
            <w:checkBox>
              <w:sizeAuto/>
              <w:default w:val="0"/>
            </w:checkBox>
          </w:ffData>
        </w:fldChar>
      </w:r>
      <w:r w:rsidRPr="00BB73CD">
        <w:rPr>
          <w:rFonts w:ascii="Verdana" w:hAnsi="Verdana"/>
        </w:rPr>
        <w:instrText xml:space="preserve"> FORMCHECKBOX </w:instrText>
      </w:r>
      <w:r w:rsidRPr="00BB73CD">
        <w:rPr>
          <w:rFonts w:ascii="Verdana" w:hAnsi="Verdana"/>
        </w:rPr>
      </w:r>
      <w:r w:rsidRPr="00BB73CD">
        <w:rPr>
          <w:rFonts w:ascii="Verdana" w:hAnsi="Verdana"/>
        </w:rPr>
        <w:fldChar w:fldCharType="separate"/>
      </w:r>
      <w:r w:rsidRPr="00BB73CD">
        <w:rPr>
          <w:rFonts w:ascii="Verdana" w:hAnsi="Verdana"/>
        </w:rPr>
        <w:fldChar w:fldCharType="end"/>
      </w:r>
      <w:r>
        <w:rPr>
          <w:rFonts w:ascii="Verdana" w:hAnsi="Verdana"/>
        </w:rPr>
        <w:t xml:space="preserve"> </w:t>
      </w:r>
      <w:r w:rsidRPr="00BB73CD">
        <w:rPr>
          <w:rFonts w:ascii="Verdana" w:hAnsi="Verdana"/>
        </w:rPr>
        <w:t>Yes</w:t>
      </w:r>
    </w:p>
    <w:p w14:paraId="37A874BA" w14:textId="77777777" w:rsidR="00950AFF" w:rsidRPr="003E30E1" w:rsidRDefault="00950AFF" w:rsidP="003E30E1">
      <w:pPr>
        <w:pStyle w:val="Qsheading1"/>
        <w:rPr>
          <w:rFonts w:ascii="Verdana" w:hAnsi="Verdana"/>
          <w:szCs w:val="22"/>
        </w:rPr>
      </w:pPr>
      <w:r w:rsidRPr="003E30E1">
        <w:rPr>
          <w:rFonts w:ascii="Verdana" w:hAnsi="Verdana"/>
          <w:szCs w:val="22"/>
        </w:rPr>
        <w:t xml:space="preserve">Compliance monitoring programme </w:t>
      </w:r>
    </w:p>
    <w:p w14:paraId="5492C355" w14:textId="77777777" w:rsidR="00950AFF" w:rsidRPr="00BB73CD" w:rsidRDefault="00950AFF" w:rsidP="00A20E85">
      <w:pPr>
        <w:pStyle w:val="QuestionnoteChar"/>
        <w:rPr>
          <w:rFonts w:ascii="Verdana" w:hAnsi="Verdana"/>
        </w:rPr>
      </w:pPr>
      <w:r w:rsidRPr="00BB73CD">
        <w:rPr>
          <w:rFonts w:ascii="Verdana" w:hAnsi="Verdana"/>
        </w:rPr>
        <w:t xml:space="preserve">The applicant firm must establish, maintain and carry on a programme of actions to check it carries on, and continues to carry on, its business in line with its compliance procedures. This is called a compliance monitoring programme, which must be sent with this application. </w:t>
      </w:r>
    </w:p>
    <w:p w14:paraId="1D5C83D3" w14:textId="77777777" w:rsidR="00950AFF" w:rsidRPr="00BB73CD" w:rsidRDefault="00950AFF" w:rsidP="00950AFF">
      <w:pPr>
        <w:pStyle w:val="QuestionCharCharCharChar"/>
        <w:rPr>
          <w:rFonts w:ascii="Verdana" w:hAnsi="Verdana"/>
        </w:rPr>
      </w:pPr>
      <w:r>
        <w:rPr>
          <w:rFonts w:ascii="Verdana" w:hAnsi="Verdana"/>
        </w:rPr>
        <w:tab/>
        <w:t>6.</w:t>
      </w:r>
      <w:r w:rsidR="00807E80">
        <w:rPr>
          <w:rFonts w:ascii="Verdana" w:hAnsi="Verdana"/>
        </w:rPr>
        <w:t>2</w:t>
      </w:r>
      <w:r w:rsidR="002B6BBA">
        <w:rPr>
          <w:rFonts w:ascii="Verdana" w:hAnsi="Verdana"/>
        </w:rPr>
        <w:t>6</w:t>
      </w:r>
      <w:r w:rsidRPr="00BB73CD">
        <w:rPr>
          <w:rFonts w:ascii="Verdana" w:hAnsi="Verdana"/>
        </w:rPr>
        <w:tab/>
        <w:t>You must confirm you have attached a compliance monitoring programme</w:t>
      </w:r>
      <w:r>
        <w:rPr>
          <w:rFonts w:ascii="Verdana" w:hAnsi="Verdana"/>
        </w:rPr>
        <w:t xml:space="preserve"> </w:t>
      </w:r>
    </w:p>
    <w:p w14:paraId="0139F75E" w14:textId="77777777" w:rsidR="00950AFF" w:rsidRPr="003B3342" w:rsidRDefault="00950AFF" w:rsidP="00950AFF">
      <w:pPr>
        <w:rPr>
          <w:rFonts w:ascii="Verdana" w:hAnsi="Verdana"/>
          <w:sz w:val="18"/>
          <w:szCs w:val="18"/>
        </w:rPr>
      </w:pPr>
      <w:r w:rsidRPr="003B3342">
        <w:rPr>
          <w:rFonts w:ascii="Verdana" w:hAnsi="Verdana"/>
          <w:sz w:val="18"/>
          <w:szCs w:val="18"/>
        </w:rPr>
        <w:fldChar w:fldCharType="begin"/>
      </w:r>
      <w:r w:rsidRPr="003B3342">
        <w:rPr>
          <w:rFonts w:ascii="Verdana" w:hAnsi="Verdana"/>
          <w:sz w:val="18"/>
          <w:szCs w:val="18"/>
        </w:rPr>
        <w:instrText xml:space="preserve"> FORMCHECKBOX </w:instrText>
      </w:r>
      <w:r w:rsidRPr="003B3342">
        <w:rPr>
          <w:rFonts w:ascii="Verdana" w:hAnsi="Verdana"/>
          <w:sz w:val="18"/>
          <w:szCs w:val="18"/>
        </w:rPr>
        <w:fldChar w:fldCharType="separate"/>
      </w:r>
      <w:r w:rsidRPr="003B3342">
        <w:rPr>
          <w:rFonts w:ascii="Verdana" w:hAnsi="Verdana"/>
          <w:sz w:val="18"/>
          <w:szCs w:val="18"/>
        </w:rPr>
        <w:fldChar w:fldCharType="end"/>
      </w:r>
      <w:r w:rsidRPr="003B3342">
        <w:rPr>
          <w:rFonts w:ascii="Verdana" w:hAnsi="Verdana"/>
          <w:sz w:val="18"/>
          <w:szCs w:val="18"/>
        </w:rPr>
        <w:fldChar w:fldCharType="begin">
          <w:ffData>
            <w:name w:val="Check53"/>
            <w:enabled/>
            <w:calcOnExit w:val="0"/>
            <w:checkBox>
              <w:sizeAuto/>
              <w:default w:val="0"/>
            </w:checkBox>
          </w:ffData>
        </w:fldChar>
      </w:r>
      <w:r w:rsidRPr="003B3342">
        <w:rPr>
          <w:rFonts w:ascii="Verdana" w:hAnsi="Verdana"/>
          <w:sz w:val="18"/>
          <w:szCs w:val="18"/>
        </w:rPr>
        <w:instrText xml:space="preserve"> FORMCHECKBOX </w:instrText>
      </w:r>
      <w:r w:rsidRPr="003B3342">
        <w:rPr>
          <w:rFonts w:ascii="Verdana" w:hAnsi="Verdana"/>
          <w:sz w:val="18"/>
          <w:szCs w:val="18"/>
        </w:rPr>
      </w:r>
      <w:r w:rsidRPr="003B3342">
        <w:rPr>
          <w:rFonts w:ascii="Verdana" w:hAnsi="Verdana"/>
          <w:sz w:val="18"/>
          <w:szCs w:val="18"/>
        </w:rPr>
        <w:fldChar w:fldCharType="separate"/>
      </w:r>
      <w:r w:rsidRPr="003B3342">
        <w:rPr>
          <w:rFonts w:ascii="Verdana" w:hAnsi="Verdana"/>
          <w:sz w:val="18"/>
          <w:szCs w:val="18"/>
        </w:rPr>
        <w:fldChar w:fldCharType="end"/>
      </w:r>
      <w:r>
        <w:rPr>
          <w:rFonts w:ascii="Verdana" w:hAnsi="Verdana"/>
          <w:sz w:val="18"/>
          <w:szCs w:val="18"/>
        </w:rPr>
        <w:t xml:space="preserve"> </w:t>
      </w:r>
      <w:r w:rsidRPr="003B3342">
        <w:rPr>
          <w:rFonts w:ascii="Verdana" w:hAnsi="Verdana"/>
          <w:sz w:val="18"/>
          <w:szCs w:val="18"/>
        </w:rPr>
        <w:t>Yes</w:t>
      </w:r>
    </w:p>
    <w:p w14:paraId="27D39017" w14:textId="77777777" w:rsidR="00950AFF" w:rsidRPr="003E30E1" w:rsidRDefault="00950AFF" w:rsidP="00950AFF">
      <w:pPr>
        <w:pStyle w:val="Qsheading1"/>
        <w:rPr>
          <w:rFonts w:ascii="Verdana" w:hAnsi="Verdana"/>
          <w:szCs w:val="22"/>
        </w:rPr>
      </w:pPr>
      <w:r w:rsidRPr="003E30E1">
        <w:rPr>
          <w:rFonts w:ascii="Verdana" w:hAnsi="Verdana"/>
          <w:szCs w:val="22"/>
        </w:rPr>
        <w:t>Internal control and risk management systems</w:t>
      </w:r>
    </w:p>
    <w:p w14:paraId="7A4B8C02" w14:textId="77777777" w:rsidR="00950AFF" w:rsidRPr="00BB73CD" w:rsidRDefault="00950AFF" w:rsidP="00950AFF">
      <w:pPr>
        <w:pStyle w:val="Question"/>
        <w:keepNext/>
        <w:rPr>
          <w:rFonts w:ascii="Verdana" w:hAnsi="Verdana"/>
          <w:b/>
        </w:rPr>
      </w:pPr>
      <w:r>
        <w:rPr>
          <w:rFonts w:ascii="Verdana" w:hAnsi="Verdana"/>
          <w:b/>
        </w:rPr>
        <w:t>6.2</w:t>
      </w:r>
      <w:r w:rsidR="002B6BBA">
        <w:rPr>
          <w:rFonts w:ascii="Verdana" w:hAnsi="Verdana"/>
          <w:b/>
        </w:rPr>
        <w:t>7</w:t>
      </w:r>
      <w:r>
        <w:rPr>
          <w:rFonts w:ascii="Verdana" w:hAnsi="Verdana"/>
          <w:b/>
        </w:rPr>
        <w:tab/>
      </w:r>
      <w:r w:rsidRPr="00BB73CD">
        <w:rPr>
          <w:rFonts w:ascii="Verdana" w:hAnsi="Verdana"/>
          <w:b/>
        </w:rPr>
        <w:t xml:space="preserve">You must provide a brief description of the </w:t>
      </w:r>
      <w:r>
        <w:rPr>
          <w:rFonts w:ascii="Verdana" w:hAnsi="Verdana"/>
          <w:b/>
        </w:rPr>
        <w:t>internal control and risk management systems</w:t>
      </w:r>
      <w:r w:rsidRPr="00BB73CD">
        <w:rPr>
          <w:rFonts w:ascii="Verdana" w:hAnsi="Verdana"/>
          <w:b/>
        </w:rPr>
        <w:t xml:space="preserve">  </w:t>
      </w:r>
    </w:p>
    <w:p w14:paraId="3F472346" w14:textId="77777777" w:rsidR="00950AFF" w:rsidRPr="00BB73CD" w:rsidRDefault="00950AFF" w:rsidP="00950AFF">
      <w:pPr>
        <w:pStyle w:val="Questionnote"/>
        <w:rPr>
          <w:rFonts w:ascii="Verdana" w:hAnsi="Verdana"/>
          <w:b/>
        </w:rPr>
      </w:pPr>
      <w:r w:rsidRPr="00BB73CD">
        <w:rPr>
          <w:rFonts w:ascii="Verdana" w:hAnsi="Verdana"/>
        </w:rPr>
        <w:t xml:space="preserve">Please be aware you may be requested to provide hard copies of </w:t>
      </w:r>
      <w:r>
        <w:rPr>
          <w:rFonts w:ascii="Verdana" w:hAnsi="Verdana"/>
        </w:rPr>
        <w:t>the internal control and risk management</w:t>
      </w:r>
      <w:r w:rsidRPr="00BB73CD">
        <w:rPr>
          <w:rFonts w:ascii="Verdana" w:hAnsi="Verdana"/>
        </w:rPr>
        <w:t xml:space="preserve"> p</w:t>
      </w:r>
      <w:r>
        <w:rPr>
          <w:rFonts w:ascii="Verdana" w:hAnsi="Verdana"/>
        </w:rPr>
        <w:t>rocedures</w:t>
      </w:r>
      <w:r w:rsidRPr="00BB73CD">
        <w:rPr>
          <w:rFonts w:ascii="Verdana" w:hAnsi="Verdana"/>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50AFF" w:rsidRPr="00BB73CD" w14:paraId="37BA9AEF" w14:textId="77777777" w:rsidTr="003372BF">
        <w:trPr>
          <w:trHeight w:val="1588"/>
        </w:trPr>
        <w:tc>
          <w:tcPr>
            <w:tcW w:w="7088" w:type="dxa"/>
          </w:tcPr>
          <w:p w14:paraId="2720FDF0" w14:textId="77777777" w:rsidR="00950AFF" w:rsidRPr="00BB73CD" w:rsidRDefault="00950AFF" w:rsidP="003372BF">
            <w:pPr>
              <w:pStyle w:val="Qsanswer"/>
              <w:spacing w:before="40" w:after="0" w:line="240" w:lineRule="exact"/>
              <w:ind w:right="57"/>
              <w:rPr>
                <w:rFonts w:ascii="Verdana" w:hAnsi="Verdana"/>
                <w:color w:val="auto"/>
              </w:rPr>
            </w:pPr>
            <w:r w:rsidRPr="00BB73CD">
              <w:rPr>
                <w:rFonts w:ascii="Verdana" w:hAnsi="Verdana"/>
                <w:color w:val="auto"/>
              </w:rPr>
              <w:fldChar w:fldCharType="begin">
                <w:ffData>
                  <w:name w:val="Text7"/>
                  <w:enabled/>
                  <w:calcOnExit w:val="0"/>
                  <w:textInput/>
                </w:ffData>
              </w:fldChar>
            </w:r>
            <w:r w:rsidRPr="00BB73CD">
              <w:rPr>
                <w:rFonts w:ascii="Verdana" w:hAnsi="Verdana"/>
                <w:color w:val="auto"/>
              </w:rPr>
              <w:instrText xml:space="preserve"> FORMTEXT </w:instrText>
            </w:r>
            <w:r w:rsidRPr="00BB73CD">
              <w:rPr>
                <w:rFonts w:ascii="Verdana" w:hAnsi="Verdana"/>
                <w:color w:val="auto"/>
              </w:rPr>
            </w:r>
            <w:r w:rsidRPr="00BB73CD">
              <w:rPr>
                <w:rFonts w:ascii="Verdana" w:hAnsi="Verdana"/>
                <w:color w:val="auto"/>
              </w:rPr>
              <w:fldChar w:fldCharType="separate"/>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color w:val="auto"/>
              </w:rPr>
              <w:fldChar w:fldCharType="end"/>
            </w:r>
          </w:p>
        </w:tc>
      </w:tr>
    </w:tbl>
    <w:p w14:paraId="0CD685E3" w14:textId="77777777" w:rsidR="00950AFF" w:rsidRPr="003E30E1" w:rsidRDefault="00950AFF" w:rsidP="00950AFF">
      <w:pPr>
        <w:pStyle w:val="Qsheading1"/>
        <w:rPr>
          <w:rFonts w:ascii="Verdana" w:hAnsi="Verdana"/>
          <w:szCs w:val="22"/>
        </w:rPr>
      </w:pPr>
      <w:r w:rsidRPr="003E30E1">
        <w:rPr>
          <w:rFonts w:ascii="Verdana" w:hAnsi="Verdana"/>
          <w:szCs w:val="22"/>
        </w:rPr>
        <w:lastRenderedPageBreak/>
        <w:t>Financial crime</w:t>
      </w:r>
    </w:p>
    <w:p w14:paraId="1CDB1EBF" w14:textId="77777777" w:rsidR="00F81668" w:rsidRDefault="00950AFF" w:rsidP="00950AFF">
      <w:pPr>
        <w:pStyle w:val="Question"/>
        <w:keepNext/>
        <w:rPr>
          <w:rFonts w:ascii="Verdana" w:hAnsi="Verdana"/>
          <w:b/>
        </w:rPr>
      </w:pPr>
      <w:r w:rsidRPr="00BB73CD">
        <w:rPr>
          <w:rFonts w:ascii="Verdana" w:hAnsi="Verdana"/>
        </w:rPr>
        <w:tab/>
      </w:r>
      <w:r>
        <w:rPr>
          <w:rFonts w:ascii="Verdana" w:hAnsi="Verdana"/>
          <w:b/>
        </w:rPr>
        <w:t>6.2</w:t>
      </w:r>
      <w:r w:rsidR="002B6BBA">
        <w:rPr>
          <w:rFonts w:ascii="Verdana" w:hAnsi="Verdana"/>
          <w:b/>
        </w:rPr>
        <w:t>8</w:t>
      </w:r>
      <w:r w:rsidRPr="00BB73CD">
        <w:rPr>
          <w:rFonts w:ascii="Verdana" w:hAnsi="Verdana"/>
          <w:b/>
        </w:rPr>
        <w:tab/>
        <w:t>You must briefly describe the procedures the applicant firm has put in place to counter the risks that it might be used by third parties to further financial crime</w:t>
      </w:r>
      <w:r w:rsidR="00F81668">
        <w:rPr>
          <w:rFonts w:ascii="Verdana" w:hAnsi="Verdana"/>
          <w:b/>
        </w:rPr>
        <w:t xml:space="preserve">, </w:t>
      </w:r>
      <w:r w:rsidRPr="00BB73CD">
        <w:rPr>
          <w:rFonts w:ascii="Verdana" w:hAnsi="Verdana"/>
          <w:b/>
        </w:rPr>
        <w:t>includ</w:t>
      </w:r>
      <w:r w:rsidR="00F81668">
        <w:rPr>
          <w:rFonts w:ascii="Verdana" w:hAnsi="Verdana"/>
          <w:b/>
        </w:rPr>
        <w:t>ing</w:t>
      </w:r>
      <w:r w:rsidRPr="00BB73CD">
        <w:rPr>
          <w:rFonts w:ascii="Verdana" w:hAnsi="Verdana"/>
          <w:b/>
        </w:rPr>
        <w:t xml:space="preserve"> any offence involving</w:t>
      </w:r>
      <w:r w:rsidR="00F81668">
        <w:rPr>
          <w:rFonts w:ascii="Verdana" w:hAnsi="Verdana"/>
          <w:b/>
        </w:rPr>
        <w:t>:</w:t>
      </w:r>
      <w:r w:rsidRPr="00BB73CD">
        <w:rPr>
          <w:rFonts w:ascii="Verdana" w:hAnsi="Verdana"/>
          <w:b/>
        </w:rPr>
        <w:t xml:space="preserve"> </w:t>
      </w:r>
    </w:p>
    <w:p w14:paraId="1D375197" w14:textId="77777777" w:rsidR="00F81668" w:rsidRDefault="00950AFF" w:rsidP="006E582D">
      <w:pPr>
        <w:pStyle w:val="Question"/>
        <w:keepNext/>
        <w:numPr>
          <w:ilvl w:val="0"/>
          <w:numId w:val="19"/>
        </w:numPr>
        <w:ind w:left="284" w:hanging="284"/>
        <w:rPr>
          <w:rFonts w:ascii="Verdana" w:hAnsi="Verdana"/>
          <w:b/>
        </w:rPr>
      </w:pPr>
      <w:r w:rsidRPr="00BB73CD">
        <w:rPr>
          <w:rFonts w:ascii="Verdana" w:hAnsi="Verdana"/>
          <w:b/>
        </w:rPr>
        <w:t>fraud or dishonesty</w:t>
      </w:r>
    </w:p>
    <w:p w14:paraId="6E41DD47" w14:textId="77777777" w:rsidR="00F81668" w:rsidRDefault="00950AFF" w:rsidP="006E582D">
      <w:pPr>
        <w:pStyle w:val="Question"/>
        <w:keepNext/>
        <w:numPr>
          <w:ilvl w:val="0"/>
          <w:numId w:val="19"/>
        </w:numPr>
        <w:ind w:left="284" w:hanging="284"/>
        <w:rPr>
          <w:rFonts w:ascii="Verdana" w:hAnsi="Verdana"/>
          <w:b/>
        </w:rPr>
      </w:pPr>
      <w:r w:rsidRPr="00BB73CD">
        <w:rPr>
          <w:rFonts w:ascii="Verdana" w:hAnsi="Verdana"/>
          <w:b/>
        </w:rPr>
        <w:t>misconduct in, or misuse of information relating to, financial markets</w:t>
      </w:r>
    </w:p>
    <w:p w14:paraId="6FD2DB4F" w14:textId="77777777" w:rsidR="00950AFF" w:rsidRDefault="00950AFF" w:rsidP="006E582D">
      <w:pPr>
        <w:pStyle w:val="Question"/>
        <w:keepNext/>
        <w:numPr>
          <w:ilvl w:val="0"/>
          <w:numId w:val="19"/>
        </w:numPr>
        <w:ind w:hanging="153"/>
        <w:rPr>
          <w:rFonts w:ascii="Verdana" w:hAnsi="Verdana"/>
          <w:b/>
        </w:rPr>
      </w:pPr>
      <w:r w:rsidRPr="00BB73CD">
        <w:rPr>
          <w:rFonts w:ascii="Verdana" w:hAnsi="Verdana"/>
          <w:b/>
        </w:rPr>
        <w:t>handling the proceeds of crime (</w:t>
      </w:r>
      <w:r w:rsidR="003400BA">
        <w:rPr>
          <w:rFonts w:ascii="Verdana" w:hAnsi="Verdana"/>
          <w:b/>
        </w:rPr>
        <w:t xml:space="preserve">SYSC </w:t>
      </w:r>
      <w:r w:rsidRPr="00BB73CD">
        <w:rPr>
          <w:rFonts w:ascii="Verdana" w:hAnsi="Verdana"/>
          <w:b/>
        </w:rPr>
        <w:t>6</w:t>
      </w:r>
      <w:r w:rsidR="002C17FA">
        <w:rPr>
          <w:rFonts w:ascii="Verdana" w:hAnsi="Verdana"/>
          <w:b/>
        </w:rPr>
        <w:t xml:space="preserve"> (for common platform</w:t>
      </w:r>
      <w:r w:rsidR="003400BA">
        <w:rPr>
          <w:rFonts w:ascii="Verdana" w:hAnsi="Verdana"/>
          <w:b/>
        </w:rPr>
        <w:t xml:space="preserve"> firms</w:t>
      </w:r>
      <w:r w:rsidRPr="00BB73CD">
        <w:rPr>
          <w:rFonts w:ascii="Verdana" w:hAnsi="Verdana"/>
          <w:b/>
        </w:rPr>
        <w:t>)</w:t>
      </w:r>
    </w:p>
    <w:p w14:paraId="073462E8" w14:textId="77777777" w:rsidR="00AC1439" w:rsidRPr="002C34C3" w:rsidRDefault="00AC1439" w:rsidP="006E582D">
      <w:pPr>
        <w:pStyle w:val="Question"/>
        <w:keepNext/>
        <w:numPr>
          <w:ilvl w:val="0"/>
          <w:numId w:val="19"/>
        </w:numPr>
        <w:ind w:hanging="153"/>
        <w:rPr>
          <w:rFonts w:ascii="Verdana" w:hAnsi="Verdana"/>
          <w:b/>
        </w:rPr>
      </w:pPr>
      <w:r w:rsidRPr="002C34C3">
        <w:rPr>
          <w:rFonts w:ascii="Verdana" w:hAnsi="Verdana"/>
          <w:b/>
        </w:rPr>
        <w:t>terrorist financing</w:t>
      </w:r>
    </w:p>
    <w:p w14:paraId="7FC325D6" w14:textId="77777777" w:rsidR="00950AFF" w:rsidRPr="00BB73CD" w:rsidRDefault="00D435FE" w:rsidP="00950AFF">
      <w:pPr>
        <w:pStyle w:val="QuestionnoteChar1"/>
        <w:rPr>
          <w:rFonts w:ascii="Verdana" w:hAnsi="Verdana"/>
        </w:rPr>
      </w:pPr>
      <w:r>
        <w:rPr>
          <w:rFonts w:ascii="Verdana" w:hAnsi="Verdana"/>
        </w:rPr>
        <w:br/>
      </w:r>
      <w:r w:rsidR="00950AFF" w:rsidRPr="00BB73CD">
        <w:rPr>
          <w:rFonts w:ascii="Verdana" w:hAnsi="Verdana"/>
        </w:rPr>
        <w:t>You must include the following</w:t>
      </w:r>
      <w:r w:rsidR="00F81668">
        <w:rPr>
          <w:rFonts w:ascii="Verdana" w:hAnsi="Verdana"/>
        </w:rPr>
        <w:t xml:space="preserve"> in your description below</w:t>
      </w:r>
      <w:r w:rsidR="00950AFF" w:rsidRPr="00BB73CD">
        <w:rPr>
          <w:rFonts w:ascii="Verdana" w:hAnsi="Verdana"/>
        </w:rPr>
        <w:t>:</w:t>
      </w:r>
    </w:p>
    <w:p w14:paraId="7C8F6E7C" w14:textId="0B400AA1" w:rsidR="00950AFF" w:rsidRPr="00BB73CD" w:rsidRDefault="00950AFF" w:rsidP="00950AFF">
      <w:pPr>
        <w:pStyle w:val="Normalbullet"/>
        <w:ind w:right="709"/>
        <w:rPr>
          <w:rFonts w:ascii="Verdana" w:hAnsi="Verdana"/>
          <w:sz w:val="18"/>
        </w:rPr>
      </w:pPr>
      <w:r w:rsidRPr="00BB73CD">
        <w:rPr>
          <w:rFonts w:ascii="Verdana" w:hAnsi="Verdana"/>
          <w:sz w:val="18"/>
        </w:rPr>
        <w:t>•</w:t>
      </w:r>
      <w:r w:rsidRPr="00BB73CD">
        <w:rPr>
          <w:rFonts w:ascii="Verdana" w:hAnsi="Verdana"/>
          <w:sz w:val="18"/>
        </w:rPr>
        <w:tab/>
        <w:t xml:space="preserve">the steps the applicant firm will take to ensure its Money Laundering Reporting Officer knows his/her duties and is able to perform his/her </w:t>
      </w:r>
      <w:r w:rsidR="0089776D">
        <w:rPr>
          <w:rFonts w:ascii="Verdana" w:hAnsi="Verdana"/>
          <w:sz w:val="18"/>
        </w:rPr>
        <w:t xml:space="preserve">senior management </w:t>
      </w:r>
      <w:r w:rsidRPr="00BB73CD">
        <w:rPr>
          <w:rFonts w:ascii="Verdana" w:hAnsi="Verdana"/>
          <w:sz w:val="18"/>
        </w:rPr>
        <w:t>function effectively</w:t>
      </w:r>
    </w:p>
    <w:p w14:paraId="258E930B" w14:textId="77777777" w:rsidR="00950AFF" w:rsidRPr="00BB73CD" w:rsidRDefault="00950AFF" w:rsidP="00950AFF">
      <w:pPr>
        <w:pStyle w:val="Normalbullet"/>
        <w:ind w:right="709"/>
        <w:rPr>
          <w:rFonts w:ascii="Verdana" w:hAnsi="Verdana"/>
          <w:sz w:val="18"/>
        </w:rPr>
      </w:pPr>
      <w:r w:rsidRPr="00BB73CD">
        <w:rPr>
          <w:rFonts w:ascii="Verdana" w:hAnsi="Verdana"/>
          <w:sz w:val="18"/>
        </w:rPr>
        <w:t>•</w:t>
      </w:r>
      <w:r w:rsidRPr="00BB73CD">
        <w:rPr>
          <w:rFonts w:ascii="Verdana" w:hAnsi="Verdana"/>
          <w:sz w:val="18"/>
        </w:rPr>
        <w:tab/>
        <w:t>the procedures that will be in place to ensure that the applicant firm will obtain sufficient evidence of the identity of</w:t>
      </w:r>
      <w:r w:rsidR="00F81668">
        <w:rPr>
          <w:rFonts w:ascii="Verdana" w:hAnsi="Verdana"/>
          <w:sz w:val="18"/>
        </w:rPr>
        <w:t>,</w:t>
      </w:r>
      <w:r w:rsidRPr="00BB73CD">
        <w:rPr>
          <w:rFonts w:ascii="Verdana" w:hAnsi="Verdana"/>
          <w:sz w:val="18"/>
        </w:rPr>
        <w:t xml:space="preserve"> and undertake all necessary due diligence exercise</w:t>
      </w:r>
      <w:r w:rsidR="00B84B20">
        <w:rPr>
          <w:rFonts w:ascii="Verdana" w:hAnsi="Verdana"/>
          <w:sz w:val="18"/>
        </w:rPr>
        <w:t>s</w:t>
      </w:r>
      <w:r w:rsidRPr="00BB73CD">
        <w:rPr>
          <w:rFonts w:ascii="Verdana" w:hAnsi="Verdana"/>
          <w:sz w:val="18"/>
        </w:rPr>
        <w:t xml:space="preserve"> </w:t>
      </w:r>
      <w:r w:rsidR="00B84B20">
        <w:rPr>
          <w:rFonts w:ascii="Verdana" w:hAnsi="Verdana"/>
          <w:sz w:val="18"/>
        </w:rPr>
        <w:t xml:space="preserve">for, </w:t>
      </w:r>
      <w:r w:rsidRPr="00BB73CD">
        <w:rPr>
          <w:rFonts w:ascii="Verdana" w:hAnsi="Verdana"/>
          <w:sz w:val="18"/>
        </w:rPr>
        <w:t>all its clients</w:t>
      </w:r>
    </w:p>
    <w:p w14:paraId="69ABDA8B" w14:textId="77777777" w:rsidR="00950AFF" w:rsidRPr="00BB73CD" w:rsidRDefault="00950AFF" w:rsidP="00950AFF">
      <w:pPr>
        <w:pStyle w:val="Normalbullet"/>
        <w:ind w:right="709"/>
        <w:rPr>
          <w:rFonts w:ascii="Verdana" w:hAnsi="Verdana"/>
          <w:sz w:val="18"/>
        </w:rPr>
      </w:pPr>
      <w:r w:rsidRPr="00BB73CD">
        <w:rPr>
          <w:rFonts w:ascii="Verdana" w:hAnsi="Verdana"/>
          <w:sz w:val="18"/>
        </w:rPr>
        <w:t>•</w:t>
      </w:r>
      <w:r w:rsidRPr="00BB73CD">
        <w:rPr>
          <w:rFonts w:ascii="Verdana" w:hAnsi="Verdana"/>
          <w:sz w:val="18"/>
        </w:rPr>
        <w:tab/>
        <w:t xml:space="preserve">the systems and controls that will be in place to ensure that 'know your business' information (see SYSC 6.3) is made available to its </w:t>
      </w:r>
      <w:r w:rsidR="00F81668" w:rsidRPr="00BB73CD">
        <w:rPr>
          <w:rFonts w:ascii="Verdana" w:hAnsi="Verdana"/>
          <w:sz w:val="18"/>
        </w:rPr>
        <w:t>Money Laundering Reporting Officer</w:t>
      </w:r>
    </w:p>
    <w:p w14:paraId="00EC06A1" w14:textId="77777777" w:rsidR="00950AFF" w:rsidRPr="00BB73CD" w:rsidRDefault="00950AFF" w:rsidP="00950AFF">
      <w:pPr>
        <w:pStyle w:val="Normalbullet"/>
        <w:ind w:right="709"/>
        <w:rPr>
          <w:rFonts w:ascii="Verdana" w:hAnsi="Verdana"/>
          <w:sz w:val="18"/>
        </w:rPr>
      </w:pPr>
      <w:r w:rsidRPr="00BB73CD">
        <w:rPr>
          <w:rFonts w:ascii="Verdana" w:hAnsi="Verdana"/>
          <w:sz w:val="18"/>
        </w:rPr>
        <w:t>•</w:t>
      </w:r>
      <w:r w:rsidRPr="00BB73CD">
        <w:rPr>
          <w:rFonts w:ascii="Verdana" w:hAnsi="Verdana"/>
          <w:sz w:val="18"/>
        </w:rPr>
        <w:tab/>
        <w:t>the anti-money laundering training the applicant firm will provide for its relevant staff</w:t>
      </w:r>
    </w:p>
    <w:p w14:paraId="79C6F2D3" w14:textId="77777777" w:rsidR="00950AFF" w:rsidRPr="00BB73CD" w:rsidRDefault="00950AFF" w:rsidP="00950AFF">
      <w:pPr>
        <w:pStyle w:val="Normalbullet"/>
        <w:ind w:right="709"/>
        <w:rPr>
          <w:rFonts w:ascii="Verdana" w:hAnsi="Verdana"/>
          <w:sz w:val="18"/>
        </w:rPr>
      </w:pPr>
      <w:r w:rsidRPr="00BB73CD">
        <w:rPr>
          <w:rFonts w:ascii="Verdana" w:hAnsi="Verdana"/>
          <w:sz w:val="18"/>
        </w:rPr>
        <w:t>•</w:t>
      </w:r>
      <w:r w:rsidRPr="00BB73CD">
        <w:rPr>
          <w:rFonts w:ascii="Verdana" w:hAnsi="Verdana"/>
          <w:sz w:val="18"/>
        </w:rPr>
        <w:tab/>
        <w:t xml:space="preserve">the disciplinary procedures for any member of staff who fails to report promptly to the </w:t>
      </w:r>
      <w:r w:rsidR="00F81668" w:rsidRPr="00BB73CD">
        <w:rPr>
          <w:rFonts w:ascii="Verdana" w:hAnsi="Verdana"/>
          <w:sz w:val="18"/>
        </w:rPr>
        <w:t>Money Laundering Reporting Officer</w:t>
      </w:r>
      <w:r w:rsidR="00F81668" w:rsidRPr="00BB73CD" w:rsidDel="00F81668">
        <w:rPr>
          <w:rFonts w:ascii="Verdana" w:hAnsi="Verdana"/>
          <w:sz w:val="18"/>
        </w:rPr>
        <w:t xml:space="preserve"> </w:t>
      </w:r>
      <w:r w:rsidRPr="00BB73CD">
        <w:rPr>
          <w:rFonts w:ascii="Verdana" w:hAnsi="Verdana"/>
          <w:sz w:val="18"/>
        </w:rPr>
        <w:t>any suspicion or belief that money laundering is occurring</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50AFF" w:rsidRPr="00BB73CD" w14:paraId="2641F06F" w14:textId="77777777" w:rsidTr="003372BF">
        <w:trPr>
          <w:trHeight w:val="2104"/>
        </w:trPr>
        <w:tc>
          <w:tcPr>
            <w:tcW w:w="7088" w:type="dxa"/>
          </w:tcPr>
          <w:p w14:paraId="605E8C87" w14:textId="77777777" w:rsidR="00950AFF" w:rsidRPr="00BB73CD" w:rsidRDefault="00950AFF" w:rsidP="003372BF">
            <w:pPr>
              <w:pStyle w:val="Qsanswer"/>
              <w:spacing w:before="40" w:after="0" w:line="240" w:lineRule="exact"/>
              <w:ind w:right="57"/>
              <w:rPr>
                <w:rFonts w:ascii="Verdana" w:hAnsi="Verdana"/>
                <w:color w:val="auto"/>
              </w:rPr>
            </w:pPr>
            <w:r w:rsidRPr="00BB73CD">
              <w:rPr>
                <w:rFonts w:ascii="Verdana" w:hAnsi="Verdana"/>
                <w:color w:val="auto"/>
              </w:rPr>
              <w:fldChar w:fldCharType="begin">
                <w:ffData>
                  <w:name w:val="Text7"/>
                  <w:enabled/>
                  <w:calcOnExit w:val="0"/>
                  <w:textInput/>
                </w:ffData>
              </w:fldChar>
            </w:r>
            <w:r w:rsidRPr="00BB73CD">
              <w:rPr>
                <w:rFonts w:ascii="Verdana" w:hAnsi="Verdana"/>
                <w:color w:val="auto"/>
              </w:rPr>
              <w:instrText xml:space="preserve"> FORMTEXT </w:instrText>
            </w:r>
            <w:r w:rsidRPr="00BB73CD">
              <w:rPr>
                <w:rFonts w:ascii="Verdana" w:hAnsi="Verdana"/>
                <w:color w:val="auto"/>
              </w:rPr>
            </w:r>
            <w:r w:rsidRPr="00BB73CD">
              <w:rPr>
                <w:rFonts w:ascii="Verdana" w:hAnsi="Verdana"/>
                <w:color w:val="auto"/>
              </w:rPr>
              <w:fldChar w:fldCharType="separate"/>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color w:val="auto"/>
              </w:rPr>
              <w:fldChar w:fldCharType="end"/>
            </w:r>
          </w:p>
        </w:tc>
      </w:tr>
    </w:tbl>
    <w:p w14:paraId="2C6EB64D" w14:textId="7F1E3566" w:rsidR="008C64BC" w:rsidRDefault="008C64BC">
      <w:pPr>
        <w:spacing w:before="0" w:line="240" w:lineRule="auto"/>
        <w:rPr>
          <w:rFonts w:ascii="Verdana" w:hAnsi="Verdana"/>
          <w:b/>
          <w:sz w:val="22"/>
          <w:szCs w:val="22"/>
        </w:rPr>
      </w:pPr>
    </w:p>
    <w:p w14:paraId="7622727D" w14:textId="77777777" w:rsidR="008C64BC" w:rsidRDefault="008C64BC">
      <w:pPr>
        <w:spacing w:before="0" w:line="240" w:lineRule="auto"/>
        <w:rPr>
          <w:rFonts w:ascii="Verdana" w:hAnsi="Verdana"/>
          <w:b/>
          <w:sz w:val="22"/>
          <w:szCs w:val="22"/>
        </w:rPr>
      </w:pPr>
      <w:r>
        <w:rPr>
          <w:rFonts w:ascii="Verdana" w:hAnsi="Verdana"/>
          <w:szCs w:val="22"/>
        </w:rPr>
        <w:br w:type="page"/>
      </w:r>
    </w:p>
    <w:p w14:paraId="4AB1A08D" w14:textId="402D5F16" w:rsidR="00950AFF" w:rsidRPr="003E30E1" w:rsidRDefault="00950AFF" w:rsidP="003E30E1">
      <w:pPr>
        <w:pStyle w:val="Qsheading1"/>
        <w:rPr>
          <w:rFonts w:ascii="Verdana" w:hAnsi="Verdana"/>
          <w:szCs w:val="22"/>
        </w:rPr>
      </w:pPr>
      <w:r w:rsidRPr="003E30E1">
        <w:rPr>
          <w:rFonts w:ascii="Verdana" w:hAnsi="Verdana"/>
          <w:szCs w:val="22"/>
        </w:rPr>
        <w:lastRenderedPageBreak/>
        <w:t>Market conduct</w:t>
      </w:r>
    </w:p>
    <w:p w14:paraId="1B690CFA" w14:textId="77777777" w:rsidR="00950AFF" w:rsidRPr="008840C5" w:rsidRDefault="00950AFF" w:rsidP="00950AFF">
      <w:pPr>
        <w:pStyle w:val="QuestionChar"/>
        <w:rPr>
          <w:rFonts w:ascii="Verdana" w:hAnsi="Verdana"/>
          <w:b/>
          <w:bCs/>
        </w:rPr>
      </w:pPr>
      <w:r>
        <w:rPr>
          <w:rFonts w:ascii="Verdana" w:hAnsi="Verdana"/>
          <w:b/>
          <w:bCs/>
        </w:rPr>
        <w:tab/>
        <w:t>6.2</w:t>
      </w:r>
      <w:r w:rsidR="002B6BBA">
        <w:rPr>
          <w:rFonts w:ascii="Verdana" w:hAnsi="Verdana"/>
          <w:b/>
          <w:bCs/>
        </w:rPr>
        <w:t>9</w:t>
      </w:r>
      <w:r w:rsidRPr="008840C5">
        <w:rPr>
          <w:rFonts w:ascii="Verdana" w:hAnsi="Verdana"/>
          <w:b/>
          <w:bCs/>
        </w:rPr>
        <w:tab/>
        <w:t>You must briefly describe the steps the applicant firm has put in place to counter the risk that it or its staff may engage in activity which constitutes market abuse</w:t>
      </w:r>
    </w:p>
    <w:p w14:paraId="28239ECD" w14:textId="77777777" w:rsidR="00950AFF" w:rsidRPr="008840C5" w:rsidRDefault="00950AFF" w:rsidP="00950AFF">
      <w:pPr>
        <w:pStyle w:val="QuestionnoteChar"/>
        <w:rPr>
          <w:rFonts w:ascii="Verdana" w:hAnsi="Verdana"/>
        </w:rPr>
      </w:pPr>
      <w:r w:rsidRPr="008840C5">
        <w:rPr>
          <w:rFonts w:ascii="Verdana" w:hAnsi="Verdana"/>
        </w:rPr>
        <w:t>You must include the following</w:t>
      </w:r>
      <w:r w:rsidR="00F81668">
        <w:rPr>
          <w:rFonts w:ascii="Verdana" w:hAnsi="Verdana"/>
        </w:rPr>
        <w:t>:</w:t>
      </w:r>
    </w:p>
    <w:p w14:paraId="798FD8FD" w14:textId="77777777" w:rsidR="00950AFF" w:rsidRPr="008840C5" w:rsidRDefault="00950AFF" w:rsidP="006E582D">
      <w:pPr>
        <w:pStyle w:val="QuestionnoteChar"/>
        <w:numPr>
          <w:ilvl w:val="0"/>
          <w:numId w:val="10"/>
        </w:numPr>
        <w:rPr>
          <w:rFonts w:ascii="Verdana" w:hAnsi="Verdana"/>
        </w:rPr>
      </w:pPr>
      <w:r w:rsidRPr="6E369C8B">
        <w:rPr>
          <w:rFonts w:ascii="Verdana" w:hAnsi="Verdana"/>
        </w:rPr>
        <w:t>controls and procedures the applicant firm will have in place to mitigate the risk of market abuse</w:t>
      </w:r>
    </w:p>
    <w:p w14:paraId="1E845CCB" w14:textId="77777777" w:rsidR="00950AFF" w:rsidRPr="008840C5" w:rsidRDefault="00950AFF" w:rsidP="006E582D">
      <w:pPr>
        <w:pStyle w:val="QuestionnoteChar"/>
        <w:numPr>
          <w:ilvl w:val="0"/>
          <w:numId w:val="10"/>
        </w:numPr>
        <w:rPr>
          <w:rFonts w:ascii="Verdana" w:hAnsi="Verdana"/>
        </w:rPr>
      </w:pPr>
      <w:r w:rsidRPr="6E369C8B">
        <w:rPr>
          <w:rFonts w:ascii="Verdana" w:hAnsi="Verdana"/>
        </w:rPr>
        <w:t>details of the anti-market abuse training the applicant firm will provide for its relevant staff</w:t>
      </w:r>
    </w:p>
    <w:p w14:paraId="56E8AD63" w14:textId="77777777" w:rsidR="00950AFF" w:rsidRPr="008840C5" w:rsidRDefault="00950AFF" w:rsidP="006E582D">
      <w:pPr>
        <w:pStyle w:val="QuestionnoteChar"/>
        <w:numPr>
          <w:ilvl w:val="0"/>
          <w:numId w:val="10"/>
        </w:numPr>
        <w:rPr>
          <w:rFonts w:ascii="Verdana" w:hAnsi="Verdana"/>
        </w:rPr>
      </w:pPr>
      <w:r w:rsidRPr="6E369C8B">
        <w:rPr>
          <w:rFonts w:ascii="Verdana" w:hAnsi="Verdana"/>
        </w:rPr>
        <w:t>arrangements for monitoring the market abuse controls and procedures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50AFF" w:rsidRPr="008840C5" w14:paraId="2B268FC6" w14:textId="77777777" w:rsidTr="003372BF">
        <w:trPr>
          <w:trHeight w:val="1373"/>
        </w:trPr>
        <w:tc>
          <w:tcPr>
            <w:tcW w:w="7088" w:type="dxa"/>
          </w:tcPr>
          <w:p w14:paraId="3750A068" w14:textId="77777777" w:rsidR="00950AFF" w:rsidRPr="008840C5" w:rsidRDefault="00950AFF" w:rsidP="003372BF">
            <w:pPr>
              <w:pStyle w:val="Qsanswer"/>
              <w:spacing w:before="40" w:after="0" w:line="240" w:lineRule="exact"/>
              <w:ind w:right="57"/>
              <w:rPr>
                <w:rFonts w:ascii="Verdana" w:hAnsi="Verdana"/>
              </w:rPr>
            </w:pPr>
            <w:r w:rsidRPr="001345F4">
              <w:rPr>
                <w:rFonts w:ascii="Verdana" w:hAnsi="Verdana"/>
                <w:color w:val="auto"/>
              </w:rPr>
              <w:fldChar w:fldCharType="begin">
                <w:ffData>
                  <w:name w:val="Text7"/>
                  <w:enabled/>
                  <w:calcOnExit w:val="0"/>
                  <w:textInput/>
                </w:ffData>
              </w:fldChar>
            </w:r>
            <w:r w:rsidRPr="001345F4">
              <w:rPr>
                <w:rFonts w:ascii="Verdana" w:hAnsi="Verdana"/>
                <w:color w:val="auto"/>
              </w:rPr>
              <w:instrText xml:space="preserve"> FORMTEXT </w:instrText>
            </w:r>
            <w:r w:rsidRPr="001345F4">
              <w:rPr>
                <w:rFonts w:ascii="Verdana" w:hAnsi="Verdana"/>
                <w:color w:val="auto"/>
              </w:rPr>
            </w:r>
            <w:r w:rsidRPr="001345F4">
              <w:rPr>
                <w:rFonts w:ascii="Verdana" w:hAnsi="Verdana"/>
                <w:color w:val="auto"/>
              </w:rPr>
              <w:fldChar w:fldCharType="separate"/>
            </w:r>
            <w:r w:rsidRPr="001345F4">
              <w:rPr>
                <w:rFonts w:ascii="Verdana" w:hAnsi="Verdana"/>
                <w:noProof/>
                <w:color w:val="auto"/>
              </w:rPr>
              <w:t> </w:t>
            </w:r>
            <w:r w:rsidRPr="001345F4">
              <w:rPr>
                <w:rFonts w:ascii="Verdana" w:hAnsi="Verdana"/>
                <w:noProof/>
                <w:color w:val="auto"/>
              </w:rPr>
              <w:t> </w:t>
            </w:r>
            <w:r w:rsidRPr="001345F4">
              <w:rPr>
                <w:rFonts w:ascii="Verdana" w:hAnsi="Verdana"/>
                <w:noProof/>
                <w:color w:val="auto"/>
              </w:rPr>
              <w:t> </w:t>
            </w:r>
            <w:r w:rsidRPr="001345F4">
              <w:rPr>
                <w:rFonts w:ascii="Verdana" w:hAnsi="Verdana"/>
                <w:noProof/>
                <w:color w:val="auto"/>
              </w:rPr>
              <w:t> </w:t>
            </w:r>
            <w:r w:rsidRPr="001345F4">
              <w:rPr>
                <w:rFonts w:ascii="Verdana" w:hAnsi="Verdana"/>
                <w:noProof/>
                <w:color w:val="auto"/>
              </w:rPr>
              <w:t> </w:t>
            </w:r>
            <w:r w:rsidRPr="001345F4">
              <w:rPr>
                <w:rFonts w:ascii="Verdana" w:hAnsi="Verdana"/>
                <w:color w:val="auto"/>
              </w:rPr>
              <w:fldChar w:fldCharType="end"/>
            </w:r>
          </w:p>
        </w:tc>
      </w:tr>
    </w:tbl>
    <w:p w14:paraId="0166582E" w14:textId="77777777" w:rsidR="00950AFF" w:rsidRPr="003E30E1" w:rsidRDefault="00950AFF" w:rsidP="00950AFF">
      <w:pPr>
        <w:pStyle w:val="Qsheading1"/>
        <w:rPr>
          <w:rFonts w:ascii="Verdana" w:hAnsi="Verdana"/>
          <w:szCs w:val="22"/>
        </w:rPr>
      </w:pPr>
      <w:r w:rsidRPr="003E30E1">
        <w:rPr>
          <w:rFonts w:ascii="Verdana" w:hAnsi="Verdana"/>
          <w:szCs w:val="22"/>
        </w:rPr>
        <w:t xml:space="preserve">Records </w:t>
      </w:r>
      <w:r w:rsidR="00F81668" w:rsidRPr="003E30E1">
        <w:rPr>
          <w:rFonts w:ascii="Verdana" w:hAnsi="Verdana"/>
          <w:szCs w:val="22"/>
        </w:rPr>
        <w:t>m</w:t>
      </w:r>
      <w:r w:rsidRPr="003E30E1">
        <w:rPr>
          <w:rFonts w:ascii="Verdana" w:hAnsi="Verdana"/>
          <w:szCs w:val="22"/>
        </w:rPr>
        <w:t xml:space="preserve">anagement </w:t>
      </w:r>
    </w:p>
    <w:p w14:paraId="4E51877F" w14:textId="77777777" w:rsidR="00950AFF" w:rsidRPr="00BB73CD" w:rsidRDefault="00950AFF" w:rsidP="00950AFF">
      <w:pPr>
        <w:pStyle w:val="Question"/>
        <w:keepNext/>
        <w:rPr>
          <w:rFonts w:ascii="Verdana" w:hAnsi="Verdana"/>
          <w:b/>
        </w:rPr>
      </w:pPr>
      <w:r>
        <w:rPr>
          <w:rFonts w:ascii="Verdana" w:hAnsi="Verdana"/>
          <w:b/>
        </w:rPr>
        <w:t>6.</w:t>
      </w:r>
      <w:r w:rsidR="002B6BBA">
        <w:rPr>
          <w:rFonts w:ascii="Verdana" w:hAnsi="Verdana"/>
          <w:b/>
        </w:rPr>
        <w:t>30</w:t>
      </w:r>
      <w:r w:rsidRPr="00BB73CD">
        <w:rPr>
          <w:rFonts w:ascii="Verdana" w:hAnsi="Verdana"/>
          <w:b/>
        </w:rPr>
        <w:tab/>
        <w:t xml:space="preserve">You must provide a brief description of the </w:t>
      </w:r>
      <w:r>
        <w:rPr>
          <w:rFonts w:ascii="Verdana" w:hAnsi="Verdana"/>
          <w:b/>
        </w:rPr>
        <w:t xml:space="preserve">records management policies and procedures </w:t>
      </w:r>
      <w:r w:rsidR="00F81668">
        <w:rPr>
          <w:rFonts w:ascii="Verdana" w:hAnsi="Verdana"/>
          <w:b/>
        </w:rPr>
        <w:t xml:space="preserve">the applicant firm will </w:t>
      </w:r>
      <w:r>
        <w:rPr>
          <w:rFonts w:ascii="Verdana" w:hAnsi="Verdana"/>
          <w:b/>
        </w:rPr>
        <w:t>have in place</w:t>
      </w:r>
      <w:r w:rsidR="00F81668">
        <w:rPr>
          <w:rFonts w:ascii="Verdana" w:hAnsi="Verdana"/>
          <w:b/>
        </w:rPr>
        <w:t>,</w:t>
      </w:r>
      <w:r>
        <w:rPr>
          <w:rFonts w:ascii="Verdana" w:hAnsi="Verdana"/>
          <w:b/>
        </w:rPr>
        <w:t xml:space="preserve"> including record retention policies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50AFF" w:rsidRPr="00BB73CD" w14:paraId="173A42B6" w14:textId="77777777" w:rsidTr="003372BF">
        <w:trPr>
          <w:trHeight w:val="1588"/>
        </w:trPr>
        <w:tc>
          <w:tcPr>
            <w:tcW w:w="7088" w:type="dxa"/>
          </w:tcPr>
          <w:p w14:paraId="28C7E21D" w14:textId="77777777" w:rsidR="00950AFF" w:rsidRPr="00BB73CD" w:rsidRDefault="00950AFF" w:rsidP="003372BF">
            <w:pPr>
              <w:pStyle w:val="Qsanswer"/>
              <w:spacing w:before="40" w:after="0" w:line="240" w:lineRule="exact"/>
              <w:ind w:right="57"/>
              <w:rPr>
                <w:rFonts w:ascii="Verdana" w:hAnsi="Verdana"/>
                <w:color w:val="auto"/>
              </w:rPr>
            </w:pPr>
            <w:r w:rsidRPr="001345F4">
              <w:rPr>
                <w:rFonts w:ascii="Verdana" w:hAnsi="Verdana"/>
                <w:color w:val="auto"/>
              </w:rPr>
              <w:fldChar w:fldCharType="begin">
                <w:ffData>
                  <w:name w:val="Text7"/>
                  <w:enabled/>
                  <w:calcOnExit w:val="0"/>
                  <w:textInput/>
                </w:ffData>
              </w:fldChar>
            </w:r>
            <w:r w:rsidRPr="001345F4">
              <w:rPr>
                <w:rFonts w:ascii="Verdana" w:hAnsi="Verdana"/>
                <w:color w:val="auto"/>
              </w:rPr>
              <w:instrText xml:space="preserve"> FORMTEXT </w:instrText>
            </w:r>
            <w:r w:rsidRPr="001345F4">
              <w:rPr>
                <w:rFonts w:ascii="Verdana" w:hAnsi="Verdana"/>
                <w:color w:val="auto"/>
              </w:rPr>
            </w:r>
            <w:r w:rsidRPr="001345F4">
              <w:rPr>
                <w:rFonts w:ascii="Verdana" w:hAnsi="Verdana"/>
                <w:color w:val="auto"/>
              </w:rPr>
              <w:fldChar w:fldCharType="separate"/>
            </w:r>
            <w:r w:rsidRPr="001345F4">
              <w:rPr>
                <w:rFonts w:ascii="Verdana" w:hAnsi="Verdana"/>
                <w:noProof/>
                <w:color w:val="auto"/>
              </w:rPr>
              <w:t> </w:t>
            </w:r>
            <w:r w:rsidRPr="001345F4">
              <w:rPr>
                <w:rFonts w:ascii="Verdana" w:hAnsi="Verdana"/>
                <w:noProof/>
                <w:color w:val="auto"/>
              </w:rPr>
              <w:t> </w:t>
            </w:r>
            <w:r w:rsidRPr="001345F4">
              <w:rPr>
                <w:rFonts w:ascii="Verdana" w:hAnsi="Verdana"/>
                <w:noProof/>
                <w:color w:val="auto"/>
              </w:rPr>
              <w:t> </w:t>
            </w:r>
            <w:r w:rsidRPr="001345F4">
              <w:rPr>
                <w:rFonts w:ascii="Verdana" w:hAnsi="Verdana"/>
                <w:noProof/>
                <w:color w:val="auto"/>
              </w:rPr>
              <w:t> </w:t>
            </w:r>
            <w:r w:rsidRPr="001345F4">
              <w:rPr>
                <w:rFonts w:ascii="Verdana" w:hAnsi="Verdana"/>
                <w:noProof/>
                <w:color w:val="auto"/>
              </w:rPr>
              <w:t> </w:t>
            </w:r>
            <w:r w:rsidRPr="001345F4">
              <w:rPr>
                <w:rFonts w:ascii="Verdana" w:hAnsi="Verdana"/>
                <w:color w:val="auto"/>
              </w:rPr>
              <w:fldChar w:fldCharType="end"/>
            </w:r>
          </w:p>
        </w:tc>
      </w:tr>
    </w:tbl>
    <w:p w14:paraId="311E013B" w14:textId="77777777" w:rsidR="00950AFF" w:rsidRPr="003E30E1" w:rsidRDefault="00950AFF" w:rsidP="00950AFF">
      <w:pPr>
        <w:pStyle w:val="Qsheading1"/>
        <w:rPr>
          <w:rFonts w:ascii="Verdana" w:hAnsi="Verdana"/>
          <w:szCs w:val="22"/>
        </w:rPr>
      </w:pPr>
      <w:r w:rsidRPr="003E30E1">
        <w:rPr>
          <w:rFonts w:ascii="Verdana" w:hAnsi="Verdana"/>
          <w:szCs w:val="22"/>
        </w:rPr>
        <w:t xml:space="preserve">Manual of </w:t>
      </w:r>
      <w:r w:rsidR="00F81668" w:rsidRPr="003E30E1">
        <w:rPr>
          <w:rFonts w:ascii="Verdana" w:hAnsi="Verdana"/>
          <w:szCs w:val="22"/>
        </w:rPr>
        <w:t>p</w:t>
      </w:r>
      <w:r w:rsidRPr="003E30E1">
        <w:rPr>
          <w:rFonts w:ascii="Verdana" w:hAnsi="Verdana"/>
          <w:szCs w:val="22"/>
        </w:rPr>
        <w:t>rocedures</w:t>
      </w:r>
    </w:p>
    <w:p w14:paraId="6722085A" w14:textId="77777777" w:rsidR="00950AFF" w:rsidRPr="00BB73CD" w:rsidRDefault="00950AFF" w:rsidP="00950AFF">
      <w:pPr>
        <w:pStyle w:val="Question"/>
        <w:keepNext/>
        <w:rPr>
          <w:rFonts w:ascii="Verdana" w:hAnsi="Verdana"/>
          <w:b/>
        </w:rPr>
      </w:pPr>
      <w:r>
        <w:rPr>
          <w:rFonts w:ascii="Verdana" w:hAnsi="Verdana"/>
          <w:b/>
        </w:rPr>
        <w:t>6.</w:t>
      </w:r>
      <w:r w:rsidR="00807E80">
        <w:rPr>
          <w:rFonts w:ascii="Verdana" w:hAnsi="Verdana"/>
          <w:b/>
        </w:rPr>
        <w:t>3</w:t>
      </w:r>
      <w:r w:rsidR="002B6BBA">
        <w:rPr>
          <w:rFonts w:ascii="Verdana" w:hAnsi="Verdana"/>
          <w:b/>
        </w:rPr>
        <w:t>1</w:t>
      </w:r>
      <w:r w:rsidRPr="00BB73CD">
        <w:rPr>
          <w:rFonts w:ascii="Verdana" w:hAnsi="Verdana"/>
          <w:b/>
        </w:rPr>
        <w:tab/>
        <w:t xml:space="preserve">You must provide a brief description of the </w:t>
      </w:r>
      <w:r>
        <w:rPr>
          <w:rFonts w:ascii="Verdana" w:hAnsi="Verdana"/>
          <w:b/>
        </w:rPr>
        <w:t xml:space="preserve">manual of procedures </w:t>
      </w:r>
      <w:r w:rsidR="00F81668">
        <w:rPr>
          <w:rFonts w:ascii="Verdana" w:hAnsi="Verdana"/>
          <w:b/>
        </w:rPr>
        <w:t xml:space="preserve">the applicant firm will </w:t>
      </w:r>
      <w:r>
        <w:rPr>
          <w:rFonts w:ascii="Verdana" w:hAnsi="Verdana"/>
          <w:b/>
        </w:rPr>
        <w:t xml:space="preserve">have in place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50AFF" w:rsidRPr="00BB73CD" w14:paraId="709AC278" w14:textId="77777777" w:rsidTr="003372BF">
        <w:trPr>
          <w:trHeight w:val="1588"/>
        </w:trPr>
        <w:tc>
          <w:tcPr>
            <w:tcW w:w="7088" w:type="dxa"/>
          </w:tcPr>
          <w:p w14:paraId="1FA74F52" w14:textId="77777777" w:rsidR="00950AFF" w:rsidRPr="00BB73CD" w:rsidRDefault="00950AFF" w:rsidP="003372BF">
            <w:pPr>
              <w:pStyle w:val="Qsanswer"/>
              <w:spacing w:before="40" w:after="0" w:line="240" w:lineRule="exact"/>
              <w:ind w:right="57"/>
              <w:rPr>
                <w:rFonts w:ascii="Verdana" w:hAnsi="Verdana"/>
                <w:color w:val="auto"/>
              </w:rPr>
            </w:pPr>
            <w:r w:rsidRPr="00BB73CD">
              <w:rPr>
                <w:rFonts w:ascii="Verdana" w:hAnsi="Verdana"/>
                <w:color w:val="auto"/>
              </w:rPr>
              <w:fldChar w:fldCharType="begin">
                <w:ffData>
                  <w:name w:val="Text7"/>
                  <w:enabled/>
                  <w:calcOnExit w:val="0"/>
                  <w:textInput/>
                </w:ffData>
              </w:fldChar>
            </w:r>
            <w:r w:rsidRPr="00BB73CD">
              <w:rPr>
                <w:rFonts w:ascii="Verdana" w:hAnsi="Verdana"/>
                <w:color w:val="auto"/>
              </w:rPr>
              <w:instrText xml:space="preserve"> FORMTEXT </w:instrText>
            </w:r>
            <w:r w:rsidRPr="00BB73CD">
              <w:rPr>
                <w:rFonts w:ascii="Verdana" w:hAnsi="Verdana"/>
                <w:color w:val="auto"/>
              </w:rPr>
            </w:r>
            <w:r w:rsidRPr="00BB73CD">
              <w:rPr>
                <w:rFonts w:ascii="Verdana" w:hAnsi="Verdana"/>
                <w:color w:val="auto"/>
              </w:rPr>
              <w:fldChar w:fldCharType="separate"/>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noProof/>
                <w:color w:val="auto"/>
              </w:rPr>
              <w:t> </w:t>
            </w:r>
            <w:r w:rsidRPr="00BB73CD">
              <w:rPr>
                <w:rFonts w:ascii="Verdana" w:hAnsi="Verdana"/>
                <w:color w:val="auto"/>
              </w:rPr>
              <w:fldChar w:fldCharType="end"/>
            </w:r>
          </w:p>
        </w:tc>
      </w:tr>
    </w:tbl>
    <w:p w14:paraId="4DCD62FA" w14:textId="77777777" w:rsidR="00E26E84" w:rsidRDefault="00E26E84" w:rsidP="00950AFF">
      <w:pPr>
        <w:pStyle w:val="Qsheading1"/>
        <w:rPr>
          <w:rFonts w:ascii="Verdana" w:hAnsi="Verdana"/>
          <w:szCs w:val="22"/>
        </w:rPr>
      </w:pPr>
    </w:p>
    <w:p w14:paraId="49E92711" w14:textId="77777777" w:rsidR="00E26E84" w:rsidRDefault="00E26E84">
      <w:pPr>
        <w:spacing w:before="0" w:line="240" w:lineRule="auto"/>
        <w:rPr>
          <w:rFonts w:ascii="Verdana" w:hAnsi="Verdana"/>
          <w:b/>
          <w:sz w:val="22"/>
          <w:szCs w:val="22"/>
        </w:rPr>
      </w:pPr>
      <w:r>
        <w:rPr>
          <w:rFonts w:ascii="Verdana" w:hAnsi="Verdana"/>
          <w:szCs w:val="22"/>
        </w:rPr>
        <w:br w:type="page"/>
      </w:r>
    </w:p>
    <w:p w14:paraId="6A6255C0" w14:textId="5B5AEAA8" w:rsidR="00950AFF" w:rsidRPr="003E30E1" w:rsidRDefault="00950AFF" w:rsidP="00950AFF">
      <w:pPr>
        <w:pStyle w:val="Qsheading1"/>
        <w:rPr>
          <w:rFonts w:ascii="Verdana" w:hAnsi="Verdana"/>
          <w:szCs w:val="22"/>
        </w:rPr>
      </w:pPr>
      <w:r w:rsidRPr="003E30E1">
        <w:rPr>
          <w:rFonts w:ascii="Verdana" w:hAnsi="Verdana"/>
          <w:szCs w:val="22"/>
        </w:rPr>
        <w:lastRenderedPageBreak/>
        <w:t xml:space="preserve">Regulatory returns – </w:t>
      </w:r>
      <w:r w:rsidR="00C8557F">
        <w:rPr>
          <w:rFonts w:ascii="Verdana" w:hAnsi="Verdana"/>
          <w:szCs w:val="22"/>
        </w:rPr>
        <w:t>RegData</w:t>
      </w:r>
    </w:p>
    <w:p w14:paraId="42B24D18" w14:textId="56E6BB86" w:rsidR="00C8557F" w:rsidRDefault="00950AFF" w:rsidP="00C8557F">
      <w:pPr>
        <w:spacing w:before="0" w:line="240" w:lineRule="auto"/>
        <w:rPr>
          <w:rFonts w:ascii="Verdana" w:hAnsi="Verdana" w:cs="Arial"/>
          <w:sz w:val="18"/>
          <w:szCs w:val="18"/>
        </w:rPr>
      </w:pPr>
      <w:r w:rsidRPr="00D07F72">
        <w:rPr>
          <w:rFonts w:ascii="Verdana" w:hAnsi="Verdana" w:cs="Arial"/>
          <w:sz w:val="18"/>
          <w:szCs w:val="18"/>
        </w:rPr>
        <w:t xml:space="preserve">All regulated firms </w:t>
      </w:r>
      <w:proofErr w:type="gramStart"/>
      <w:r w:rsidRPr="00D07F72">
        <w:rPr>
          <w:rFonts w:ascii="Verdana" w:hAnsi="Verdana" w:cs="Arial"/>
          <w:sz w:val="18"/>
          <w:szCs w:val="18"/>
        </w:rPr>
        <w:t>have to</w:t>
      </w:r>
      <w:proofErr w:type="gramEnd"/>
      <w:r w:rsidRPr="00D07F72">
        <w:rPr>
          <w:rFonts w:ascii="Verdana" w:hAnsi="Verdana" w:cs="Arial"/>
          <w:sz w:val="18"/>
          <w:szCs w:val="18"/>
        </w:rPr>
        <w:t xml:space="preserve"> supply regular regulatory returns. </w:t>
      </w:r>
      <w:r w:rsidR="00C8557F">
        <w:rPr>
          <w:rFonts w:ascii="Verdana" w:hAnsi="Verdana" w:cs="Arial"/>
          <w:sz w:val="18"/>
          <w:szCs w:val="18"/>
        </w:rPr>
        <w:t xml:space="preserve">RegData </w:t>
      </w:r>
      <w:r w:rsidRPr="00D07F72">
        <w:rPr>
          <w:rFonts w:ascii="Verdana" w:hAnsi="Verdana" w:cs="Arial"/>
          <w:sz w:val="18"/>
          <w:szCs w:val="18"/>
        </w:rPr>
        <w:t>is the mandatory reporting tool that</w:t>
      </w:r>
      <w:r w:rsidR="00D435FE" w:rsidRPr="00D07F72">
        <w:rPr>
          <w:rFonts w:ascii="Verdana" w:hAnsi="Verdana" w:cs="Arial"/>
          <w:sz w:val="18"/>
          <w:szCs w:val="18"/>
        </w:rPr>
        <w:t xml:space="preserve"> the applicant firm </w:t>
      </w:r>
      <w:r w:rsidRPr="00D07F72">
        <w:rPr>
          <w:rFonts w:ascii="Verdana" w:hAnsi="Verdana" w:cs="Arial"/>
          <w:sz w:val="18"/>
          <w:szCs w:val="18"/>
        </w:rPr>
        <w:t xml:space="preserve">must use when completing and submitting </w:t>
      </w:r>
      <w:proofErr w:type="gramStart"/>
      <w:r w:rsidRPr="00D07F72">
        <w:rPr>
          <w:rFonts w:ascii="Verdana" w:hAnsi="Verdana" w:cs="Arial"/>
          <w:sz w:val="18"/>
          <w:szCs w:val="18"/>
        </w:rPr>
        <w:t>the majority of</w:t>
      </w:r>
      <w:proofErr w:type="gramEnd"/>
      <w:r w:rsidRPr="00D07F72">
        <w:rPr>
          <w:rFonts w:ascii="Verdana" w:hAnsi="Verdana" w:cs="Arial"/>
          <w:sz w:val="18"/>
          <w:szCs w:val="18"/>
        </w:rPr>
        <w:t xml:space="preserve"> these regulatory returns. To complete </w:t>
      </w:r>
      <w:r w:rsidR="00B45727" w:rsidRPr="00D07F72">
        <w:rPr>
          <w:rFonts w:ascii="Verdana" w:hAnsi="Verdana" w:cs="Arial"/>
          <w:sz w:val="18"/>
          <w:szCs w:val="18"/>
        </w:rPr>
        <w:t xml:space="preserve">the </w:t>
      </w:r>
      <w:r w:rsidRPr="00D07F72">
        <w:rPr>
          <w:rFonts w:ascii="Verdana" w:hAnsi="Verdana" w:cs="Arial"/>
          <w:sz w:val="18"/>
          <w:szCs w:val="18"/>
        </w:rPr>
        <w:t xml:space="preserve">returns </w:t>
      </w:r>
      <w:r w:rsidR="00B45727" w:rsidRPr="00D07F72">
        <w:rPr>
          <w:rFonts w:ascii="Verdana" w:hAnsi="Verdana" w:cs="Arial"/>
          <w:sz w:val="18"/>
          <w:szCs w:val="18"/>
        </w:rPr>
        <w:t xml:space="preserve">the applicant firm </w:t>
      </w:r>
      <w:r w:rsidRPr="00D07F72">
        <w:rPr>
          <w:rFonts w:ascii="Verdana" w:hAnsi="Verdana" w:cs="Arial"/>
          <w:sz w:val="18"/>
          <w:szCs w:val="18"/>
        </w:rPr>
        <w:t xml:space="preserve">must have access to a computer with an internet connection. </w:t>
      </w:r>
      <w:r w:rsidR="00C8557F">
        <w:rPr>
          <w:rFonts w:ascii="Verdana" w:hAnsi="Verdana" w:cs="Arial"/>
          <w:sz w:val="18"/>
          <w:szCs w:val="18"/>
        </w:rPr>
        <w:t xml:space="preserve">Read more about </w:t>
      </w:r>
      <w:hyperlink r:id="rId37" w:history="1">
        <w:r w:rsidR="00C8557F" w:rsidRPr="00A122F0">
          <w:rPr>
            <w:rStyle w:val="Hyperlink"/>
            <w:rFonts w:ascii="Verdana" w:hAnsi="Verdana" w:cs="Arial"/>
            <w:sz w:val="18"/>
            <w:szCs w:val="18"/>
          </w:rPr>
          <w:t>RegData</w:t>
        </w:r>
      </w:hyperlink>
      <w:r w:rsidR="00C8557F">
        <w:rPr>
          <w:rFonts w:ascii="Verdana" w:hAnsi="Verdana" w:cs="Arial"/>
          <w:sz w:val="18"/>
          <w:szCs w:val="18"/>
        </w:rPr>
        <w:t xml:space="preserve">. </w:t>
      </w:r>
    </w:p>
    <w:p w14:paraId="4D4473CD" w14:textId="77777777" w:rsidR="00C8557F" w:rsidRDefault="00C8557F" w:rsidP="00C8557F">
      <w:pPr>
        <w:spacing w:before="0" w:line="240" w:lineRule="auto"/>
        <w:rPr>
          <w:rFonts w:ascii="Verdana" w:hAnsi="Verdana" w:cs="Arial"/>
          <w:sz w:val="18"/>
          <w:szCs w:val="18"/>
        </w:rPr>
      </w:pPr>
    </w:p>
    <w:p w14:paraId="35474AB2" w14:textId="5A02DE5A" w:rsidR="00950AFF" w:rsidRPr="00D07F72" w:rsidRDefault="00950AFF" w:rsidP="00950AFF">
      <w:pPr>
        <w:pStyle w:val="Question"/>
        <w:keepNext/>
        <w:rPr>
          <w:rFonts w:ascii="Verdana" w:hAnsi="Verdana"/>
          <w:b/>
        </w:rPr>
      </w:pPr>
      <w:r w:rsidRPr="00D07F72">
        <w:rPr>
          <w:rFonts w:ascii="Verdana" w:hAnsi="Verdana"/>
          <w:b/>
        </w:rPr>
        <w:tab/>
      </w:r>
      <w:r w:rsidR="001D685E" w:rsidRPr="00D07F72">
        <w:rPr>
          <w:rFonts w:ascii="Verdana" w:hAnsi="Verdana"/>
          <w:b/>
        </w:rPr>
        <w:t>6.3</w:t>
      </w:r>
      <w:r w:rsidR="007974E1">
        <w:rPr>
          <w:rFonts w:ascii="Verdana" w:hAnsi="Verdana"/>
          <w:b/>
        </w:rPr>
        <w:t>2</w:t>
      </w:r>
      <w:r w:rsidRPr="00D07F72">
        <w:rPr>
          <w:rFonts w:ascii="Verdana" w:hAnsi="Verdana"/>
          <w:b/>
        </w:rPr>
        <w:tab/>
        <w:t xml:space="preserve">You must confirm that the applicant firm </w:t>
      </w:r>
      <w:proofErr w:type="gramStart"/>
      <w:r w:rsidRPr="00D07F72">
        <w:rPr>
          <w:rFonts w:ascii="Verdana" w:hAnsi="Verdana"/>
          <w:b/>
        </w:rPr>
        <w:t>has the ability to</w:t>
      </w:r>
      <w:proofErr w:type="gramEnd"/>
      <w:r w:rsidRPr="00D07F72">
        <w:rPr>
          <w:rFonts w:ascii="Verdana" w:hAnsi="Verdana"/>
          <w:b/>
        </w:rPr>
        <w:t xml:space="preserve"> complete its regulatory returns via </w:t>
      </w:r>
      <w:r w:rsidR="00C8557F">
        <w:rPr>
          <w:rFonts w:ascii="Verdana" w:hAnsi="Verdana"/>
          <w:b/>
        </w:rPr>
        <w:t>RegData</w:t>
      </w:r>
    </w:p>
    <w:p w14:paraId="0B0964C3" w14:textId="77777777" w:rsidR="00950AFF" w:rsidRPr="00D07F72" w:rsidRDefault="00950AFF" w:rsidP="00950AFF">
      <w:pPr>
        <w:pStyle w:val="Qsyesno"/>
        <w:rPr>
          <w:rFonts w:ascii="Verdana" w:hAnsi="Verdana" w:cs="Arial"/>
          <w:szCs w:val="18"/>
        </w:rPr>
      </w:pPr>
      <w:r w:rsidRPr="00D07F72">
        <w:rPr>
          <w:rFonts w:ascii="Verdana" w:hAnsi="Verdana"/>
        </w:rPr>
        <w:fldChar w:fldCharType="begin">
          <w:ffData>
            <w:name w:val="Check53"/>
            <w:enabled/>
            <w:calcOnExit w:val="0"/>
            <w:checkBox>
              <w:sizeAuto/>
              <w:default w:val="0"/>
            </w:checkBox>
          </w:ffData>
        </w:fldChar>
      </w:r>
      <w:r w:rsidRPr="00D07F72">
        <w:rPr>
          <w:rFonts w:ascii="Verdana" w:hAnsi="Verdana"/>
        </w:rPr>
        <w:instrText xml:space="preserve"> FORMCHECKBOX </w:instrText>
      </w:r>
      <w:r w:rsidRPr="00D07F72">
        <w:rPr>
          <w:rFonts w:ascii="Verdana" w:hAnsi="Verdana"/>
        </w:rPr>
      </w:r>
      <w:r w:rsidRPr="00D07F72">
        <w:rPr>
          <w:rFonts w:ascii="Verdana" w:hAnsi="Verdana"/>
        </w:rPr>
        <w:fldChar w:fldCharType="separate"/>
      </w:r>
      <w:r w:rsidRPr="00D07F72">
        <w:rPr>
          <w:rFonts w:ascii="Verdana" w:hAnsi="Verdana"/>
        </w:rPr>
        <w:fldChar w:fldCharType="end"/>
      </w:r>
      <w:r w:rsidRPr="00D07F72">
        <w:rPr>
          <w:rFonts w:ascii="Verdana" w:hAnsi="Verdana"/>
        </w:rPr>
        <w:t xml:space="preserve"> </w:t>
      </w:r>
      <w:r w:rsidRPr="00D07F72">
        <w:rPr>
          <w:rFonts w:ascii="Verdana" w:hAnsi="Verdana" w:cs="Arial"/>
          <w:szCs w:val="18"/>
        </w:rPr>
        <w:t>Yes</w:t>
      </w:r>
    </w:p>
    <w:p w14:paraId="026B3501" w14:textId="23B9EDB9" w:rsidR="00950AFF" w:rsidRPr="00D07F72" w:rsidRDefault="00950AFF" w:rsidP="00950AFF">
      <w:pPr>
        <w:pStyle w:val="Question"/>
        <w:keepNext/>
        <w:rPr>
          <w:rFonts w:ascii="Verdana" w:hAnsi="Verdana"/>
          <w:b/>
        </w:rPr>
      </w:pPr>
      <w:r w:rsidRPr="00D07F72">
        <w:rPr>
          <w:rFonts w:ascii="Verdana" w:hAnsi="Verdana"/>
          <w:b/>
        </w:rPr>
        <w:tab/>
        <w:t>6.</w:t>
      </w:r>
      <w:r w:rsidR="001D685E" w:rsidRPr="00D07F72">
        <w:rPr>
          <w:rFonts w:ascii="Verdana" w:hAnsi="Verdana"/>
          <w:b/>
        </w:rPr>
        <w:t>3</w:t>
      </w:r>
      <w:r w:rsidR="00CF2C02">
        <w:rPr>
          <w:rFonts w:ascii="Verdana" w:hAnsi="Verdana"/>
          <w:b/>
        </w:rPr>
        <w:t>3</w:t>
      </w:r>
      <w:r w:rsidRPr="00D07F72">
        <w:rPr>
          <w:rFonts w:ascii="Verdana" w:hAnsi="Verdana"/>
          <w:b/>
        </w:rPr>
        <w:tab/>
        <w:t>Do</w:t>
      </w:r>
      <w:r w:rsidR="00F933DC" w:rsidRPr="00D07F72">
        <w:rPr>
          <w:rFonts w:ascii="Verdana" w:hAnsi="Verdana"/>
          <w:b/>
        </w:rPr>
        <w:t xml:space="preserve">es the applicant firm </w:t>
      </w:r>
      <w:r w:rsidRPr="00D07F72">
        <w:rPr>
          <w:rFonts w:ascii="Verdana" w:hAnsi="Verdana"/>
          <w:b/>
        </w:rPr>
        <w:t xml:space="preserve">agree to submit to us, at regular and stated intervals, financial information that can be used to help supervise and assess the </w:t>
      </w:r>
      <w:r w:rsidR="00B45727" w:rsidRPr="00D07F72">
        <w:rPr>
          <w:rFonts w:ascii="Verdana" w:hAnsi="Verdana"/>
          <w:b/>
        </w:rPr>
        <w:t xml:space="preserve">applicant </w:t>
      </w:r>
      <w:r w:rsidRPr="00D07F72">
        <w:rPr>
          <w:rFonts w:ascii="Verdana" w:hAnsi="Verdana"/>
          <w:b/>
        </w:rPr>
        <w:t>firm on an ongoing basis as specified in the Handbook?</w:t>
      </w:r>
    </w:p>
    <w:p w14:paraId="65DD28A0" w14:textId="77777777" w:rsidR="00950AFF" w:rsidRPr="00D07F72" w:rsidRDefault="00950AFF" w:rsidP="00950AFF">
      <w:pPr>
        <w:pStyle w:val="Qsyesno"/>
        <w:rPr>
          <w:rFonts w:ascii="Verdana" w:hAnsi="Verdana" w:cs="Arial"/>
          <w:szCs w:val="18"/>
        </w:rPr>
      </w:pPr>
      <w:r w:rsidRPr="00D07F72">
        <w:rPr>
          <w:rFonts w:ascii="Verdana" w:hAnsi="Verdana" w:cs="Arial"/>
          <w:szCs w:val="18"/>
        </w:rPr>
        <w:fldChar w:fldCharType="begin">
          <w:ffData>
            <w:name w:val="Check53"/>
            <w:enabled/>
            <w:calcOnExit w:val="0"/>
            <w:checkBox>
              <w:sizeAuto/>
              <w:default w:val="0"/>
            </w:checkBox>
          </w:ffData>
        </w:fldChar>
      </w:r>
      <w:r w:rsidRPr="00D07F72">
        <w:rPr>
          <w:rFonts w:ascii="Verdana" w:hAnsi="Verdana" w:cs="Arial"/>
          <w:szCs w:val="18"/>
        </w:rPr>
        <w:instrText xml:space="preserve"> FORMCHECKBOX </w:instrText>
      </w:r>
      <w:r w:rsidRPr="00D07F72">
        <w:rPr>
          <w:rFonts w:ascii="Verdana" w:hAnsi="Verdana" w:cs="Arial"/>
          <w:szCs w:val="18"/>
        </w:rPr>
      </w:r>
      <w:r w:rsidRPr="00D07F72">
        <w:rPr>
          <w:rFonts w:ascii="Verdana" w:hAnsi="Verdana" w:cs="Arial"/>
          <w:szCs w:val="18"/>
        </w:rPr>
        <w:fldChar w:fldCharType="separate"/>
      </w:r>
      <w:r w:rsidRPr="00D07F72">
        <w:rPr>
          <w:rFonts w:ascii="Verdana" w:hAnsi="Verdana" w:cs="Arial"/>
          <w:szCs w:val="18"/>
        </w:rPr>
        <w:fldChar w:fldCharType="end"/>
      </w:r>
      <w:r w:rsidRPr="00D07F72">
        <w:rPr>
          <w:rFonts w:ascii="Verdana" w:hAnsi="Verdana" w:cs="Arial"/>
          <w:szCs w:val="18"/>
        </w:rPr>
        <w:t xml:space="preserve"> Yes</w:t>
      </w:r>
    </w:p>
    <w:p w14:paraId="706C63FB" w14:textId="2EE18EAD" w:rsidR="00950AFF" w:rsidRPr="00D07F72" w:rsidRDefault="00950AFF" w:rsidP="00950AFF">
      <w:pPr>
        <w:pStyle w:val="Question"/>
        <w:keepNext/>
        <w:rPr>
          <w:rFonts w:ascii="Verdana" w:hAnsi="Verdana"/>
          <w:b/>
        </w:rPr>
      </w:pPr>
      <w:r w:rsidRPr="00D07F72">
        <w:rPr>
          <w:rFonts w:ascii="Verdana" w:hAnsi="Verdana"/>
          <w:b/>
        </w:rPr>
        <w:tab/>
        <w:t>6.</w:t>
      </w:r>
      <w:r w:rsidR="00807E80" w:rsidRPr="00D07F72">
        <w:rPr>
          <w:rFonts w:ascii="Verdana" w:hAnsi="Verdana"/>
          <w:b/>
        </w:rPr>
        <w:t>3</w:t>
      </w:r>
      <w:r w:rsidR="00CF2C02">
        <w:rPr>
          <w:rFonts w:ascii="Verdana" w:hAnsi="Verdana"/>
          <w:b/>
        </w:rPr>
        <w:t>4</w:t>
      </w:r>
      <w:r w:rsidRPr="00D07F72">
        <w:rPr>
          <w:rFonts w:ascii="Verdana" w:hAnsi="Verdana"/>
          <w:b/>
        </w:rPr>
        <w:tab/>
        <w:t>Do</w:t>
      </w:r>
      <w:r w:rsidR="00F933DC" w:rsidRPr="00D07F72">
        <w:rPr>
          <w:rFonts w:ascii="Verdana" w:hAnsi="Verdana"/>
          <w:b/>
        </w:rPr>
        <w:t xml:space="preserve">es the applicant firm </w:t>
      </w:r>
      <w:r w:rsidRPr="00D07F72">
        <w:rPr>
          <w:rFonts w:ascii="Verdana" w:hAnsi="Verdana"/>
          <w:b/>
        </w:rPr>
        <w:t xml:space="preserve">agree to submit this information using </w:t>
      </w:r>
      <w:r w:rsidR="00C8557F">
        <w:rPr>
          <w:rFonts w:ascii="Verdana" w:hAnsi="Verdana"/>
          <w:b/>
        </w:rPr>
        <w:t xml:space="preserve">RegData </w:t>
      </w:r>
      <w:r w:rsidRPr="00D07F72">
        <w:rPr>
          <w:rFonts w:ascii="Verdana" w:hAnsi="Verdana"/>
          <w:b/>
        </w:rPr>
        <w:t>in a timely manner?</w:t>
      </w:r>
    </w:p>
    <w:p w14:paraId="09448D92" w14:textId="77777777" w:rsidR="00950AFF" w:rsidRPr="00D07F72" w:rsidRDefault="00950AFF" w:rsidP="00950AFF">
      <w:pPr>
        <w:pStyle w:val="Qsyesno"/>
        <w:rPr>
          <w:rFonts w:ascii="Verdana" w:hAnsi="Verdana" w:cs="Arial"/>
          <w:szCs w:val="18"/>
        </w:rPr>
      </w:pPr>
      <w:r w:rsidRPr="00D07F72">
        <w:rPr>
          <w:rFonts w:ascii="Verdana" w:hAnsi="Verdana" w:cs="Arial"/>
          <w:szCs w:val="18"/>
        </w:rPr>
        <w:fldChar w:fldCharType="begin">
          <w:ffData>
            <w:name w:val="Check53"/>
            <w:enabled/>
            <w:calcOnExit w:val="0"/>
            <w:checkBox>
              <w:sizeAuto/>
              <w:default w:val="0"/>
            </w:checkBox>
          </w:ffData>
        </w:fldChar>
      </w:r>
      <w:r w:rsidRPr="00D07F72">
        <w:rPr>
          <w:rFonts w:ascii="Verdana" w:hAnsi="Verdana" w:cs="Arial"/>
          <w:szCs w:val="18"/>
        </w:rPr>
        <w:instrText xml:space="preserve"> FORMCHECKBOX </w:instrText>
      </w:r>
      <w:r w:rsidRPr="00D07F72">
        <w:rPr>
          <w:rFonts w:ascii="Verdana" w:hAnsi="Verdana" w:cs="Arial"/>
          <w:szCs w:val="18"/>
        </w:rPr>
      </w:r>
      <w:r w:rsidRPr="00D07F72">
        <w:rPr>
          <w:rFonts w:ascii="Verdana" w:hAnsi="Verdana" w:cs="Arial"/>
          <w:szCs w:val="18"/>
        </w:rPr>
        <w:fldChar w:fldCharType="separate"/>
      </w:r>
      <w:r w:rsidRPr="00D07F72">
        <w:rPr>
          <w:rFonts w:ascii="Verdana" w:hAnsi="Verdana" w:cs="Arial"/>
          <w:szCs w:val="18"/>
        </w:rPr>
        <w:fldChar w:fldCharType="end"/>
      </w:r>
      <w:r w:rsidRPr="00D07F72">
        <w:rPr>
          <w:rFonts w:ascii="Verdana" w:hAnsi="Verdana" w:cs="Arial"/>
          <w:szCs w:val="18"/>
        </w:rPr>
        <w:t xml:space="preserve"> Yes</w:t>
      </w:r>
    </w:p>
    <w:p w14:paraId="25F7D768" w14:textId="77777777" w:rsidR="00950AFF" w:rsidRDefault="00950AFF" w:rsidP="00950AFF">
      <w:pPr>
        <w:rPr>
          <w:rFonts w:ascii="ArialMT" w:hAnsi="ArialMT" w:cs="ArialMT"/>
        </w:rPr>
      </w:pPr>
    </w:p>
    <w:sectPr w:rsidR="00950AFF" w:rsidSect="004044ED">
      <w:headerReference w:type="default" r:id="rId38"/>
      <w:type w:val="continuous"/>
      <w:pgSz w:w="11901" w:h="16846" w:code="9"/>
      <w:pgMar w:top="1276" w:right="680" w:bottom="907" w:left="3402" w:header="567" w:footer="680"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D50922D" w14:textId="77777777" w:rsidR="008748A4" w:rsidRDefault="008748A4">
      <w:r>
        <w:separator/>
      </w:r>
    </w:p>
  </w:endnote>
  <w:endnote w:type="continuationSeparator" w:id="0">
    <w:p w14:paraId="1D57FD5B" w14:textId="77777777" w:rsidR="008748A4" w:rsidRDefault="008748A4">
      <w:r>
        <w:continuationSeparator/>
      </w:r>
    </w:p>
  </w:endnote>
  <w:endnote w:type="continuationNotice" w:id="1">
    <w:p w14:paraId="1F805A81" w14:textId="77777777" w:rsidR="008748A4" w:rsidRDefault="008748A4">
      <w:pPr>
        <w:spacing w:before="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w:altName w:val="Courier New"/>
    <w:panose1 w:val="02070409020205020404"/>
    <w:charset w:val="00"/>
    <w:family w:val="modern"/>
    <w:pitch w:val="fixed"/>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Book Antiqua">
    <w:panose1 w:val="02040602050305030304"/>
    <w:charset w:val="00"/>
    <w:family w:val="roman"/>
    <w:pitch w:val="variable"/>
    <w:sig w:usb0="00000287" w:usb1="00000000" w:usb2="00000000" w:usb3="00000000" w:csb0="0000009F" w:csb1="00000000"/>
  </w:font>
  <w:font w:name="Verdana">
    <w:panose1 w:val="020B0604030504040204"/>
    <w:charset w:val="00"/>
    <w:family w:val="swiss"/>
    <w:pitch w:val="variable"/>
    <w:sig w:usb0="A00006FF" w:usb1="4000205B" w:usb2="00000010" w:usb3="00000000" w:csb0="0000019F" w:csb1="00000000"/>
  </w:font>
  <w:font w:name="ArialMT">
    <w:altName w:val="Arial"/>
    <w:panose1 w:val="00000000000000000000"/>
    <w:charset w:val="00"/>
    <w:family w:val="swiss"/>
    <w:notTrueType/>
    <w:pitch w:val="default"/>
    <w:sig w:usb0="00000003" w:usb1="00000000" w:usb2="00000000" w:usb3="00000000" w:csb0="00000001" w:csb1="00000000"/>
  </w:font>
  <w:font w:name="Webdings">
    <w:panose1 w:val="05030102010509060703"/>
    <w:charset w:val="02"/>
    <w:family w:val="roman"/>
    <w:pitch w:val="variable"/>
    <w:sig w:usb0="00000000" w:usb1="10000000" w:usb2="00000000" w:usb3="00000000" w:csb0="80000000" w:csb1="00000000"/>
  </w:font>
  <w:font w:name="Arial Unicode MS">
    <w:panose1 w:val="020B0604020202020204"/>
    <w:charset w:val="00"/>
    <w:family w:val="roman"/>
    <w:pitch w:val="variable"/>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17AB00" w14:textId="7DE6D569" w:rsidR="0013358A" w:rsidRPr="00BB0FAB" w:rsidRDefault="0013358A" w:rsidP="003372BF">
    <w:pPr>
      <w:pStyle w:val="Footer"/>
      <w:tabs>
        <w:tab w:val="clear" w:pos="4320"/>
        <w:tab w:val="right" w:pos="7797"/>
      </w:tabs>
      <w:rPr>
        <w:sz w:val="16"/>
      </w:rPr>
    </w:pPr>
    <w:r w:rsidRPr="008A6D97">
      <w:rPr>
        <w:sz w:val="16"/>
      </w:rPr>
      <w:t>FCA</w:t>
    </w:r>
    <w:r>
      <w:rPr>
        <w:sz w:val="16"/>
      </w:rPr>
      <w:t xml:space="preserve"> </w:t>
    </w:r>
    <w:r>
      <w:rPr>
        <w:rFonts w:ascii="Wingdings" w:eastAsia="Wingdings" w:hAnsi="Wingdings" w:cs="Wingdings"/>
        <w:sz w:val="12"/>
      </w:rPr>
      <w:t>l</w:t>
    </w:r>
    <w:r>
      <w:rPr>
        <w:sz w:val="16"/>
      </w:rPr>
      <w:t xml:space="preserve"> MiFID Annex </w:t>
    </w:r>
    <w:r>
      <w:rPr>
        <w:rFonts w:ascii="Wingdings" w:eastAsia="Wingdings" w:hAnsi="Wingdings" w:cs="Wingdings"/>
        <w:sz w:val="12"/>
      </w:rPr>
      <w:t>l</w:t>
    </w:r>
    <w:r>
      <w:rPr>
        <w:sz w:val="12"/>
      </w:rPr>
      <w:t xml:space="preserve"> </w:t>
    </w:r>
    <w:r w:rsidRPr="002F6BB1">
      <w:rPr>
        <w:sz w:val="16"/>
      </w:rPr>
      <w:t xml:space="preserve">Release </w:t>
    </w:r>
    <w:r w:rsidR="006E20C5">
      <w:rPr>
        <w:sz w:val="16"/>
      </w:rPr>
      <w:t>1</w:t>
    </w:r>
    <w:r w:rsidR="004A219A">
      <w:rPr>
        <w:sz w:val="16"/>
      </w:rPr>
      <w:t>4</w:t>
    </w:r>
    <w:r>
      <w:rPr>
        <w:sz w:val="16"/>
      </w:rPr>
      <w:t xml:space="preserve"> </w:t>
    </w:r>
    <w:r w:rsidRPr="002F6BB1">
      <w:rPr>
        <w:rFonts w:ascii="Wingdings" w:eastAsia="Wingdings" w:hAnsi="Wingdings" w:cs="Wingdings"/>
        <w:sz w:val="12"/>
      </w:rPr>
      <w:t>l</w:t>
    </w:r>
    <w:r>
      <w:rPr>
        <w:sz w:val="12"/>
      </w:rPr>
      <w:t xml:space="preserve"> </w:t>
    </w:r>
    <w:r w:rsidR="00EA480C">
      <w:rPr>
        <w:sz w:val="16"/>
      </w:rPr>
      <w:t>March</w:t>
    </w:r>
    <w:r w:rsidR="00276B31">
      <w:rPr>
        <w:sz w:val="16"/>
      </w:rPr>
      <w:t xml:space="preserve"> 202</w:t>
    </w:r>
    <w:r w:rsidR="004A219A">
      <w:rPr>
        <w:sz w:val="16"/>
      </w:rPr>
      <w:t>6</w:t>
    </w:r>
    <w:r>
      <w:rPr>
        <w:sz w:val="16"/>
      </w:rPr>
      <w:tab/>
      <w:t xml:space="preserve">page </w:t>
    </w:r>
    <w:r>
      <w:rPr>
        <w:rStyle w:val="PageNumber"/>
        <w:b/>
        <w:sz w:val="16"/>
      </w:rPr>
      <w:fldChar w:fldCharType="begin"/>
    </w:r>
    <w:r>
      <w:rPr>
        <w:rStyle w:val="PageNumber"/>
        <w:b/>
        <w:sz w:val="16"/>
      </w:rPr>
      <w:instrText xml:space="preserve"> PAGE </w:instrText>
    </w:r>
    <w:r>
      <w:rPr>
        <w:rStyle w:val="PageNumber"/>
        <w:b/>
        <w:sz w:val="16"/>
      </w:rPr>
      <w:fldChar w:fldCharType="separate"/>
    </w:r>
    <w:r>
      <w:rPr>
        <w:rStyle w:val="PageNumber"/>
        <w:b/>
        <w:noProof/>
        <w:sz w:val="16"/>
      </w:rPr>
      <w:t>52</w:t>
    </w:r>
    <w:r>
      <w:rPr>
        <w:rStyle w:val="PageNumber"/>
        <w:b/>
        <w:sz w:val="16"/>
      </w:rPr>
      <w:fldChar w:fldCharType="end"/>
    </w:r>
    <w:r w:rsidR="006E20C5">
      <w:rPr>
        <w:noProof/>
      </w:rPr>
      <mc:AlternateContent>
        <mc:Choice Requires="wps">
          <w:drawing>
            <wp:anchor distT="0" distB="0" distL="114300" distR="114300" simplePos="0" relativeHeight="251658241" behindDoc="0" locked="0" layoutInCell="0" allowOverlap="1" wp14:anchorId="7131EF1B" wp14:editId="23AEC683">
              <wp:simplePos x="0" y="0"/>
              <wp:positionH relativeFrom="margin">
                <wp:posOffset>-291465</wp:posOffset>
              </wp:positionH>
              <wp:positionV relativeFrom="paragraph">
                <wp:posOffset>14605</wp:posOffset>
              </wp:positionV>
              <wp:extent cx="5329555" cy="0"/>
              <wp:effectExtent l="0" t="0" r="23495" b="19050"/>
              <wp:wrapNone/>
              <wp:docPr id="3" name="Line 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329555"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7A45A44C" id="Line 4" o:spid="_x0000_s1026" style="position:absolute;z-index:25165824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22.95pt,1.15pt" to="396.7pt,1.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GoHotAEAAEkDAAAOAAAAZHJzL2Uyb0RvYy54bWysU9uO0zAQfUfiHyy/06SFABs1XYkuy8sC&#10;lXb5gKkviYXjsTxuk/49trctK3hDvFjjuRyfOTNe386jZUcVyKDr+HJRc6acQGlc3/EfT/dvPnJG&#10;EZwEi051/KSI325ev1pPvlUrHNBKFVgCcdROvuNDjL6tKhKDGoEW6JVLQY1hhJiuoa9kgCmhj7Za&#10;1fX7asIgfUChiJL37jnINwVfayXid61JRWY7nrjFcoZy7vNZbdbQ9gH8YMSZBvwDixGMS49eoe4g&#10;AjsE8xfUaERAQh0XAscKtTZClR5SN8v6j24eB/Cq9JLEIX+Vif4frPh23LpdyNTF7B79A4qfxBxu&#10;B3C9KgSeTj4NbpmlqiZP7bUkX8jvAttPX1GmHDhELCrMOowZMvXH5iL26Sq2miMTydm8Xd00TcOZ&#10;uMQqaC+FPlD8onBk2ei4NS7rAC0cHyhmItBeUrLb4b2xtszSOjYltjd1U5cKQmtkjuY8Cv1+awM7&#10;QlqHD/Xy07umtJUiL9MCHpwsaIMC+flsRzD22U6vW3dWIwuQt43aPcrTLlxUSvMqNM+7lRfi5b1U&#10;//4Bm18AAAD//wMAUEsDBBQABgAIAAAAIQBFnt2s3AAAAAcBAAAPAAAAZHJzL2Rvd25yZXYueG1s&#10;TI7NTsMwEITvlXgHaytxa53+hoQ4FUIgcSgHAg+wjbdJRLwOsZMGnh7DBY6jGX3zZYfJtGKk3jWW&#10;FayWEQji0uqGKwVvr4+LGxDOI2tsLZOCT3JwyK9mGabaXviFxsJXIkDYpaig9r5LpXRlTQbd0nbE&#10;oTvb3qAPsa+k7vES4KaV6yjaS4MNh4caO7qvqXwvBqPg4+t8PMZxMUxG7o0cnxIsHp6Vup5Pd7cg&#10;PE3+bww/+kEd8uB0sgNrJ1oFi+0uCVMF6w2I0MfJZgvi9Jtlnsn//vk3AAAA//8DAFBLAQItABQA&#10;BgAIAAAAIQC2gziS/gAAAOEBAAATAAAAAAAAAAAAAAAAAAAAAABbQ29udGVudF9UeXBlc10ueG1s&#10;UEsBAi0AFAAGAAgAAAAhADj9If/WAAAAlAEAAAsAAAAAAAAAAAAAAAAALwEAAF9yZWxzLy5yZWxz&#10;UEsBAi0AFAAGAAgAAAAhANoagei0AQAASQMAAA4AAAAAAAAAAAAAAAAALgIAAGRycy9lMm9Eb2Mu&#10;eG1sUEsBAi0AFAAGAAgAAAAhAEWe3azcAAAABwEAAA8AAAAAAAAAAAAAAAAADgQAAGRycy9kb3du&#10;cmV2LnhtbFBLBQYAAAAABAAEAPMAAAAXBQAAAAA=&#10;" o:allowincell="f" strokecolor="#701b45" strokeweight="1.5pt">
              <w10:wrap anchorx="margin"/>
            </v:lin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0717B6" w14:textId="6DA1AC33" w:rsidR="0013358A" w:rsidRPr="00276B04" w:rsidRDefault="0013358A" w:rsidP="00276B04">
    <w:pPr>
      <w:pStyle w:val="Footer"/>
      <w:tabs>
        <w:tab w:val="clear" w:pos="4320"/>
        <w:tab w:val="right" w:pos="7797"/>
      </w:tabs>
      <w:rPr>
        <w:sz w:val="16"/>
      </w:rPr>
    </w:pPr>
    <w:r w:rsidRPr="008A6D97">
      <w:rPr>
        <w:sz w:val="16"/>
      </w:rPr>
      <w:t>FCA</w:t>
    </w:r>
    <w:r>
      <w:rPr>
        <w:sz w:val="16"/>
      </w:rPr>
      <w:t xml:space="preserve"> </w:t>
    </w:r>
    <w:r>
      <w:rPr>
        <w:rFonts w:ascii="Wingdings" w:eastAsia="Wingdings" w:hAnsi="Wingdings" w:cs="Wingdings"/>
        <w:sz w:val="12"/>
      </w:rPr>
      <w:t>l</w:t>
    </w:r>
    <w:r>
      <w:rPr>
        <w:sz w:val="16"/>
      </w:rPr>
      <w:t xml:space="preserve"> MiFID Annex </w:t>
    </w:r>
    <w:r>
      <w:rPr>
        <w:rFonts w:ascii="Wingdings" w:eastAsia="Wingdings" w:hAnsi="Wingdings" w:cs="Wingdings"/>
        <w:sz w:val="12"/>
      </w:rPr>
      <w:t>l</w:t>
    </w:r>
    <w:r>
      <w:rPr>
        <w:sz w:val="12"/>
      </w:rPr>
      <w:t xml:space="preserve"> </w:t>
    </w:r>
    <w:r w:rsidRPr="002F6BB1">
      <w:rPr>
        <w:sz w:val="16"/>
      </w:rPr>
      <w:t xml:space="preserve">Release </w:t>
    </w:r>
    <w:r w:rsidR="006E20C5">
      <w:rPr>
        <w:sz w:val="16"/>
      </w:rPr>
      <w:t>1</w:t>
    </w:r>
    <w:r w:rsidR="004A219A">
      <w:rPr>
        <w:sz w:val="16"/>
      </w:rPr>
      <w:t>4</w:t>
    </w:r>
    <w:r>
      <w:rPr>
        <w:sz w:val="16"/>
      </w:rPr>
      <w:t xml:space="preserve"> </w:t>
    </w:r>
    <w:r w:rsidRPr="002F6BB1">
      <w:rPr>
        <w:rFonts w:ascii="Wingdings" w:eastAsia="Wingdings" w:hAnsi="Wingdings" w:cs="Wingdings"/>
        <w:sz w:val="12"/>
      </w:rPr>
      <w:t>l</w:t>
    </w:r>
    <w:r>
      <w:rPr>
        <w:sz w:val="12"/>
      </w:rPr>
      <w:t xml:space="preserve"> </w:t>
    </w:r>
    <w:r w:rsidR="00EA480C">
      <w:rPr>
        <w:sz w:val="16"/>
      </w:rPr>
      <w:t>March</w:t>
    </w:r>
    <w:r w:rsidR="00276B31">
      <w:rPr>
        <w:sz w:val="16"/>
      </w:rPr>
      <w:t xml:space="preserve"> 202</w:t>
    </w:r>
    <w:r w:rsidR="004A219A">
      <w:rPr>
        <w:sz w:val="16"/>
      </w:rPr>
      <w:t>6</w:t>
    </w:r>
    <w:r>
      <w:rPr>
        <w:sz w:val="16"/>
      </w:rPr>
      <w:tab/>
      <w:t xml:space="preserve">page </w:t>
    </w:r>
    <w:r>
      <w:rPr>
        <w:rStyle w:val="PageNumber"/>
        <w:b/>
        <w:sz w:val="16"/>
      </w:rPr>
      <w:fldChar w:fldCharType="begin"/>
    </w:r>
    <w:r>
      <w:rPr>
        <w:rStyle w:val="PageNumber"/>
        <w:b/>
        <w:sz w:val="16"/>
      </w:rPr>
      <w:instrText xml:space="preserve"> PAGE </w:instrText>
    </w:r>
    <w:r>
      <w:rPr>
        <w:rStyle w:val="PageNumber"/>
        <w:b/>
        <w:sz w:val="16"/>
      </w:rPr>
      <w:fldChar w:fldCharType="separate"/>
    </w:r>
    <w:r>
      <w:rPr>
        <w:rStyle w:val="PageNumber"/>
        <w:b/>
        <w:noProof/>
        <w:sz w:val="16"/>
      </w:rPr>
      <w:t>1</w:t>
    </w:r>
    <w:r>
      <w:rPr>
        <w:rStyle w:val="PageNumber"/>
        <w:b/>
        <w:sz w:val="16"/>
      </w:rPr>
      <w:fldChar w:fldCharType="end"/>
    </w:r>
    <w:r>
      <w:rPr>
        <w:noProof/>
      </w:rPr>
      <mc:AlternateContent>
        <mc:Choice Requires="wps">
          <w:drawing>
            <wp:anchor distT="0" distB="0" distL="114300" distR="114300" simplePos="0" relativeHeight="251658240" behindDoc="0" locked="0" layoutInCell="0" allowOverlap="1" wp14:anchorId="4A340B62" wp14:editId="49A57A5B">
              <wp:simplePos x="0" y="0"/>
              <wp:positionH relativeFrom="margin">
                <wp:posOffset>-291465</wp:posOffset>
              </wp:positionH>
              <wp:positionV relativeFrom="paragraph">
                <wp:posOffset>14605</wp:posOffset>
              </wp:positionV>
              <wp:extent cx="5329555" cy="0"/>
              <wp:effectExtent l="0" t="0" r="23495" b="19050"/>
              <wp:wrapNone/>
              <wp:docPr id="5" name="Line 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329555"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58D80FCB" id="Line 4" o:spid="_x0000_s1026" style="position:absolute;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22.95pt,1.15pt" to="396.7pt,1.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GoHotAEAAEkDAAAOAAAAZHJzL2Uyb0RvYy54bWysU9uO0zAQfUfiHyy/06SFABs1XYkuy8sC&#10;lXb5gKkviYXjsTxuk/49trctK3hDvFjjuRyfOTNe386jZUcVyKDr+HJRc6acQGlc3/EfT/dvPnJG&#10;EZwEi051/KSI325ev1pPvlUrHNBKFVgCcdROvuNDjL6tKhKDGoEW6JVLQY1hhJiuoa9kgCmhj7Za&#10;1fX7asIgfUChiJL37jnINwVfayXid61JRWY7nrjFcoZy7vNZbdbQ9gH8YMSZBvwDixGMS49eoe4g&#10;AjsE8xfUaERAQh0XAscKtTZClR5SN8v6j24eB/Cq9JLEIX+Vif4frPh23LpdyNTF7B79A4qfxBxu&#10;B3C9KgSeTj4NbpmlqiZP7bUkX8jvAttPX1GmHDhELCrMOowZMvXH5iL26Sq2miMTydm8Xd00TcOZ&#10;uMQqaC+FPlD8onBk2ei4NS7rAC0cHyhmItBeUrLb4b2xtszSOjYltjd1U5cKQmtkjuY8Cv1+awM7&#10;QlqHD/Xy07umtJUiL9MCHpwsaIMC+flsRzD22U6vW3dWIwuQt43aPcrTLlxUSvMqNM+7lRfi5b1U&#10;//4Bm18AAAD//wMAUEsDBBQABgAIAAAAIQBFnt2s3AAAAAcBAAAPAAAAZHJzL2Rvd25yZXYueG1s&#10;TI7NTsMwEITvlXgHaytxa53+hoQ4FUIgcSgHAg+wjbdJRLwOsZMGnh7DBY6jGX3zZYfJtGKk3jWW&#10;FayWEQji0uqGKwVvr4+LGxDOI2tsLZOCT3JwyK9mGabaXviFxsJXIkDYpaig9r5LpXRlTQbd0nbE&#10;oTvb3qAPsa+k7vES4KaV6yjaS4MNh4caO7qvqXwvBqPg4+t8PMZxMUxG7o0cnxIsHp6Vup5Pd7cg&#10;PE3+bww/+kEd8uB0sgNrJ1oFi+0uCVMF6w2I0MfJZgvi9Jtlnsn//vk3AAAA//8DAFBLAQItABQA&#10;BgAIAAAAIQC2gziS/gAAAOEBAAATAAAAAAAAAAAAAAAAAAAAAABbQ29udGVudF9UeXBlc10ueG1s&#10;UEsBAi0AFAAGAAgAAAAhADj9If/WAAAAlAEAAAsAAAAAAAAAAAAAAAAALwEAAF9yZWxzLy5yZWxz&#10;UEsBAi0AFAAGAAgAAAAhANoagei0AQAASQMAAA4AAAAAAAAAAAAAAAAALgIAAGRycy9lMm9Eb2Mu&#10;eG1sUEsBAi0AFAAGAAgAAAAhAEWe3azcAAAABwEAAA8AAAAAAAAAAAAAAAAADgQAAGRycy9kb3du&#10;cmV2LnhtbFBLBQYAAAAABAAEAPMAAAAXBQAAAAA=&#10;" o:allowincell="f" strokecolor="#701b45" strokeweight="1.5pt">
              <w10:wrap anchorx="margin"/>
            </v:lin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244BC17" w14:textId="77777777" w:rsidR="008748A4" w:rsidRDefault="008748A4">
      <w:r>
        <w:separator/>
      </w:r>
    </w:p>
  </w:footnote>
  <w:footnote w:type="continuationSeparator" w:id="0">
    <w:p w14:paraId="3079C7FC" w14:textId="77777777" w:rsidR="008748A4" w:rsidRDefault="008748A4">
      <w:r>
        <w:continuationSeparator/>
      </w:r>
    </w:p>
  </w:footnote>
  <w:footnote w:type="continuationNotice" w:id="1">
    <w:p w14:paraId="6C279FBE" w14:textId="77777777" w:rsidR="008748A4" w:rsidRDefault="008748A4">
      <w:pPr>
        <w:spacing w:before="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869506" w14:textId="77777777" w:rsidR="0013358A" w:rsidRDefault="0013358A">
    <w:pPr>
      <w:pStyle w:val="Header"/>
      <w:jc w:val="right"/>
      <w:rPr>
        <w:b/>
        <w:sz w:val="16"/>
      </w:rPr>
    </w:pPr>
    <w:r>
      <w:rPr>
        <w:b/>
        <w:sz w:val="16"/>
      </w:rPr>
      <w:t xml:space="preserve"> </w:t>
    </w:r>
    <w:proofErr w:type="gramStart"/>
    <w:r>
      <w:rPr>
        <w:b/>
        <w:sz w:val="16"/>
      </w:rPr>
      <w:t>1  General</w:t>
    </w:r>
    <w:proofErr w:type="gramEnd"/>
    <w:r>
      <w:rPr>
        <w:b/>
        <w:sz w:val="16"/>
      </w:rPr>
      <w:t xml:space="preserve"> Information</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E680E6" w14:textId="77777777" w:rsidR="00E4195B" w:rsidRDefault="00E4195B" w:rsidP="00E4195B">
    <w:pPr>
      <w:pStyle w:val="Header"/>
      <w:jc w:val="right"/>
      <w:rPr>
        <w:b/>
        <w:sz w:val="16"/>
      </w:rPr>
    </w:pPr>
    <w:proofErr w:type="gramStart"/>
    <w:r>
      <w:rPr>
        <w:b/>
        <w:sz w:val="16"/>
      </w:rPr>
      <w:t>1  General</w:t>
    </w:r>
    <w:proofErr w:type="gramEnd"/>
    <w:r>
      <w:rPr>
        <w:b/>
        <w:sz w:val="16"/>
      </w:rPr>
      <w:t xml:space="preserve"> Information</w:t>
    </w:r>
  </w:p>
  <w:p w14:paraId="5B8AB350" w14:textId="77777777" w:rsidR="00A838BA" w:rsidRDefault="00A838B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21D64F" w14:textId="77777777" w:rsidR="00E4195B" w:rsidRDefault="00E4195B" w:rsidP="00E4195B">
    <w:pPr>
      <w:pStyle w:val="Header"/>
      <w:jc w:val="right"/>
      <w:rPr>
        <w:b/>
        <w:sz w:val="16"/>
      </w:rPr>
    </w:pPr>
    <w:proofErr w:type="gramStart"/>
    <w:r>
      <w:rPr>
        <w:b/>
        <w:sz w:val="16"/>
      </w:rPr>
      <w:t>2  Information</w:t>
    </w:r>
    <w:proofErr w:type="gramEnd"/>
    <w:r>
      <w:rPr>
        <w:b/>
        <w:sz w:val="16"/>
      </w:rPr>
      <w:t xml:space="preserve"> on capital</w:t>
    </w:r>
  </w:p>
  <w:p w14:paraId="27958230" w14:textId="77777777" w:rsidR="0013358A" w:rsidRPr="00E4195B" w:rsidRDefault="0013358A" w:rsidP="00E4195B">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49FB1C" w14:textId="17924935" w:rsidR="00E4195B" w:rsidRDefault="00E4195B" w:rsidP="00E4195B">
    <w:pPr>
      <w:pStyle w:val="Header"/>
      <w:jc w:val="right"/>
      <w:rPr>
        <w:b/>
        <w:sz w:val="16"/>
      </w:rPr>
    </w:pPr>
    <w:proofErr w:type="gramStart"/>
    <w:r>
      <w:rPr>
        <w:b/>
        <w:sz w:val="16"/>
      </w:rPr>
      <w:t>2  Information</w:t>
    </w:r>
    <w:proofErr w:type="gramEnd"/>
    <w:r>
      <w:rPr>
        <w:b/>
        <w:sz w:val="16"/>
      </w:rPr>
      <w:t xml:space="preserve"> on capital</w:t>
    </w:r>
  </w:p>
  <w:p w14:paraId="02330777" w14:textId="77777777" w:rsidR="00E4195B" w:rsidRDefault="00E4195B">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AE0048" w14:textId="77777777" w:rsidR="0013358A" w:rsidRDefault="0013358A">
    <w:pPr>
      <w:pStyle w:val="Header"/>
      <w:jc w:val="right"/>
      <w:rPr>
        <w:b/>
        <w:sz w:val="16"/>
      </w:rPr>
    </w:pPr>
    <w:proofErr w:type="gramStart"/>
    <w:r>
      <w:rPr>
        <w:b/>
        <w:sz w:val="16"/>
      </w:rPr>
      <w:t>3  Information</w:t>
    </w:r>
    <w:proofErr w:type="gramEnd"/>
    <w:r>
      <w:rPr>
        <w:b/>
        <w:sz w:val="16"/>
      </w:rPr>
      <w:t xml:space="preserve"> on shareholders</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F1FB2C" w14:textId="77777777" w:rsidR="0013358A" w:rsidRDefault="0013358A">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E385CF" w14:textId="77777777" w:rsidR="0013358A" w:rsidRDefault="0013358A">
    <w:pPr>
      <w:pStyle w:val="Header"/>
      <w:jc w:val="right"/>
      <w:rPr>
        <w:b/>
        <w:sz w:val="16"/>
      </w:rPr>
    </w:pPr>
    <w:proofErr w:type="gramStart"/>
    <w:r>
      <w:rPr>
        <w:b/>
        <w:sz w:val="16"/>
      </w:rPr>
      <w:t>4  Information</w:t>
    </w:r>
    <w:proofErr w:type="gramEnd"/>
    <w:r>
      <w:rPr>
        <w:b/>
        <w:sz w:val="16"/>
      </w:rPr>
      <w:t xml:space="preserve"> on the management body and persons who direct the business</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E421B2" w14:textId="77777777" w:rsidR="0013358A" w:rsidRDefault="0013358A">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E6EB0E" w14:textId="77777777" w:rsidR="0013358A" w:rsidRDefault="0013358A">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F24DD3" w14:textId="77777777" w:rsidR="0013358A" w:rsidRDefault="0013358A">
    <w:pPr>
      <w:pStyle w:val="Header"/>
      <w:jc w:val="right"/>
      <w:rPr>
        <w:b/>
        <w:sz w:val="16"/>
      </w:rPr>
    </w:pPr>
    <w:proofErr w:type="gramStart"/>
    <w:r>
      <w:rPr>
        <w:b/>
        <w:sz w:val="16"/>
      </w:rPr>
      <w:t>5  Financial</w:t>
    </w:r>
    <w:proofErr w:type="gramEnd"/>
    <w:r>
      <w:rPr>
        <w:b/>
        <w:sz w:val="16"/>
      </w:rPr>
      <w:t xml:space="preserve"> Information</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29DA41" w14:textId="77777777" w:rsidR="0013358A" w:rsidRDefault="0013358A">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5B63D9" w14:textId="77777777" w:rsidR="0013358A" w:rsidRPr="00850D11" w:rsidRDefault="001F727F" w:rsidP="001F727F">
    <w:pPr>
      <w:pStyle w:val="Header"/>
      <w:jc w:val="right"/>
      <w:rPr>
        <w:b/>
        <w:sz w:val="16"/>
      </w:rPr>
    </w:pPr>
    <w:proofErr w:type="gramStart"/>
    <w:r>
      <w:rPr>
        <w:b/>
        <w:sz w:val="16"/>
      </w:rPr>
      <w:t>5  Financial</w:t>
    </w:r>
    <w:proofErr w:type="gramEnd"/>
    <w:r>
      <w:rPr>
        <w:b/>
        <w:sz w:val="16"/>
      </w:rPr>
      <w:t xml:space="preserve"> Information</w:t>
    </w:r>
  </w:p>
  <w:p w14:paraId="02125E38" w14:textId="77777777" w:rsidR="0013358A" w:rsidRDefault="0013358A"/>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3E73C8" w14:textId="7392BF76" w:rsidR="0013358A" w:rsidRPr="00850D11" w:rsidRDefault="0013358A" w:rsidP="00850D11">
    <w:pPr>
      <w:pStyle w:val="Header"/>
      <w:jc w:val="right"/>
      <w:rPr>
        <w:b/>
        <w:sz w:val="16"/>
      </w:rPr>
    </w:pPr>
    <w:proofErr w:type="gramStart"/>
    <w:r>
      <w:rPr>
        <w:b/>
        <w:sz w:val="16"/>
      </w:rPr>
      <w:t>6  Information</w:t>
    </w:r>
    <w:proofErr w:type="gramEnd"/>
    <w:r>
      <w:rPr>
        <w:b/>
        <w:sz w:val="16"/>
      </w:rPr>
      <w:t xml:space="preserve"> on the organisation of the firm</w:t>
    </w:r>
  </w:p>
  <w:p w14:paraId="69EC6BF0" w14:textId="77777777" w:rsidR="0013358A" w:rsidRDefault="0013358A"/>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740B17"/>
    <w:multiLevelType w:val="hybridMultilevel"/>
    <w:tmpl w:val="5DFC1FE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 w15:restartNumberingAfterBreak="0">
    <w:nsid w:val="010F4C11"/>
    <w:multiLevelType w:val="hybridMultilevel"/>
    <w:tmpl w:val="B5FCF844"/>
    <w:lvl w:ilvl="0" w:tplc="0809001B">
      <w:start w:val="1"/>
      <w:numFmt w:val="lowerRoman"/>
      <w:lvlText w:val="%1."/>
      <w:lvlJc w:val="right"/>
      <w:pPr>
        <w:ind w:left="1080" w:hanging="360"/>
      </w:pPr>
    </w:lvl>
    <w:lvl w:ilvl="1" w:tplc="6F860494">
      <w:start w:val="1"/>
      <w:numFmt w:val="lowerRoman"/>
      <w:lvlText w:val="%2."/>
      <w:lvlJc w:val="left"/>
      <w:pPr>
        <w:ind w:left="1800" w:hanging="360"/>
      </w:pPr>
      <w:rPr>
        <w:rFonts w:hint="default"/>
      </w:rPr>
    </w:lvl>
    <w:lvl w:ilvl="2" w:tplc="0809001B">
      <w:start w:val="1"/>
      <w:numFmt w:val="lowerRoman"/>
      <w:lvlText w:val="%3."/>
      <w:lvlJc w:val="right"/>
      <w:pPr>
        <w:ind w:left="2520" w:hanging="180"/>
      </w:pPr>
    </w:lvl>
    <w:lvl w:ilvl="3" w:tplc="0809000F">
      <w:start w:val="1"/>
      <w:numFmt w:val="decimal"/>
      <w:lvlText w:val="%4."/>
      <w:lvlJc w:val="left"/>
      <w:pPr>
        <w:ind w:left="3240" w:hanging="360"/>
      </w:pPr>
    </w:lvl>
    <w:lvl w:ilvl="4" w:tplc="08090019">
      <w:start w:val="1"/>
      <w:numFmt w:val="lowerLetter"/>
      <w:lvlText w:val="%5."/>
      <w:lvlJc w:val="left"/>
      <w:pPr>
        <w:ind w:left="3960" w:hanging="360"/>
      </w:pPr>
    </w:lvl>
    <w:lvl w:ilvl="5" w:tplc="0809001B">
      <w:start w:val="1"/>
      <w:numFmt w:val="lowerRoman"/>
      <w:lvlText w:val="%6."/>
      <w:lvlJc w:val="right"/>
      <w:pPr>
        <w:ind w:left="4680" w:hanging="180"/>
      </w:pPr>
    </w:lvl>
    <w:lvl w:ilvl="6" w:tplc="0809000F">
      <w:start w:val="1"/>
      <w:numFmt w:val="decimal"/>
      <w:lvlText w:val="%7."/>
      <w:lvlJc w:val="left"/>
      <w:pPr>
        <w:ind w:left="5400" w:hanging="360"/>
      </w:pPr>
    </w:lvl>
    <w:lvl w:ilvl="7" w:tplc="08090019">
      <w:start w:val="1"/>
      <w:numFmt w:val="lowerLetter"/>
      <w:lvlText w:val="%8."/>
      <w:lvlJc w:val="left"/>
      <w:pPr>
        <w:ind w:left="6120" w:hanging="360"/>
      </w:pPr>
    </w:lvl>
    <w:lvl w:ilvl="8" w:tplc="0809001B">
      <w:start w:val="1"/>
      <w:numFmt w:val="lowerRoman"/>
      <w:lvlText w:val="%9."/>
      <w:lvlJc w:val="right"/>
      <w:pPr>
        <w:ind w:left="6840" w:hanging="180"/>
      </w:pPr>
    </w:lvl>
  </w:abstractNum>
  <w:abstractNum w:abstractNumId="2" w15:restartNumberingAfterBreak="0">
    <w:nsid w:val="0F487F08"/>
    <w:multiLevelType w:val="hybridMultilevel"/>
    <w:tmpl w:val="BFF4AADE"/>
    <w:lvl w:ilvl="0" w:tplc="08090001">
      <w:start w:val="1"/>
      <w:numFmt w:val="bullet"/>
      <w:lvlText w:val=""/>
      <w:lvlJc w:val="left"/>
      <w:pPr>
        <w:tabs>
          <w:tab w:val="num" w:pos="-108"/>
        </w:tabs>
        <w:ind w:left="-108" w:hanging="360"/>
      </w:pPr>
      <w:rPr>
        <w:rFonts w:ascii="Symbol" w:hAnsi="Symbol" w:hint="default"/>
      </w:rPr>
    </w:lvl>
    <w:lvl w:ilvl="1" w:tplc="08090003">
      <w:start w:val="1"/>
      <w:numFmt w:val="bullet"/>
      <w:lvlText w:val="o"/>
      <w:lvlJc w:val="left"/>
      <w:pPr>
        <w:tabs>
          <w:tab w:val="num" w:pos="612"/>
        </w:tabs>
        <w:ind w:left="612" w:hanging="360"/>
      </w:pPr>
      <w:rPr>
        <w:rFonts w:ascii="Courier New" w:hAnsi="Courier New" w:cs="Courier New" w:hint="default"/>
      </w:rPr>
    </w:lvl>
    <w:lvl w:ilvl="2" w:tplc="08090005" w:tentative="1">
      <w:start w:val="1"/>
      <w:numFmt w:val="bullet"/>
      <w:lvlText w:val=""/>
      <w:lvlJc w:val="left"/>
      <w:pPr>
        <w:tabs>
          <w:tab w:val="num" w:pos="1332"/>
        </w:tabs>
        <w:ind w:left="1332" w:hanging="360"/>
      </w:pPr>
      <w:rPr>
        <w:rFonts w:ascii="Wingdings" w:hAnsi="Wingdings" w:hint="default"/>
      </w:rPr>
    </w:lvl>
    <w:lvl w:ilvl="3" w:tplc="08090001" w:tentative="1">
      <w:start w:val="1"/>
      <w:numFmt w:val="bullet"/>
      <w:lvlText w:val=""/>
      <w:lvlJc w:val="left"/>
      <w:pPr>
        <w:tabs>
          <w:tab w:val="num" w:pos="2052"/>
        </w:tabs>
        <w:ind w:left="2052" w:hanging="360"/>
      </w:pPr>
      <w:rPr>
        <w:rFonts w:ascii="Symbol" w:hAnsi="Symbol" w:hint="default"/>
      </w:rPr>
    </w:lvl>
    <w:lvl w:ilvl="4" w:tplc="08090003" w:tentative="1">
      <w:start w:val="1"/>
      <w:numFmt w:val="bullet"/>
      <w:lvlText w:val="o"/>
      <w:lvlJc w:val="left"/>
      <w:pPr>
        <w:tabs>
          <w:tab w:val="num" w:pos="2772"/>
        </w:tabs>
        <w:ind w:left="2772" w:hanging="360"/>
      </w:pPr>
      <w:rPr>
        <w:rFonts w:ascii="Courier New" w:hAnsi="Courier New" w:cs="Courier New" w:hint="default"/>
      </w:rPr>
    </w:lvl>
    <w:lvl w:ilvl="5" w:tplc="08090005" w:tentative="1">
      <w:start w:val="1"/>
      <w:numFmt w:val="bullet"/>
      <w:lvlText w:val=""/>
      <w:lvlJc w:val="left"/>
      <w:pPr>
        <w:tabs>
          <w:tab w:val="num" w:pos="3492"/>
        </w:tabs>
        <w:ind w:left="3492" w:hanging="360"/>
      </w:pPr>
      <w:rPr>
        <w:rFonts w:ascii="Wingdings" w:hAnsi="Wingdings" w:hint="default"/>
      </w:rPr>
    </w:lvl>
    <w:lvl w:ilvl="6" w:tplc="08090001" w:tentative="1">
      <w:start w:val="1"/>
      <w:numFmt w:val="bullet"/>
      <w:lvlText w:val=""/>
      <w:lvlJc w:val="left"/>
      <w:pPr>
        <w:tabs>
          <w:tab w:val="num" w:pos="4212"/>
        </w:tabs>
        <w:ind w:left="4212" w:hanging="360"/>
      </w:pPr>
      <w:rPr>
        <w:rFonts w:ascii="Symbol" w:hAnsi="Symbol" w:hint="default"/>
      </w:rPr>
    </w:lvl>
    <w:lvl w:ilvl="7" w:tplc="08090003" w:tentative="1">
      <w:start w:val="1"/>
      <w:numFmt w:val="bullet"/>
      <w:lvlText w:val="o"/>
      <w:lvlJc w:val="left"/>
      <w:pPr>
        <w:tabs>
          <w:tab w:val="num" w:pos="4932"/>
        </w:tabs>
        <w:ind w:left="4932" w:hanging="360"/>
      </w:pPr>
      <w:rPr>
        <w:rFonts w:ascii="Courier New" w:hAnsi="Courier New" w:cs="Courier New" w:hint="default"/>
      </w:rPr>
    </w:lvl>
    <w:lvl w:ilvl="8" w:tplc="08090005" w:tentative="1">
      <w:start w:val="1"/>
      <w:numFmt w:val="bullet"/>
      <w:lvlText w:val=""/>
      <w:lvlJc w:val="left"/>
      <w:pPr>
        <w:tabs>
          <w:tab w:val="num" w:pos="5652"/>
        </w:tabs>
        <w:ind w:left="5652" w:hanging="360"/>
      </w:pPr>
      <w:rPr>
        <w:rFonts w:ascii="Wingdings" w:hAnsi="Wingdings" w:hint="default"/>
      </w:rPr>
    </w:lvl>
  </w:abstractNum>
  <w:abstractNum w:abstractNumId="3" w15:restartNumberingAfterBreak="0">
    <w:nsid w:val="13C10065"/>
    <w:multiLevelType w:val="hybridMultilevel"/>
    <w:tmpl w:val="C08C6146"/>
    <w:lvl w:ilvl="0" w:tplc="08090001">
      <w:start w:val="1"/>
      <w:numFmt w:val="bullet"/>
      <w:lvlText w:val=""/>
      <w:lvlJc w:val="left"/>
      <w:pPr>
        <w:tabs>
          <w:tab w:val="num" w:pos="1110"/>
        </w:tabs>
        <w:ind w:left="1110" w:hanging="360"/>
      </w:pPr>
      <w:rPr>
        <w:rFonts w:ascii="Symbol" w:hAnsi="Symbol" w:hint="default"/>
      </w:rPr>
    </w:lvl>
    <w:lvl w:ilvl="1" w:tplc="08090003" w:tentative="1">
      <w:start w:val="1"/>
      <w:numFmt w:val="bullet"/>
      <w:lvlText w:val="o"/>
      <w:lvlJc w:val="left"/>
      <w:pPr>
        <w:tabs>
          <w:tab w:val="num" w:pos="1830"/>
        </w:tabs>
        <w:ind w:left="1830" w:hanging="360"/>
      </w:pPr>
      <w:rPr>
        <w:rFonts w:ascii="Courier New" w:hAnsi="Courier New" w:cs="Courier New" w:hint="default"/>
      </w:rPr>
    </w:lvl>
    <w:lvl w:ilvl="2" w:tplc="08090005" w:tentative="1">
      <w:start w:val="1"/>
      <w:numFmt w:val="bullet"/>
      <w:lvlText w:val=""/>
      <w:lvlJc w:val="left"/>
      <w:pPr>
        <w:tabs>
          <w:tab w:val="num" w:pos="2550"/>
        </w:tabs>
        <w:ind w:left="2550" w:hanging="360"/>
      </w:pPr>
      <w:rPr>
        <w:rFonts w:ascii="Wingdings" w:hAnsi="Wingdings" w:hint="default"/>
      </w:rPr>
    </w:lvl>
    <w:lvl w:ilvl="3" w:tplc="08090001" w:tentative="1">
      <w:start w:val="1"/>
      <w:numFmt w:val="bullet"/>
      <w:lvlText w:val=""/>
      <w:lvlJc w:val="left"/>
      <w:pPr>
        <w:tabs>
          <w:tab w:val="num" w:pos="3270"/>
        </w:tabs>
        <w:ind w:left="3270" w:hanging="360"/>
      </w:pPr>
      <w:rPr>
        <w:rFonts w:ascii="Symbol" w:hAnsi="Symbol" w:hint="default"/>
      </w:rPr>
    </w:lvl>
    <w:lvl w:ilvl="4" w:tplc="08090003" w:tentative="1">
      <w:start w:val="1"/>
      <w:numFmt w:val="bullet"/>
      <w:lvlText w:val="o"/>
      <w:lvlJc w:val="left"/>
      <w:pPr>
        <w:tabs>
          <w:tab w:val="num" w:pos="3990"/>
        </w:tabs>
        <w:ind w:left="3990" w:hanging="360"/>
      </w:pPr>
      <w:rPr>
        <w:rFonts w:ascii="Courier New" w:hAnsi="Courier New" w:cs="Courier New" w:hint="default"/>
      </w:rPr>
    </w:lvl>
    <w:lvl w:ilvl="5" w:tplc="08090005" w:tentative="1">
      <w:start w:val="1"/>
      <w:numFmt w:val="bullet"/>
      <w:lvlText w:val=""/>
      <w:lvlJc w:val="left"/>
      <w:pPr>
        <w:tabs>
          <w:tab w:val="num" w:pos="4710"/>
        </w:tabs>
        <w:ind w:left="4710" w:hanging="360"/>
      </w:pPr>
      <w:rPr>
        <w:rFonts w:ascii="Wingdings" w:hAnsi="Wingdings" w:hint="default"/>
      </w:rPr>
    </w:lvl>
    <w:lvl w:ilvl="6" w:tplc="08090001" w:tentative="1">
      <w:start w:val="1"/>
      <w:numFmt w:val="bullet"/>
      <w:lvlText w:val=""/>
      <w:lvlJc w:val="left"/>
      <w:pPr>
        <w:tabs>
          <w:tab w:val="num" w:pos="5430"/>
        </w:tabs>
        <w:ind w:left="5430" w:hanging="360"/>
      </w:pPr>
      <w:rPr>
        <w:rFonts w:ascii="Symbol" w:hAnsi="Symbol" w:hint="default"/>
      </w:rPr>
    </w:lvl>
    <w:lvl w:ilvl="7" w:tplc="08090003" w:tentative="1">
      <w:start w:val="1"/>
      <w:numFmt w:val="bullet"/>
      <w:lvlText w:val="o"/>
      <w:lvlJc w:val="left"/>
      <w:pPr>
        <w:tabs>
          <w:tab w:val="num" w:pos="6150"/>
        </w:tabs>
        <w:ind w:left="6150" w:hanging="360"/>
      </w:pPr>
      <w:rPr>
        <w:rFonts w:ascii="Courier New" w:hAnsi="Courier New" w:cs="Courier New" w:hint="default"/>
      </w:rPr>
    </w:lvl>
    <w:lvl w:ilvl="8" w:tplc="08090005" w:tentative="1">
      <w:start w:val="1"/>
      <w:numFmt w:val="bullet"/>
      <w:lvlText w:val=""/>
      <w:lvlJc w:val="left"/>
      <w:pPr>
        <w:tabs>
          <w:tab w:val="num" w:pos="6870"/>
        </w:tabs>
        <w:ind w:left="6870" w:hanging="360"/>
      </w:pPr>
      <w:rPr>
        <w:rFonts w:ascii="Wingdings" w:hAnsi="Wingdings" w:hint="default"/>
      </w:rPr>
    </w:lvl>
  </w:abstractNum>
  <w:abstractNum w:abstractNumId="4" w15:restartNumberingAfterBreak="0">
    <w:nsid w:val="175F577F"/>
    <w:multiLevelType w:val="hybridMultilevel"/>
    <w:tmpl w:val="E9E69E78"/>
    <w:lvl w:ilvl="0" w:tplc="3782DFA6">
      <w:start w:val="1"/>
      <w:numFmt w:val="lowerLetter"/>
      <w:lvlText w:val="%1."/>
      <w:lvlJc w:val="left"/>
      <w:pPr>
        <w:ind w:left="1080" w:hanging="360"/>
      </w:pPr>
    </w:lvl>
    <w:lvl w:ilvl="1" w:tplc="6F860494">
      <w:start w:val="1"/>
      <w:numFmt w:val="lowerRoman"/>
      <w:lvlText w:val="%2."/>
      <w:lvlJc w:val="left"/>
      <w:pPr>
        <w:ind w:left="1800" w:hanging="360"/>
      </w:pPr>
      <w:rPr>
        <w:rFonts w:hint="default"/>
      </w:rPr>
    </w:lvl>
    <w:lvl w:ilvl="2" w:tplc="0809001B">
      <w:start w:val="1"/>
      <w:numFmt w:val="lowerRoman"/>
      <w:lvlText w:val="%3."/>
      <w:lvlJc w:val="right"/>
      <w:pPr>
        <w:ind w:left="2520" w:hanging="180"/>
      </w:pPr>
    </w:lvl>
    <w:lvl w:ilvl="3" w:tplc="0809000F">
      <w:start w:val="1"/>
      <w:numFmt w:val="decimal"/>
      <w:lvlText w:val="%4."/>
      <w:lvlJc w:val="left"/>
      <w:pPr>
        <w:ind w:left="3240" w:hanging="360"/>
      </w:pPr>
    </w:lvl>
    <w:lvl w:ilvl="4" w:tplc="08090019">
      <w:start w:val="1"/>
      <w:numFmt w:val="lowerLetter"/>
      <w:lvlText w:val="%5."/>
      <w:lvlJc w:val="left"/>
      <w:pPr>
        <w:ind w:left="3960" w:hanging="360"/>
      </w:pPr>
    </w:lvl>
    <w:lvl w:ilvl="5" w:tplc="0809001B">
      <w:start w:val="1"/>
      <w:numFmt w:val="lowerRoman"/>
      <w:lvlText w:val="%6."/>
      <w:lvlJc w:val="right"/>
      <w:pPr>
        <w:ind w:left="4680" w:hanging="180"/>
      </w:pPr>
    </w:lvl>
    <w:lvl w:ilvl="6" w:tplc="0809000F">
      <w:start w:val="1"/>
      <w:numFmt w:val="decimal"/>
      <w:lvlText w:val="%7."/>
      <w:lvlJc w:val="left"/>
      <w:pPr>
        <w:ind w:left="5400" w:hanging="360"/>
      </w:pPr>
    </w:lvl>
    <w:lvl w:ilvl="7" w:tplc="08090019">
      <w:start w:val="1"/>
      <w:numFmt w:val="lowerLetter"/>
      <w:lvlText w:val="%8."/>
      <w:lvlJc w:val="left"/>
      <w:pPr>
        <w:ind w:left="6120" w:hanging="360"/>
      </w:pPr>
    </w:lvl>
    <w:lvl w:ilvl="8" w:tplc="0809001B">
      <w:start w:val="1"/>
      <w:numFmt w:val="lowerRoman"/>
      <w:lvlText w:val="%9."/>
      <w:lvlJc w:val="right"/>
      <w:pPr>
        <w:ind w:left="6840" w:hanging="180"/>
      </w:pPr>
    </w:lvl>
  </w:abstractNum>
  <w:abstractNum w:abstractNumId="5" w15:restartNumberingAfterBreak="0">
    <w:nsid w:val="179F54E5"/>
    <w:multiLevelType w:val="hybridMultilevel"/>
    <w:tmpl w:val="32147C6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6" w15:restartNumberingAfterBreak="0">
    <w:nsid w:val="18EF3DB0"/>
    <w:multiLevelType w:val="hybridMultilevel"/>
    <w:tmpl w:val="8A963B1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CA36055"/>
    <w:multiLevelType w:val="hybridMultilevel"/>
    <w:tmpl w:val="217CECFE"/>
    <w:lvl w:ilvl="0" w:tplc="FD869BCA">
      <w:start w:val="1"/>
      <w:numFmt w:val="decimal"/>
      <w:lvlText w:val="%1."/>
      <w:lvlJc w:val="left"/>
      <w:pPr>
        <w:ind w:left="502" w:hanging="360"/>
      </w:pPr>
      <w:rPr>
        <w:rFonts w:hint="default"/>
      </w:rPr>
    </w:lvl>
    <w:lvl w:ilvl="1" w:tplc="08090019" w:tentative="1">
      <w:start w:val="1"/>
      <w:numFmt w:val="lowerLetter"/>
      <w:lvlText w:val="%2."/>
      <w:lvlJc w:val="left"/>
      <w:pPr>
        <w:ind w:left="1222" w:hanging="360"/>
      </w:pPr>
    </w:lvl>
    <w:lvl w:ilvl="2" w:tplc="0809001B" w:tentative="1">
      <w:start w:val="1"/>
      <w:numFmt w:val="lowerRoman"/>
      <w:lvlText w:val="%3."/>
      <w:lvlJc w:val="right"/>
      <w:pPr>
        <w:ind w:left="1942" w:hanging="180"/>
      </w:pPr>
    </w:lvl>
    <w:lvl w:ilvl="3" w:tplc="0809000F" w:tentative="1">
      <w:start w:val="1"/>
      <w:numFmt w:val="decimal"/>
      <w:lvlText w:val="%4."/>
      <w:lvlJc w:val="left"/>
      <w:pPr>
        <w:ind w:left="2662" w:hanging="360"/>
      </w:pPr>
    </w:lvl>
    <w:lvl w:ilvl="4" w:tplc="08090019" w:tentative="1">
      <w:start w:val="1"/>
      <w:numFmt w:val="lowerLetter"/>
      <w:lvlText w:val="%5."/>
      <w:lvlJc w:val="left"/>
      <w:pPr>
        <w:ind w:left="3382" w:hanging="360"/>
      </w:pPr>
    </w:lvl>
    <w:lvl w:ilvl="5" w:tplc="0809001B" w:tentative="1">
      <w:start w:val="1"/>
      <w:numFmt w:val="lowerRoman"/>
      <w:lvlText w:val="%6."/>
      <w:lvlJc w:val="right"/>
      <w:pPr>
        <w:ind w:left="4102" w:hanging="180"/>
      </w:pPr>
    </w:lvl>
    <w:lvl w:ilvl="6" w:tplc="0809000F" w:tentative="1">
      <w:start w:val="1"/>
      <w:numFmt w:val="decimal"/>
      <w:lvlText w:val="%7."/>
      <w:lvlJc w:val="left"/>
      <w:pPr>
        <w:ind w:left="4822" w:hanging="360"/>
      </w:pPr>
    </w:lvl>
    <w:lvl w:ilvl="7" w:tplc="08090019" w:tentative="1">
      <w:start w:val="1"/>
      <w:numFmt w:val="lowerLetter"/>
      <w:lvlText w:val="%8."/>
      <w:lvlJc w:val="left"/>
      <w:pPr>
        <w:ind w:left="5542" w:hanging="360"/>
      </w:pPr>
    </w:lvl>
    <w:lvl w:ilvl="8" w:tplc="0809001B" w:tentative="1">
      <w:start w:val="1"/>
      <w:numFmt w:val="lowerRoman"/>
      <w:lvlText w:val="%9."/>
      <w:lvlJc w:val="right"/>
      <w:pPr>
        <w:ind w:left="6262" w:hanging="180"/>
      </w:pPr>
    </w:lvl>
  </w:abstractNum>
  <w:abstractNum w:abstractNumId="8" w15:restartNumberingAfterBreak="0">
    <w:nsid w:val="1F13D749"/>
    <w:multiLevelType w:val="hybridMultilevel"/>
    <w:tmpl w:val="FFFFFFFF"/>
    <w:lvl w:ilvl="0" w:tplc="54CCACB8">
      <w:start w:val="1"/>
      <w:numFmt w:val="bullet"/>
      <w:lvlText w:val=""/>
      <w:lvlJc w:val="left"/>
      <w:pPr>
        <w:ind w:left="720" w:hanging="360"/>
      </w:pPr>
      <w:rPr>
        <w:rFonts w:ascii="Symbol" w:hAnsi="Symbol" w:hint="default"/>
      </w:rPr>
    </w:lvl>
    <w:lvl w:ilvl="1" w:tplc="89A612CE">
      <w:start w:val="1"/>
      <w:numFmt w:val="bullet"/>
      <w:lvlText w:val="o"/>
      <w:lvlJc w:val="left"/>
      <w:pPr>
        <w:ind w:left="1440" w:hanging="360"/>
      </w:pPr>
      <w:rPr>
        <w:rFonts w:ascii="Courier New" w:hAnsi="Courier New" w:hint="default"/>
      </w:rPr>
    </w:lvl>
    <w:lvl w:ilvl="2" w:tplc="E8DE390A">
      <w:start w:val="1"/>
      <w:numFmt w:val="bullet"/>
      <w:lvlText w:val=""/>
      <w:lvlJc w:val="left"/>
      <w:pPr>
        <w:ind w:left="2160" w:hanging="360"/>
      </w:pPr>
      <w:rPr>
        <w:rFonts w:ascii="Wingdings" w:hAnsi="Wingdings" w:hint="default"/>
      </w:rPr>
    </w:lvl>
    <w:lvl w:ilvl="3" w:tplc="9964F8C4">
      <w:start w:val="1"/>
      <w:numFmt w:val="bullet"/>
      <w:lvlText w:val=""/>
      <w:lvlJc w:val="left"/>
      <w:pPr>
        <w:ind w:left="2880" w:hanging="360"/>
      </w:pPr>
      <w:rPr>
        <w:rFonts w:ascii="Symbol" w:hAnsi="Symbol" w:hint="default"/>
      </w:rPr>
    </w:lvl>
    <w:lvl w:ilvl="4" w:tplc="158E56DC">
      <w:start w:val="1"/>
      <w:numFmt w:val="bullet"/>
      <w:lvlText w:val="o"/>
      <w:lvlJc w:val="left"/>
      <w:pPr>
        <w:ind w:left="3600" w:hanging="360"/>
      </w:pPr>
      <w:rPr>
        <w:rFonts w:ascii="Courier New" w:hAnsi="Courier New" w:hint="default"/>
      </w:rPr>
    </w:lvl>
    <w:lvl w:ilvl="5" w:tplc="B2723870">
      <w:start w:val="1"/>
      <w:numFmt w:val="bullet"/>
      <w:lvlText w:val=""/>
      <w:lvlJc w:val="left"/>
      <w:pPr>
        <w:ind w:left="4320" w:hanging="360"/>
      </w:pPr>
      <w:rPr>
        <w:rFonts w:ascii="Wingdings" w:hAnsi="Wingdings" w:hint="default"/>
      </w:rPr>
    </w:lvl>
    <w:lvl w:ilvl="6" w:tplc="72743164">
      <w:start w:val="1"/>
      <w:numFmt w:val="bullet"/>
      <w:lvlText w:val=""/>
      <w:lvlJc w:val="left"/>
      <w:pPr>
        <w:ind w:left="5040" w:hanging="360"/>
      </w:pPr>
      <w:rPr>
        <w:rFonts w:ascii="Symbol" w:hAnsi="Symbol" w:hint="default"/>
      </w:rPr>
    </w:lvl>
    <w:lvl w:ilvl="7" w:tplc="469AFB8E">
      <w:start w:val="1"/>
      <w:numFmt w:val="bullet"/>
      <w:lvlText w:val="o"/>
      <w:lvlJc w:val="left"/>
      <w:pPr>
        <w:ind w:left="5760" w:hanging="360"/>
      </w:pPr>
      <w:rPr>
        <w:rFonts w:ascii="Courier New" w:hAnsi="Courier New" w:hint="default"/>
      </w:rPr>
    </w:lvl>
    <w:lvl w:ilvl="8" w:tplc="050E3728">
      <w:start w:val="1"/>
      <w:numFmt w:val="bullet"/>
      <w:lvlText w:val=""/>
      <w:lvlJc w:val="left"/>
      <w:pPr>
        <w:ind w:left="6480" w:hanging="360"/>
      </w:pPr>
      <w:rPr>
        <w:rFonts w:ascii="Wingdings" w:hAnsi="Wingdings" w:hint="default"/>
      </w:rPr>
    </w:lvl>
  </w:abstractNum>
  <w:abstractNum w:abstractNumId="9" w15:restartNumberingAfterBreak="0">
    <w:nsid w:val="21C371C3"/>
    <w:multiLevelType w:val="hybridMultilevel"/>
    <w:tmpl w:val="0ECC181C"/>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241A412D"/>
    <w:multiLevelType w:val="hybridMultilevel"/>
    <w:tmpl w:val="2B442DF0"/>
    <w:lvl w:ilvl="0" w:tplc="08090001">
      <w:start w:val="1"/>
      <w:numFmt w:val="bullet"/>
      <w:lvlText w:val=""/>
      <w:lvlJc w:val="left"/>
      <w:pPr>
        <w:ind w:left="578" w:hanging="360"/>
      </w:pPr>
      <w:rPr>
        <w:rFonts w:ascii="Symbol" w:hAnsi="Symbol" w:hint="default"/>
      </w:rPr>
    </w:lvl>
    <w:lvl w:ilvl="1" w:tplc="08090003" w:tentative="1">
      <w:start w:val="1"/>
      <w:numFmt w:val="bullet"/>
      <w:lvlText w:val="o"/>
      <w:lvlJc w:val="left"/>
      <w:pPr>
        <w:ind w:left="1298" w:hanging="360"/>
      </w:pPr>
      <w:rPr>
        <w:rFonts w:ascii="Courier New" w:hAnsi="Courier New" w:cs="Courier New" w:hint="default"/>
      </w:rPr>
    </w:lvl>
    <w:lvl w:ilvl="2" w:tplc="08090005" w:tentative="1">
      <w:start w:val="1"/>
      <w:numFmt w:val="bullet"/>
      <w:lvlText w:val=""/>
      <w:lvlJc w:val="left"/>
      <w:pPr>
        <w:ind w:left="2018" w:hanging="360"/>
      </w:pPr>
      <w:rPr>
        <w:rFonts w:ascii="Wingdings" w:hAnsi="Wingdings" w:hint="default"/>
      </w:rPr>
    </w:lvl>
    <w:lvl w:ilvl="3" w:tplc="08090001" w:tentative="1">
      <w:start w:val="1"/>
      <w:numFmt w:val="bullet"/>
      <w:lvlText w:val=""/>
      <w:lvlJc w:val="left"/>
      <w:pPr>
        <w:ind w:left="2738" w:hanging="360"/>
      </w:pPr>
      <w:rPr>
        <w:rFonts w:ascii="Symbol" w:hAnsi="Symbol" w:hint="default"/>
      </w:rPr>
    </w:lvl>
    <w:lvl w:ilvl="4" w:tplc="08090003" w:tentative="1">
      <w:start w:val="1"/>
      <w:numFmt w:val="bullet"/>
      <w:lvlText w:val="o"/>
      <w:lvlJc w:val="left"/>
      <w:pPr>
        <w:ind w:left="3458" w:hanging="360"/>
      </w:pPr>
      <w:rPr>
        <w:rFonts w:ascii="Courier New" w:hAnsi="Courier New" w:cs="Courier New" w:hint="default"/>
      </w:rPr>
    </w:lvl>
    <w:lvl w:ilvl="5" w:tplc="08090005" w:tentative="1">
      <w:start w:val="1"/>
      <w:numFmt w:val="bullet"/>
      <w:lvlText w:val=""/>
      <w:lvlJc w:val="left"/>
      <w:pPr>
        <w:ind w:left="4178" w:hanging="360"/>
      </w:pPr>
      <w:rPr>
        <w:rFonts w:ascii="Wingdings" w:hAnsi="Wingdings" w:hint="default"/>
      </w:rPr>
    </w:lvl>
    <w:lvl w:ilvl="6" w:tplc="08090001" w:tentative="1">
      <w:start w:val="1"/>
      <w:numFmt w:val="bullet"/>
      <w:lvlText w:val=""/>
      <w:lvlJc w:val="left"/>
      <w:pPr>
        <w:ind w:left="4898" w:hanging="360"/>
      </w:pPr>
      <w:rPr>
        <w:rFonts w:ascii="Symbol" w:hAnsi="Symbol" w:hint="default"/>
      </w:rPr>
    </w:lvl>
    <w:lvl w:ilvl="7" w:tplc="08090003" w:tentative="1">
      <w:start w:val="1"/>
      <w:numFmt w:val="bullet"/>
      <w:lvlText w:val="o"/>
      <w:lvlJc w:val="left"/>
      <w:pPr>
        <w:ind w:left="5618" w:hanging="360"/>
      </w:pPr>
      <w:rPr>
        <w:rFonts w:ascii="Courier New" w:hAnsi="Courier New" w:cs="Courier New" w:hint="default"/>
      </w:rPr>
    </w:lvl>
    <w:lvl w:ilvl="8" w:tplc="08090005" w:tentative="1">
      <w:start w:val="1"/>
      <w:numFmt w:val="bullet"/>
      <w:lvlText w:val=""/>
      <w:lvlJc w:val="left"/>
      <w:pPr>
        <w:ind w:left="6338" w:hanging="360"/>
      </w:pPr>
      <w:rPr>
        <w:rFonts w:ascii="Wingdings" w:hAnsi="Wingdings" w:hint="default"/>
      </w:rPr>
    </w:lvl>
  </w:abstractNum>
  <w:abstractNum w:abstractNumId="11" w15:restartNumberingAfterBreak="0">
    <w:nsid w:val="3B8D444E"/>
    <w:multiLevelType w:val="hybridMultilevel"/>
    <w:tmpl w:val="56044C74"/>
    <w:lvl w:ilvl="0" w:tplc="08090001">
      <w:start w:val="1"/>
      <w:numFmt w:val="bullet"/>
      <w:lvlText w:val=""/>
      <w:lvlJc w:val="left"/>
      <w:pPr>
        <w:tabs>
          <w:tab w:val="num" w:pos="1005"/>
        </w:tabs>
        <w:ind w:left="1005" w:hanging="360"/>
      </w:pPr>
      <w:rPr>
        <w:rFonts w:ascii="Symbol" w:hAnsi="Symbol" w:hint="default"/>
      </w:rPr>
    </w:lvl>
    <w:lvl w:ilvl="1" w:tplc="08090003">
      <w:start w:val="1"/>
      <w:numFmt w:val="bullet"/>
      <w:lvlText w:val="o"/>
      <w:lvlJc w:val="left"/>
      <w:pPr>
        <w:tabs>
          <w:tab w:val="num" w:pos="1725"/>
        </w:tabs>
        <w:ind w:left="1725" w:hanging="360"/>
      </w:pPr>
      <w:rPr>
        <w:rFonts w:ascii="Courier New" w:hAnsi="Courier New" w:cs="Courier New" w:hint="default"/>
      </w:rPr>
    </w:lvl>
    <w:lvl w:ilvl="2" w:tplc="08090005" w:tentative="1">
      <w:start w:val="1"/>
      <w:numFmt w:val="bullet"/>
      <w:lvlText w:val=""/>
      <w:lvlJc w:val="left"/>
      <w:pPr>
        <w:tabs>
          <w:tab w:val="num" w:pos="2445"/>
        </w:tabs>
        <w:ind w:left="2445" w:hanging="360"/>
      </w:pPr>
      <w:rPr>
        <w:rFonts w:ascii="Wingdings" w:hAnsi="Wingdings" w:hint="default"/>
      </w:rPr>
    </w:lvl>
    <w:lvl w:ilvl="3" w:tplc="08090001" w:tentative="1">
      <w:start w:val="1"/>
      <w:numFmt w:val="bullet"/>
      <w:lvlText w:val=""/>
      <w:lvlJc w:val="left"/>
      <w:pPr>
        <w:tabs>
          <w:tab w:val="num" w:pos="3165"/>
        </w:tabs>
        <w:ind w:left="3165" w:hanging="360"/>
      </w:pPr>
      <w:rPr>
        <w:rFonts w:ascii="Symbol" w:hAnsi="Symbol" w:hint="default"/>
      </w:rPr>
    </w:lvl>
    <w:lvl w:ilvl="4" w:tplc="08090003" w:tentative="1">
      <w:start w:val="1"/>
      <w:numFmt w:val="bullet"/>
      <w:lvlText w:val="o"/>
      <w:lvlJc w:val="left"/>
      <w:pPr>
        <w:tabs>
          <w:tab w:val="num" w:pos="3885"/>
        </w:tabs>
        <w:ind w:left="3885" w:hanging="360"/>
      </w:pPr>
      <w:rPr>
        <w:rFonts w:ascii="Courier New" w:hAnsi="Courier New" w:cs="Courier New" w:hint="default"/>
      </w:rPr>
    </w:lvl>
    <w:lvl w:ilvl="5" w:tplc="08090005" w:tentative="1">
      <w:start w:val="1"/>
      <w:numFmt w:val="bullet"/>
      <w:lvlText w:val=""/>
      <w:lvlJc w:val="left"/>
      <w:pPr>
        <w:tabs>
          <w:tab w:val="num" w:pos="4605"/>
        </w:tabs>
        <w:ind w:left="4605" w:hanging="360"/>
      </w:pPr>
      <w:rPr>
        <w:rFonts w:ascii="Wingdings" w:hAnsi="Wingdings" w:hint="default"/>
      </w:rPr>
    </w:lvl>
    <w:lvl w:ilvl="6" w:tplc="08090001" w:tentative="1">
      <w:start w:val="1"/>
      <w:numFmt w:val="bullet"/>
      <w:lvlText w:val=""/>
      <w:lvlJc w:val="left"/>
      <w:pPr>
        <w:tabs>
          <w:tab w:val="num" w:pos="5325"/>
        </w:tabs>
        <w:ind w:left="5325" w:hanging="360"/>
      </w:pPr>
      <w:rPr>
        <w:rFonts w:ascii="Symbol" w:hAnsi="Symbol" w:hint="default"/>
      </w:rPr>
    </w:lvl>
    <w:lvl w:ilvl="7" w:tplc="08090003" w:tentative="1">
      <w:start w:val="1"/>
      <w:numFmt w:val="bullet"/>
      <w:lvlText w:val="o"/>
      <w:lvlJc w:val="left"/>
      <w:pPr>
        <w:tabs>
          <w:tab w:val="num" w:pos="6045"/>
        </w:tabs>
        <w:ind w:left="6045" w:hanging="360"/>
      </w:pPr>
      <w:rPr>
        <w:rFonts w:ascii="Courier New" w:hAnsi="Courier New" w:cs="Courier New" w:hint="default"/>
      </w:rPr>
    </w:lvl>
    <w:lvl w:ilvl="8" w:tplc="08090005" w:tentative="1">
      <w:start w:val="1"/>
      <w:numFmt w:val="bullet"/>
      <w:lvlText w:val=""/>
      <w:lvlJc w:val="left"/>
      <w:pPr>
        <w:tabs>
          <w:tab w:val="num" w:pos="6765"/>
        </w:tabs>
        <w:ind w:left="6765" w:hanging="360"/>
      </w:pPr>
      <w:rPr>
        <w:rFonts w:ascii="Wingdings" w:hAnsi="Wingdings" w:hint="default"/>
      </w:rPr>
    </w:lvl>
  </w:abstractNum>
  <w:abstractNum w:abstractNumId="12" w15:restartNumberingAfterBreak="0">
    <w:nsid w:val="3FE334CF"/>
    <w:multiLevelType w:val="hybridMultilevel"/>
    <w:tmpl w:val="2E2460A0"/>
    <w:lvl w:ilvl="0" w:tplc="08090017">
      <w:start w:val="1"/>
      <w:numFmt w:val="lowerLetter"/>
      <w:lvlText w:val="%1)"/>
      <w:lvlJc w:val="left"/>
      <w:pPr>
        <w:ind w:left="153" w:hanging="360"/>
      </w:pPr>
    </w:lvl>
    <w:lvl w:ilvl="1" w:tplc="08090019" w:tentative="1">
      <w:start w:val="1"/>
      <w:numFmt w:val="lowerLetter"/>
      <w:lvlText w:val="%2."/>
      <w:lvlJc w:val="left"/>
      <w:pPr>
        <w:ind w:left="873" w:hanging="360"/>
      </w:pPr>
    </w:lvl>
    <w:lvl w:ilvl="2" w:tplc="0809001B" w:tentative="1">
      <w:start w:val="1"/>
      <w:numFmt w:val="lowerRoman"/>
      <w:lvlText w:val="%3."/>
      <w:lvlJc w:val="right"/>
      <w:pPr>
        <w:ind w:left="1593" w:hanging="180"/>
      </w:pPr>
    </w:lvl>
    <w:lvl w:ilvl="3" w:tplc="0809000F" w:tentative="1">
      <w:start w:val="1"/>
      <w:numFmt w:val="decimal"/>
      <w:lvlText w:val="%4."/>
      <w:lvlJc w:val="left"/>
      <w:pPr>
        <w:ind w:left="2313" w:hanging="360"/>
      </w:pPr>
    </w:lvl>
    <w:lvl w:ilvl="4" w:tplc="08090019" w:tentative="1">
      <w:start w:val="1"/>
      <w:numFmt w:val="lowerLetter"/>
      <w:lvlText w:val="%5."/>
      <w:lvlJc w:val="left"/>
      <w:pPr>
        <w:ind w:left="3033" w:hanging="360"/>
      </w:pPr>
    </w:lvl>
    <w:lvl w:ilvl="5" w:tplc="0809001B" w:tentative="1">
      <w:start w:val="1"/>
      <w:numFmt w:val="lowerRoman"/>
      <w:lvlText w:val="%6."/>
      <w:lvlJc w:val="right"/>
      <w:pPr>
        <w:ind w:left="3753" w:hanging="180"/>
      </w:pPr>
    </w:lvl>
    <w:lvl w:ilvl="6" w:tplc="0809000F" w:tentative="1">
      <w:start w:val="1"/>
      <w:numFmt w:val="decimal"/>
      <w:lvlText w:val="%7."/>
      <w:lvlJc w:val="left"/>
      <w:pPr>
        <w:ind w:left="4473" w:hanging="360"/>
      </w:pPr>
    </w:lvl>
    <w:lvl w:ilvl="7" w:tplc="08090019" w:tentative="1">
      <w:start w:val="1"/>
      <w:numFmt w:val="lowerLetter"/>
      <w:lvlText w:val="%8."/>
      <w:lvlJc w:val="left"/>
      <w:pPr>
        <w:ind w:left="5193" w:hanging="360"/>
      </w:pPr>
    </w:lvl>
    <w:lvl w:ilvl="8" w:tplc="0809001B" w:tentative="1">
      <w:start w:val="1"/>
      <w:numFmt w:val="lowerRoman"/>
      <w:lvlText w:val="%9."/>
      <w:lvlJc w:val="right"/>
      <w:pPr>
        <w:ind w:left="5913" w:hanging="180"/>
      </w:pPr>
    </w:lvl>
  </w:abstractNum>
  <w:abstractNum w:abstractNumId="13" w15:restartNumberingAfterBreak="0">
    <w:nsid w:val="401F1EBC"/>
    <w:multiLevelType w:val="hybridMultilevel"/>
    <w:tmpl w:val="A2C63414"/>
    <w:lvl w:ilvl="0" w:tplc="08090001">
      <w:start w:val="1"/>
      <w:numFmt w:val="bullet"/>
      <w:lvlText w:val=""/>
      <w:lvlJc w:val="left"/>
      <w:pPr>
        <w:tabs>
          <w:tab w:val="num" w:pos="1065"/>
        </w:tabs>
        <w:ind w:left="1065" w:hanging="360"/>
      </w:pPr>
      <w:rPr>
        <w:rFonts w:ascii="Symbol" w:hAnsi="Symbol" w:hint="default"/>
      </w:rPr>
    </w:lvl>
    <w:lvl w:ilvl="1" w:tplc="08090003" w:tentative="1">
      <w:start w:val="1"/>
      <w:numFmt w:val="bullet"/>
      <w:lvlText w:val="o"/>
      <w:lvlJc w:val="left"/>
      <w:pPr>
        <w:tabs>
          <w:tab w:val="num" w:pos="1785"/>
        </w:tabs>
        <w:ind w:left="1785" w:hanging="360"/>
      </w:pPr>
      <w:rPr>
        <w:rFonts w:ascii="Courier New" w:hAnsi="Courier New" w:cs="Courier New" w:hint="default"/>
      </w:rPr>
    </w:lvl>
    <w:lvl w:ilvl="2" w:tplc="08090005" w:tentative="1">
      <w:start w:val="1"/>
      <w:numFmt w:val="bullet"/>
      <w:lvlText w:val=""/>
      <w:lvlJc w:val="left"/>
      <w:pPr>
        <w:tabs>
          <w:tab w:val="num" w:pos="2505"/>
        </w:tabs>
        <w:ind w:left="2505" w:hanging="360"/>
      </w:pPr>
      <w:rPr>
        <w:rFonts w:ascii="Wingdings" w:hAnsi="Wingdings" w:hint="default"/>
      </w:rPr>
    </w:lvl>
    <w:lvl w:ilvl="3" w:tplc="08090001" w:tentative="1">
      <w:start w:val="1"/>
      <w:numFmt w:val="bullet"/>
      <w:lvlText w:val=""/>
      <w:lvlJc w:val="left"/>
      <w:pPr>
        <w:tabs>
          <w:tab w:val="num" w:pos="3225"/>
        </w:tabs>
        <w:ind w:left="3225" w:hanging="360"/>
      </w:pPr>
      <w:rPr>
        <w:rFonts w:ascii="Symbol" w:hAnsi="Symbol" w:hint="default"/>
      </w:rPr>
    </w:lvl>
    <w:lvl w:ilvl="4" w:tplc="08090003" w:tentative="1">
      <w:start w:val="1"/>
      <w:numFmt w:val="bullet"/>
      <w:lvlText w:val="o"/>
      <w:lvlJc w:val="left"/>
      <w:pPr>
        <w:tabs>
          <w:tab w:val="num" w:pos="3945"/>
        </w:tabs>
        <w:ind w:left="3945" w:hanging="360"/>
      </w:pPr>
      <w:rPr>
        <w:rFonts w:ascii="Courier New" w:hAnsi="Courier New" w:cs="Courier New" w:hint="default"/>
      </w:rPr>
    </w:lvl>
    <w:lvl w:ilvl="5" w:tplc="08090005" w:tentative="1">
      <w:start w:val="1"/>
      <w:numFmt w:val="bullet"/>
      <w:lvlText w:val=""/>
      <w:lvlJc w:val="left"/>
      <w:pPr>
        <w:tabs>
          <w:tab w:val="num" w:pos="4665"/>
        </w:tabs>
        <w:ind w:left="4665" w:hanging="360"/>
      </w:pPr>
      <w:rPr>
        <w:rFonts w:ascii="Wingdings" w:hAnsi="Wingdings" w:hint="default"/>
      </w:rPr>
    </w:lvl>
    <w:lvl w:ilvl="6" w:tplc="08090001" w:tentative="1">
      <w:start w:val="1"/>
      <w:numFmt w:val="bullet"/>
      <w:lvlText w:val=""/>
      <w:lvlJc w:val="left"/>
      <w:pPr>
        <w:tabs>
          <w:tab w:val="num" w:pos="5385"/>
        </w:tabs>
        <w:ind w:left="5385" w:hanging="360"/>
      </w:pPr>
      <w:rPr>
        <w:rFonts w:ascii="Symbol" w:hAnsi="Symbol" w:hint="default"/>
      </w:rPr>
    </w:lvl>
    <w:lvl w:ilvl="7" w:tplc="08090003" w:tentative="1">
      <w:start w:val="1"/>
      <w:numFmt w:val="bullet"/>
      <w:lvlText w:val="o"/>
      <w:lvlJc w:val="left"/>
      <w:pPr>
        <w:tabs>
          <w:tab w:val="num" w:pos="6105"/>
        </w:tabs>
        <w:ind w:left="6105" w:hanging="360"/>
      </w:pPr>
      <w:rPr>
        <w:rFonts w:ascii="Courier New" w:hAnsi="Courier New" w:cs="Courier New" w:hint="default"/>
      </w:rPr>
    </w:lvl>
    <w:lvl w:ilvl="8" w:tplc="08090005" w:tentative="1">
      <w:start w:val="1"/>
      <w:numFmt w:val="bullet"/>
      <w:lvlText w:val=""/>
      <w:lvlJc w:val="left"/>
      <w:pPr>
        <w:tabs>
          <w:tab w:val="num" w:pos="6825"/>
        </w:tabs>
        <w:ind w:left="6825" w:hanging="360"/>
      </w:pPr>
      <w:rPr>
        <w:rFonts w:ascii="Wingdings" w:hAnsi="Wingdings" w:hint="default"/>
      </w:rPr>
    </w:lvl>
  </w:abstractNum>
  <w:abstractNum w:abstractNumId="14" w15:restartNumberingAfterBreak="0">
    <w:nsid w:val="40984F0B"/>
    <w:multiLevelType w:val="hybridMultilevel"/>
    <w:tmpl w:val="2E30518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492F4A27"/>
    <w:multiLevelType w:val="hybridMultilevel"/>
    <w:tmpl w:val="D882A354"/>
    <w:lvl w:ilvl="0" w:tplc="6F34BDEE">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6" w15:restartNumberingAfterBreak="0">
    <w:nsid w:val="573271C5"/>
    <w:multiLevelType w:val="hybridMultilevel"/>
    <w:tmpl w:val="CE86A9B8"/>
    <w:lvl w:ilvl="0" w:tplc="08090001">
      <w:start w:val="1"/>
      <w:numFmt w:val="bullet"/>
      <w:lvlText w:val=""/>
      <w:lvlJc w:val="left"/>
      <w:pPr>
        <w:ind w:left="210" w:hanging="360"/>
      </w:pPr>
      <w:rPr>
        <w:rFonts w:ascii="Symbol" w:hAnsi="Symbol" w:hint="default"/>
      </w:rPr>
    </w:lvl>
    <w:lvl w:ilvl="1" w:tplc="08090003" w:tentative="1">
      <w:start w:val="1"/>
      <w:numFmt w:val="bullet"/>
      <w:lvlText w:val="o"/>
      <w:lvlJc w:val="left"/>
      <w:pPr>
        <w:ind w:left="930" w:hanging="360"/>
      </w:pPr>
      <w:rPr>
        <w:rFonts w:ascii="Courier New" w:hAnsi="Courier New" w:cs="Courier New" w:hint="default"/>
      </w:rPr>
    </w:lvl>
    <w:lvl w:ilvl="2" w:tplc="08090005" w:tentative="1">
      <w:start w:val="1"/>
      <w:numFmt w:val="bullet"/>
      <w:lvlText w:val=""/>
      <w:lvlJc w:val="left"/>
      <w:pPr>
        <w:ind w:left="1650" w:hanging="360"/>
      </w:pPr>
      <w:rPr>
        <w:rFonts w:ascii="Wingdings" w:hAnsi="Wingdings" w:hint="default"/>
      </w:rPr>
    </w:lvl>
    <w:lvl w:ilvl="3" w:tplc="08090001" w:tentative="1">
      <w:start w:val="1"/>
      <w:numFmt w:val="bullet"/>
      <w:lvlText w:val=""/>
      <w:lvlJc w:val="left"/>
      <w:pPr>
        <w:ind w:left="2370" w:hanging="360"/>
      </w:pPr>
      <w:rPr>
        <w:rFonts w:ascii="Symbol" w:hAnsi="Symbol" w:hint="default"/>
      </w:rPr>
    </w:lvl>
    <w:lvl w:ilvl="4" w:tplc="08090003" w:tentative="1">
      <w:start w:val="1"/>
      <w:numFmt w:val="bullet"/>
      <w:lvlText w:val="o"/>
      <w:lvlJc w:val="left"/>
      <w:pPr>
        <w:ind w:left="3090" w:hanging="360"/>
      </w:pPr>
      <w:rPr>
        <w:rFonts w:ascii="Courier New" w:hAnsi="Courier New" w:cs="Courier New" w:hint="default"/>
      </w:rPr>
    </w:lvl>
    <w:lvl w:ilvl="5" w:tplc="08090005" w:tentative="1">
      <w:start w:val="1"/>
      <w:numFmt w:val="bullet"/>
      <w:lvlText w:val=""/>
      <w:lvlJc w:val="left"/>
      <w:pPr>
        <w:ind w:left="3810" w:hanging="360"/>
      </w:pPr>
      <w:rPr>
        <w:rFonts w:ascii="Wingdings" w:hAnsi="Wingdings" w:hint="default"/>
      </w:rPr>
    </w:lvl>
    <w:lvl w:ilvl="6" w:tplc="08090001" w:tentative="1">
      <w:start w:val="1"/>
      <w:numFmt w:val="bullet"/>
      <w:lvlText w:val=""/>
      <w:lvlJc w:val="left"/>
      <w:pPr>
        <w:ind w:left="4530" w:hanging="360"/>
      </w:pPr>
      <w:rPr>
        <w:rFonts w:ascii="Symbol" w:hAnsi="Symbol" w:hint="default"/>
      </w:rPr>
    </w:lvl>
    <w:lvl w:ilvl="7" w:tplc="08090003" w:tentative="1">
      <w:start w:val="1"/>
      <w:numFmt w:val="bullet"/>
      <w:lvlText w:val="o"/>
      <w:lvlJc w:val="left"/>
      <w:pPr>
        <w:ind w:left="5250" w:hanging="360"/>
      </w:pPr>
      <w:rPr>
        <w:rFonts w:ascii="Courier New" w:hAnsi="Courier New" w:cs="Courier New" w:hint="default"/>
      </w:rPr>
    </w:lvl>
    <w:lvl w:ilvl="8" w:tplc="08090005" w:tentative="1">
      <w:start w:val="1"/>
      <w:numFmt w:val="bullet"/>
      <w:lvlText w:val=""/>
      <w:lvlJc w:val="left"/>
      <w:pPr>
        <w:ind w:left="5970" w:hanging="360"/>
      </w:pPr>
      <w:rPr>
        <w:rFonts w:ascii="Wingdings" w:hAnsi="Wingdings" w:hint="default"/>
      </w:rPr>
    </w:lvl>
  </w:abstractNum>
  <w:abstractNum w:abstractNumId="17" w15:restartNumberingAfterBreak="0">
    <w:nsid w:val="577973E9"/>
    <w:multiLevelType w:val="hybridMultilevel"/>
    <w:tmpl w:val="F22AB4B8"/>
    <w:lvl w:ilvl="0" w:tplc="04090001">
      <w:start w:val="1"/>
      <w:numFmt w:val="bullet"/>
      <w:lvlText w:val=""/>
      <w:lvlJc w:val="left"/>
      <w:pPr>
        <w:tabs>
          <w:tab w:val="num" w:pos="765"/>
        </w:tabs>
        <w:ind w:left="765" w:hanging="360"/>
      </w:pPr>
      <w:rPr>
        <w:rFonts w:ascii="Symbol" w:hAnsi="Symbol" w:hint="default"/>
      </w:rPr>
    </w:lvl>
    <w:lvl w:ilvl="1" w:tplc="04090003" w:tentative="1">
      <w:start w:val="1"/>
      <w:numFmt w:val="bullet"/>
      <w:lvlText w:val="o"/>
      <w:lvlJc w:val="left"/>
      <w:pPr>
        <w:tabs>
          <w:tab w:val="num" w:pos="1485"/>
        </w:tabs>
        <w:ind w:left="1485" w:hanging="360"/>
      </w:pPr>
      <w:rPr>
        <w:rFonts w:ascii="Courier New" w:hAnsi="Courier New" w:hint="default"/>
      </w:rPr>
    </w:lvl>
    <w:lvl w:ilvl="2" w:tplc="04090005" w:tentative="1">
      <w:start w:val="1"/>
      <w:numFmt w:val="bullet"/>
      <w:lvlText w:val=""/>
      <w:lvlJc w:val="left"/>
      <w:pPr>
        <w:tabs>
          <w:tab w:val="num" w:pos="2205"/>
        </w:tabs>
        <w:ind w:left="2205" w:hanging="360"/>
      </w:pPr>
      <w:rPr>
        <w:rFonts w:ascii="Wingdings" w:hAnsi="Wingdings" w:hint="default"/>
      </w:rPr>
    </w:lvl>
    <w:lvl w:ilvl="3" w:tplc="04090001" w:tentative="1">
      <w:start w:val="1"/>
      <w:numFmt w:val="bullet"/>
      <w:lvlText w:val=""/>
      <w:lvlJc w:val="left"/>
      <w:pPr>
        <w:tabs>
          <w:tab w:val="num" w:pos="2925"/>
        </w:tabs>
        <w:ind w:left="2925" w:hanging="360"/>
      </w:pPr>
      <w:rPr>
        <w:rFonts w:ascii="Symbol" w:hAnsi="Symbol" w:hint="default"/>
      </w:rPr>
    </w:lvl>
    <w:lvl w:ilvl="4" w:tplc="04090003" w:tentative="1">
      <w:start w:val="1"/>
      <w:numFmt w:val="bullet"/>
      <w:lvlText w:val="o"/>
      <w:lvlJc w:val="left"/>
      <w:pPr>
        <w:tabs>
          <w:tab w:val="num" w:pos="3645"/>
        </w:tabs>
        <w:ind w:left="3645" w:hanging="360"/>
      </w:pPr>
      <w:rPr>
        <w:rFonts w:ascii="Courier New" w:hAnsi="Courier New" w:hint="default"/>
      </w:rPr>
    </w:lvl>
    <w:lvl w:ilvl="5" w:tplc="04090005" w:tentative="1">
      <w:start w:val="1"/>
      <w:numFmt w:val="bullet"/>
      <w:lvlText w:val=""/>
      <w:lvlJc w:val="left"/>
      <w:pPr>
        <w:tabs>
          <w:tab w:val="num" w:pos="4365"/>
        </w:tabs>
        <w:ind w:left="4365" w:hanging="360"/>
      </w:pPr>
      <w:rPr>
        <w:rFonts w:ascii="Wingdings" w:hAnsi="Wingdings" w:hint="default"/>
      </w:rPr>
    </w:lvl>
    <w:lvl w:ilvl="6" w:tplc="04090001" w:tentative="1">
      <w:start w:val="1"/>
      <w:numFmt w:val="bullet"/>
      <w:lvlText w:val=""/>
      <w:lvlJc w:val="left"/>
      <w:pPr>
        <w:tabs>
          <w:tab w:val="num" w:pos="5085"/>
        </w:tabs>
        <w:ind w:left="5085" w:hanging="360"/>
      </w:pPr>
      <w:rPr>
        <w:rFonts w:ascii="Symbol" w:hAnsi="Symbol" w:hint="default"/>
      </w:rPr>
    </w:lvl>
    <w:lvl w:ilvl="7" w:tplc="04090003" w:tentative="1">
      <w:start w:val="1"/>
      <w:numFmt w:val="bullet"/>
      <w:lvlText w:val="o"/>
      <w:lvlJc w:val="left"/>
      <w:pPr>
        <w:tabs>
          <w:tab w:val="num" w:pos="5805"/>
        </w:tabs>
        <w:ind w:left="5805" w:hanging="360"/>
      </w:pPr>
      <w:rPr>
        <w:rFonts w:ascii="Courier New" w:hAnsi="Courier New" w:hint="default"/>
      </w:rPr>
    </w:lvl>
    <w:lvl w:ilvl="8" w:tplc="04090005" w:tentative="1">
      <w:start w:val="1"/>
      <w:numFmt w:val="bullet"/>
      <w:lvlText w:val=""/>
      <w:lvlJc w:val="left"/>
      <w:pPr>
        <w:tabs>
          <w:tab w:val="num" w:pos="6525"/>
        </w:tabs>
        <w:ind w:left="6525" w:hanging="360"/>
      </w:pPr>
      <w:rPr>
        <w:rFonts w:ascii="Wingdings" w:hAnsi="Wingdings" w:hint="default"/>
      </w:rPr>
    </w:lvl>
  </w:abstractNum>
  <w:abstractNum w:abstractNumId="18" w15:restartNumberingAfterBreak="0">
    <w:nsid w:val="59B52EA5"/>
    <w:multiLevelType w:val="hybridMultilevel"/>
    <w:tmpl w:val="68C01B8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5D1252C9"/>
    <w:multiLevelType w:val="hybridMultilevel"/>
    <w:tmpl w:val="574EA75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5FA50DC0"/>
    <w:multiLevelType w:val="multilevel"/>
    <w:tmpl w:val="607001D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1" w15:restartNumberingAfterBreak="0">
    <w:nsid w:val="684B4430"/>
    <w:multiLevelType w:val="hybridMultilevel"/>
    <w:tmpl w:val="2CA40D7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6AB62818"/>
    <w:multiLevelType w:val="hybridMultilevel"/>
    <w:tmpl w:val="6672BE82"/>
    <w:lvl w:ilvl="0" w:tplc="3782DFA6">
      <w:start w:val="1"/>
      <w:numFmt w:val="lowerLetter"/>
      <w:lvlText w:val="%1."/>
      <w:lvlJc w:val="left"/>
      <w:pPr>
        <w:ind w:left="360" w:hanging="360"/>
      </w:p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23" w15:restartNumberingAfterBreak="0">
    <w:nsid w:val="6B783259"/>
    <w:multiLevelType w:val="hybridMultilevel"/>
    <w:tmpl w:val="976C6E1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6EB73DB4"/>
    <w:multiLevelType w:val="hybridMultilevel"/>
    <w:tmpl w:val="A67EA216"/>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25" w15:restartNumberingAfterBreak="0">
    <w:nsid w:val="7C977901"/>
    <w:multiLevelType w:val="hybridMultilevel"/>
    <w:tmpl w:val="F9AA9A9E"/>
    <w:lvl w:ilvl="0" w:tplc="ED347676">
      <w:start w:val="1"/>
      <w:numFmt w:val="bullet"/>
      <w:lvlText w:val=""/>
      <w:lvlJc w:val="left"/>
      <w:pPr>
        <w:tabs>
          <w:tab w:val="num" w:pos="8"/>
        </w:tabs>
        <w:ind w:left="360" w:hanging="360"/>
      </w:pPr>
      <w:rPr>
        <w:rFonts w:ascii="Symbol" w:hAnsi="Symbol" w:hint="default"/>
      </w:rPr>
    </w:lvl>
    <w:lvl w:ilvl="1" w:tplc="08090003" w:tentative="1">
      <w:start w:val="1"/>
      <w:numFmt w:val="bullet"/>
      <w:lvlText w:val="o"/>
      <w:lvlJc w:val="left"/>
      <w:pPr>
        <w:tabs>
          <w:tab w:val="num" w:pos="30"/>
        </w:tabs>
        <w:ind w:left="30" w:hanging="360"/>
      </w:pPr>
      <w:rPr>
        <w:rFonts w:ascii="Courier New" w:hAnsi="Courier New" w:cs="Courier New" w:hint="default"/>
      </w:rPr>
    </w:lvl>
    <w:lvl w:ilvl="2" w:tplc="08090005" w:tentative="1">
      <w:start w:val="1"/>
      <w:numFmt w:val="bullet"/>
      <w:lvlText w:val=""/>
      <w:lvlJc w:val="left"/>
      <w:pPr>
        <w:tabs>
          <w:tab w:val="num" w:pos="750"/>
        </w:tabs>
        <w:ind w:left="750" w:hanging="360"/>
      </w:pPr>
      <w:rPr>
        <w:rFonts w:ascii="Wingdings" w:hAnsi="Wingdings" w:hint="default"/>
      </w:rPr>
    </w:lvl>
    <w:lvl w:ilvl="3" w:tplc="08090001" w:tentative="1">
      <w:start w:val="1"/>
      <w:numFmt w:val="bullet"/>
      <w:lvlText w:val=""/>
      <w:lvlJc w:val="left"/>
      <w:pPr>
        <w:tabs>
          <w:tab w:val="num" w:pos="1470"/>
        </w:tabs>
        <w:ind w:left="1470" w:hanging="360"/>
      </w:pPr>
      <w:rPr>
        <w:rFonts w:ascii="Symbol" w:hAnsi="Symbol" w:hint="default"/>
      </w:rPr>
    </w:lvl>
    <w:lvl w:ilvl="4" w:tplc="08090003" w:tentative="1">
      <w:start w:val="1"/>
      <w:numFmt w:val="bullet"/>
      <w:lvlText w:val="o"/>
      <w:lvlJc w:val="left"/>
      <w:pPr>
        <w:tabs>
          <w:tab w:val="num" w:pos="2190"/>
        </w:tabs>
        <w:ind w:left="2190" w:hanging="360"/>
      </w:pPr>
      <w:rPr>
        <w:rFonts w:ascii="Courier New" w:hAnsi="Courier New" w:cs="Courier New" w:hint="default"/>
      </w:rPr>
    </w:lvl>
    <w:lvl w:ilvl="5" w:tplc="08090005" w:tentative="1">
      <w:start w:val="1"/>
      <w:numFmt w:val="bullet"/>
      <w:lvlText w:val=""/>
      <w:lvlJc w:val="left"/>
      <w:pPr>
        <w:tabs>
          <w:tab w:val="num" w:pos="2910"/>
        </w:tabs>
        <w:ind w:left="2910" w:hanging="360"/>
      </w:pPr>
      <w:rPr>
        <w:rFonts w:ascii="Wingdings" w:hAnsi="Wingdings" w:hint="default"/>
      </w:rPr>
    </w:lvl>
    <w:lvl w:ilvl="6" w:tplc="08090001" w:tentative="1">
      <w:start w:val="1"/>
      <w:numFmt w:val="bullet"/>
      <w:lvlText w:val=""/>
      <w:lvlJc w:val="left"/>
      <w:pPr>
        <w:tabs>
          <w:tab w:val="num" w:pos="3630"/>
        </w:tabs>
        <w:ind w:left="3630" w:hanging="360"/>
      </w:pPr>
      <w:rPr>
        <w:rFonts w:ascii="Symbol" w:hAnsi="Symbol" w:hint="default"/>
      </w:rPr>
    </w:lvl>
    <w:lvl w:ilvl="7" w:tplc="08090003" w:tentative="1">
      <w:start w:val="1"/>
      <w:numFmt w:val="bullet"/>
      <w:lvlText w:val="o"/>
      <w:lvlJc w:val="left"/>
      <w:pPr>
        <w:tabs>
          <w:tab w:val="num" w:pos="4350"/>
        </w:tabs>
        <w:ind w:left="4350" w:hanging="360"/>
      </w:pPr>
      <w:rPr>
        <w:rFonts w:ascii="Courier New" w:hAnsi="Courier New" w:cs="Courier New" w:hint="default"/>
      </w:rPr>
    </w:lvl>
    <w:lvl w:ilvl="8" w:tplc="08090005" w:tentative="1">
      <w:start w:val="1"/>
      <w:numFmt w:val="bullet"/>
      <w:lvlText w:val=""/>
      <w:lvlJc w:val="left"/>
      <w:pPr>
        <w:tabs>
          <w:tab w:val="num" w:pos="5070"/>
        </w:tabs>
        <w:ind w:left="5070" w:hanging="360"/>
      </w:pPr>
      <w:rPr>
        <w:rFonts w:ascii="Wingdings" w:hAnsi="Wingdings" w:hint="default"/>
      </w:rPr>
    </w:lvl>
  </w:abstractNum>
  <w:num w:numId="1" w16cid:durableId="770974513">
    <w:abstractNumId w:val="8"/>
  </w:num>
  <w:num w:numId="2" w16cid:durableId="2119443107">
    <w:abstractNumId w:val="13"/>
  </w:num>
  <w:num w:numId="3" w16cid:durableId="884756590">
    <w:abstractNumId w:val="3"/>
  </w:num>
  <w:num w:numId="4" w16cid:durableId="117839079">
    <w:abstractNumId w:val="2"/>
  </w:num>
  <w:num w:numId="5" w16cid:durableId="1811285318">
    <w:abstractNumId w:val="17"/>
  </w:num>
  <w:num w:numId="6" w16cid:durableId="738477990">
    <w:abstractNumId w:val="23"/>
  </w:num>
  <w:num w:numId="7" w16cid:durableId="1862431410">
    <w:abstractNumId w:val="5"/>
  </w:num>
  <w:num w:numId="8" w16cid:durableId="1134643489">
    <w:abstractNumId w:val="24"/>
  </w:num>
  <w:num w:numId="9" w16cid:durableId="1681154397">
    <w:abstractNumId w:val="11"/>
  </w:num>
  <w:num w:numId="10" w16cid:durableId="1548567725">
    <w:abstractNumId w:val="25"/>
  </w:num>
  <w:num w:numId="11" w16cid:durableId="18052997">
    <w:abstractNumId w:val="10"/>
  </w:num>
  <w:num w:numId="12" w16cid:durableId="1330015587">
    <w:abstractNumId w:val="7"/>
  </w:num>
  <w:num w:numId="13" w16cid:durableId="2060546603">
    <w:abstractNumId w:val="21"/>
  </w:num>
  <w:num w:numId="14" w16cid:durableId="2121994760">
    <w:abstractNumId w:val="6"/>
  </w:num>
  <w:num w:numId="15" w16cid:durableId="1902012790">
    <w:abstractNumId w:val="9"/>
  </w:num>
  <w:num w:numId="16" w16cid:durableId="619264013">
    <w:abstractNumId w:val="16"/>
  </w:num>
  <w:num w:numId="17" w16cid:durableId="9138627">
    <w:abstractNumId w:val="19"/>
  </w:num>
  <w:num w:numId="18" w16cid:durableId="1877353519">
    <w:abstractNumId w:val="14"/>
  </w:num>
  <w:num w:numId="19" w16cid:durableId="1235044871">
    <w:abstractNumId w:val="12"/>
  </w:num>
  <w:num w:numId="20" w16cid:durableId="929460231">
    <w:abstractNumId w:val="18"/>
  </w:num>
  <w:num w:numId="21" w16cid:durableId="512309228">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724017210">
    <w:abstractNumId w:val="20"/>
  </w:num>
  <w:num w:numId="23" w16cid:durableId="1647469206">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534971017">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897325410">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466514985">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2084788634">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555549029">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209418383">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1623149410">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1118066601">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471019980">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2086490534">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14312532">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352805011">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2073697393">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988588771">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767581212">
    <w:abstractNumId w:val="4"/>
  </w:num>
  <w:num w:numId="39" w16cid:durableId="208804255">
    <w:abstractNumId w:val="1"/>
  </w:num>
  <w:num w:numId="40" w16cid:durableId="1114909260">
    <w:abstractNumId w:val="0"/>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9"/>
  <w:embedSystemFont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enforcement="1" w:cryptProviderType="rsaAES" w:cryptAlgorithmClass="hash" w:cryptAlgorithmType="typeAny" w:cryptAlgorithmSid="14" w:cryptSpinCount="100000" w:hash="g9KVgwou0chvIkVBok1gHCLHJF+9dx5dmbNowG+c5CYaL9LqWBXK214k4EuZHn74swsV6BfTj5NHJsueq9o+HA==" w:salt="xWQwMEYVD71GASGIxUniyw=="/>
  <w:defaultTabStop w:val="720"/>
  <w:displayHorizontalDrawingGridEvery w:val="0"/>
  <w:displayVerticalDrawingGridEvery w:val="0"/>
  <w:doNotUseMarginsForDrawingGridOrigin/>
  <w:noPunctuationKerning/>
  <w:characterSpacingControl w:val="doNotCompress"/>
  <w:hdrShapeDefaults>
    <o:shapedefaults v:ext="edit" spidmax="2050" fillcolor="#e0abed" stroke="f">
      <v:fill color="#e0abed"/>
      <v:stroke on="f"/>
      <o:colormru v:ext="edit" colors="#903,#ccf,#e0abed,#e9c4f2,#e2e4b4,#963,#d4cb86,#4ec115"/>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4331E"/>
    <w:rsid w:val="00000475"/>
    <w:rsid w:val="000007BD"/>
    <w:rsid w:val="00000809"/>
    <w:rsid w:val="0000251E"/>
    <w:rsid w:val="00003012"/>
    <w:rsid w:val="00004CCE"/>
    <w:rsid w:val="00006063"/>
    <w:rsid w:val="0001029A"/>
    <w:rsid w:val="00010A56"/>
    <w:rsid w:val="00011558"/>
    <w:rsid w:val="00012006"/>
    <w:rsid w:val="000126A6"/>
    <w:rsid w:val="0001392D"/>
    <w:rsid w:val="000149D2"/>
    <w:rsid w:val="0001530F"/>
    <w:rsid w:val="00015ADD"/>
    <w:rsid w:val="0001607B"/>
    <w:rsid w:val="0001641F"/>
    <w:rsid w:val="00017026"/>
    <w:rsid w:val="0001741A"/>
    <w:rsid w:val="000175EF"/>
    <w:rsid w:val="00017675"/>
    <w:rsid w:val="00021478"/>
    <w:rsid w:val="00021924"/>
    <w:rsid w:val="00022E4E"/>
    <w:rsid w:val="00026C84"/>
    <w:rsid w:val="00027D28"/>
    <w:rsid w:val="00030A45"/>
    <w:rsid w:val="00032570"/>
    <w:rsid w:val="00034030"/>
    <w:rsid w:val="00034044"/>
    <w:rsid w:val="00034B6E"/>
    <w:rsid w:val="00034D26"/>
    <w:rsid w:val="00035593"/>
    <w:rsid w:val="000362C1"/>
    <w:rsid w:val="00040264"/>
    <w:rsid w:val="00041C10"/>
    <w:rsid w:val="00041C3E"/>
    <w:rsid w:val="00041C77"/>
    <w:rsid w:val="00042B16"/>
    <w:rsid w:val="000442C8"/>
    <w:rsid w:val="0004448F"/>
    <w:rsid w:val="00045153"/>
    <w:rsid w:val="0004541F"/>
    <w:rsid w:val="00046184"/>
    <w:rsid w:val="00046A44"/>
    <w:rsid w:val="0004774F"/>
    <w:rsid w:val="00047CB6"/>
    <w:rsid w:val="000503E1"/>
    <w:rsid w:val="00050720"/>
    <w:rsid w:val="00050B95"/>
    <w:rsid w:val="00050CED"/>
    <w:rsid w:val="00050E4B"/>
    <w:rsid w:val="00051DE4"/>
    <w:rsid w:val="000527B3"/>
    <w:rsid w:val="00054015"/>
    <w:rsid w:val="0005551F"/>
    <w:rsid w:val="00055804"/>
    <w:rsid w:val="00056900"/>
    <w:rsid w:val="00056A2A"/>
    <w:rsid w:val="00057FA9"/>
    <w:rsid w:val="00060B55"/>
    <w:rsid w:val="00061EDA"/>
    <w:rsid w:val="00061F6D"/>
    <w:rsid w:val="0006295B"/>
    <w:rsid w:val="0006368F"/>
    <w:rsid w:val="00063C40"/>
    <w:rsid w:val="0006534E"/>
    <w:rsid w:val="00065B92"/>
    <w:rsid w:val="00065DC3"/>
    <w:rsid w:val="000720E5"/>
    <w:rsid w:val="00072859"/>
    <w:rsid w:val="00072D4D"/>
    <w:rsid w:val="00073885"/>
    <w:rsid w:val="00073D65"/>
    <w:rsid w:val="00074043"/>
    <w:rsid w:val="0007436F"/>
    <w:rsid w:val="000753BD"/>
    <w:rsid w:val="00077963"/>
    <w:rsid w:val="000808D2"/>
    <w:rsid w:val="00080AD5"/>
    <w:rsid w:val="00080CE5"/>
    <w:rsid w:val="00081C50"/>
    <w:rsid w:val="00082D84"/>
    <w:rsid w:val="000868BC"/>
    <w:rsid w:val="000869FB"/>
    <w:rsid w:val="00090BBE"/>
    <w:rsid w:val="000910BD"/>
    <w:rsid w:val="00091F9F"/>
    <w:rsid w:val="00092133"/>
    <w:rsid w:val="00092E76"/>
    <w:rsid w:val="00093870"/>
    <w:rsid w:val="000938E2"/>
    <w:rsid w:val="000939DA"/>
    <w:rsid w:val="00093F36"/>
    <w:rsid w:val="00094E81"/>
    <w:rsid w:val="00095FC8"/>
    <w:rsid w:val="000962E9"/>
    <w:rsid w:val="00097282"/>
    <w:rsid w:val="00097B96"/>
    <w:rsid w:val="000A08F5"/>
    <w:rsid w:val="000A0DDE"/>
    <w:rsid w:val="000A105F"/>
    <w:rsid w:val="000A39B7"/>
    <w:rsid w:val="000A3BEC"/>
    <w:rsid w:val="000A4350"/>
    <w:rsid w:val="000A4B4A"/>
    <w:rsid w:val="000A5B43"/>
    <w:rsid w:val="000A5C72"/>
    <w:rsid w:val="000A6717"/>
    <w:rsid w:val="000B02EC"/>
    <w:rsid w:val="000B0851"/>
    <w:rsid w:val="000B1E42"/>
    <w:rsid w:val="000B2E3C"/>
    <w:rsid w:val="000B38BF"/>
    <w:rsid w:val="000B3BE6"/>
    <w:rsid w:val="000B444B"/>
    <w:rsid w:val="000B4BFE"/>
    <w:rsid w:val="000B4F61"/>
    <w:rsid w:val="000B68A6"/>
    <w:rsid w:val="000B78DE"/>
    <w:rsid w:val="000B7A86"/>
    <w:rsid w:val="000C00DB"/>
    <w:rsid w:val="000C0231"/>
    <w:rsid w:val="000C0660"/>
    <w:rsid w:val="000C221B"/>
    <w:rsid w:val="000C388D"/>
    <w:rsid w:val="000C3A5F"/>
    <w:rsid w:val="000C539F"/>
    <w:rsid w:val="000C7580"/>
    <w:rsid w:val="000D0115"/>
    <w:rsid w:val="000D396A"/>
    <w:rsid w:val="000D61EC"/>
    <w:rsid w:val="000D6EF4"/>
    <w:rsid w:val="000D7C30"/>
    <w:rsid w:val="000D7F57"/>
    <w:rsid w:val="000E0748"/>
    <w:rsid w:val="000E0FF0"/>
    <w:rsid w:val="000E17B7"/>
    <w:rsid w:val="000E1D53"/>
    <w:rsid w:val="000E321C"/>
    <w:rsid w:val="000E371C"/>
    <w:rsid w:val="000E38A6"/>
    <w:rsid w:val="000E47F2"/>
    <w:rsid w:val="000E568E"/>
    <w:rsid w:val="000E57D4"/>
    <w:rsid w:val="000E726C"/>
    <w:rsid w:val="000F0B10"/>
    <w:rsid w:val="000F15FF"/>
    <w:rsid w:val="000F2948"/>
    <w:rsid w:val="000F38B9"/>
    <w:rsid w:val="000F3EB3"/>
    <w:rsid w:val="000F47B4"/>
    <w:rsid w:val="000F497B"/>
    <w:rsid w:val="000F59B0"/>
    <w:rsid w:val="000F6E07"/>
    <w:rsid w:val="000F6E28"/>
    <w:rsid w:val="000F7953"/>
    <w:rsid w:val="000F7D8F"/>
    <w:rsid w:val="000F7F4D"/>
    <w:rsid w:val="00100072"/>
    <w:rsid w:val="001001B9"/>
    <w:rsid w:val="00100531"/>
    <w:rsid w:val="00100F4F"/>
    <w:rsid w:val="00103AD9"/>
    <w:rsid w:val="00103D1A"/>
    <w:rsid w:val="00103D43"/>
    <w:rsid w:val="00105972"/>
    <w:rsid w:val="001072B1"/>
    <w:rsid w:val="00107739"/>
    <w:rsid w:val="0011016C"/>
    <w:rsid w:val="0011101D"/>
    <w:rsid w:val="00113306"/>
    <w:rsid w:val="0011362A"/>
    <w:rsid w:val="001161B1"/>
    <w:rsid w:val="00116266"/>
    <w:rsid w:val="00116AD7"/>
    <w:rsid w:val="00116C60"/>
    <w:rsid w:val="0011706E"/>
    <w:rsid w:val="00117378"/>
    <w:rsid w:val="0011741D"/>
    <w:rsid w:val="00120461"/>
    <w:rsid w:val="00122F05"/>
    <w:rsid w:val="00123AF7"/>
    <w:rsid w:val="00124236"/>
    <w:rsid w:val="00124334"/>
    <w:rsid w:val="0012478D"/>
    <w:rsid w:val="00126F10"/>
    <w:rsid w:val="00127577"/>
    <w:rsid w:val="001276D1"/>
    <w:rsid w:val="00130958"/>
    <w:rsid w:val="001311D2"/>
    <w:rsid w:val="0013122A"/>
    <w:rsid w:val="001326BD"/>
    <w:rsid w:val="0013302E"/>
    <w:rsid w:val="0013358A"/>
    <w:rsid w:val="001339B9"/>
    <w:rsid w:val="00133AA8"/>
    <w:rsid w:val="00133DD0"/>
    <w:rsid w:val="00133FBB"/>
    <w:rsid w:val="00134357"/>
    <w:rsid w:val="001345F4"/>
    <w:rsid w:val="001355C0"/>
    <w:rsid w:val="00135941"/>
    <w:rsid w:val="00135A89"/>
    <w:rsid w:val="00135E81"/>
    <w:rsid w:val="00135FC5"/>
    <w:rsid w:val="00136EE4"/>
    <w:rsid w:val="001376DD"/>
    <w:rsid w:val="00140166"/>
    <w:rsid w:val="001410A4"/>
    <w:rsid w:val="00142109"/>
    <w:rsid w:val="0014293E"/>
    <w:rsid w:val="00142BC6"/>
    <w:rsid w:val="00144482"/>
    <w:rsid w:val="001447FA"/>
    <w:rsid w:val="00144E06"/>
    <w:rsid w:val="00145966"/>
    <w:rsid w:val="001463F3"/>
    <w:rsid w:val="00146ABE"/>
    <w:rsid w:val="001501CC"/>
    <w:rsid w:val="001505A5"/>
    <w:rsid w:val="00150F84"/>
    <w:rsid w:val="00151344"/>
    <w:rsid w:val="00151BB3"/>
    <w:rsid w:val="00153028"/>
    <w:rsid w:val="00153738"/>
    <w:rsid w:val="00155326"/>
    <w:rsid w:val="00155966"/>
    <w:rsid w:val="00157095"/>
    <w:rsid w:val="001628BF"/>
    <w:rsid w:val="00163550"/>
    <w:rsid w:val="00164083"/>
    <w:rsid w:val="001643FE"/>
    <w:rsid w:val="00164C45"/>
    <w:rsid w:val="00165A19"/>
    <w:rsid w:val="00165E2F"/>
    <w:rsid w:val="00166511"/>
    <w:rsid w:val="001674F2"/>
    <w:rsid w:val="00171052"/>
    <w:rsid w:val="0017273D"/>
    <w:rsid w:val="001728D2"/>
    <w:rsid w:val="00172C50"/>
    <w:rsid w:val="00173968"/>
    <w:rsid w:val="00173CAB"/>
    <w:rsid w:val="001742D4"/>
    <w:rsid w:val="00174851"/>
    <w:rsid w:val="00176152"/>
    <w:rsid w:val="00177AF5"/>
    <w:rsid w:val="00180448"/>
    <w:rsid w:val="00180AA1"/>
    <w:rsid w:val="00181AE7"/>
    <w:rsid w:val="00181CB4"/>
    <w:rsid w:val="0018213F"/>
    <w:rsid w:val="00182207"/>
    <w:rsid w:val="001826E1"/>
    <w:rsid w:val="00183744"/>
    <w:rsid w:val="00183A04"/>
    <w:rsid w:val="00184B55"/>
    <w:rsid w:val="00185557"/>
    <w:rsid w:val="00186811"/>
    <w:rsid w:val="00186E34"/>
    <w:rsid w:val="00187901"/>
    <w:rsid w:val="00187D43"/>
    <w:rsid w:val="001904B4"/>
    <w:rsid w:val="00191A97"/>
    <w:rsid w:val="00191BF2"/>
    <w:rsid w:val="00191EC3"/>
    <w:rsid w:val="00192281"/>
    <w:rsid w:val="001927F1"/>
    <w:rsid w:val="00192EE7"/>
    <w:rsid w:val="0019314A"/>
    <w:rsid w:val="00193773"/>
    <w:rsid w:val="00193A50"/>
    <w:rsid w:val="00193F91"/>
    <w:rsid w:val="001946C8"/>
    <w:rsid w:val="001956E4"/>
    <w:rsid w:val="00195D66"/>
    <w:rsid w:val="00196D62"/>
    <w:rsid w:val="00197320"/>
    <w:rsid w:val="0019741F"/>
    <w:rsid w:val="001A12C3"/>
    <w:rsid w:val="001A18FD"/>
    <w:rsid w:val="001A194E"/>
    <w:rsid w:val="001A4AB8"/>
    <w:rsid w:val="001A58C7"/>
    <w:rsid w:val="001A7EB6"/>
    <w:rsid w:val="001A7F88"/>
    <w:rsid w:val="001B0B0E"/>
    <w:rsid w:val="001B12FE"/>
    <w:rsid w:val="001B1AB0"/>
    <w:rsid w:val="001B1BB8"/>
    <w:rsid w:val="001B2607"/>
    <w:rsid w:val="001B2D36"/>
    <w:rsid w:val="001B35B1"/>
    <w:rsid w:val="001B391F"/>
    <w:rsid w:val="001B408B"/>
    <w:rsid w:val="001B4608"/>
    <w:rsid w:val="001B47C5"/>
    <w:rsid w:val="001B50F2"/>
    <w:rsid w:val="001B5ECD"/>
    <w:rsid w:val="001B7091"/>
    <w:rsid w:val="001B75D8"/>
    <w:rsid w:val="001C0962"/>
    <w:rsid w:val="001C11E4"/>
    <w:rsid w:val="001C18C2"/>
    <w:rsid w:val="001C1CEA"/>
    <w:rsid w:val="001C3C4A"/>
    <w:rsid w:val="001C3E3D"/>
    <w:rsid w:val="001C3F36"/>
    <w:rsid w:val="001C4C3D"/>
    <w:rsid w:val="001C4F3B"/>
    <w:rsid w:val="001C50B8"/>
    <w:rsid w:val="001C5AA6"/>
    <w:rsid w:val="001C5D86"/>
    <w:rsid w:val="001C6A07"/>
    <w:rsid w:val="001D0255"/>
    <w:rsid w:val="001D1847"/>
    <w:rsid w:val="001D2199"/>
    <w:rsid w:val="001D2510"/>
    <w:rsid w:val="001D25CE"/>
    <w:rsid w:val="001D3300"/>
    <w:rsid w:val="001D3578"/>
    <w:rsid w:val="001D3584"/>
    <w:rsid w:val="001D45C9"/>
    <w:rsid w:val="001D544D"/>
    <w:rsid w:val="001D602A"/>
    <w:rsid w:val="001D636C"/>
    <w:rsid w:val="001D685E"/>
    <w:rsid w:val="001D7E34"/>
    <w:rsid w:val="001E0552"/>
    <w:rsid w:val="001E059C"/>
    <w:rsid w:val="001E078F"/>
    <w:rsid w:val="001E0CDC"/>
    <w:rsid w:val="001E126B"/>
    <w:rsid w:val="001E19B8"/>
    <w:rsid w:val="001E220C"/>
    <w:rsid w:val="001E263F"/>
    <w:rsid w:val="001E3683"/>
    <w:rsid w:val="001E39F2"/>
    <w:rsid w:val="001E412F"/>
    <w:rsid w:val="001E44CD"/>
    <w:rsid w:val="001E4BA2"/>
    <w:rsid w:val="001E530F"/>
    <w:rsid w:val="001E5619"/>
    <w:rsid w:val="001E62D5"/>
    <w:rsid w:val="001E6A99"/>
    <w:rsid w:val="001E72F9"/>
    <w:rsid w:val="001E7340"/>
    <w:rsid w:val="001E7A6E"/>
    <w:rsid w:val="001E7ADA"/>
    <w:rsid w:val="001F04AA"/>
    <w:rsid w:val="001F12A1"/>
    <w:rsid w:val="001F1F81"/>
    <w:rsid w:val="001F2811"/>
    <w:rsid w:val="001F2C55"/>
    <w:rsid w:val="001F39E4"/>
    <w:rsid w:val="001F4775"/>
    <w:rsid w:val="001F59A1"/>
    <w:rsid w:val="001F627C"/>
    <w:rsid w:val="001F6362"/>
    <w:rsid w:val="001F6EE2"/>
    <w:rsid w:val="001F6F67"/>
    <w:rsid w:val="001F727F"/>
    <w:rsid w:val="002023DD"/>
    <w:rsid w:val="0020323E"/>
    <w:rsid w:val="00205034"/>
    <w:rsid w:val="00205078"/>
    <w:rsid w:val="002054C3"/>
    <w:rsid w:val="0020641E"/>
    <w:rsid w:val="002074CF"/>
    <w:rsid w:val="0020797D"/>
    <w:rsid w:val="00210232"/>
    <w:rsid w:val="00210AF3"/>
    <w:rsid w:val="00210FA8"/>
    <w:rsid w:val="00211E32"/>
    <w:rsid w:val="0021366F"/>
    <w:rsid w:val="002138AE"/>
    <w:rsid w:val="00213BCD"/>
    <w:rsid w:val="00214CAD"/>
    <w:rsid w:val="002150C5"/>
    <w:rsid w:val="00215206"/>
    <w:rsid w:val="002160B8"/>
    <w:rsid w:val="002165A2"/>
    <w:rsid w:val="00217485"/>
    <w:rsid w:val="002176B9"/>
    <w:rsid w:val="002207E6"/>
    <w:rsid w:val="002219DC"/>
    <w:rsid w:val="00222237"/>
    <w:rsid w:val="00222D5B"/>
    <w:rsid w:val="00223BA3"/>
    <w:rsid w:val="00223FA3"/>
    <w:rsid w:val="002243CE"/>
    <w:rsid w:val="0022488A"/>
    <w:rsid w:val="0022560E"/>
    <w:rsid w:val="00226CF7"/>
    <w:rsid w:val="00227061"/>
    <w:rsid w:val="002270E8"/>
    <w:rsid w:val="00227575"/>
    <w:rsid w:val="0023071E"/>
    <w:rsid w:val="00230BE7"/>
    <w:rsid w:val="00232A36"/>
    <w:rsid w:val="002339EF"/>
    <w:rsid w:val="002352FA"/>
    <w:rsid w:val="00235379"/>
    <w:rsid w:val="00235763"/>
    <w:rsid w:val="00235A25"/>
    <w:rsid w:val="0023692D"/>
    <w:rsid w:val="00236D91"/>
    <w:rsid w:val="00237892"/>
    <w:rsid w:val="00237CFE"/>
    <w:rsid w:val="00242BB5"/>
    <w:rsid w:val="00243092"/>
    <w:rsid w:val="002440FE"/>
    <w:rsid w:val="00245214"/>
    <w:rsid w:val="0024596F"/>
    <w:rsid w:val="002472AB"/>
    <w:rsid w:val="00251446"/>
    <w:rsid w:val="00252D96"/>
    <w:rsid w:val="0025377C"/>
    <w:rsid w:val="002543C0"/>
    <w:rsid w:val="00255961"/>
    <w:rsid w:val="00256767"/>
    <w:rsid w:val="00256B17"/>
    <w:rsid w:val="0025786E"/>
    <w:rsid w:val="00257929"/>
    <w:rsid w:val="0026019A"/>
    <w:rsid w:val="0026109D"/>
    <w:rsid w:val="00261699"/>
    <w:rsid w:val="00262E7B"/>
    <w:rsid w:val="00263BC2"/>
    <w:rsid w:val="00265F84"/>
    <w:rsid w:val="00266261"/>
    <w:rsid w:val="0026711D"/>
    <w:rsid w:val="002672D8"/>
    <w:rsid w:val="00270F72"/>
    <w:rsid w:val="002711AD"/>
    <w:rsid w:val="002711C9"/>
    <w:rsid w:val="0027121D"/>
    <w:rsid w:val="00271409"/>
    <w:rsid w:val="00272A42"/>
    <w:rsid w:val="002731E1"/>
    <w:rsid w:val="002738D7"/>
    <w:rsid w:val="0027508B"/>
    <w:rsid w:val="00276631"/>
    <w:rsid w:val="002767F3"/>
    <w:rsid w:val="00276899"/>
    <w:rsid w:val="00276B04"/>
    <w:rsid w:val="00276B31"/>
    <w:rsid w:val="00277401"/>
    <w:rsid w:val="00280087"/>
    <w:rsid w:val="00280EEA"/>
    <w:rsid w:val="002816F8"/>
    <w:rsid w:val="00281B9E"/>
    <w:rsid w:val="00282220"/>
    <w:rsid w:val="00282DC9"/>
    <w:rsid w:val="00283CFF"/>
    <w:rsid w:val="002862F5"/>
    <w:rsid w:val="002867E4"/>
    <w:rsid w:val="00286888"/>
    <w:rsid w:val="002869E5"/>
    <w:rsid w:val="00287247"/>
    <w:rsid w:val="002872B7"/>
    <w:rsid w:val="002904B2"/>
    <w:rsid w:val="002907EF"/>
    <w:rsid w:val="00291BEE"/>
    <w:rsid w:val="002920E7"/>
    <w:rsid w:val="00292537"/>
    <w:rsid w:val="00292B71"/>
    <w:rsid w:val="00292EBF"/>
    <w:rsid w:val="00293046"/>
    <w:rsid w:val="002934DC"/>
    <w:rsid w:val="002944FA"/>
    <w:rsid w:val="002951A8"/>
    <w:rsid w:val="00296BBB"/>
    <w:rsid w:val="00297AC6"/>
    <w:rsid w:val="002A14AF"/>
    <w:rsid w:val="002A2A42"/>
    <w:rsid w:val="002A2A44"/>
    <w:rsid w:val="002A3165"/>
    <w:rsid w:val="002A3971"/>
    <w:rsid w:val="002A44A4"/>
    <w:rsid w:val="002A474A"/>
    <w:rsid w:val="002A56E6"/>
    <w:rsid w:val="002A76FB"/>
    <w:rsid w:val="002A7D37"/>
    <w:rsid w:val="002B11F1"/>
    <w:rsid w:val="002B1D2C"/>
    <w:rsid w:val="002B260F"/>
    <w:rsid w:val="002B42CC"/>
    <w:rsid w:val="002B541A"/>
    <w:rsid w:val="002B5F62"/>
    <w:rsid w:val="002B6BBA"/>
    <w:rsid w:val="002B77D5"/>
    <w:rsid w:val="002C01D9"/>
    <w:rsid w:val="002C033A"/>
    <w:rsid w:val="002C04A9"/>
    <w:rsid w:val="002C0AAC"/>
    <w:rsid w:val="002C0B02"/>
    <w:rsid w:val="002C17FA"/>
    <w:rsid w:val="002C28C3"/>
    <w:rsid w:val="002C2CB6"/>
    <w:rsid w:val="002C3365"/>
    <w:rsid w:val="002C34C3"/>
    <w:rsid w:val="002C3521"/>
    <w:rsid w:val="002C5FC4"/>
    <w:rsid w:val="002C6000"/>
    <w:rsid w:val="002C6B18"/>
    <w:rsid w:val="002C721F"/>
    <w:rsid w:val="002C74F6"/>
    <w:rsid w:val="002C76CA"/>
    <w:rsid w:val="002D0A08"/>
    <w:rsid w:val="002D0A4D"/>
    <w:rsid w:val="002D1AC3"/>
    <w:rsid w:val="002D26D3"/>
    <w:rsid w:val="002D323F"/>
    <w:rsid w:val="002D3EB9"/>
    <w:rsid w:val="002D5BD7"/>
    <w:rsid w:val="002D5D72"/>
    <w:rsid w:val="002D66E7"/>
    <w:rsid w:val="002D7B0D"/>
    <w:rsid w:val="002E08B8"/>
    <w:rsid w:val="002E28A8"/>
    <w:rsid w:val="002E2C8D"/>
    <w:rsid w:val="002E3630"/>
    <w:rsid w:val="002E43EA"/>
    <w:rsid w:val="002E4E49"/>
    <w:rsid w:val="002E5145"/>
    <w:rsid w:val="002E539F"/>
    <w:rsid w:val="002E63D9"/>
    <w:rsid w:val="002E6B25"/>
    <w:rsid w:val="002F019D"/>
    <w:rsid w:val="002F2A6E"/>
    <w:rsid w:val="002F3179"/>
    <w:rsid w:val="002F3460"/>
    <w:rsid w:val="002F34C5"/>
    <w:rsid w:val="002F34FF"/>
    <w:rsid w:val="002F3DE4"/>
    <w:rsid w:val="002F4726"/>
    <w:rsid w:val="002F5BC7"/>
    <w:rsid w:val="002F6BB1"/>
    <w:rsid w:val="002F736B"/>
    <w:rsid w:val="003000A0"/>
    <w:rsid w:val="003009C3"/>
    <w:rsid w:val="00300AB4"/>
    <w:rsid w:val="00300C33"/>
    <w:rsid w:val="00301382"/>
    <w:rsid w:val="003014B3"/>
    <w:rsid w:val="00301A96"/>
    <w:rsid w:val="003024F1"/>
    <w:rsid w:val="003027D5"/>
    <w:rsid w:val="00302AA3"/>
    <w:rsid w:val="00304E21"/>
    <w:rsid w:val="0030564E"/>
    <w:rsid w:val="0031001B"/>
    <w:rsid w:val="0031036D"/>
    <w:rsid w:val="00310734"/>
    <w:rsid w:val="0031176E"/>
    <w:rsid w:val="00311A0A"/>
    <w:rsid w:val="00313A9C"/>
    <w:rsid w:val="00313DB1"/>
    <w:rsid w:val="00314376"/>
    <w:rsid w:val="00314383"/>
    <w:rsid w:val="0031575D"/>
    <w:rsid w:val="00315CF1"/>
    <w:rsid w:val="00315DD4"/>
    <w:rsid w:val="003161CB"/>
    <w:rsid w:val="00316753"/>
    <w:rsid w:val="00316BD0"/>
    <w:rsid w:val="00316E04"/>
    <w:rsid w:val="00316E41"/>
    <w:rsid w:val="0032048F"/>
    <w:rsid w:val="0032165A"/>
    <w:rsid w:val="00321CF8"/>
    <w:rsid w:val="00321D6F"/>
    <w:rsid w:val="003227D3"/>
    <w:rsid w:val="00323E58"/>
    <w:rsid w:val="0032408E"/>
    <w:rsid w:val="003241DD"/>
    <w:rsid w:val="00324611"/>
    <w:rsid w:val="00324EF0"/>
    <w:rsid w:val="00325746"/>
    <w:rsid w:val="0032592D"/>
    <w:rsid w:val="0032696F"/>
    <w:rsid w:val="00326AA1"/>
    <w:rsid w:val="003274D2"/>
    <w:rsid w:val="00330A1A"/>
    <w:rsid w:val="00332167"/>
    <w:rsid w:val="003322B9"/>
    <w:rsid w:val="003328DA"/>
    <w:rsid w:val="00332929"/>
    <w:rsid w:val="003347FA"/>
    <w:rsid w:val="003353DA"/>
    <w:rsid w:val="00335836"/>
    <w:rsid w:val="00336A55"/>
    <w:rsid w:val="003372BF"/>
    <w:rsid w:val="003374EF"/>
    <w:rsid w:val="00337B84"/>
    <w:rsid w:val="003400BA"/>
    <w:rsid w:val="00340D41"/>
    <w:rsid w:val="00341A35"/>
    <w:rsid w:val="00341DD9"/>
    <w:rsid w:val="00341FEC"/>
    <w:rsid w:val="00342F78"/>
    <w:rsid w:val="003434E1"/>
    <w:rsid w:val="0034459D"/>
    <w:rsid w:val="00344815"/>
    <w:rsid w:val="00345366"/>
    <w:rsid w:val="003455FC"/>
    <w:rsid w:val="0034621D"/>
    <w:rsid w:val="003468F3"/>
    <w:rsid w:val="00347687"/>
    <w:rsid w:val="0034793C"/>
    <w:rsid w:val="00350C34"/>
    <w:rsid w:val="00350DE5"/>
    <w:rsid w:val="003525FE"/>
    <w:rsid w:val="00353E46"/>
    <w:rsid w:val="003548EB"/>
    <w:rsid w:val="00354A68"/>
    <w:rsid w:val="00354D3B"/>
    <w:rsid w:val="0035561C"/>
    <w:rsid w:val="003562C7"/>
    <w:rsid w:val="0035698E"/>
    <w:rsid w:val="003570A1"/>
    <w:rsid w:val="00357A5A"/>
    <w:rsid w:val="00360AC1"/>
    <w:rsid w:val="0036157A"/>
    <w:rsid w:val="003629BE"/>
    <w:rsid w:val="0036315E"/>
    <w:rsid w:val="0036354B"/>
    <w:rsid w:val="003641F9"/>
    <w:rsid w:val="00364F64"/>
    <w:rsid w:val="00365418"/>
    <w:rsid w:val="003656A9"/>
    <w:rsid w:val="003673FA"/>
    <w:rsid w:val="00367A29"/>
    <w:rsid w:val="003701EE"/>
    <w:rsid w:val="003704B6"/>
    <w:rsid w:val="0037052A"/>
    <w:rsid w:val="003709BB"/>
    <w:rsid w:val="00371164"/>
    <w:rsid w:val="003713C4"/>
    <w:rsid w:val="003727CD"/>
    <w:rsid w:val="003728F6"/>
    <w:rsid w:val="00372D0E"/>
    <w:rsid w:val="0037309E"/>
    <w:rsid w:val="00373DC8"/>
    <w:rsid w:val="00373F93"/>
    <w:rsid w:val="00374663"/>
    <w:rsid w:val="0037534B"/>
    <w:rsid w:val="003759A1"/>
    <w:rsid w:val="00376111"/>
    <w:rsid w:val="0037655E"/>
    <w:rsid w:val="00377266"/>
    <w:rsid w:val="00377439"/>
    <w:rsid w:val="00377A39"/>
    <w:rsid w:val="00377D77"/>
    <w:rsid w:val="00377FA5"/>
    <w:rsid w:val="00380712"/>
    <w:rsid w:val="003808DC"/>
    <w:rsid w:val="00380D08"/>
    <w:rsid w:val="00381713"/>
    <w:rsid w:val="00382401"/>
    <w:rsid w:val="003826D8"/>
    <w:rsid w:val="003829C5"/>
    <w:rsid w:val="00383D70"/>
    <w:rsid w:val="00383E4F"/>
    <w:rsid w:val="0038475B"/>
    <w:rsid w:val="003858A5"/>
    <w:rsid w:val="00385924"/>
    <w:rsid w:val="003867BA"/>
    <w:rsid w:val="00386AC5"/>
    <w:rsid w:val="00387A79"/>
    <w:rsid w:val="003907A3"/>
    <w:rsid w:val="00392510"/>
    <w:rsid w:val="003934A7"/>
    <w:rsid w:val="00393947"/>
    <w:rsid w:val="00393B8B"/>
    <w:rsid w:val="00394F96"/>
    <w:rsid w:val="00395312"/>
    <w:rsid w:val="00396122"/>
    <w:rsid w:val="003968C6"/>
    <w:rsid w:val="0039697C"/>
    <w:rsid w:val="00396E3C"/>
    <w:rsid w:val="00397D9B"/>
    <w:rsid w:val="003A0D3A"/>
    <w:rsid w:val="003A1D05"/>
    <w:rsid w:val="003A31CA"/>
    <w:rsid w:val="003A328F"/>
    <w:rsid w:val="003A3742"/>
    <w:rsid w:val="003A4157"/>
    <w:rsid w:val="003A42AB"/>
    <w:rsid w:val="003A45A3"/>
    <w:rsid w:val="003A5A16"/>
    <w:rsid w:val="003A5A8F"/>
    <w:rsid w:val="003A6289"/>
    <w:rsid w:val="003A6FAA"/>
    <w:rsid w:val="003B02FC"/>
    <w:rsid w:val="003B037D"/>
    <w:rsid w:val="003B11CE"/>
    <w:rsid w:val="003B22AE"/>
    <w:rsid w:val="003B272E"/>
    <w:rsid w:val="003B2D3D"/>
    <w:rsid w:val="003B3B53"/>
    <w:rsid w:val="003B3F4C"/>
    <w:rsid w:val="003B4097"/>
    <w:rsid w:val="003B4662"/>
    <w:rsid w:val="003B4C21"/>
    <w:rsid w:val="003B518F"/>
    <w:rsid w:val="003B5A7B"/>
    <w:rsid w:val="003B5FA7"/>
    <w:rsid w:val="003C03C8"/>
    <w:rsid w:val="003C1779"/>
    <w:rsid w:val="003C1D0D"/>
    <w:rsid w:val="003C2E63"/>
    <w:rsid w:val="003C4C82"/>
    <w:rsid w:val="003C4CA2"/>
    <w:rsid w:val="003C7414"/>
    <w:rsid w:val="003D0FB7"/>
    <w:rsid w:val="003D2BBE"/>
    <w:rsid w:val="003D2D63"/>
    <w:rsid w:val="003D2EA1"/>
    <w:rsid w:val="003D31AD"/>
    <w:rsid w:val="003D3816"/>
    <w:rsid w:val="003D42AA"/>
    <w:rsid w:val="003D4B05"/>
    <w:rsid w:val="003D4EC1"/>
    <w:rsid w:val="003D4EDE"/>
    <w:rsid w:val="003D51F0"/>
    <w:rsid w:val="003D60AE"/>
    <w:rsid w:val="003D6C26"/>
    <w:rsid w:val="003D7545"/>
    <w:rsid w:val="003E03F7"/>
    <w:rsid w:val="003E0712"/>
    <w:rsid w:val="003E118F"/>
    <w:rsid w:val="003E15C6"/>
    <w:rsid w:val="003E186D"/>
    <w:rsid w:val="003E1C2A"/>
    <w:rsid w:val="003E243B"/>
    <w:rsid w:val="003E28DD"/>
    <w:rsid w:val="003E2AAA"/>
    <w:rsid w:val="003E30E1"/>
    <w:rsid w:val="003E316B"/>
    <w:rsid w:val="003E3C2F"/>
    <w:rsid w:val="003E507F"/>
    <w:rsid w:val="003E5E9D"/>
    <w:rsid w:val="003E6343"/>
    <w:rsid w:val="003E72FC"/>
    <w:rsid w:val="003E7A04"/>
    <w:rsid w:val="003E7B18"/>
    <w:rsid w:val="003F037E"/>
    <w:rsid w:val="003F0919"/>
    <w:rsid w:val="003F1D7D"/>
    <w:rsid w:val="003F2271"/>
    <w:rsid w:val="003F3058"/>
    <w:rsid w:val="003F42C4"/>
    <w:rsid w:val="003F47E9"/>
    <w:rsid w:val="003F5E22"/>
    <w:rsid w:val="003F67F8"/>
    <w:rsid w:val="003F7281"/>
    <w:rsid w:val="004017A6"/>
    <w:rsid w:val="00403367"/>
    <w:rsid w:val="00403A52"/>
    <w:rsid w:val="004041E1"/>
    <w:rsid w:val="00404238"/>
    <w:rsid w:val="004044ED"/>
    <w:rsid w:val="004049F8"/>
    <w:rsid w:val="00406B9F"/>
    <w:rsid w:val="00407DE6"/>
    <w:rsid w:val="00410493"/>
    <w:rsid w:val="00411C90"/>
    <w:rsid w:val="00413410"/>
    <w:rsid w:val="004135D5"/>
    <w:rsid w:val="004137A6"/>
    <w:rsid w:val="00414233"/>
    <w:rsid w:val="00414C28"/>
    <w:rsid w:val="00414D19"/>
    <w:rsid w:val="004163D2"/>
    <w:rsid w:val="00420B92"/>
    <w:rsid w:val="004211DD"/>
    <w:rsid w:val="00422570"/>
    <w:rsid w:val="00424913"/>
    <w:rsid w:val="00425988"/>
    <w:rsid w:val="00425B2C"/>
    <w:rsid w:val="00425F48"/>
    <w:rsid w:val="00426E06"/>
    <w:rsid w:val="00427196"/>
    <w:rsid w:val="004279E0"/>
    <w:rsid w:val="0043028A"/>
    <w:rsid w:val="0043149C"/>
    <w:rsid w:val="0043207A"/>
    <w:rsid w:val="00433621"/>
    <w:rsid w:val="0043378E"/>
    <w:rsid w:val="00433FCA"/>
    <w:rsid w:val="0043425C"/>
    <w:rsid w:val="00434684"/>
    <w:rsid w:val="00434691"/>
    <w:rsid w:val="004352FE"/>
    <w:rsid w:val="0043602D"/>
    <w:rsid w:val="00437E36"/>
    <w:rsid w:val="00440ADD"/>
    <w:rsid w:val="00441E5E"/>
    <w:rsid w:val="004426E6"/>
    <w:rsid w:val="0044283A"/>
    <w:rsid w:val="0044302A"/>
    <w:rsid w:val="00443DF6"/>
    <w:rsid w:val="00443FC5"/>
    <w:rsid w:val="00444736"/>
    <w:rsid w:val="00444798"/>
    <w:rsid w:val="00447D33"/>
    <w:rsid w:val="00447F81"/>
    <w:rsid w:val="0045084A"/>
    <w:rsid w:val="0045260E"/>
    <w:rsid w:val="0045344A"/>
    <w:rsid w:val="00453715"/>
    <w:rsid w:val="00454F2D"/>
    <w:rsid w:val="004553AB"/>
    <w:rsid w:val="00455BB8"/>
    <w:rsid w:val="004560BA"/>
    <w:rsid w:val="00456EB2"/>
    <w:rsid w:val="0046079C"/>
    <w:rsid w:val="00462215"/>
    <w:rsid w:val="0046223A"/>
    <w:rsid w:val="00463C17"/>
    <w:rsid w:val="0046521F"/>
    <w:rsid w:val="0046533D"/>
    <w:rsid w:val="004655AE"/>
    <w:rsid w:val="00465EFF"/>
    <w:rsid w:val="004709E6"/>
    <w:rsid w:val="0047103E"/>
    <w:rsid w:val="00471145"/>
    <w:rsid w:val="00471A98"/>
    <w:rsid w:val="004739E8"/>
    <w:rsid w:val="00474128"/>
    <w:rsid w:val="004760C3"/>
    <w:rsid w:val="004760D6"/>
    <w:rsid w:val="004764F1"/>
    <w:rsid w:val="004772B9"/>
    <w:rsid w:val="00477351"/>
    <w:rsid w:val="00480102"/>
    <w:rsid w:val="00481D20"/>
    <w:rsid w:val="00481E4C"/>
    <w:rsid w:val="004823C2"/>
    <w:rsid w:val="00482486"/>
    <w:rsid w:val="00482D19"/>
    <w:rsid w:val="00483107"/>
    <w:rsid w:val="00483D2C"/>
    <w:rsid w:val="00483F4F"/>
    <w:rsid w:val="0048415B"/>
    <w:rsid w:val="00485754"/>
    <w:rsid w:val="00485BFC"/>
    <w:rsid w:val="00486EF2"/>
    <w:rsid w:val="00487112"/>
    <w:rsid w:val="00490680"/>
    <w:rsid w:val="004908A9"/>
    <w:rsid w:val="004908EB"/>
    <w:rsid w:val="00490C6A"/>
    <w:rsid w:val="00492980"/>
    <w:rsid w:val="00492B87"/>
    <w:rsid w:val="00492D66"/>
    <w:rsid w:val="0049332C"/>
    <w:rsid w:val="00493AF2"/>
    <w:rsid w:val="0049420B"/>
    <w:rsid w:val="00495A6A"/>
    <w:rsid w:val="00496276"/>
    <w:rsid w:val="00496BA9"/>
    <w:rsid w:val="004972BA"/>
    <w:rsid w:val="004976EE"/>
    <w:rsid w:val="0049775B"/>
    <w:rsid w:val="004A0048"/>
    <w:rsid w:val="004A1799"/>
    <w:rsid w:val="004A219A"/>
    <w:rsid w:val="004A3544"/>
    <w:rsid w:val="004A38B2"/>
    <w:rsid w:val="004A4397"/>
    <w:rsid w:val="004A4697"/>
    <w:rsid w:val="004A5272"/>
    <w:rsid w:val="004A7980"/>
    <w:rsid w:val="004B013E"/>
    <w:rsid w:val="004B17BB"/>
    <w:rsid w:val="004B20B7"/>
    <w:rsid w:val="004B23D4"/>
    <w:rsid w:val="004B7AA8"/>
    <w:rsid w:val="004C0B53"/>
    <w:rsid w:val="004C0C2C"/>
    <w:rsid w:val="004C0F14"/>
    <w:rsid w:val="004C10F3"/>
    <w:rsid w:val="004C2BA2"/>
    <w:rsid w:val="004C4028"/>
    <w:rsid w:val="004C4064"/>
    <w:rsid w:val="004C46CE"/>
    <w:rsid w:val="004C69D5"/>
    <w:rsid w:val="004C71F1"/>
    <w:rsid w:val="004D0F70"/>
    <w:rsid w:val="004D12A4"/>
    <w:rsid w:val="004D15F9"/>
    <w:rsid w:val="004D2579"/>
    <w:rsid w:val="004D2AEB"/>
    <w:rsid w:val="004D2D4D"/>
    <w:rsid w:val="004D34B6"/>
    <w:rsid w:val="004D38AA"/>
    <w:rsid w:val="004D580E"/>
    <w:rsid w:val="004D7621"/>
    <w:rsid w:val="004D7CA9"/>
    <w:rsid w:val="004E226D"/>
    <w:rsid w:val="004E2374"/>
    <w:rsid w:val="004E277A"/>
    <w:rsid w:val="004E2E84"/>
    <w:rsid w:val="004E3610"/>
    <w:rsid w:val="004E3E56"/>
    <w:rsid w:val="004E426C"/>
    <w:rsid w:val="004E4EDA"/>
    <w:rsid w:val="004E51CF"/>
    <w:rsid w:val="004E5726"/>
    <w:rsid w:val="004E611C"/>
    <w:rsid w:val="004E6CCE"/>
    <w:rsid w:val="004E6EB8"/>
    <w:rsid w:val="004F25BE"/>
    <w:rsid w:val="004F3D1B"/>
    <w:rsid w:val="004F3E15"/>
    <w:rsid w:val="004F4231"/>
    <w:rsid w:val="004F4A60"/>
    <w:rsid w:val="004F53FA"/>
    <w:rsid w:val="004F5439"/>
    <w:rsid w:val="004F7634"/>
    <w:rsid w:val="004F7775"/>
    <w:rsid w:val="004F79B1"/>
    <w:rsid w:val="004F79FC"/>
    <w:rsid w:val="005008A3"/>
    <w:rsid w:val="005017C3"/>
    <w:rsid w:val="00501B94"/>
    <w:rsid w:val="00501D7C"/>
    <w:rsid w:val="005024BE"/>
    <w:rsid w:val="00502691"/>
    <w:rsid w:val="005030BB"/>
    <w:rsid w:val="005052E6"/>
    <w:rsid w:val="005069A9"/>
    <w:rsid w:val="00506A87"/>
    <w:rsid w:val="00507C08"/>
    <w:rsid w:val="00510C2A"/>
    <w:rsid w:val="00511703"/>
    <w:rsid w:val="0051285C"/>
    <w:rsid w:val="00512F51"/>
    <w:rsid w:val="00514379"/>
    <w:rsid w:val="00514AD1"/>
    <w:rsid w:val="0051504B"/>
    <w:rsid w:val="00516BE9"/>
    <w:rsid w:val="0051735A"/>
    <w:rsid w:val="00520670"/>
    <w:rsid w:val="005207A2"/>
    <w:rsid w:val="0052150C"/>
    <w:rsid w:val="0052182C"/>
    <w:rsid w:val="00521BA1"/>
    <w:rsid w:val="0052371E"/>
    <w:rsid w:val="00523A7C"/>
    <w:rsid w:val="005240F8"/>
    <w:rsid w:val="005247A8"/>
    <w:rsid w:val="005256BB"/>
    <w:rsid w:val="005263B3"/>
    <w:rsid w:val="00527014"/>
    <w:rsid w:val="005309FA"/>
    <w:rsid w:val="00531371"/>
    <w:rsid w:val="00531436"/>
    <w:rsid w:val="00532D13"/>
    <w:rsid w:val="005332AB"/>
    <w:rsid w:val="0053498D"/>
    <w:rsid w:val="00535C5A"/>
    <w:rsid w:val="00536500"/>
    <w:rsid w:val="005403DA"/>
    <w:rsid w:val="00542E36"/>
    <w:rsid w:val="00542E7F"/>
    <w:rsid w:val="0054301D"/>
    <w:rsid w:val="0054386C"/>
    <w:rsid w:val="00544FD9"/>
    <w:rsid w:val="00546132"/>
    <w:rsid w:val="0054701E"/>
    <w:rsid w:val="00547A3E"/>
    <w:rsid w:val="00547BE9"/>
    <w:rsid w:val="00547EDE"/>
    <w:rsid w:val="005500D2"/>
    <w:rsid w:val="00550171"/>
    <w:rsid w:val="005503A7"/>
    <w:rsid w:val="0055122A"/>
    <w:rsid w:val="00551516"/>
    <w:rsid w:val="00551BCB"/>
    <w:rsid w:val="0055212E"/>
    <w:rsid w:val="005534EA"/>
    <w:rsid w:val="005538CF"/>
    <w:rsid w:val="00554381"/>
    <w:rsid w:val="0055486C"/>
    <w:rsid w:val="005603BD"/>
    <w:rsid w:val="00560CB6"/>
    <w:rsid w:val="00561210"/>
    <w:rsid w:val="00561863"/>
    <w:rsid w:val="00561E5E"/>
    <w:rsid w:val="005633BB"/>
    <w:rsid w:val="00563A6D"/>
    <w:rsid w:val="00564E59"/>
    <w:rsid w:val="00565438"/>
    <w:rsid w:val="00565BF9"/>
    <w:rsid w:val="00565D55"/>
    <w:rsid w:val="00566B3E"/>
    <w:rsid w:val="00567593"/>
    <w:rsid w:val="00570A62"/>
    <w:rsid w:val="0057283F"/>
    <w:rsid w:val="00572F14"/>
    <w:rsid w:val="0058094C"/>
    <w:rsid w:val="00580E14"/>
    <w:rsid w:val="005810DF"/>
    <w:rsid w:val="005812B3"/>
    <w:rsid w:val="005815DD"/>
    <w:rsid w:val="00581624"/>
    <w:rsid w:val="00581ED7"/>
    <w:rsid w:val="005823E3"/>
    <w:rsid w:val="00582599"/>
    <w:rsid w:val="00582E00"/>
    <w:rsid w:val="005833C7"/>
    <w:rsid w:val="00584523"/>
    <w:rsid w:val="005857A2"/>
    <w:rsid w:val="00585859"/>
    <w:rsid w:val="0058691A"/>
    <w:rsid w:val="0058743B"/>
    <w:rsid w:val="00590395"/>
    <w:rsid w:val="00590C58"/>
    <w:rsid w:val="00590CF2"/>
    <w:rsid w:val="00591D76"/>
    <w:rsid w:val="005940FC"/>
    <w:rsid w:val="00594BA6"/>
    <w:rsid w:val="00594E52"/>
    <w:rsid w:val="005964B1"/>
    <w:rsid w:val="005966E5"/>
    <w:rsid w:val="00596726"/>
    <w:rsid w:val="00596910"/>
    <w:rsid w:val="00596EC8"/>
    <w:rsid w:val="00597672"/>
    <w:rsid w:val="00597819"/>
    <w:rsid w:val="005A0168"/>
    <w:rsid w:val="005A0F5D"/>
    <w:rsid w:val="005A1256"/>
    <w:rsid w:val="005A2B83"/>
    <w:rsid w:val="005A431E"/>
    <w:rsid w:val="005A4812"/>
    <w:rsid w:val="005A508C"/>
    <w:rsid w:val="005A59E8"/>
    <w:rsid w:val="005A6082"/>
    <w:rsid w:val="005A68D0"/>
    <w:rsid w:val="005A6D77"/>
    <w:rsid w:val="005A6F87"/>
    <w:rsid w:val="005B05E7"/>
    <w:rsid w:val="005B0F15"/>
    <w:rsid w:val="005B216A"/>
    <w:rsid w:val="005B2C24"/>
    <w:rsid w:val="005B3EDF"/>
    <w:rsid w:val="005B4AF9"/>
    <w:rsid w:val="005B57EC"/>
    <w:rsid w:val="005B5A42"/>
    <w:rsid w:val="005B5D24"/>
    <w:rsid w:val="005B6629"/>
    <w:rsid w:val="005C0176"/>
    <w:rsid w:val="005C094D"/>
    <w:rsid w:val="005C0B3E"/>
    <w:rsid w:val="005C1326"/>
    <w:rsid w:val="005C33C1"/>
    <w:rsid w:val="005C414D"/>
    <w:rsid w:val="005C43AF"/>
    <w:rsid w:val="005C4436"/>
    <w:rsid w:val="005C471F"/>
    <w:rsid w:val="005C4CD9"/>
    <w:rsid w:val="005C4CFB"/>
    <w:rsid w:val="005C5159"/>
    <w:rsid w:val="005C551B"/>
    <w:rsid w:val="005C5F99"/>
    <w:rsid w:val="005C62E2"/>
    <w:rsid w:val="005C6486"/>
    <w:rsid w:val="005C6596"/>
    <w:rsid w:val="005C66B0"/>
    <w:rsid w:val="005C6BE4"/>
    <w:rsid w:val="005C761B"/>
    <w:rsid w:val="005C7781"/>
    <w:rsid w:val="005C7EC4"/>
    <w:rsid w:val="005D090D"/>
    <w:rsid w:val="005D15FA"/>
    <w:rsid w:val="005D2BA8"/>
    <w:rsid w:val="005D319E"/>
    <w:rsid w:val="005E024D"/>
    <w:rsid w:val="005E03C9"/>
    <w:rsid w:val="005E1958"/>
    <w:rsid w:val="005E27B9"/>
    <w:rsid w:val="005E3A9C"/>
    <w:rsid w:val="005E72B9"/>
    <w:rsid w:val="005F0227"/>
    <w:rsid w:val="005F0966"/>
    <w:rsid w:val="005F2DB2"/>
    <w:rsid w:val="005F2F9D"/>
    <w:rsid w:val="005F411E"/>
    <w:rsid w:val="005F418E"/>
    <w:rsid w:val="005F4540"/>
    <w:rsid w:val="005F456C"/>
    <w:rsid w:val="005F499E"/>
    <w:rsid w:val="005F5DDF"/>
    <w:rsid w:val="005F61C6"/>
    <w:rsid w:val="005F7005"/>
    <w:rsid w:val="005F7536"/>
    <w:rsid w:val="005F7A5E"/>
    <w:rsid w:val="00600859"/>
    <w:rsid w:val="00600B42"/>
    <w:rsid w:val="0060185E"/>
    <w:rsid w:val="00601AAD"/>
    <w:rsid w:val="006031A9"/>
    <w:rsid w:val="00603FF0"/>
    <w:rsid w:val="0060453A"/>
    <w:rsid w:val="00605A4E"/>
    <w:rsid w:val="0060630C"/>
    <w:rsid w:val="00610582"/>
    <w:rsid w:val="00610935"/>
    <w:rsid w:val="00611530"/>
    <w:rsid w:val="00611824"/>
    <w:rsid w:val="00613615"/>
    <w:rsid w:val="0061404F"/>
    <w:rsid w:val="006142E4"/>
    <w:rsid w:val="00615128"/>
    <w:rsid w:val="00615F1C"/>
    <w:rsid w:val="00617640"/>
    <w:rsid w:val="006202F9"/>
    <w:rsid w:val="00621B81"/>
    <w:rsid w:val="00623FA4"/>
    <w:rsid w:val="00623FA7"/>
    <w:rsid w:val="00624508"/>
    <w:rsid w:val="00624E4F"/>
    <w:rsid w:val="00624E61"/>
    <w:rsid w:val="0062528B"/>
    <w:rsid w:val="00626616"/>
    <w:rsid w:val="00626A6C"/>
    <w:rsid w:val="006303CD"/>
    <w:rsid w:val="006306F7"/>
    <w:rsid w:val="006308C7"/>
    <w:rsid w:val="00630B6D"/>
    <w:rsid w:val="00630DAB"/>
    <w:rsid w:val="0063133B"/>
    <w:rsid w:val="006319FE"/>
    <w:rsid w:val="00631CCA"/>
    <w:rsid w:val="00631D3D"/>
    <w:rsid w:val="00632242"/>
    <w:rsid w:val="0063272B"/>
    <w:rsid w:val="00632F1E"/>
    <w:rsid w:val="00633493"/>
    <w:rsid w:val="0063376D"/>
    <w:rsid w:val="00633AD1"/>
    <w:rsid w:val="00636015"/>
    <w:rsid w:val="00640CAB"/>
    <w:rsid w:val="00640DAF"/>
    <w:rsid w:val="006415E3"/>
    <w:rsid w:val="00642021"/>
    <w:rsid w:val="00642D3F"/>
    <w:rsid w:val="00642F9A"/>
    <w:rsid w:val="0064352B"/>
    <w:rsid w:val="00643B21"/>
    <w:rsid w:val="00644D1D"/>
    <w:rsid w:val="00645311"/>
    <w:rsid w:val="006453BB"/>
    <w:rsid w:val="00645C1B"/>
    <w:rsid w:val="00647A2D"/>
    <w:rsid w:val="00650014"/>
    <w:rsid w:val="00650C0D"/>
    <w:rsid w:val="006512FA"/>
    <w:rsid w:val="0065198C"/>
    <w:rsid w:val="0065421A"/>
    <w:rsid w:val="006546A3"/>
    <w:rsid w:val="006553BC"/>
    <w:rsid w:val="006553E0"/>
    <w:rsid w:val="006555FB"/>
    <w:rsid w:val="00655912"/>
    <w:rsid w:val="00656113"/>
    <w:rsid w:val="00656B9F"/>
    <w:rsid w:val="00656EEC"/>
    <w:rsid w:val="00657B89"/>
    <w:rsid w:val="00660B52"/>
    <w:rsid w:val="00661631"/>
    <w:rsid w:val="00663633"/>
    <w:rsid w:val="00663FC3"/>
    <w:rsid w:val="006649BE"/>
    <w:rsid w:val="006650F3"/>
    <w:rsid w:val="00665839"/>
    <w:rsid w:val="00665EDF"/>
    <w:rsid w:val="0066627F"/>
    <w:rsid w:val="006668E7"/>
    <w:rsid w:val="0067017A"/>
    <w:rsid w:val="00672835"/>
    <w:rsid w:val="00672B67"/>
    <w:rsid w:val="00673DCC"/>
    <w:rsid w:val="0067548B"/>
    <w:rsid w:val="0067555F"/>
    <w:rsid w:val="00675867"/>
    <w:rsid w:val="00675C5C"/>
    <w:rsid w:val="00675DC3"/>
    <w:rsid w:val="00676EC6"/>
    <w:rsid w:val="00677616"/>
    <w:rsid w:val="006776C7"/>
    <w:rsid w:val="00680919"/>
    <w:rsid w:val="00680F13"/>
    <w:rsid w:val="00682003"/>
    <w:rsid w:val="00682044"/>
    <w:rsid w:val="00682117"/>
    <w:rsid w:val="0068215B"/>
    <w:rsid w:val="006823EC"/>
    <w:rsid w:val="00682851"/>
    <w:rsid w:val="0068292D"/>
    <w:rsid w:val="0068325E"/>
    <w:rsid w:val="00683A6E"/>
    <w:rsid w:val="00683F3B"/>
    <w:rsid w:val="00685105"/>
    <w:rsid w:val="0068510C"/>
    <w:rsid w:val="00686032"/>
    <w:rsid w:val="006860B9"/>
    <w:rsid w:val="0068675F"/>
    <w:rsid w:val="006869EC"/>
    <w:rsid w:val="00686A87"/>
    <w:rsid w:val="00686CC8"/>
    <w:rsid w:val="006905DB"/>
    <w:rsid w:val="006910B1"/>
    <w:rsid w:val="0069343D"/>
    <w:rsid w:val="00694090"/>
    <w:rsid w:val="00694CD2"/>
    <w:rsid w:val="00694E84"/>
    <w:rsid w:val="00694FCC"/>
    <w:rsid w:val="00695951"/>
    <w:rsid w:val="00696F13"/>
    <w:rsid w:val="006A0625"/>
    <w:rsid w:val="006A0A04"/>
    <w:rsid w:val="006A0FE8"/>
    <w:rsid w:val="006A1111"/>
    <w:rsid w:val="006A1C66"/>
    <w:rsid w:val="006A3775"/>
    <w:rsid w:val="006A385A"/>
    <w:rsid w:val="006A388B"/>
    <w:rsid w:val="006A42D2"/>
    <w:rsid w:val="006A5146"/>
    <w:rsid w:val="006A6E7D"/>
    <w:rsid w:val="006A7818"/>
    <w:rsid w:val="006B0AFC"/>
    <w:rsid w:val="006B15E4"/>
    <w:rsid w:val="006B176B"/>
    <w:rsid w:val="006B1D37"/>
    <w:rsid w:val="006B4EED"/>
    <w:rsid w:val="006B5B41"/>
    <w:rsid w:val="006B5EAE"/>
    <w:rsid w:val="006B68A2"/>
    <w:rsid w:val="006B744B"/>
    <w:rsid w:val="006C09B3"/>
    <w:rsid w:val="006C117C"/>
    <w:rsid w:val="006C1310"/>
    <w:rsid w:val="006C13FF"/>
    <w:rsid w:val="006C15DF"/>
    <w:rsid w:val="006C1C58"/>
    <w:rsid w:val="006C1D6A"/>
    <w:rsid w:val="006C2345"/>
    <w:rsid w:val="006C2D8F"/>
    <w:rsid w:val="006C3460"/>
    <w:rsid w:val="006C3D99"/>
    <w:rsid w:val="006C67AE"/>
    <w:rsid w:val="006D0615"/>
    <w:rsid w:val="006D06E9"/>
    <w:rsid w:val="006D1218"/>
    <w:rsid w:val="006D21F4"/>
    <w:rsid w:val="006D2992"/>
    <w:rsid w:val="006D2B78"/>
    <w:rsid w:val="006D2F54"/>
    <w:rsid w:val="006D30D9"/>
    <w:rsid w:val="006D34AB"/>
    <w:rsid w:val="006D3756"/>
    <w:rsid w:val="006D3FD4"/>
    <w:rsid w:val="006D583C"/>
    <w:rsid w:val="006D5A6B"/>
    <w:rsid w:val="006D5E25"/>
    <w:rsid w:val="006D61B0"/>
    <w:rsid w:val="006D6208"/>
    <w:rsid w:val="006D62D5"/>
    <w:rsid w:val="006D681A"/>
    <w:rsid w:val="006D6C70"/>
    <w:rsid w:val="006D71B8"/>
    <w:rsid w:val="006D71F4"/>
    <w:rsid w:val="006D7744"/>
    <w:rsid w:val="006E00D5"/>
    <w:rsid w:val="006E0B99"/>
    <w:rsid w:val="006E14A8"/>
    <w:rsid w:val="006E15BA"/>
    <w:rsid w:val="006E20C5"/>
    <w:rsid w:val="006E3EB0"/>
    <w:rsid w:val="006E4179"/>
    <w:rsid w:val="006E48F5"/>
    <w:rsid w:val="006E55EA"/>
    <w:rsid w:val="006E582D"/>
    <w:rsid w:val="006E5986"/>
    <w:rsid w:val="006E5B6B"/>
    <w:rsid w:val="006E5DE3"/>
    <w:rsid w:val="006E6AC2"/>
    <w:rsid w:val="006E6FE6"/>
    <w:rsid w:val="006E7942"/>
    <w:rsid w:val="006E7A3B"/>
    <w:rsid w:val="006E7D4F"/>
    <w:rsid w:val="006F0009"/>
    <w:rsid w:val="006F12AC"/>
    <w:rsid w:val="006F15D7"/>
    <w:rsid w:val="006F1A27"/>
    <w:rsid w:val="006F2084"/>
    <w:rsid w:val="006F20D1"/>
    <w:rsid w:val="006F2335"/>
    <w:rsid w:val="006F2740"/>
    <w:rsid w:val="006F2AD6"/>
    <w:rsid w:val="006F2B7D"/>
    <w:rsid w:val="006F34C5"/>
    <w:rsid w:val="006F402F"/>
    <w:rsid w:val="006F5D39"/>
    <w:rsid w:val="006F6241"/>
    <w:rsid w:val="006F71FD"/>
    <w:rsid w:val="00702424"/>
    <w:rsid w:val="00703A6E"/>
    <w:rsid w:val="0070404C"/>
    <w:rsid w:val="00704200"/>
    <w:rsid w:val="007077E1"/>
    <w:rsid w:val="00710823"/>
    <w:rsid w:val="007108D8"/>
    <w:rsid w:val="0071155A"/>
    <w:rsid w:val="00711AD6"/>
    <w:rsid w:val="00711F48"/>
    <w:rsid w:val="00712C8D"/>
    <w:rsid w:val="00713DE8"/>
    <w:rsid w:val="0071519C"/>
    <w:rsid w:val="007157D6"/>
    <w:rsid w:val="00715BF3"/>
    <w:rsid w:val="00716F97"/>
    <w:rsid w:val="00720A62"/>
    <w:rsid w:val="0072177E"/>
    <w:rsid w:val="00721FA7"/>
    <w:rsid w:val="00722366"/>
    <w:rsid w:val="00722FB1"/>
    <w:rsid w:val="00724D68"/>
    <w:rsid w:val="0072662F"/>
    <w:rsid w:val="007273C0"/>
    <w:rsid w:val="007274DE"/>
    <w:rsid w:val="00731D0E"/>
    <w:rsid w:val="0073274A"/>
    <w:rsid w:val="00732D1A"/>
    <w:rsid w:val="00732F4B"/>
    <w:rsid w:val="0073351B"/>
    <w:rsid w:val="007337D6"/>
    <w:rsid w:val="007338D2"/>
    <w:rsid w:val="007338E8"/>
    <w:rsid w:val="00733993"/>
    <w:rsid w:val="0073408F"/>
    <w:rsid w:val="00734242"/>
    <w:rsid w:val="00737847"/>
    <w:rsid w:val="00740256"/>
    <w:rsid w:val="00740366"/>
    <w:rsid w:val="00740C54"/>
    <w:rsid w:val="0074123E"/>
    <w:rsid w:val="007412A0"/>
    <w:rsid w:val="007418C7"/>
    <w:rsid w:val="00741925"/>
    <w:rsid w:val="00743DFA"/>
    <w:rsid w:val="00745D7A"/>
    <w:rsid w:val="007475DB"/>
    <w:rsid w:val="007479E7"/>
    <w:rsid w:val="0075007E"/>
    <w:rsid w:val="00750EB2"/>
    <w:rsid w:val="0075100A"/>
    <w:rsid w:val="00751054"/>
    <w:rsid w:val="0075151F"/>
    <w:rsid w:val="0075179C"/>
    <w:rsid w:val="00751AC0"/>
    <w:rsid w:val="00752840"/>
    <w:rsid w:val="007531D5"/>
    <w:rsid w:val="00753D69"/>
    <w:rsid w:val="00754773"/>
    <w:rsid w:val="00754C74"/>
    <w:rsid w:val="007554A0"/>
    <w:rsid w:val="00757E2F"/>
    <w:rsid w:val="00760223"/>
    <w:rsid w:val="00760488"/>
    <w:rsid w:val="00760EAB"/>
    <w:rsid w:val="007613A9"/>
    <w:rsid w:val="007617BB"/>
    <w:rsid w:val="00761F6A"/>
    <w:rsid w:val="007633E1"/>
    <w:rsid w:val="00765276"/>
    <w:rsid w:val="00765A27"/>
    <w:rsid w:val="00765E35"/>
    <w:rsid w:val="00767C20"/>
    <w:rsid w:val="007701DA"/>
    <w:rsid w:val="00771063"/>
    <w:rsid w:val="0077121B"/>
    <w:rsid w:val="00771755"/>
    <w:rsid w:val="00771E21"/>
    <w:rsid w:val="007740EC"/>
    <w:rsid w:val="00775118"/>
    <w:rsid w:val="007756D2"/>
    <w:rsid w:val="00775881"/>
    <w:rsid w:val="007762AD"/>
    <w:rsid w:val="007766BD"/>
    <w:rsid w:val="007767B8"/>
    <w:rsid w:val="00776FBC"/>
    <w:rsid w:val="00781320"/>
    <w:rsid w:val="00782FAD"/>
    <w:rsid w:val="0078345D"/>
    <w:rsid w:val="0078350E"/>
    <w:rsid w:val="007835FE"/>
    <w:rsid w:val="00783F0B"/>
    <w:rsid w:val="00785568"/>
    <w:rsid w:val="00785F45"/>
    <w:rsid w:val="00786510"/>
    <w:rsid w:val="007866C0"/>
    <w:rsid w:val="00787BF7"/>
    <w:rsid w:val="0079025F"/>
    <w:rsid w:val="00792EEF"/>
    <w:rsid w:val="0079355C"/>
    <w:rsid w:val="007938C5"/>
    <w:rsid w:val="00793C5F"/>
    <w:rsid w:val="00796E5B"/>
    <w:rsid w:val="007974E1"/>
    <w:rsid w:val="00797B28"/>
    <w:rsid w:val="00797EBF"/>
    <w:rsid w:val="007A0EDA"/>
    <w:rsid w:val="007A15F6"/>
    <w:rsid w:val="007A2025"/>
    <w:rsid w:val="007A260B"/>
    <w:rsid w:val="007A48F7"/>
    <w:rsid w:val="007A4D6B"/>
    <w:rsid w:val="007B2105"/>
    <w:rsid w:val="007B2512"/>
    <w:rsid w:val="007B306F"/>
    <w:rsid w:val="007B3DD6"/>
    <w:rsid w:val="007B3E0B"/>
    <w:rsid w:val="007B51F4"/>
    <w:rsid w:val="007B57D5"/>
    <w:rsid w:val="007B6498"/>
    <w:rsid w:val="007B6DC4"/>
    <w:rsid w:val="007B6F86"/>
    <w:rsid w:val="007B74DB"/>
    <w:rsid w:val="007C16A4"/>
    <w:rsid w:val="007C2B22"/>
    <w:rsid w:val="007C2E55"/>
    <w:rsid w:val="007C3216"/>
    <w:rsid w:val="007C347F"/>
    <w:rsid w:val="007C37B2"/>
    <w:rsid w:val="007C3AE3"/>
    <w:rsid w:val="007C3F78"/>
    <w:rsid w:val="007C4101"/>
    <w:rsid w:val="007C432A"/>
    <w:rsid w:val="007C4D97"/>
    <w:rsid w:val="007C5101"/>
    <w:rsid w:val="007C6B65"/>
    <w:rsid w:val="007C7A0C"/>
    <w:rsid w:val="007D034D"/>
    <w:rsid w:val="007D0BE5"/>
    <w:rsid w:val="007D1069"/>
    <w:rsid w:val="007D31E2"/>
    <w:rsid w:val="007D3F03"/>
    <w:rsid w:val="007D412C"/>
    <w:rsid w:val="007D425F"/>
    <w:rsid w:val="007D4324"/>
    <w:rsid w:val="007D4699"/>
    <w:rsid w:val="007D5A0A"/>
    <w:rsid w:val="007D62B7"/>
    <w:rsid w:val="007D71DD"/>
    <w:rsid w:val="007D7302"/>
    <w:rsid w:val="007D76B0"/>
    <w:rsid w:val="007E1C10"/>
    <w:rsid w:val="007E1E16"/>
    <w:rsid w:val="007E2483"/>
    <w:rsid w:val="007E3799"/>
    <w:rsid w:val="007E37A0"/>
    <w:rsid w:val="007E4122"/>
    <w:rsid w:val="007E482D"/>
    <w:rsid w:val="007E7965"/>
    <w:rsid w:val="007F0047"/>
    <w:rsid w:val="007F01BE"/>
    <w:rsid w:val="007F17B6"/>
    <w:rsid w:val="007F196C"/>
    <w:rsid w:val="007F28D9"/>
    <w:rsid w:val="007F33F2"/>
    <w:rsid w:val="007F3CA4"/>
    <w:rsid w:val="007F3F57"/>
    <w:rsid w:val="007F4A60"/>
    <w:rsid w:val="007F55A4"/>
    <w:rsid w:val="007F55C8"/>
    <w:rsid w:val="007F73EE"/>
    <w:rsid w:val="007F7CF5"/>
    <w:rsid w:val="008019C6"/>
    <w:rsid w:val="00801CC9"/>
    <w:rsid w:val="00801FD2"/>
    <w:rsid w:val="0080243C"/>
    <w:rsid w:val="008039E4"/>
    <w:rsid w:val="00803C4F"/>
    <w:rsid w:val="008042C6"/>
    <w:rsid w:val="008047DB"/>
    <w:rsid w:val="00804C3F"/>
    <w:rsid w:val="008055FF"/>
    <w:rsid w:val="00807E80"/>
    <w:rsid w:val="0081114E"/>
    <w:rsid w:val="0081252A"/>
    <w:rsid w:val="00812858"/>
    <w:rsid w:val="008136CC"/>
    <w:rsid w:val="00813EBA"/>
    <w:rsid w:val="0081523F"/>
    <w:rsid w:val="00815B30"/>
    <w:rsid w:val="00816349"/>
    <w:rsid w:val="00816BCC"/>
    <w:rsid w:val="00817847"/>
    <w:rsid w:val="0082027E"/>
    <w:rsid w:val="00822349"/>
    <w:rsid w:val="008227E4"/>
    <w:rsid w:val="008229AF"/>
    <w:rsid w:val="008257F5"/>
    <w:rsid w:val="008266DA"/>
    <w:rsid w:val="00826E1A"/>
    <w:rsid w:val="00827875"/>
    <w:rsid w:val="0083070D"/>
    <w:rsid w:val="008309DB"/>
    <w:rsid w:val="00830F37"/>
    <w:rsid w:val="00831BE2"/>
    <w:rsid w:val="00834454"/>
    <w:rsid w:val="00835662"/>
    <w:rsid w:val="00835C73"/>
    <w:rsid w:val="0083714C"/>
    <w:rsid w:val="00837337"/>
    <w:rsid w:val="008402B3"/>
    <w:rsid w:val="008405F2"/>
    <w:rsid w:val="00842101"/>
    <w:rsid w:val="00843136"/>
    <w:rsid w:val="008431E4"/>
    <w:rsid w:val="00843765"/>
    <w:rsid w:val="00843777"/>
    <w:rsid w:val="00843C6E"/>
    <w:rsid w:val="00843CB1"/>
    <w:rsid w:val="0084410F"/>
    <w:rsid w:val="00844225"/>
    <w:rsid w:val="0084509A"/>
    <w:rsid w:val="008451BD"/>
    <w:rsid w:val="008454FF"/>
    <w:rsid w:val="00846979"/>
    <w:rsid w:val="00847B26"/>
    <w:rsid w:val="00847CEF"/>
    <w:rsid w:val="00850D11"/>
    <w:rsid w:val="00850EC1"/>
    <w:rsid w:val="00850ED5"/>
    <w:rsid w:val="0085170A"/>
    <w:rsid w:val="00851F27"/>
    <w:rsid w:val="008523E8"/>
    <w:rsid w:val="008526D9"/>
    <w:rsid w:val="00852D92"/>
    <w:rsid w:val="0085345C"/>
    <w:rsid w:val="00853A88"/>
    <w:rsid w:val="0085489E"/>
    <w:rsid w:val="0085491D"/>
    <w:rsid w:val="008549F7"/>
    <w:rsid w:val="00855111"/>
    <w:rsid w:val="00855E42"/>
    <w:rsid w:val="00855F92"/>
    <w:rsid w:val="0085605F"/>
    <w:rsid w:val="00856461"/>
    <w:rsid w:val="00856749"/>
    <w:rsid w:val="0085685F"/>
    <w:rsid w:val="0085700C"/>
    <w:rsid w:val="0085719C"/>
    <w:rsid w:val="00857FAA"/>
    <w:rsid w:val="008604EE"/>
    <w:rsid w:val="00861506"/>
    <w:rsid w:val="008618EC"/>
    <w:rsid w:val="00862647"/>
    <w:rsid w:val="008630E0"/>
    <w:rsid w:val="00863EBD"/>
    <w:rsid w:val="00864389"/>
    <w:rsid w:val="008653A8"/>
    <w:rsid w:val="0086611A"/>
    <w:rsid w:val="00866298"/>
    <w:rsid w:val="00866354"/>
    <w:rsid w:val="0086783F"/>
    <w:rsid w:val="00870218"/>
    <w:rsid w:val="00870C30"/>
    <w:rsid w:val="00872390"/>
    <w:rsid w:val="0087275A"/>
    <w:rsid w:val="00872A4E"/>
    <w:rsid w:val="008734A2"/>
    <w:rsid w:val="008740E4"/>
    <w:rsid w:val="00874318"/>
    <w:rsid w:val="008748A4"/>
    <w:rsid w:val="00876081"/>
    <w:rsid w:val="008761B7"/>
    <w:rsid w:val="008762CB"/>
    <w:rsid w:val="00876743"/>
    <w:rsid w:val="00876A5E"/>
    <w:rsid w:val="0088042E"/>
    <w:rsid w:val="00880BE6"/>
    <w:rsid w:val="00881566"/>
    <w:rsid w:val="00881F31"/>
    <w:rsid w:val="00883217"/>
    <w:rsid w:val="00885A4C"/>
    <w:rsid w:val="008865CC"/>
    <w:rsid w:val="008874DF"/>
    <w:rsid w:val="00890E7D"/>
    <w:rsid w:val="00892FB2"/>
    <w:rsid w:val="00893261"/>
    <w:rsid w:val="008952DE"/>
    <w:rsid w:val="008956EF"/>
    <w:rsid w:val="00896547"/>
    <w:rsid w:val="008969A8"/>
    <w:rsid w:val="00896D8E"/>
    <w:rsid w:val="00896F20"/>
    <w:rsid w:val="008972F8"/>
    <w:rsid w:val="00897743"/>
    <w:rsid w:val="0089776D"/>
    <w:rsid w:val="00897BC0"/>
    <w:rsid w:val="00897DF8"/>
    <w:rsid w:val="008A07FA"/>
    <w:rsid w:val="008A2EE5"/>
    <w:rsid w:val="008A3CA5"/>
    <w:rsid w:val="008A4417"/>
    <w:rsid w:val="008A496B"/>
    <w:rsid w:val="008A6567"/>
    <w:rsid w:val="008A6858"/>
    <w:rsid w:val="008A6D97"/>
    <w:rsid w:val="008A7558"/>
    <w:rsid w:val="008B0083"/>
    <w:rsid w:val="008B088C"/>
    <w:rsid w:val="008B30FC"/>
    <w:rsid w:val="008B33A4"/>
    <w:rsid w:val="008B3B10"/>
    <w:rsid w:val="008B3B86"/>
    <w:rsid w:val="008B4261"/>
    <w:rsid w:val="008B48A6"/>
    <w:rsid w:val="008B56DD"/>
    <w:rsid w:val="008B5E82"/>
    <w:rsid w:val="008B6E87"/>
    <w:rsid w:val="008B7169"/>
    <w:rsid w:val="008B787D"/>
    <w:rsid w:val="008C17BD"/>
    <w:rsid w:val="008C1928"/>
    <w:rsid w:val="008C1AC0"/>
    <w:rsid w:val="008C1B19"/>
    <w:rsid w:val="008C1D44"/>
    <w:rsid w:val="008C216C"/>
    <w:rsid w:val="008C395A"/>
    <w:rsid w:val="008C3CDC"/>
    <w:rsid w:val="008C498C"/>
    <w:rsid w:val="008C4F33"/>
    <w:rsid w:val="008C64BC"/>
    <w:rsid w:val="008C6733"/>
    <w:rsid w:val="008C6E23"/>
    <w:rsid w:val="008D005B"/>
    <w:rsid w:val="008D0558"/>
    <w:rsid w:val="008D09E5"/>
    <w:rsid w:val="008D293E"/>
    <w:rsid w:val="008D32EB"/>
    <w:rsid w:val="008D3631"/>
    <w:rsid w:val="008D36E1"/>
    <w:rsid w:val="008D3B46"/>
    <w:rsid w:val="008D3FDE"/>
    <w:rsid w:val="008D58D9"/>
    <w:rsid w:val="008D7352"/>
    <w:rsid w:val="008E0673"/>
    <w:rsid w:val="008E165E"/>
    <w:rsid w:val="008E22F6"/>
    <w:rsid w:val="008E289B"/>
    <w:rsid w:val="008E47C9"/>
    <w:rsid w:val="008E4CE1"/>
    <w:rsid w:val="008E78BA"/>
    <w:rsid w:val="008F1190"/>
    <w:rsid w:val="008F23BD"/>
    <w:rsid w:val="008F25DC"/>
    <w:rsid w:val="008F3AE3"/>
    <w:rsid w:val="008F5A4B"/>
    <w:rsid w:val="008F5D7B"/>
    <w:rsid w:val="00901E69"/>
    <w:rsid w:val="0090243B"/>
    <w:rsid w:val="00902C44"/>
    <w:rsid w:val="00902DF8"/>
    <w:rsid w:val="00904152"/>
    <w:rsid w:val="00905B77"/>
    <w:rsid w:val="009069B1"/>
    <w:rsid w:val="009069BF"/>
    <w:rsid w:val="00907862"/>
    <w:rsid w:val="009078DF"/>
    <w:rsid w:val="009079D6"/>
    <w:rsid w:val="00907AC7"/>
    <w:rsid w:val="009104F3"/>
    <w:rsid w:val="00910FE1"/>
    <w:rsid w:val="00911211"/>
    <w:rsid w:val="009135F8"/>
    <w:rsid w:val="009138AA"/>
    <w:rsid w:val="00913EA1"/>
    <w:rsid w:val="00914226"/>
    <w:rsid w:val="0091425F"/>
    <w:rsid w:val="00915855"/>
    <w:rsid w:val="00917214"/>
    <w:rsid w:val="009173EF"/>
    <w:rsid w:val="009205E9"/>
    <w:rsid w:val="0092073D"/>
    <w:rsid w:val="00922165"/>
    <w:rsid w:val="009232EA"/>
    <w:rsid w:val="0092355D"/>
    <w:rsid w:val="00923BB1"/>
    <w:rsid w:val="009244EC"/>
    <w:rsid w:val="00924D49"/>
    <w:rsid w:val="00924DFF"/>
    <w:rsid w:val="00924F0A"/>
    <w:rsid w:val="00925681"/>
    <w:rsid w:val="009303B3"/>
    <w:rsid w:val="00930A53"/>
    <w:rsid w:val="00932E14"/>
    <w:rsid w:val="00934F4D"/>
    <w:rsid w:val="00935B83"/>
    <w:rsid w:val="0093633C"/>
    <w:rsid w:val="00936D83"/>
    <w:rsid w:val="00937902"/>
    <w:rsid w:val="009408BF"/>
    <w:rsid w:val="009409AA"/>
    <w:rsid w:val="00941B91"/>
    <w:rsid w:val="00941E2F"/>
    <w:rsid w:val="00942458"/>
    <w:rsid w:val="00942F7D"/>
    <w:rsid w:val="00943128"/>
    <w:rsid w:val="0094450C"/>
    <w:rsid w:val="00944C77"/>
    <w:rsid w:val="00945C70"/>
    <w:rsid w:val="00945DE9"/>
    <w:rsid w:val="0094612E"/>
    <w:rsid w:val="0094647C"/>
    <w:rsid w:val="00947173"/>
    <w:rsid w:val="00947362"/>
    <w:rsid w:val="00947416"/>
    <w:rsid w:val="009479E6"/>
    <w:rsid w:val="009507B8"/>
    <w:rsid w:val="00950AFF"/>
    <w:rsid w:val="009521F7"/>
    <w:rsid w:val="009528D1"/>
    <w:rsid w:val="00952B8D"/>
    <w:rsid w:val="00952D49"/>
    <w:rsid w:val="009537BD"/>
    <w:rsid w:val="00953833"/>
    <w:rsid w:val="00954E63"/>
    <w:rsid w:val="00954EE7"/>
    <w:rsid w:val="0095522B"/>
    <w:rsid w:val="009564EE"/>
    <w:rsid w:val="009578F8"/>
    <w:rsid w:val="00960CDC"/>
    <w:rsid w:val="009610A4"/>
    <w:rsid w:val="009629E3"/>
    <w:rsid w:val="009630FD"/>
    <w:rsid w:val="00963E2C"/>
    <w:rsid w:val="009671AF"/>
    <w:rsid w:val="00967729"/>
    <w:rsid w:val="009705D9"/>
    <w:rsid w:val="00970B67"/>
    <w:rsid w:val="009710F1"/>
    <w:rsid w:val="0097276D"/>
    <w:rsid w:val="00972B8B"/>
    <w:rsid w:val="00972EF3"/>
    <w:rsid w:val="00973DCB"/>
    <w:rsid w:val="009747DD"/>
    <w:rsid w:val="009754DA"/>
    <w:rsid w:val="00975790"/>
    <w:rsid w:val="0097587A"/>
    <w:rsid w:val="00976088"/>
    <w:rsid w:val="00976974"/>
    <w:rsid w:val="00980E14"/>
    <w:rsid w:val="00981E0F"/>
    <w:rsid w:val="009826A7"/>
    <w:rsid w:val="00983825"/>
    <w:rsid w:val="009838C0"/>
    <w:rsid w:val="0098439E"/>
    <w:rsid w:val="00984E90"/>
    <w:rsid w:val="009853ED"/>
    <w:rsid w:val="00986258"/>
    <w:rsid w:val="0098645E"/>
    <w:rsid w:val="0098662E"/>
    <w:rsid w:val="00986EB6"/>
    <w:rsid w:val="00987DED"/>
    <w:rsid w:val="00990DBD"/>
    <w:rsid w:val="009913A2"/>
    <w:rsid w:val="009914D3"/>
    <w:rsid w:val="00991B9D"/>
    <w:rsid w:val="009922A6"/>
    <w:rsid w:val="00992454"/>
    <w:rsid w:val="0099248F"/>
    <w:rsid w:val="00992BF7"/>
    <w:rsid w:val="00995CF3"/>
    <w:rsid w:val="00995ED4"/>
    <w:rsid w:val="0099616F"/>
    <w:rsid w:val="009962C7"/>
    <w:rsid w:val="009967B1"/>
    <w:rsid w:val="0099685F"/>
    <w:rsid w:val="00996CBB"/>
    <w:rsid w:val="00997457"/>
    <w:rsid w:val="009974FA"/>
    <w:rsid w:val="00997510"/>
    <w:rsid w:val="009A0BEE"/>
    <w:rsid w:val="009A1040"/>
    <w:rsid w:val="009A13B9"/>
    <w:rsid w:val="009A1B28"/>
    <w:rsid w:val="009A318B"/>
    <w:rsid w:val="009A3276"/>
    <w:rsid w:val="009A4C28"/>
    <w:rsid w:val="009A4DC7"/>
    <w:rsid w:val="009A54F0"/>
    <w:rsid w:val="009A5E3B"/>
    <w:rsid w:val="009B08A7"/>
    <w:rsid w:val="009B1B2B"/>
    <w:rsid w:val="009B1E4C"/>
    <w:rsid w:val="009B20C6"/>
    <w:rsid w:val="009B2E75"/>
    <w:rsid w:val="009B38E4"/>
    <w:rsid w:val="009B3EF3"/>
    <w:rsid w:val="009B43D3"/>
    <w:rsid w:val="009B4562"/>
    <w:rsid w:val="009B476C"/>
    <w:rsid w:val="009B4C56"/>
    <w:rsid w:val="009B5069"/>
    <w:rsid w:val="009C2D3D"/>
    <w:rsid w:val="009C5248"/>
    <w:rsid w:val="009C5806"/>
    <w:rsid w:val="009C5AD2"/>
    <w:rsid w:val="009C67A7"/>
    <w:rsid w:val="009C7204"/>
    <w:rsid w:val="009C7CBD"/>
    <w:rsid w:val="009C7D7D"/>
    <w:rsid w:val="009D0739"/>
    <w:rsid w:val="009D227C"/>
    <w:rsid w:val="009D36C4"/>
    <w:rsid w:val="009D3C4E"/>
    <w:rsid w:val="009D3C65"/>
    <w:rsid w:val="009D456B"/>
    <w:rsid w:val="009D5276"/>
    <w:rsid w:val="009E07E8"/>
    <w:rsid w:val="009E0B19"/>
    <w:rsid w:val="009E12DF"/>
    <w:rsid w:val="009E1314"/>
    <w:rsid w:val="009E1B35"/>
    <w:rsid w:val="009E2850"/>
    <w:rsid w:val="009E3321"/>
    <w:rsid w:val="009E5976"/>
    <w:rsid w:val="009E7BAF"/>
    <w:rsid w:val="009E7D6D"/>
    <w:rsid w:val="009E7F90"/>
    <w:rsid w:val="009F13FC"/>
    <w:rsid w:val="009F1A32"/>
    <w:rsid w:val="009F1B8A"/>
    <w:rsid w:val="009F329A"/>
    <w:rsid w:val="009F32B4"/>
    <w:rsid w:val="009F3DCC"/>
    <w:rsid w:val="009F4706"/>
    <w:rsid w:val="009F4999"/>
    <w:rsid w:val="009F4DB2"/>
    <w:rsid w:val="009F6CDF"/>
    <w:rsid w:val="009F6E06"/>
    <w:rsid w:val="009F7214"/>
    <w:rsid w:val="00A00406"/>
    <w:rsid w:val="00A0086C"/>
    <w:rsid w:val="00A017B2"/>
    <w:rsid w:val="00A02A84"/>
    <w:rsid w:val="00A02EAE"/>
    <w:rsid w:val="00A03C7C"/>
    <w:rsid w:val="00A06415"/>
    <w:rsid w:val="00A071B7"/>
    <w:rsid w:val="00A075BF"/>
    <w:rsid w:val="00A11169"/>
    <w:rsid w:val="00A13638"/>
    <w:rsid w:val="00A13EF9"/>
    <w:rsid w:val="00A147E4"/>
    <w:rsid w:val="00A148A7"/>
    <w:rsid w:val="00A14AE1"/>
    <w:rsid w:val="00A15135"/>
    <w:rsid w:val="00A16C23"/>
    <w:rsid w:val="00A202DB"/>
    <w:rsid w:val="00A20E85"/>
    <w:rsid w:val="00A20FCC"/>
    <w:rsid w:val="00A22B21"/>
    <w:rsid w:val="00A22C62"/>
    <w:rsid w:val="00A24142"/>
    <w:rsid w:val="00A24228"/>
    <w:rsid w:val="00A24CF5"/>
    <w:rsid w:val="00A250E3"/>
    <w:rsid w:val="00A25508"/>
    <w:rsid w:val="00A2578A"/>
    <w:rsid w:val="00A2592C"/>
    <w:rsid w:val="00A259CD"/>
    <w:rsid w:val="00A2655F"/>
    <w:rsid w:val="00A30084"/>
    <w:rsid w:val="00A30366"/>
    <w:rsid w:val="00A30721"/>
    <w:rsid w:val="00A31A5C"/>
    <w:rsid w:val="00A33E28"/>
    <w:rsid w:val="00A33EF5"/>
    <w:rsid w:val="00A343E9"/>
    <w:rsid w:val="00A34608"/>
    <w:rsid w:val="00A352A6"/>
    <w:rsid w:val="00A3551B"/>
    <w:rsid w:val="00A359A6"/>
    <w:rsid w:val="00A35B03"/>
    <w:rsid w:val="00A36A7B"/>
    <w:rsid w:val="00A36FF4"/>
    <w:rsid w:val="00A410D7"/>
    <w:rsid w:val="00A4117F"/>
    <w:rsid w:val="00A414F6"/>
    <w:rsid w:val="00A42FD7"/>
    <w:rsid w:val="00A44066"/>
    <w:rsid w:val="00A441D2"/>
    <w:rsid w:val="00A44621"/>
    <w:rsid w:val="00A45754"/>
    <w:rsid w:val="00A45BE4"/>
    <w:rsid w:val="00A45D87"/>
    <w:rsid w:val="00A46486"/>
    <w:rsid w:val="00A46A61"/>
    <w:rsid w:val="00A47236"/>
    <w:rsid w:val="00A47C2E"/>
    <w:rsid w:val="00A47C36"/>
    <w:rsid w:val="00A507AC"/>
    <w:rsid w:val="00A51F25"/>
    <w:rsid w:val="00A52298"/>
    <w:rsid w:val="00A523D8"/>
    <w:rsid w:val="00A52402"/>
    <w:rsid w:val="00A52C7A"/>
    <w:rsid w:val="00A53088"/>
    <w:rsid w:val="00A53135"/>
    <w:rsid w:val="00A53F54"/>
    <w:rsid w:val="00A54BCB"/>
    <w:rsid w:val="00A54F48"/>
    <w:rsid w:val="00A55671"/>
    <w:rsid w:val="00A57D75"/>
    <w:rsid w:val="00A57FE7"/>
    <w:rsid w:val="00A61418"/>
    <w:rsid w:val="00A61EA6"/>
    <w:rsid w:val="00A6359C"/>
    <w:rsid w:val="00A63FEF"/>
    <w:rsid w:val="00A6626A"/>
    <w:rsid w:val="00A66486"/>
    <w:rsid w:val="00A674FC"/>
    <w:rsid w:val="00A678FF"/>
    <w:rsid w:val="00A7093F"/>
    <w:rsid w:val="00A710ED"/>
    <w:rsid w:val="00A71601"/>
    <w:rsid w:val="00A717D1"/>
    <w:rsid w:val="00A722F1"/>
    <w:rsid w:val="00A76E02"/>
    <w:rsid w:val="00A7787B"/>
    <w:rsid w:val="00A80172"/>
    <w:rsid w:val="00A804F0"/>
    <w:rsid w:val="00A80E6F"/>
    <w:rsid w:val="00A816A8"/>
    <w:rsid w:val="00A82666"/>
    <w:rsid w:val="00A82C90"/>
    <w:rsid w:val="00A82E0D"/>
    <w:rsid w:val="00A838BA"/>
    <w:rsid w:val="00A83DFB"/>
    <w:rsid w:val="00A852DA"/>
    <w:rsid w:val="00A85678"/>
    <w:rsid w:val="00A85809"/>
    <w:rsid w:val="00A86032"/>
    <w:rsid w:val="00A86523"/>
    <w:rsid w:val="00A86CC3"/>
    <w:rsid w:val="00A872BF"/>
    <w:rsid w:val="00A874A4"/>
    <w:rsid w:val="00A87DEB"/>
    <w:rsid w:val="00A902E8"/>
    <w:rsid w:val="00A9069C"/>
    <w:rsid w:val="00A9076B"/>
    <w:rsid w:val="00A91985"/>
    <w:rsid w:val="00A91B08"/>
    <w:rsid w:val="00A91DFC"/>
    <w:rsid w:val="00A92845"/>
    <w:rsid w:val="00A9341F"/>
    <w:rsid w:val="00A948C5"/>
    <w:rsid w:val="00A95245"/>
    <w:rsid w:val="00A9567A"/>
    <w:rsid w:val="00A96CFC"/>
    <w:rsid w:val="00A975B7"/>
    <w:rsid w:val="00A97AD1"/>
    <w:rsid w:val="00A97C7A"/>
    <w:rsid w:val="00AA09C2"/>
    <w:rsid w:val="00AA12B2"/>
    <w:rsid w:val="00AA2C57"/>
    <w:rsid w:val="00AA398B"/>
    <w:rsid w:val="00AA4531"/>
    <w:rsid w:val="00AA5E18"/>
    <w:rsid w:val="00AA6712"/>
    <w:rsid w:val="00AB0AF3"/>
    <w:rsid w:val="00AB0E1E"/>
    <w:rsid w:val="00AB0E67"/>
    <w:rsid w:val="00AB22CB"/>
    <w:rsid w:val="00AB2B99"/>
    <w:rsid w:val="00AB3439"/>
    <w:rsid w:val="00AB3BEB"/>
    <w:rsid w:val="00AB4396"/>
    <w:rsid w:val="00AB467F"/>
    <w:rsid w:val="00AB47CD"/>
    <w:rsid w:val="00AB77CA"/>
    <w:rsid w:val="00AB7CC2"/>
    <w:rsid w:val="00AC0213"/>
    <w:rsid w:val="00AC1439"/>
    <w:rsid w:val="00AC38BA"/>
    <w:rsid w:val="00AC3E78"/>
    <w:rsid w:val="00AC4066"/>
    <w:rsid w:val="00AC4B05"/>
    <w:rsid w:val="00AC5DFE"/>
    <w:rsid w:val="00AC718A"/>
    <w:rsid w:val="00AC79B4"/>
    <w:rsid w:val="00AD0B41"/>
    <w:rsid w:val="00AD14BF"/>
    <w:rsid w:val="00AD19C6"/>
    <w:rsid w:val="00AD1C4C"/>
    <w:rsid w:val="00AD25A9"/>
    <w:rsid w:val="00AD25D3"/>
    <w:rsid w:val="00AD4444"/>
    <w:rsid w:val="00AD5159"/>
    <w:rsid w:val="00AD6079"/>
    <w:rsid w:val="00AD6676"/>
    <w:rsid w:val="00AE055D"/>
    <w:rsid w:val="00AE14A0"/>
    <w:rsid w:val="00AE38EB"/>
    <w:rsid w:val="00AE3D7D"/>
    <w:rsid w:val="00AE4922"/>
    <w:rsid w:val="00AE5409"/>
    <w:rsid w:val="00AE5480"/>
    <w:rsid w:val="00AE55A2"/>
    <w:rsid w:val="00AE5A15"/>
    <w:rsid w:val="00AE5B97"/>
    <w:rsid w:val="00AE5E65"/>
    <w:rsid w:val="00AF08B5"/>
    <w:rsid w:val="00AF248F"/>
    <w:rsid w:val="00AF2D46"/>
    <w:rsid w:val="00AF324B"/>
    <w:rsid w:val="00AF38B1"/>
    <w:rsid w:val="00AF3F86"/>
    <w:rsid w:val="00AF5024"/>
    <w:rsid w:val="00AF540C"/>
    <w:rsid w:val="00AF5EEE"/>
    <w:rsid w:val="00AF7C1B"/>
    <w:rsid w:val="00B00081"/>
    <w:rsid w:val="00B01391"/>
    <w:rsid w:val="00B01CE0"/>
    <w:rsid w:val="00B02372"/>
    <w:rsid w:val="00B02589"/>
    <w:rsid w:val="00B02617"/>
    <w:rsid w:val="00B02784"/>
    <w:rsid w:val="00B02F84"/>
    <w:rsid w:val="00B0456E"/>
    <w:rsid w:val="00B04574"/>
    <w:rsid w:val="00B046CF"/>
    <w:rsid w:val="00B05581"/>
    <w:rsid w:val="00B05B57"/>
    <w:rsid w:val="00B065F7"/>
    <w:rsid w:val="00B06A2F"/>
    <w:rsid w:val="00B10518"/>
    <w:rsid w:val="00B11B06"/>
    <w:rsid w:val="00B11FFD"/>
    <w:rsid w:val="00B13D80"/>
    <w:rsid w:val="00B13DA5"/>
    <w:rsid w:val="00B15FF5"/>
    <w:rsid w:val="00B16C63"/>
    <w:rsid w:val="00B16F03"/>
    <w:rsid w:val="00B17753"/>
    <w:rsid w:val="00B17DF0"/>
    <w:rsid w:val="00B17F6B"/>
    <w:rsid w:val="00B2026D"/>
    <w:rsid w:val="00B20569"/>
    <w:rsid w:val="00B20E20"/>
    <w:rsid w:val="00B215A6"/>
    <w:rsid w:val="00B21672"/>
    <w:rsid w:val="00B22A70"/>
    <w:rsid w:val="00B23AA7"/>
    <w:rsid w:val="00B23E59"/>
    <w:rsid w:val="00B251A0"/>
    <w:rsid w:val="00B25615"/>
    <w:rsid w:val="00B260C4"/>
    <w:rsid w:val="00B2633D"/>
    <w:rsid w:val="00B26AAD"/>
    <w:rsid w:val="00B27DEC"/>
    <w:rsid w:val="00B301A8"/>
    <w:rsid w:val="00B307D6"/>
    <w:rsid w:val="00B30A09"/>
    <w:rsid w:val="00B31197"/>
    <w:rsid w:val="00B338D6"/>
    <w:rsid w:val="00B33927"/>
    <w:rsid w:val="00B34144"/>
    <w:rsid w:val="00B3439B"/>
    <w:rsid w:val="00B34D8D"/>
    <w:rsid w:val="00B3517C"/>
    <w:rsid w:val="00B36427"/>
    <w:rsid w:val="00B37E04"/>
    <w:rsid w:val="00B40902"/>
    <w:rsid w:val="00B413FF"/>
    <w:rsid w:val="00B41751"/>
    <w:rsid w:val="00B419D7"/>
    <w:rsid w:val="00B420FE"/>
    <w:rsid w:val="00B4212C"/>
    <w:rsid w:val="00B43DDE"/>
    <w:rsid w:val="00B43E57"/>
    <w:rsid w:val="00B446DF"/>
    <w:rsid w:val="00B45625"/>
    <w:rsid w:val="00B45657"/>
    <w:rsid w:val="00B45727"/>
    <w:rsid w:val="00B45D3B"/>
    <w:rsid w:val="00B45DB6"/>
    <w:rsid w:val="00B46637"/>
    <w:rsid w:val="00B50190"/>
    <w:rsid w:val="00B50F03"/>
    <w:rsid w:val="00B51709"/>
    <w:rsid w:val="00B52CC1"/>
    <w:rsid w:val="00B53341"/>
    <w:rsid w:val="00B53F81"/>
    <w:rsid w:val="00B54FD7"/>
    <w:rsid w:val="00B55CB0"/>
    <w:rsid w:val="00B56A23"/>
    <w:rsid w:val="00B56B22"/>
    <w:rsid w:val="00B570E1"/>
    <w:rsid w:val="00B579B6"/>
    <w:rsid w:val="00B6111A"/>
    <w:rsid w:val="00B61CC9"/>
    <w:rsid w:val="00B63FB8"/>
    <w:rsid w:val="00B6428C"/>
    <w:rsid w:val="00B646B2"/>
    <w:rsid w:val="00B64763"/>
    <w:rsid w:val="00B6583A"/>
    <w:rsid w:val="00B66653"/>
    <w:rsid w:val="00B66D7B"/>
    <w:rsid w:val="00B671DD"/>
    <w:rsid w:val="00B7032A"/>
    <w:rsid w:val="00B70376"/>
    <w:rsid w:val="00B7189D"/>
    <w:rsid w:val="00B71DB0"/>
    <w:rsid w:val="00B730F5"/>
    <w:rsid w:val="00B73F26"/>
    <w:rsid w:val="00B75895"/>
    <w:rsid w:val="00B75B83"/>
    <w:rsid w:val="00B764E8"/>
    <w:rsid w:val="00B76E08"/>
    <w:rsid w:val="00B777B4"/>
    <w:rsid w:val="00B80497"/>
    <w:rsid w:val="00B813E4"/>
    <w:rsid w:val="00B81D43"/>
    <w:rsid w:val="00B830D5"/>
    <w:rsid w:val="00B83994"/>
    <w:rsid w:val="00B84999"/>
    <w:rsid w:val="00B84B20"/>
    <w:rsid w:val="00B8642C"/>
    <w:rsid w:val="00B864DC"/>
    <w:rsid w:val="00B866A0"/>
    <w:rsid w:val="00B86AA3"/>
    <w:rsid w:val="00B875AA"/>
    <w:rsid w:val="00B9020E"/>
    <w:rsid w:val="00B9065D"/>
    <w:rsid w:val="00B910E0"/>
    <w:rsid w:val="00B91B59"/>
    <w:rsid w:val="00B91D63"/>
    <w:rsid w:val="00B92441"/>
    <w:rsid w:val="00B92A82"/>
    <w:rsid w:val="00B93881"/>
    <w:rsid w:val="00B93B78"/>
    <w:rsid w:val="00B93C69"/>
    <w:rsid w:val="00B93E40"/>
    <w:rsid w:val="00B9534E"/>
    <w:rsid w:val="00B962C0"/>
    <w:rsid w:val="00B96B3F"/>
    <w:rsid w:val="00BA144F"/>
    <w:rsid w:val="00BA1D0F"/>
    <w:rsid w:val="00BA21D4"/>
    <w:rsid w:val="00BA26DA"/>
    <w:rsid w:val="00BA2BD0"/>
    <w:rsid w:val="00BA33D6"/>
    <w:rsid w:val="00BA3D43"/>
    <w:rsid w:val="00BA3D82"/>
    <w:rsid w:val="00BA3E8F"/>
    <w:rsid w:val="00BA4278"/>
    <w:rsid w:val="00BA4D84"/>
    <w:rsid w:val="00BA58BD"/>
    <w:rsid w:val="00BA5A44"/>
    <w:rsid w:val="00BA5AC8"/>
    <w:rsid w:val="00BA620B"/>
    <w:rsid w:val="00BA6552"/>
    <w:rsid w:val="00BA6E39"/>
    <w:rsid w:val="00BA70CD"/>
    <w:rsid w:val="00BA7F23"/>
    <w:rsid w:val="00BB0684"/>
    <w:rsid w:val="00BB098B"/>
    <w:rsid w:val="00BB12A8"/>
    <w:rsid w:val="00BB1D40"/>
    <w:rsid w:val="00BB2E3F"/>
    <w:rsid w:val="00BB3E8F"/>
    <w:rsid w:val="00BB42D7"/>
    <w:rsid w:val="00BB44BD"/>
    <w:rsid w:val="00BB4916"/>
    <w:rsid w:val="00BB50DF"/>
    <w:rsid w:val="00BB57F1"/>
    <w:rsid w:val="00BB58E5"/>
    <w:rsid w:val="00BB5E28"/>
    <w:rsid w:val="00BB6B3A"/>
    <w:rsid w:val="00BB6FBB"/>
    <w:rsid w:val="00BC05FC"/>
    <w:rsid w:val="00BC185D"/>
    <w:rsid w:val="00BC36F4"/>
    <w:rsid w:val="00BC3BE7"/>
    <w:rsid w:val="00BC3EAF"/>
    <w:rsid w:val="00BC4250"/>
    <w:rsid w:val="00BC5865"/>
    <w:rsid w:val="00BC6528"/>
    <w:rsid w:val="00BC68B4"/>
    <w:rsid w:val="00BD1E6A"/>
    <w:rsid w:val="00BD225A"/>
    <w:rsid w:val="00BD2F4B"/>
    <w:rsid w:val="00BD3549"/>
    <w:rsid w:val="00BD431F"/>
    <w:rsid w:val="00BD58FB"/>
    <w:rsid w:val="00BD6389"/>
    <w:rsid w:val="00BD7609"/>
    <w:rsid w:val="00BE00A0"/>
    <w:rsid w:val="00BE01EF"/>
    <w:rsid w:val="00BE108B"/>
    <w:rsid w:val="00BE1322"/>
    <w:rsid w:val="00BE3A54"/>
    <w:rsid w:val="00BE5D79"/>
    <w:rsid w:val="00BE6323"/>
    <w:rsid w:val="00BE6717"/>
    <w:rsid w:val="00BE7C51"/>
    <w:rsid w:val="00BF061E"/>
    <w:rsid w:val="00BF0914"/>
    <w:rsid w:val="00BF0A0C"/>
    <w:rsid w:val="00BF37D4"/>
    <w:rsid w:val="00BF570B"/>
    <w:rsid w:val="00BF5BE0"/>
    <w:rsid w:val="00BF7147"/>
    <w:rsid w:val="00BF75CE"/>
    <w:rsid w:val="00C005FE"/>
    <w:rsid w:val="00C00B25"/>
    <w:rsid w:val="00C02D79"/>
    <w:rsid w:val="00C0358C"/>
    <w:rsid w:val="00C0399A"/>
    <w:rsid w:val="00C04475"/>
    <w:rsid w:val="00C065DC"/>
    <w:rsid w:val="00C06BE3"/>
    <w:rsid w:val="00C10915"/>
    <w:rsid w:val="00C10D9A"/>
    <w:rsid w:val="00C12985"/>
    <w:rsid w:val="00C13120"/>
    <w:rsid w:val="00C140D3"/>
    <w:rsid w:val="00C15972"/>
    <w:rsid w:val="00C15BB6"/>
    <w:rsid w:val="00C16FE3"/>
    <w:rsid w:val="00C179CE"/>
    <w:rsid w:val="00C20A50"/>
    <w:rsid w:val="00C22317"/>
    <w:rsid w:val="00C2254A"/>
    <w:rsid w:val="00C2263A"/>
    <w:rsid w:val="00C230E6"/>
    <w:rsid w:val="00C240A1"/>
    <w:rsid w:val="00C24953"/>
    <w:rsid w:val="00C25D98"/>
    <w:rsid w:val="00C270AF"/>
    <w:rsid w:val="00C3011D"/>
    <w:rsid w:val="00C30D55"/>
    <w:rsid w:val="00C31A0C"/>
    <w:rsid w:val="00C33BE3"/>
    <w:rsid w:val="00C34AAB"/>
    <w:rsid w:val="00C350D3"/>
    <w:rsid w:val="00C3517E"/>
    <w:rsid w:val="00C36FAE"/>
    <w:rsid w:val="00C404B4"/>
    <w:rsid w:val="00C40E26"/>
    <w:rsid w:val="00C41BB4"/>
    <w:rsid w:val="00C420CA"/>
    <w:rsid w:val="00C43009"/>
    <w:rsid w:val="00C4331E"/>
    <w:rsid w:val="00C44A07"/>
    <w:rsid w:val="00C46585"/>
    <w:rsid w:val="00C515CD"/>
    <w:rsid w:val="00C52EBA"/>
    <w:rsid w:val="00C547A2"/>
    <w:rsid w:val="00C54D44"/>
    <w:rsid w:val="00C57021"/>
    <w:rsid w:val="00C57098"/>
    <w:rsid w:val="00C579BC"/>
    <w:rsid w:val="00C61F89"/>
    <w:rsid w:val="00C622E4"/>
    <w:rsid w:val="00C632D8"/>
    <w:rsid w:val="00C6350F"/>
    <w:rsid w:val="00C63CFD"/>
    <w:rsid w:val="00C64BFA"/>
    <w:rsid w:val="00C650E5"/>
    <w:rsid w:val="00C65F14"/>
    <w:rsid w:val="00C6743D"/>
    <w:rsid w:val="00C677CB"/>
    <w:rsid w:val="00C706FF"/>
    <w:rsid w:val="00C70984"/>
    <w:rsid w:val="00C7204B"/>
    <w:rsid w:val="00C7278F"/>
    <w:rsid w:val="00C75CCE"/>
    <w:rsid w:val="00C7604D"/>
    <w:rsid w:val="00C76ADC"/>
    <w:rsid w:val="00C76EA6"/>
    <w:rsid w:val="00C773B6"/>
    <w:rsid w:val="00C7777B"/>
    <w:rsid w:val="00C77918"/>
    <w:rsid w:val="00C77EDB"/>
    <w:rsid w:val="00C802A6"/>
    <w:rsid w:val="00C81FA1"/>
    <w:rsid w:val="00C825C9"/>
    <w:rsid w:val="00C82EB0"/>
    <w:rsid w:val="00C85014"/>
    <w:rsid w:val="00C8557F"/>
    <w:rsid w:val="00C85A96"/>
    <w:rsid w:val="00C85BDD"/>
    <w:rsid w:val="00C8639B"/>
    <w:rsid w:val="00C87D27"/>
    <w:rsid w:val="00C92514"/>
    <w:rsid w:val="00C92744"/>
    <w:rsid w:val="00C94F89"/>
    <w:rsid w:val="00C954BE"/>
    <w:rsid w:val="00C955CC"/>
    <w:rsid w:val="00C95C3E"/>
    <w:rsid w:val="00C96068"/>
    <w:rsid w:val="00C962A0"/>
    <w:rsid w:val="00C9697F"/>
    <w:rsid w:val="00CA0448"/>
    <w:rsid w:val="00CA127E"/>
    <w:rsid w:val="00CA21FA"/>
    <w:rsid w:val="00CA2AF9"/>
    <w:rsid w:val="00CA35E9"/>
    <w:rsid w:val="00CA39F0"/>
    <w:rsid w:val="00CA414A"/>
    <w:rsid w:val="00CA441A"/>
    <w:rsid w:val="00CA450A"/>
    <w:rsid w:val="00CA4F6D"/>
    <w:rsid w:val="00CA6068"/>
    <w:rsid w:val="00CA6E9E"/>
    <w:rsid w:val="00CA6F9E"/>
    <w:rsid w:val="00CA7573"/>
    <w:rsid w:val="00CA7B96"/>
    <w:rsid w:val="00CB08A7"/>
    <w:rsid w:val="00CB08E4"/>
    <w:rsid w:val="00CB0E3C"/>
    <w:rsid w:val="00CB17DA"/>
    <w:rsid w:val="00CB2F3A"/>
    <w:rsid w:val="00CB4180"/>
    <w:rsid w:val="00CB4647"/>
    <w:rsid w:val="00CB50F3"/>
    <w:rsid w:val="00CB538C"/>
    <w:rsid w:val="00CB5FF0"/>
    <w:rsid w:val="00CB655B"/>
    <w:rsid w:val="00CB6B58"/>
    <w:rsid w:val="00CB721F"/>
    <w:rsid w:val="00CB7F9E"/>
    <w:rsid w:val="00CC0079"/>
    <w:rsid w:val="00CC0A6B"/>
    <w:rsid w:val="00CC1AF7"/>
    <w:rsid w:val="00CC1F90"/>
    <w:rsid w:val="00CC3389"/>
    <w:rsid w:val="00CC47BD"/>
    <w:rsid w:val="00CC4CE6"/>
    <w:rsid w:val="00CC607F"/>
    <w:rsid w:val="00CC6D1B"/>
    <w:rsid w:val="00CC7462"/>
    <w:rsid w:val="00CC7AFE"/>
    <w:rsid w:val="00CD1DBE"/>
    <w:rsid w:val="00CD1E19"/>
    <w:rsid w:val="00CD2FB5"/>
    <w:rsid w:val="00CD46CA"/>
    <w:rsid w:val="00CD49F4"/>
    <w:rsid w:val="00CD4D87"/>
    <w:rsid w:val="00CD4FE1"/>
    <w:rsid w:val="00CD5086"/>
    <w:rsid w:val="00CD5F05"/>
    <w:rsid w:val="00CD6190"/>
    <w:rsid w:val="00CD6414"/>
    <w:rsid w:val="00CD693C"/>
    <w:rsid w:val="00CD6E20"/>
    <w:rsid w:val="00CD6E31"/>
    <w:rsid w:val="00CD7517"/>
    <w:rsid w:val="00CD790A"/>
    <w:rsid w:val="00CD7B0D"/>
    <w:rsid w:val="00CD7D80"/>
    <w:rsid w:val="00CE00C3"/>
    <w:rsid w:val="00CE013E"/>
    <w:rsid w:val="00CE0889"/>
    <w:rsid w:val="00CE1747"/>
    <w:rsid w:val="00CE41FD"/>
    <w:rsid w:val="00CE44C8"/>
    <w:rsid w:val="00CE4960"/>
    <w:rsid w:val="00CE5326"/>
    <w:rsid w:val="00CE6554"/>
    <w:rsid w:val="00CE6B6D"/>
    <w:rsid w:val="00CE6EAF"/>
    <w:rsid w:val="00CE7732"/>
    <w:rsid w:val="00CE7E19"/>
    <w:rsid w:val="00CE7FE0"/>
    <w:rsid w:val="00CF1614"/>
    <w:rsid w:val="00CF2317"/>
    <w:rsid w:val="00CF2844"/>
    <w:rsid w:val="00CF2A26"/>
    <w:rsid w:val="00CF2A5C"/>
    <w:rsid w:val="00CF2C02"/>
    <w:rsid w:val="00CF3208"/>
    <w:rsid w:val="00CF3916"/>
    <w:rsid w:val="00CF3F05"/>
    <w:rsid w:val="00CF535B"/>
    <w:rsid w:val="00CF637F"/>
    <w:rsid w:val="00CF6C5B"/>
    <w:rsid w:val="00CF72F7"/>
    <w:rsid w:val="00D00489"/>
    <w:rsid w:val="00D0278F"/>
    <w:rsid w:val="00D02CCB"/>
    <w:rsid w:val="00D02D8D"/>
    <w:rsid w:val="00D04D4F"/>
    <w:rsid w:val="00D052B0"/>
    <w:rsid w:val="00D05B88"/>
    <w:rsid w:val="00D05C03"/>
    <w:rsid w:val="00D06732"/>
    <w:rsid w:val="00D06E80"/>
    <w:rsid w:val="00D07B76"/>
    <w:rsid w:val="00D07F72"/>
    <w:rsid w:val="00D10191"/>
    <w:rsid w:val="00D10647"/>
    <w:rsid w:val="00D12C1E"/>
    <w:rsid w:val="00D12D0D"/>
    <w:rsid w:val="00D16072"/>
    <w:rsid w:val="00D16EFA"/>
    <w:rsid w:val="00D176CE"/>
    <w:rsid w:val="00D20224"/>
    <w:rsid w:val="00D2022A"/>
    <w:rsid w:val="00D204D6"/>
    <w:rsid w:val="00D21538"/>
    <w:rsid w:val="00D21CA1"/>
    <w:rsid w:val="00D22601"/>
    <w:rsid w:val="00D24148"/>
    <w:rsid w:val="00D24D6F"/>
    <w:rsid w:val="00D25441"/>
    <w:rsid w:val="00D25778"/>
    <w:rsid w:val="00D25B27"/>
    <w:rsid w:val="00D26DF2"/>
    <w:rsid w:val="00D26F04"/>
    <w:rsid w:val="00D27247"/>
    <w:rsid w:val="00D2754F"/>
    <w:rsid w:val="00D30682"/>
    <w:rsid w:val="00D30989"/>
    <w:rsid w:val="00D31DC3"/>
    <w:rsid w:val="00D3219B"/>
    <w:rsid w:val="00D32355"/>
    <w:rsid w:val="00D32890"/>
    <w:rsid w:val="00D32E4D"/>
    <w:rsid w:val="00D33155"/>
    <w:rsid w:val="00D33853"/>
    <w:rsid w:val="00D34DC1"/>
    <w:rsid w:val="00D34FDB"/>
    <w:rsid w:val="00D350DE"/>
    <w:rsid w:val="00D35A37"/>
    <w:rsid w:val="00D361F9"/>
    <w:rsid w:val="00D36B33"/>
    <w:rsid w:val="00D36DED"/>
    <w:rsid w:val="00D40318"/>
    <w:rsid w:val="00D406A7"/>
    <w:rsid w:val="00D40C09"/>
    <w:rsid w:val="00D40CAE"/>
    <w:rsid w:val="00D40DDC"/>
    <w:rsid w:val="00D40EB1"/>
    <w:rsid w:val="00D41436"/>
    <w:rsid w:val="00D42987"/>
    <w:rsid w:val="00D435FE"/>
    <w:rsid w:val="00D4379B"/>
    <w:rsid w:val="00D4475A"/>
    <w:rsid w:val="00D4494C"/>
    <w:rsid w:val="00D44BB7"/>
    <w:rsid w:val="00D44C1B"/>
    <w:rsid w:val="00D44E63"/>
    <w:rsid w:val="00D4588F"/>
    <w:rsid w:val="00D45A41"/>
    <w:rsid w:val="00D45EE3"/>
    <w:rsid w:val="00D464C4"/>
    <w:rsid w:val="00D4701D"/>
    <w:rsid w:val="00D47CD9"/>
    <w:rsid w:val="00D5060D"/>
    <w:rsid w:val="00D5163E"/>
    <w:rsid w:val="00D51B34"/>
    <w:rsid w:val="00D51E45"/>
    <w:rsid w:val="00D5414C"/>
    <w:rsid w:val="00D55AB3"/>
    <w:rsid w:val="00D55BF6"/>
    <w:rsid w:val="00D55CDB"/>
    <w:rsid w:val="00D55EA3"/>
    <w:rsid w:val="00D566FE"/>
    <w:rsid w:val="00D56CC0"/>
    <w:rsid w:val="00D56DBE"/>
    <w:rsid w:val="00D56DCA"/>
    <w:rsid w:val="00D56FA4"/>
    <w:rsid w:val="00D60951"/>
    <w:rsid w:val="00D609CD"/>
    <w:rsid w:val="00D62211"/>
    <w:rsid w:val="00D62766"/>
    <w:rsid w:val="00D629E2"/>
    <w:rsid w:val="00D62A93"/>
    <w:rsid w:val="00D62C3F"/>
    <w:rsid w:val="00D659AD"/>
    <w:rsid w:val="00D65EC3"/>
    <w:rsid w:val="00D66349"/>
    <w:rsid w:val="00D67D2E"/>
    <w:rsid w:val="00D7021A"/>
    <w:rsid w:val="00D70446"/>
    <w:rsid w:val="00D70ECF"/>
    <w:rsid w:val="00D723D3"/>
    <w:rsid w:val="00D7304E"/>
    <w:rsid w:val="00D73992"/>
    <w:rsid w:val="00D750F5"/>
    <w:rsid w:val="00D75D36"/>
    <w:rsid w:val="00D77937"/>
    <w:rsid w:val="00D8087A"/>
    <w:rsid w:val="00D82704"/>
    <w:rsid w:val="00D82A48"/>
    <w:rsid w:val="00D83201"/>
    <w:rsid w:val="00D83C63"/>
    <w:rsid w:val="00D852B1"/>
    <w:rsid w:val="00D85968"/>
    <w:rsid w:val="00D85C45"/>
    <w:rsid w:val="00D85D17"/>
    <w:rsid w:val="00D86533"/>
    <w:rsid w:val="00D86705"/>
    <w:rsid w:val="00D87175"/>
    <w:rsid w:val="00D87A1A"/>
    <w:rsid w:val="00D92394"/>
    <w:rsid w:val="00D92EA9"/>
    <w:rsid w:val="00D930AA"/>
    <w:rsid w:val="00D94E87"/>
    <w:rsid w:val="00D95B9C"/>
    <w:rsid w:val="00D976B9"/>
    <w:rsid w:val="00DA0D5B"/>
    <w:rsid w:val="00DA14A5"/>
    <w:rsid w:val="00DA1792"/>
    <w:rsid w:val="00DA1C3C"/>
    <w:rsid w:val="00DA1DAF"/>
    <w:rsid w:val="00DA1F24"/>
    <w:rsid w:val="00DA1FDA"/>
    <w:rsid w:val="00DA4AA6"/>
    <w:rsid w:val="00DA5F1F"/>
    <w:rsid w:val="00DA705C"/>
    <w:rsid w:val="00DA7C38"/>
    <w:rsid w:val="00DA7FF6"/>
    <w:rsid w:val="00DB0A84"/>
    <w:rsid w:val="00DB1128"/>
    <w:rsid w:val="00DB137C"/>
    <w:rsid w:val="00DB155A"/>
    <w:rsid w:val="00DB1F41"/>
    <w:rsid w:val="00DB3D0F"/>
    <w:rsid w:val="00DB573A"/>
    <w:rsid w:val="00DB6091"/>
    <w:rsid w:val="00DB6115"/>
    <w:rsid w:val="00DB61B2"/>
    <w:rsid w:val="00DB655A"/>
    <w:rsid w:val="00DB6A36"/>
    <w:rsid w:val="00DB6CE2"/>
    <w:rsid w:val="00DC447C"/>
    <w:rsid w:val="00DC6814"/>
    <w:rsid w:val="00DD0088"/>
    <w:rsid w:val="00DD1825"/>
    <w:rsid w:val="00DD219C"/>
    <w:rsid w:val="00DD2A4A"/>
    <w:rsid w:val="00DD30DB"/>
    <w:rsid w:val="00DD4034"/>
    <w:rsid w:val="00DD40E3"/>
    <w:rsid w:val="00DD655B"/>
    <w:rsid w:val="00DD6B14"/>
    <w:rsid w:val="00DD6F3C"/>
    <w:rsid w:val="00DE046E"/>
    <w:rsid w:val="00DE0C35"/>
    <w:rsid w:val="00DE1D2F"/>
    <w:rsid w:val="00DE222B"/>
    <w:rsid w:val="00DE2D74"/>
    <w:rsid w:val="00DE3427"/>
    <w:rsid w:val="00DE3802"/>
    <w:rsid w:val="00DE38F2"/>
    <w:rsid w:val="00DE3DE9"/>
    <w:rsid w:val="00DE4C84"/>
    <w:rsid w:val="00DE6C8A"/>
    <w:rsid w:val="00DF10A4"/>
    <w:rsid w:val="00DF1AD1"/>
    <w:rsid w:val="00DF227D"/>
    <w:rsid w:val="00DF305D"/>
    <w:rsid w:val="00DF34D7"/>
    <w:rsid w:val="00DF3ABC"/>
    <w:rsid w:val="00DF415C"/>
    <w:rsid w:val="00DF50F7"/>
    <w:rsid w:val="00DF524F"/>
    <w:rsid w:val="00DF6268"/>
    <w:rsid w:val="00DF641F"/>
    <w:rsid w:val="00DF6C7D"/>
    <w:rsid w:val="00DF7032"/>
    <w:rsid w:val="00E0002C"/>
    <w:rsid w:val="00E00217"/>
    <w:rsid w:val="00E00384"/>
    <w:rsid w:val="00E011DA"/>
    <w:rsid w:val="00E01F31"/>
    <w:rsid w:val="00E02B5A"/>
    <w:rsid w:val="00E0387D"/>
    <w:rsid w:val="00E046B5"/>
    <w:rsid w:val="00E048B1"/>
    <w:rsid w:val="00E061AE"/>
    <w:rsid w:val="00E06AC6"/>
    <w:rsid w:val="00E07197"/>
    <w:rsid w:val="00E07731"/>
    <w:rsid w:val="00E107C2"/>
    <w:rsid w:val="00E11AA2"/>
    <w:rsid w:val="00E1397E"/>
    <w:rsid w:val="00E14A64"/>
    <w:rsid w:val="00E14E25"/>
    <w:rsid w:val="00E14F60"/>
    <w:rsid w:val="00E16AAC"/>
    <w:rsid w:val="00E178EF"/>
    <w:rsid w:val="00E20874"/>
    <w:rsid w:val="00E20D74"/>
    <w:rsid w:val="00E2266C"/>
    <w:rsid w:val="00E22D19"/>
    <w:rsid w:val="00E22F97"/>
    <w:rsid w:val="00E24085"/>
    <w:rsid w:val="00E243E9"/>
    <w:rsid w:val="00E24A22"/>
    <w:rsid w:val="00E24FE8"/>
    <w:rsid w:val="00E259E9"/>
    <w:rsid w:val="00E25D1C"/>
    <w:rsid w:val="00E25FAD"/>
    <w:rsid w:val="00E26E84"/>
    <w:rsid w:val="00E26ECC"/>
    <w:rsid w:val="00E30E0D"/>
    <w:rsid w:val="00E3133E"/>
    <w:rsid w:val="00E31E44"/>
    <w:rsid w:val="00E32678"/>
    <w:rsid w:val="00E329A1"/>
    <w:rsid w:val="00E33122"/>
    <w:rsid w:val="00E33436"/>
    <w:rsid w:val="00E3346C"/>
    <w:rsid w:val="00E33BA5"/>
    <w:rsid w:val="00E34536"/>
    <w:rsid w:val="00E35EBF"/>
    <w:rsid w:val="00E3652A"/>
    <w:rsid w:val="00E36CE2"/>
    <w:rsid w:val="00E3707A"/>
    <w:rsid w:val="00E373A0"/>
    <w:rsid w:val="00E37695"/>
    <w:rsid w:val="00E37948"/>
    <w:rsid w:val="00E4062C"/>
    <w:rsid w:val="00E40B8F"/>
    <w:rsid w:val="00E410DF"/>
    <w:rsid w:val="00E41467"/>
    <w:rsid w:val="00E414CF"/>
    <w:rsid w:val="00E417AB"/>
    <w:rsid w:val="00E4195B"/>
    <w:rsid w:val="00E41C4B"/>
    <w:rsid w:val="00E42061"/>
    <w:rsid w:val="00E42A5A"/>
    <w:rsid w:val="00E42EDA"/>
    <w:rsid w:val="00E4454B"/>
    <w:rsid w:val="00E44B26"/>
    <w:rsid w:val="00E45EDC"/>
    <w:rsid w:val="00E47338"/>
    <w:rsid w:val="00E50821"/>
    <w:rsid w:val="00E519F9"/>
    <w:rsid w:val="00E51A55"/>
    <w:rsid w:val="00E51E2F"/>
    <w:rsid w:val="00E52D32"/>
    <w:rsid w:val="00E5314D"/>
    <w:rsid w:val="00E53AD2"/>
    <w:rsid w:val="00E54BBB"/>
    <w:rsid w:val="00E54DFC"/>
    <w:rsid w:val="00E56620"/>
    <w:rsid w:val="00E56F70"/>
    <w:rsid w:val="00E57664"/>
    <w:rsid w:val="00E57706"/>
    <w:rsid w:val="00E60C1D"/>
    <w:rsid w:val="00E60D34"/>
    <w:rsid w:val="00E62170"/>
    <w:rsid w:val="00E621F0"/>
    <w:rsid w:val="00E625DD"/>
    <w:rsid w:val="00E62A90"/>
    <w:rsid w:val="00E62E77"/>
    <w:rsid w:val="00E6333A"/>
    <w:rsid w:val="00E63AB2"/>
    <w:rsid w:val="00E64215"/>
    <w:rsid w:val="00E66FAE"/>
    <w:rsid w:val="00E67CDC"/>
    <w:rsid w:val="00E7015C"/>
    <w:rsid w:val="00E701A6"/>
    <w:rsid w:val="00E70AEF"/>
    <w:rsid w:val="00E70F86"/>
    <w:rsid w:val="00E71A13"/>
    <w:rsid w:val="00E72136"/>
    <w:rsid w:val="00E73E50"/>
    <w:rsid w:val="00E73E80"/>
    <w:rsid w:val="00E7655D"/>
    <w:rsid w:val="00E76766"/>
    <w:rsid w:val="00E76EA2"/>
    <w:rsid w:val="00E80A52"/>
    <w:rsid w:val="00E81307"/>
    <w:rsid w:val="00E818E4"/>
    <w:rsid w:val="00E84E0D"/>
    <w:rsid w:val="00E86B10"/>
    <w:rsid w:val="00E8763A"/>
    <w:rsid w:val="00E90461"/>
    <w:rsid w:val="00E94445"/>
    <w:rsid w:val="00E949BF"/>
    <w:rsid w:val="00E94A1E"/>
    <w:rsid w:val="00E94B60"/>
    <w:rsid w:val="00E94EBA"/>
    <w:rsid w:val="00E9632D"/>
    <w:rsid w:val="00E966CA"/>
    <w:rsid w:val="00E966E3"/>
    <w:rsid w:val="00E97F12"/>
    <w:rsid w:val="00EA0601"/>
    <w:rsid w:val="00EA0BE2"/>
    <w:rsid w:val="00EA103B"/>
    <w:rsid w:val="00EA10F1"/>
    <w:rsid w:val="00EA296C"/>
    <w:rsid w:val="00EA47D2"/>
    <w:rsid w:val="00EA480C"/>
    <w:rsid w:val="00EA530E"/>
    <w:rsid w:val="00EA5BB6"/>
    <w:rsid w:val="00EA62FB"/>
    <w:rsid w:val="00EA7215"/>
    <w:rsid w:val="00EA75B5"/>
    <w:rsid w:val="00EB01A8"/>
    <w:rsid w:val="00EB1E43"/>
    <w:rsid w:val="00EB284F"/>
    <w:rsid w:val="00EB3086"/>
    <w:rsid w:val="00EB60B1"/>
    <w:rsid w:val="00EB76D6"/>
    <w:rsid w:val="00EB7885"/>
    <w:rsid w:val="00EC02B1"/>
    <w:rsid w:val="00EC076C"/>
    <w:rsid w:val="00EC1A31"/>
    <w:rsid w:val="00EC1FB2"/>
    <w:rsid w:val="00EC2BDB"/>
    <w:rsid w:val="00EC3059"/>
    <w:rsid w:val="00EC39FA"/>
    <w:rsid w:val="00EC3A3D"/>
    <w:rsid w:val="00EC41D1"/>
    <w:rsid w:val="00EC4544"/>
    <w:rsid w:val="00EC4579"/>
    <w:rsid w:val="00EC57DD"/>
    <w:rsid w:val="00EC7020"/>
    <w:rsid w:val="00EC7C83"/>
    <w:rsid w:val="00EC7E6B"/>
    <w:rsid w:val="00EC7EAB"/>
    <w:rsid w:val="00ED0045"/>
    <w:rsid w:val="00ED0256"/>
    <w:rsid w:val="00ED046E"/>
    <w:rsid w:val="00ED07D2"/>
    <w:rsid w:val="00ED2632"/>
    <w:rsid w:val="00ED27BB"/>
    <w:rsid w:val="00ED5BD7"/>
    <w:rsid w:val="00ED7A58"/>
    <w:rsid w:val="00EE05B5"/>
    <w:rsid w:val="00EE0737"/>
    <w:rsid w:val="00EE117B"/>
    <w:rsid w:val="00EE1638"/>
    <w:rsid w:val="00EE16C4"/>
    <w:rsid w:val="00EE1A9D"/>
    <w:rsid w:val="00EE1AA8"/>
    <w:rsid w:val="00EE20C9"/>
    <w:rsid w:val="00EE29C1"/>
    <w:rsid w:val="00EE492F"/>
    <w:rsid w:val="00EE5042"/>
    <w:rsid w:val="00EE52B6"/>
    <w:rsid w:val="00EE650F"/>
    <w:rsid w:val="00EE6ADA"/>
    <w:rsid w:val="00EE6FC5"/>
    <w:rsid w:val="00EE778B"/>
    <w:rsid w:val="00EE7B87"/>
    <w:rsid w:val="00EE7C0F"/>
    <w:rsid w:val="00EF1020"/>
    <w:rsid w:val="00EF12B4"/>
    <w:rsid w:val="00EF2881"/>
    <w:rsid w:val="00EF28BC"/>
    <w:rsid w:val="00EF2B5C"/>
    <w:rsid w:val="00EF2F24"/>
    <w:rsid w:val="00EF31F8"/>
    <w:rsid w:val="00EF3638"/>
    <w:rsid w:val="00EF4B05"/>
    <w:rsid w:val="00EF4BE3"/>
    <w:rsid w:val="00EF66AC"/>
    <w:rsid w:val="00EF701B"/>
    <w:rsid w:val="00EF73D3"/>
    <w:rsid w:val="00EF7AF2"/>
    <w:rsid w:val="00EF7C63"/>
    <w:rsid w:val="00F00A37"/>
    <w:rsid w:val="00F049FB"/>
    <w:rsid w:val="00F052BF"/>
    <w:rsid w:val="00F05741"/>
    <w:rsid w:val="00F05B24"/>
    <w:rsid w:val="00F06145"/>
    <w:rsid w:val="00F06C9D"/>
    <w:rsid w:val="00F06D24"/>
    <w:rsid w:val="00F07791"/>
    <w:rsid w:val="00F10756"/>
    <w:rsid w:val="00F11071"/>
    <w:rsid w:val="00F11691"/>
    <w:rsid w:val="00F11D5D"/>
    <w:rsid w:val="00F12181"/>
    <w:rsid w:val="00F121B7"/>
    <w:rsid w:val="00F12AB3"/>
    <w:rsid w:val="00F12BFD"/>
    <w:rsid w:val="00F12CF0"/>
    <w:rsid w:val="00F135B5"/>
    <w:rsid w:val="00F13B00"/>
    <w:rsid w:val="00F15CE0"/>
    <w:rsid w:val="00F1707A"/>
    <w:rsid w:val="00F178AA"/>
    <w:rsid w:val="00F17FEA"/>
    <w:rsid w:val="00F215EA"/>
    <w:rsid w:val="00F223DD"/>
    <w:rsid w:val="00F22BE2"/>
    <w:rsid w:val="00F22CAA"/>
    <w:rsid w:val="00F24B39"/>
    <w:rsid w:val="00F25494"/>
    <w:rsid w:val="00F25DEA"/>
    <w:rsid w:val="00F262A9"/>
    <w:rsid w:val="00F27372"/>
    <w:rsid w:val="00F31C3D"/>
    <w:rsid w:val="00F33910"/>
    <w:rsid w:val="00F33AC2"/>
    <w:rsid w:val="00F34502"/>
    <w:rsid w:val="00F347B9"/>
    <w:rsid w:val="00F34FE2"/>
    <w:rsid w:val="00F350BD"/>
    <w:rsid w:val="00F3651C"/>
    <w:rsid w:val="00F418F4"/>
    <w:rsid w:val="00F420CC"/>
    <w:rsid w:val="00F439AE"/>
    <w:rsid w:val="00F44083"/>
    <w:rsid w:val="00F4437E"/>
    <w:rsid w:val="00F44D6D"/>
    <w:rsid w:val="00F473CE"/>
    <w:rsid w:val="00F479E8"/>
    <w:rsid w:val="00F47A04"/>
    <w:rsid w:val="00F50B51"/>
    <w:rsid w:val="00F50B6A"/>
    <w:rsid w:val="00F5369A"/>
    <w:rsid w:val="00F53CC5"/>
    <w:rsid w:val="00F53D05"/>
    <w:rsid w:val="00F55302"/>
    <w:rsid w:val="00F55B1F"/>
    <w:rsid w:val="00F56869"/>
    <w:rsid w:val="00F57AEE"/>
    <w:rsid w:val="00F60C88"/>
    <w:rsid w:val="00F62A40"/>
    <w:rsid w:val="00F634DD"/>
    <w:rsid w:val="00F63F0B"/>
    <w:rsid w:val="00F642CA"/>
    <w:rsid w:val="00F653F2"/>
    <w:rsid w:val="00F65D58"/>
    <w:rsid w:val="00F663F8"/>
    <w:rsid w:val="00F664FB"/>
    <w:rsid w:val="00F66BCA"/>
    <w:rsid w:val="00F66BDA"/>
    <w:rsid w:val="00F6709F"/>
    <w:rsid w:val="00F670EC"/>
    <w:rsid w:val="00F671B8"/>
    <w:rsid w:val="00F67DB5"/>
    <w:rsid w:val="00F71476"/>
    <w:rsid w:val="00F742FE"/>
    <w:rsid w:val="00F74533"/>
    <w:rsid w:val="00F7491E"/>
    <w:rsid w:val="00F75597"/>
    <w:rsid w:val="00F761B0"/>
    <w:rsid w:val="00F76AD2"/>
    <w:rsid w:val="00F77F7C"/>
    <w:rsid w:val="00F80BA8"/>
    <w:rsid w:val="00F813F9"/>
    <w:rsid w:val="00F81668"/>
    <w:rsid w:val="00F81734"/>
    <w:rsid w:val="00F81F7D"/>
    <w:rsid w:val="00F82C66"/>
    <w:rsid w:val="00F83048"/>
    <w:rsid w:val="00F83B56"/>
    <w:rsid w:val="00F83EAA"/>
    <w:rsid w:val="00F84975"/>
    <w:rsid w:val="00F85FB9"/>
    <w:rsid w:val="00F86D56"/>
    <w:rsid w:val="00F86DBF"/>
    <w:rsid w:val="00F871DE"/>
    <w:rsid w:val="00F8776A"/>
    <w:rsid w:val="00F87A51"/>
    <w:rsid w:val="00F87F73"/>
    <w:rsid w:val="00F90257"/>
    <w:rsid w:val="00F902D5"/>
    <w:rsid w:val="00F903D9"/>
    <w:rsid w:val="00F918EB"/>
    <w:rsid w:val="00F92122"/>
    <w:rsid w:val="00F92B23"/>
    <w:rsid w:val="00F933DC"/>
    <w:rsid w:val="00F94419"/>
    <w:rsid w:val="00F94536"/>
    <w:rsid w:val="00F95D67"/>
    <w:rsid w:val="00F96619"/>
    <w:rsid w:val="00F96B87"/>
    <w:rsid w:val="00F973EB"/>
    <w:rsid w:val="00F97708"/>
    <w:rsid w:val="00FA03E7"/>
    <w:rsid w:val="00FA08A9"/>
    <w:rsid w:val="00FA119A"/>
    <w:rsid w:val="00FA4107"/>
    <w:rsid w:val="00FA415B"/>
    <w:rsid w:val="00FA4BF0"/>
    <w:rsid w:val="00FA58AB"/>
    <w:rsid w:val="00FA5A76"/>
    <w:rsid w:val="00FA76A5"/>
    <w:rsid w:val="00FB054A"/>
    <w:rsid w:val="00FB1179"/>
    <w:rsid w:val="00FB180A"/>
    <w:rsid w:val="00FB1B14"/>
    <w:rsid w:val="00FB1CC1"/>
    <w:rsid w:val="00FB2573"/>
    <w:rsid w:val="00FB2579"/>
    <w:rsid w:val="00FB35D5"/>
    <w:rsid w:val="00FB4B7C"/>
    <w:rsid w:val="00FB6301"/>
    <w:rsid w:val="00FB6737"/>
    <w:rsid w:val="00FB697C"/>
    <w:rsid w:val="00FB6D8B"/>
    <w:rsid w:val="00FC05E4"/>
    <w:rsid w:val="00FC0E66"/>
    <w:rsid w:val="00FC130A"/>
    <w:rsid w:val="00FC3192"/>
    <w:rsid w:val="00FC3C08"/>
    <w:rsid w:val="00FC3D25"/>
    <w:rsid w:val="00FC43F4"/>
    <w:rsid w:val="00FC4F04"/>
    <w:rsid w:val="00FC63C7"/>
    <w:rsid w:val="00FC7C46"/>
    <w:rsid w:val="00FC7C8C"/>
    <w:rsid w:val="00FD118F"/>
    <w:rsid w:val="00FD1212"/>
    <w:rsid w:val="00FD1723"/>
    <w:rsid w:val="00FD1954"/>
    <w:rsid w:val="00FD38D3"/>
    <w:rsid w:val="00FD47A6"/>
    <w:rsid w:val="00FD4AA8"/>
    <w:rsid w:val="00FD4BE1"/>
    <w:rsid w:val="00FD54AA"/>
    <w:rsid w:val="00FD54FA"/>
    <w:rsid w:val="00FD5810"/>
    <w:rsid w:val="00FD6445"/>
    <w:rsid w:val="00FD65F4"/>
    <w:rsid w:val="00FD6F1B"/>
    <w:rsid w:val="00FE12A1"/>
    <w:rsid w:val="00FE1E42"/>
    <w:rsid w:val="00FE24D3"/>
    <w:rsid w:val="00FE33F1"/>
    <w:rsid w:val="00FE366E"/>
    <w:rsid w:val="00FE3E26"/>
    <w:rsid w:val="00FE4829"/>
    <w:rsid w:val="00FE50AB"/>
    <w:rsid w:val="00FE63F7"/>
    <w:rsid w:val="00FE6521"/>
    <w:rsid w:val="00FE6753"/>
    <w:rsid w:val="00FE7CC7"/>
    <w:rsid w:val="00FF0081"/>
    <w:rsid w:val="00FF0950"/>
    <w:rsid w:val="00FF1577"/>
    <w:rsid w:val="00FF300D"/>
    <w:rsid w:val="00FF35AD"/>
    <w:rsid w:val="00FF4574"/>
    <w:rsid w:val="00FF466F"/>
    <w:rsid w:val="00FF491D"/>
    <w:rsid w:val="00FF550C"/>
    <w:rsid w:val="00FF5EE8"/>
    <w:rsid w:val="00FF611C"/>
    <w:rsid w:val="01ED1664"/>
    <w:rsid w:val="03E6021A"/>
    <w:rsid w:val="0454DE8E"/>
    <w:rsid w:val="073B9773"/>
    <w:rsid w:val="084BF4A7"/>
    <w:rsid w:val="08A53889"/>
    <w:rsid w:val="0B7F1538"/>
    <w:rsid w:val="0C0F0896"/>
    <w:rsid w:val="0CCE9AAD"/>
    <w:rsid w:val="0CE28710"/>
    <w:rsid w:val="0DC89B76"/>
    <w:rsid w:val="0EBF6BE2"/>
    <w:rsid w:val="1244DD66"/>
    <w:rsid w:val="140A93D7"/>
    <w:rsid w:val="14E7D273"/>
    <w:rsid w:val="15625ADA"/>
    <w:rsid w:val="1650D5B7"/>
    <w:rsid w:val="16A9ADCF"/>
    <w:rsid w:val="16C190C8"/>
    <w:rsid w:val="18457E30"/>
    <w:rsid w:val="18E7FBF8"/>
    <w:rsid w:val="1A83CC59"/>
    <w:rsid w:val="1B20727A"/>
    <w:rsid w:val="1D9C501C"/>
    <w:rsid w:val="1DBEE989"/>
    <w:rsid w:val="1E9B9757"/>
    <w:rsid w:val="1F8232F4"/>
    <w:rsid w:val="1FBC5310"/>
    <w:rsid w:val="207F3C49"/>
    <w:rsid w:val="22183123"/>
    <w:rsid w:val="23ECBBAB"/>
    <w:rsid w:val="243740BF"/>
    <w:rsid w:val="260F307B"/>
    <w:rsid w:val="264B5E85"/>
    <w:rsid w:val="272DA249"/>
    <w:rsid w:val="279A3C5B"/>
    <w:rsid w:val="28D9337B"/>
    <w:rsid w:val="29E57E8A"/>
    <w:rsid w:val="2B0BD7E0"/>
    <w:rsid w:val="2B77625F"/>
    <w:rsid w:val="2C02AD53"/>
    <w:rsid w:val="2C9C9972"/>
    <w:rsid w:val="2CBC0754"/>
    <w:rsid w:val="2DFB7947"/>
    <w:rsid w:val="2EA5EC4A"/>
    <w:rsid w:val="302011BA"/>
    <w:rsid w:val="30CCBBB5"/>
    <w:rsid w:val="31D51371"/>
    <w:rsid w:val="326CDFE2"/>
    <w:rsid w:val="32C6CB0E"/>
    <w:rsid w:val="32F26ACD"/>
    <w:rsid w:val="351B6CFF"/>
    <w:rsid w:val="353F6114"/>
    <w:rsid w:val="356D1E73"/>
    <w:rsid w:val="362CD28C"/>
    <w:rsid w:val="3769D8A0"/>
    <w:rsid w:val="37920234"/>
    <w:rsid w:val="39B62FF7"/>
    <w:rsid w:val="3A0447D9"/>
    <w:rsid w:val="3C3DD1EE"/>
    <w:rsid w:val="3C49356F"/>
    <w:rsid w:val="3CA5258E"/>
    <w:rsid w:val="3CA9ED6F"/>
    <w:rsid w:val="3E2CA2D3"/>
    <w:rsid w:val="3F1108E3"/>
    <w:rsid w:val="40093312"/>
    <w:rsid w:val="413E291F"/>
    <w:rsid w:val="4151392A"/>
    <w:rsid w:val="42E9D391"/>
    <w:rsid w:val="447F0935"/>
    <w:rsid w:val="466758AB"/>
    <w:rsid w:val="46ED86A6"/>
    <w:rsid w:val="48BAC68B"/>
    <w:rsid w:val="4A252768"/>
    <w:rsid w:val="4A3EE15F"/>
    <w:rsid w:val="4B5E53E3"/>
    <w:rsid w:val="4B6EFECB"/>
    <w:rsid w:val="4BC0F7C9"/>
    <w:rsid w:val="4CCDEF0F"/>
    <w:rsid w:val="4E3DBA94"/>
    <w:rsid w:val="4FA83DD0"/>
    <w:rsid w:val="500D8059"/>
    <w:rsid w:val="52B76639"/>
    <w:rsid w:val="53FC98BC"/>
    <w:rsid w:val="58E5D16B"/>
    <w:rsid w:val="5A617826"/>
    <w:rsid w:val="5A977624"/>
    <w:rsid w:val="5B11C7D6"/>
    <w:rsid w:val="5D399933"/>
    <w:rsid w:val="5D541ED6"/>
    <w:rsid w:val="5DEB53A3"/>
    <w:rsid w:val="5E66AEE7"/>
    <w:rsid w:val="608FC4C6"/>
    <w:rsid w:val="63914927"/>
    <w:rsid w:val="63EA1AFE"/>
    <w:rsid w:val="65548B0C"/>
    <w:rsid w:val="6655CA30"/>
    <w:rsid w:val="67E64F02"/>
    <w:rsid w:val="6BD6202C"/>
    <w:rsid w:val="6E10AFAF"/>
    <w:rsid w:val="6E369C8B"/>
    <w:rsid w:val="6FBF8FF3"/>
    <w:rsid w:val="6FDA150A"/>
    <w:rsid w:val="708D02E2"/>
    <w:rsid w:val="723C27CD"/>
    <w:rsid w:val="751E6F18"/>
    <w:rsid w:val="7588773C"/>
    <w:rsid w:val="75ED9522"/>
    <w:rsid w:val="7651A8BB"/>
    <w:rsid w:val="7857F87A"/>
    <w:rsid w:val="786CC88A"/>
    <w:rsid w:val="7985DF0E"/>
    <w:rsid w:val="7A4EAD2D"/>
    <w:rsid w:val="7A75E933"/>
    <w:rsid w:val="7EE49FA9"/>
    <w:rsid w:val="7F98ACD2"/>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fillcolor="#e0abed" stroke="f">
      <v:fill color="#e0abed"/>
      <v:stroke on="f"/>
      <o:colormru v:ext="edit" colors="#903,#ccf,#e0abed,#e9c4f2,#e2e4b4,#963,#d4cb86,#4ec115"/>
    </o:shapedefaults>
    <o:shapelayout v:ext="edit">
      <o:idmap v:ext="edit" data="2"/>
    </o:shapelayout>
  </w:shapeDefaults>
  <w:decimalSymbol w:val="."/>
  <w:listSeparator w:val=","/>
  <w14:docId w14:val="2FD8A6D1"/>
  <w15:docId w15:val="{E4FE824D-BC59-400E-AD4E-0D83CFE7DDB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uiPriority="9"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83217"/>
    <w:pPr>
      <w:spacing w:before="80" w:line="260" w:lineRule="exact"/>
    </w:pPr>
    <w:rPr>
      <w:rFonts w:ascii="Arial" w:hAnsi="Arial"/>
    </w:rPr>
  </w:style>
  <w:style w:type="paragraph" w:styleId="Heading1">
    <w:name w:val="heading 1"/>
    <w:basedOn w:val="Normal"/>
    <w:next w:val="Normal"/>
    <w:link w:val="Heading1Char"/>
    <w:uiPriority w:val="9"/>
    <w:qFormat/>
    <w:pPr>
      <w:keepNext/>
      <w:tabs>
        <w:tab w:val="left" w:pos="284"/>
      </w:tabs>
      <w:spacing w:before="240" w:after="360" w:line="380" w:lineRule="exact"/>
      <w:outlineLvl w:val="0"/>
    </w:pPr>
    <w:rPr>
      <w:b/>
      <w:sz w:val="30"/>
    </w:rPr>
  </w:style>
  <w:style w:type="paragraph" w:styleId="Heading2">
    <w:name w:val="heading 2"/>
    <w:basedOn w:val="Normal"/>
    <w:next w:val="Normal"/>
    <w:link w:val="Heading2Char"/>
    <w:qFormat/>
    <w:pPr>
      <w:keepNext/>
      <w:tabs>
        <w:tab w:val="left" w:pos="284"/>
      </w:tabs>
      <w:spacing w:before="480" w:after="120" w:line="320" w:lineRule="exact"/>
      <w:outlineLvl w:val="1"/>
    </w:pPr>
    <w:rPr>
      <w:b/>
      <w:sz w:val="24"/>
    </w:rPr>
  </w:style>
  <w:style w:type="paragraph" w:styleId="Heading3">
    <w:name w:val="heading 3"/>
    <w:basedOn w:val="Normal"/>
    <w:next w:val="Normal"/>
    <w:qFormat/>
    <w:pPr>
      <w:keepNext/>
      <w:tabs>
        <w:tab w:val="left" w:pos="284"/>
      </w:tabs>
      <w:spacing w:before="280" w:after="20"/>
      <w:outlineLvl w:val="2"/>
    </w:pPr>
    <w:rPr>
      <w:b/>
      <w:i/>
    </w:rPr>
  </w:style>
  <w:style w:type="paragraph" w:styleId="Heading4">
    <w:name w:val="heading 4"/>
    <w:basedOn w:val="Normal"/>
    <w:next w:val="Normal"/>
    <w:qFormat/>
    <w:pPr>
      <w:keepNext/>
      <w:jc w:val="center"/>
      <w:outlineLvl w:val="3"/>
    </w:pPr>
    <w:rPr>
      <w:b/>
      <w:color w:val="FFFFFF"/>
    </w:rPr>
  </w:style>
  <w:style w:type="paragraph" w:styleId="Heading5">
    <w:name w:val="heading 5"/>
    <w:basedOn w:val="Normal"/>
    <w:next w:val="Normal"/>
    <w:qFormat/>
    <w:pPr>
      <w:keepNext/>
      <w:outlineLvl w:val="4"/>
    </w:pPr>
    <w:rPr>
      <w:sz w:val="30"/>
    </w:rPr>
  </w:style>
  <w:style w:type="paragraph" w:styleId="Heading9">
    <w:name w:val="heading 9"/>
    <w:aliases w:val="Info heading 1"/>
    <w:next w:val="Normal"/>
    <w:qFormat/>
    <w:pPr>
      <w:keepNext/>
      <w:ind w:left="2268"/>
      <w:outlineLvl w:val="8"/>
    </w:pPr>
    <w:rPr>
      <w:rFonts w:ascii="Courier" w:hAnsi="Courier"/>
      <w:b/>
      <w:noProof/>
      <w:sz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pPr>
      <w:tabs>
        <w:tab w:val="center" w:pos="4320"/>
        <w:tab w:val="right" w:pos="8640"/>
      </w:tabs>
    </w:pPr>
  </w:style>
  <w:style w:type="paragraph" w:styleId="Footer">
    <w:name w:val="footer"/>
    <w:basedOn w:val="Normal"/>
    <w:pPr>
      <w:tabs>
        <w:tab w:val="center" w:pos="4320"/>
        <w:tab w:val="right" w:pos="8640"/>
      </w:tabs>
    </w:pPr>
  </w:style>
  <w:style w:type="character" w:styleId="PageNumber">
    <w:name w:val="page number"/>
    <w:basedOn w:val="DefaultParagraphFont"/>
  </w:style>
  <w:style w:type="paragraph" w:styleId="BodyText">
    <w:name w:val="Body Text"/>
    <w:basedOn w:val="Normal"/>
    <w:pPr>
      <w:tabs>
        <w:tab w:val="left" w:pos="284"/>
      </w:tabs>
      <w:spacing w:after="20" w:line="220" w:lineRule="exact"/>
    </w:pPr>
    <w:rPr>
      <w:sz w:val="16"/>
    </w:rPr>
  </w:style>
  <w:style w:type="character" w:styleId="Hyperlink">
    <w:name w:val="Hyperlink"/>
    <w:rPr>
      <w:color w:val="0000FF"/>
      <w:u w:val="single"/>
    </w:rPr>
  </w:style>
  <w:style w:type="paragraph" w:styleId="BodyText2">
    <w:name w:val="Body Text 2"/>
    <w:basedOn w:val="Normal"/>
    <w:rPr>
      <w:b/>
    </w:rPr>
  </w:style>
  <w:style w:type="character" w:customStyle="1" w:styleId="Definedterm">
    <w:name w:val="Defined term"/>
    <w:rPr>
      <w:i/>
    </w:rPr>
  </w:style>
  <w:style w:type="character" w:styleId="FollowedHyperlink">
    <w:name w:val="FollowedHyperlink"/>
    <w:rPr>
      <w:color w:val="800080"/>
      <w:u w:val="single"/>
    </w:rPr>
  </w:style>
  <w:style w:type="paragraph" w:customStyle="1" w:styleId="Normalbold">
    <w:name w:val="Normal bold"/>
    <w:basedOn w:val="Normal"/>
    <w:rPr>
      <w:b/>
    </w:rPr>
  </w:style>
  <w:style w:type="paragraph" w:customStyle="1" w:styleId="Note">
    <w:name w:val="Note"/>
    <w:basedOn w:val="Normal"/>
    <w:pPr>
      <w:tabs>
        <w:tab w:val="left" w:pos="284"/>
      </w:tabs>
      <w:spacing w:before="40" w:after="20"/>
    </w:pPr>
    <w:rPr>
      <w:i/>
    </w:rPr>
  </w:style>
  <w:style w:type="paragraph" w:customStyle="1" w:styleId="Normalbullet">
    <w:name w:val="Normal bullet"/>
    <w:basedOn w:val="Normal"/>
    <w:pPr>
      <w:ind w:left="227" w:hanging="227"/>
    </w:pPr>
  </w:style>
  <w:style w:type="paragraph" w:customStyle="1" w:styleId="Sectionheading">
    <w:name w:val="Section heading"/>
    <w:link w:val="SectionheadingChar"/>
    <w:pPr>
      <w:spacing w:before="240" w:line="380" w:lineRule="exact"/>
    </w:pPr>
    <w:rPr>
      <w:rFonts w:ascii="Arial" w:hAnsi="Arial"/>
      <w:b/>
      <w:noProof/>
      <w:sz w:val="30"/>
    </w:rPr>
  </w:style>
  <w:style w:type="paragraph" w:customStyle="1" w:styleId="Whyweask">
    <w:name w:val="Why we ask"/>
    <w:basedOn w:val="Normal"/>
    <w:pPr>
      <w:spacing w:before="240"/>
    </w:pPr>
    <w:rPr>
      <w:b/>
    </w:rPr>
  </w:style>
  <w:style w:type="paragraph" w:customStyle="1" w:styleId="Sectionnumber">
    <w:name w:val="Section number"/>
    <w:basedOn w:val="Normal"/>
    <w:pPr>
      <w:pageBreakBefore/>
      <w:spacing w:before="280" w:line="1320" w:lineRule="exact"/>
      <w:ind w:right="227"/>
      <w:jc w:val="right"/>
    </w:pPr>
    <w:rPr>
      <w:rFonts w:ascii="Arial Black" w:hAnsi="Arial Black"/>
      <w:color w:val="FFFFFF"/>
      <w:sz w:val="144"/>
    </w:rPr>
  </w:style>
  <w:style w:type="paragraph" w:customStyle="1" w:styleId="Heading3afterHg2">
    <w:name w:val="Heading 3 after Hg 2"/>
    <w:basedOn w:val="Heading3"/>
    <w:pPr>
      <w:spacing w:before="40"/>
    </w:pPr>
  </w:style>
  <w:style w:type="paragraph" w:customStyle="1" w:styleId="Question">
    <w:name w:val="Question"/>
    <w:basedOn w:val="Heading1"/>
    <w:link w:val="QuestionChar1"/>
    <w:pPr>
      <w:keepNext w:val="0"/>
      <w:tabs>
        <w:tab w:val="right" w:pos="-142"/>
      </w:tabs>
      <w:spacing w:before="180" w:after="40" w:line="220" w:lineRule="exact"/>
      <w:ind w:right="731" w:hanging="567"/>
    </w:pPr>
    <w:rPr>
      <w:b w:val="0"/>
      <w:sz w:val="18"/>
    </w:rPr>
  </w:style>
  <w:style w:type="paragraph" w:customStyle="1" w:styleId="Answer">
    <w:name w:val="Answer"/>
    <w:basedOn w:val="Question"/>
    <w:pPr>
      <w:spacing w:before="20"/>
      <w:ind w:firstLine="0"/>
    </w:pPr>
  </w:style>
  <w:style w:type="paragraph" w:customStyle="1" w:styleId="Qsheading1">
    <w:name w:val="Qs heading 1"/>
    <w:basedOn w:val="Heading2"/>
    <w:link w:val="Qsheading1Char"/>
    <w:pPr>
      <w:spacing w:after="20"/>
    </w:pPr>
    <w:rPr>
      <w:sz w:val="22"/>
    </w:rPr>
  </w:style>
  <w:style w:type="paragraph" w:customStyle="1" w:styleId="QuestionnoteChar">
    <w:name w:val="Question note Char"/>
    <w:basedOn w:val="Question"/>
    <w:link w:val="QuestionnoteCharChar1"/>
    <w:pPr>
      <w:tabs>
        <w:tab w:val="clear" w:pos="284"/>
      </w:tabs>
      <w:spacing w:before="0" w:line="240" w:lineRule="exact"/>
      <w:ind w:firstLine="0"/>
    </w:pPr>
  </w:style>
  <w:style w:type="paragraph" w:customStyle="1" w:styleId="QspromptChar">
    <w:name w:val="Qs prompt Char"/>
    <w:basedOn w:val="Question"/>
    <w:link w:val="QspromptCharChar"/>
    <w:pPr>
      <w:tabs>
        <w:tab w:val="clear" w:pos="284"/>
        <w:tab w:val="left" w:pos="1418"/>
        <w:tab w:val="left" w:pos="2552"/>
      </w:tabs>
      <w:spacing w:before="0" w:after="0"/>
      <w:ind w:left="28" w:right="0" w:firstLine="0"/>
    </w:pPr>
  </w:style>
  <w:style w:type="paragraph" w:customStyle="1" w:styleId="Qsanswer">
    <w:name w:val="Qs answer"/>
    <w:basedOn w:val="Question"/>
    <w:link w:val="QsanswerChar"/>
    <w:pPr>
      <w:tabs>
        <w:tab w:val="clear" w:pos="284"/>
        <w:tab w:val="left" w:pos="1418"/>
        <w:tab w:val="left" w:pos="2552"/>
      </w:tabs>
      <w:spacing w:before="0"/>
      <w:ind w:left="28" w:firstLine="0"/>
    </w:pPr>
    <w:rPr>
      <w:color w:val="000080"/>
    </w:rPr>
  </w:style>
  <w:style w:type="paragraph" w:customStyle="1" w:styleId="QsyesnoCharChar">
    <w:name w:val="Qs yes/no Char Char"/>
    <w:basedOn w:val="Answer"/>
    <w:link w:val="QsyesnoCharCharChar"/>
    <w:pPr>
      <w:tabs>
        <w:tab w:val="left" w:pos="851"/>
      </w:tabs>
      <w:spacing w:after="20"/>
    </w:pPr>
  </w:style>
  <w:style w:type="paragraph" w:customStyle="1" w:styleId="Qstablespacer">
    <w:name w:val="Qs table spacer"/>
    <w:basedOn w:val="Normal"/>
    <w:pPr>
      <w:spacing w:before="0" w:line="240" w:lineRule="auto"/>
    </w:pPr>
    <w:rPr>
      <w:sz w:val="4"/>
    </w:rPr>
  </w:style>
  <w:style w:type="paragraph" w:customStyle="1" w:styleId="Questionbullet">
    <w:name w:val="Question bullet"/>
    <w:basedOn w:val="Question"/>
    <w:pPr>
      <w:ind w:left="227" w:hanging="227"/>
    </w:pPr>
  </w:style>
  <w:style w:type="paragraph" w:customStyle="1" w:styleId="Displaylistvalue">
    <w:name w:val="Display list value"/>
    <w:basedOn w:val="Normal"/>
    <w:pPr>
      <w:tabs>
        <w:tab w:val="left" w:pos="284"/>
      </w:tabs>
      <w:spacing w:before="120" w:after="20"/>
      <w:ind w:hanging="1985"/>
    </w:pPr>
    <w:rPr>
      <w:b/>
      <w:color w:val="FF0000"/>
    </w:rPr>
  </w:style>
  <w:style w:type="paragraph" w:customStyle="1" w:styleId="Section">
    <w:name w:val="Section"/>
    <w:basedOn w:val="Normal"/>
    <w:pPr>
      <w:tabs>
        <w:tab w:val="left" w:pos="284"/>
      </w:tabs>
      <w:spacing w:before="360" w:after="20"/>
    </w:pPr>
    <w:rPr>
      <w:rFonts w:ascii="Arial Black" w:hAnsi="Arial Black"/>
      <w:sz w:val="22"/>
    </w:rPr>
  </w:style>
  <w:style w:type="paragraph" w:customStyle="1" w:styleId="Description">
    <w:name w:val="Description"/>
    <w:basedOn w:val="Normal"/>
    <w:pPr>
      <w:tabs>
        <w:tab w:val="left" w:pos="284"/>
      </w:tabs>
      <w:spacing w:before="120" w:after="120"/>
    </w:pPr>
    <w:rPr>
      <w:sz w:val="22"/>
    </w:rPr>
  </w:style>
  <w:style w:type="paragraph" w:customStyle="1" w:styleId="Helpheading1">
    <w:name w:val="Help heading 1"/>
    <w:basedOn w:val="Normal"/>
    <w:pPr>
      <w:tabs>
        <w:tab w:val="left" w:pos="284"/>
      </w:tabs>
      <w:spacing w:before="240" w:after="20"/>
      <w:ind w:right="1276"/>
    </w:pPr>
    <w:rPr>
      <w:b/>
      <w:sz w:val="22"/>
    </w:rPr>
  </w:style>
  <w:style w:type="paragraph" w:customStyle="1" w:styleId="Helptext">
    <w:name w:val="Help text"/>
    <w:basedOn w:val="Normal"/>
    <w:pPr>
      <w:tabs>
        <w:tab w:val="left" w:pos="284"/>
      </w:tabs>
      <w:spacing w:before="120" w:after="120"/>
      <w:ind w:left="284" w:hanging="284"/>
    </w:pPr>
    <w:rPr>
      <w:sz w:val="22"/>
    </w:rPr>
  </w:style>
  <w:style w:type="paragraph" w:customStyle="1" w:styleId="Section1">
    <w:name w:val="Section 1"/>
    <w:pPr>
      <w:spacing w:before="240" w:after="40" w:line="300" w:lineRule="exact"/>
    </w:pPr>
    <w:rPr>
      <w:rFonts w:ascii="Arial" w:hAnsi="Arial"/>
      <w:b/>
      <w:sz w:val="22"/>
    </w:rPr>
  </w:style>
  <w:style w:type="paragraph" w:customStyle="1" w:styleId="Text">
    <w:name w:val="Text"/>
    <w:basedOn w:val="Description"/>
  </w:style>
  <w:style w:type="paragraph" w:customStyle="1" w:styleId="Notespbef">
    <w:name w:val="Note (sp bef)"/>
    <w:basedOn w:val="Section"/>
    <w:rPr>
      <w:rFonts w:ascii="Courier" w:hAnsi="Courier"/>
      <w:color w:val="FF0000"/>
    </w:rPr>
  </w:style>
  <w:style w:type="paragraph" w:customStyle="1" w:styleId="Issuesheading">
    <w:name w:val="Issues heading"/>
    <w:basedOn w:val="Notespbef"/>
    <w:pPr>
      <w:pBdr>
        <w:top w:val="single" w:sz="4" w:space="1" w:color="FF0000"/>
      </w:pBdr>
      <w:spacing w:before="600"/>
    </w:pPr>
    <w:rPr>
      <w:b/>
    </w:rPr>
  </w:style>
  <w:style w:type="paragraph" w:customStyle="1" w:styleId="Issuetext">
    <w:name w:val="Issue text"/>
    <w:basedOn w:val="Helptext"/>
    <w:pPr>
      <w:ind w:left="0" w:hanging="426"/>
    </w:pPr>
    <w:rPr>
      <w:rFonts w:ascii="Courier" w:hAnsi="Courier"/>
      <w:color w:val="FF0000"/>
    </w:rPr>
  </w:style>
  <w:style w:type="character" w:customStyle="1" w:styleId="ManualdefinedtermAltD">
    <w:name w:val="Manual defined term (Alt+D)"/>
    <w:rPr>
      <w:i/>
      <w:color w:val="0000FF"/>
    </w:rPr>
  </w:style>
  <w:style w:type="paragraph" w:customStyle="1" w:styleId="TextGuidanceAltGT">
    <w:name w:val="Text/Guidance (Alt+GT)"/>
    <w:basedOn w:val="Normal"/>
    <w:next w:val="Normal"/>
    <w:pPr>
      <w:tabs>
        <w:tab w:val="left" w:pos="1247"/>
        <w:tab w:val="left" w:pos="1701"/>
        <w:tab w:val="left" w:pos="2098"/>
        <w:tab w:val="left" w:pos="2495"/>
      </w:tabs>
      <w:spacing w:before="0" w:after="240" w:line="240" w:lineRule="auto"/>
    </w:pPr>
  </w:style>
  <w:style w:type="paragraph" w:styleId="BodyTextIndent2">
    <w:name w:val="Body Text Indent 2"/>
    <w:basedOn w:val="Normal"/>
    <w:pPr>
      <w:tabs>
        <w:tab w:val="left" w:pos="284"/>
      </w:tabs>
      <w:spacing w:after="20"/>
      <w:ind w:hanging="426"/>
    </w:pPr>
  </w:style>
  <w:style w:type="paragraph" w:styleId="BodyTextIndent">
    <w:name w:val="Body Text Indent"/>
    <w:basedOn w:val="Normal"/>
    <w:pPr>
      <w:spacing w:before="0" w:line="360" w:lineRule="auto"/>
      <w:ind w:left="720"/>
    </w:pPr>
    <w:rPr>
      <w:sz w:val="24"/>
    </w:rPr>
  </w:style>
  <w:style w:type="paragraph" w:styleId="MacroText">
    <w:name w:val="macro"/>
    <w:semiHidden/>
    <w:pPr>
      <w:tabs>
        <w:tab w:val="left" w:pos="480"/>
        <w:tab w:val="left" w:pos="960"/>
        <w:tab w:val="left" w:pos="1440"/>
        <w:tab w:val="left" w:pos="1920"/>
        <w:tab w:val="left" w:pos="2400"/>
        <w:tab w:val="left" w:pos="2880"/>
        <w:tab w:val="left" w:pos="3360"/>
        <w:tab w:val="left" w:pos="3840"/>
        <w:tab w:val="left" w:pos="4320"/>
      </w:tabs>
    </w:pPr>
    <w:rPr>
      <w:rFonts w:ascii="Courier New" w:hAnsi="Courier New"/>
    </w:rPr>
  </w:style>
  <w:style w:type="paragraph" w:styleId="BodyText3">
    <w:name w:val="Body Text 3"/>
    <w:basedOn w:val="Normal"/>
    <w:pPr>
      <w:spacing w:before="0" w:line="240" w:lineRule="auto"/>
    </w:pPr>
    <w:rPr>
      <w:i/>
      <w:color w:val="FF00FF"/>
    </w:rPr>
  </w:style>
  <w:style w:type="paragraph" w:styleId="DocumentMap">
    <w:name w:val="Document Map"/>
    <w:basedOn w:val="Normal"/>
    <w:semiHidden/>
    <w:pPr>
      <w:shd w:val="clear" w:color="auto" w:fill="000080"/>
    </w:pPr>
    <w:rPr>
      <w:rFonts w:ascii="Tahoma" w:hAnsi="Tahoma"/>
    </w:rPr>
  </w:style>
  <w:style w:type="paragraph" w:customStyle="1" w:styleId="Questionsection3">
    <w:name w:val="Question section 3"/>
    <w:basedOn w:val="Question"/>
    <w:pPr>
      <w:ind w:right="1701"/>
    </w:pPr>
    <w:rPr>
      <w:b/>
    </w:rPr>
  </w:style>
  <w:style w:type="paragraph" w:styleId="BalloonText">
    <w:name w:val="Balloon Text"/>
    <w:basedOn w:val="Normal"/>
    <w:semiHidden/>
    <w:rsid w:val="00AB467F"/>
    <w:rPr>
      <w:rFonts w:ascii="Tahoma" w:hAnsi="Tahoma" w:cs="Tahoma"/>
      <w:sz w:val="16"/>
      <w:szCs w:val="16"/>
    </w:rPr>
  </w:style>
  <w:style w:type="table" w:styleId="TableGrid">
    <w:name w:val="Table Grid"/>
    <w:basedOn w:val="TableNormal"/>
    <w:rsid w:val="00CB6B58"/>
    <w:pPr>
      <w:spacing w:before="80" w:line="260" w:lineRule="exac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QuestionCharChar">
    <w:name w:val="Question Char Char"/>
    <w:basedOn w:val="Heading1"/>
    <w:link w:val="QuestionCharCharChar"/>
    <w:rsid w:val="002D66E7"/>
    <w:pPr>
      <w:keepNext w:val="0"/>
      <w:tabs>
        <w:tab w:val="right" w:pos="-142"/>
      </w:tabs>
      <w:spacing w:before="180" w:after="40" w:line="220" w:lineRule="exact"/>
      <w:ind w:right="731" w:hanging="567"/>
    </w:pPr>
    <w:rPr>
      <w:sz w:val="18"/>
    </w:rPr>
  </w:style>
  <w:style w:type="character" w:customStyle="1" w:styleId="QuestionCharCharChar">
    <w:name w:val="Question Char Char Char"/>
    <w:link w:val="QuestionCharChar"/>
    <w:rsid w:val="002D66E7"/>
    <w:rPr>
      <w:rFonts w:ascii="Arial" w:hAnsi="Arial"/>
      <w:b/>
      <w:sz w:val="18"/>
      <w:lang w:val="en-GB" w:eastAsia="en-GB" w:bidi="ar-SA"/>
    </w:rPr>
  </w:style>
  <w:style w:type="character" w:customStyle="1" w:styleId="QsyesnoCharCharChar">
    <w:name w:val="Qs yes/no Char Char Char"/>
    <w:link w:val="QsyesnoCharChar"/>
    <w:rsid w:val="002D66E7"/>
    <w:rPr>
      <w:rFonts w:ascii="Arial" w:hAnsi="Arial"/>
      <w:sz w:val="18"/>
      <w:lang w:val="en-GB" w:eastAsia="en-GB" w:bidi="ar-SA"/>
    </w:rPr>
  </w:style>
  <w:style w:type="paragraph" w:customStyle="1" w:styleId="QuestionnoteCharChar">
    <w:name w:val="Question note Char Char"/>
    <w:basedOn w:val="Normal"/>
    <w:link w:val="QuestionnoteCharCharChar1"/>
    <w:rsid w:val="002D66E7"/>
    <w:pPr>
      <w:tabs>
        <w:tab w:val="right" w:pos="-142"/>
      </w:tabs>
      <w:spacing w:before="0" w:after="40" w:line="240" w:lineRule="exact"/>
      <w:ind w:right="731"/>
      <w:outlineLvl w:val="0"/>
    </w:pPr>
    <w:rPr>
      <w:rFonts w:cs="Arial"/>
      <w:b/>
      <w:bCs/>
      <w:kern w:val="32"/>
      <w:sz w:val="18"/>
      <w:szCs w:val="32"/>
    </w:rPr>
  </w:style>
  <w:style w:type="character" w:customStyle="1" w:styleId="QuestionnoteCharCharChar1">
    <w:name w:val="Question note Char Char Char1"/>
    <w:link w:val="QuestionnoteCharChar"/>
    <w:rsid w:val="002D66E7"/>
    <w:rPr>
      <w:rFonts w:ascii="Arial" w:hAnsi="Arial" w:cs="Arial"/>
      <w:b/>
      <w:bCs/>
      <w:kern w:val="32"/>
      <w:sz w:val="18"/>
      <w:szCs w:val="32"/>
      <w:lang w:val="en-GB" w:eastAsia="en-GB" w:bidi="ar-SA"/>
    </w:rPr>
  </w:style>
  <w:style w:type="paragraph" w:customStyle="1" w:styleId="QuestionChar">
    <w:name w:val="Question Char"/>
    <w:basedOn w:val="Heading1"/>
    <w:rsid w:val="00716F97"/>
    <w:pPr>
      <w:keepNext w:val="0"/>
      <w:tabs>
        <w:tab w:val="right" w:pos="-142"/>
      </w:tabs>
      <w:spacing w:before="180" w:after="40" w:line="220" w:lineRule="exact"/>
      <w:ind w:right="731" w:hanging="567"/>
    </w:pPr>
    <w:rPr>
      <w:b w:val="0"/>
      <w:sz w:val="18"/>
    </w:rPr>
  </w:style>
  <w:style w:type="paragraph" w:customStyle="1" w:styleId="Qsyesno">
    <w:name w:val="Qs yes/no"/>
    <w:basedOn w:val="Answer"/>
    <w:link w:val="QsyesnoChar1"/>
    <w:rsid w:val="00716F97"/>
    <w:pPr>
      <w:tabs>
        <w:tab w:val="left" w:pos="851"/>
      </w:tabs>
      <w:spacing w:after="20"/>
    </w:pPr>
  </w:style>
  <w:style w:type="character" w:customStyle="1" w:styleId="QuestionnoteCharChar1">
    <w:name w:val="Question note Char Char1"/>
    <w:link w:val="QuestionnoteChar"/>
    <w:rsid w:val="00716F97"/>
    <w:rPr>
      <w:rFonts w:ascii="Arial" w:hAnsi="Arial"/>
      <w:sz w:val="18"/>
      <w:lang w:val="en-GB" w:eastAsia="en-GB" w:bidi="ar-SA"/>
    </w:rPr>
  </w:style>
  <w:style w:type="paragraph" w:customStyle="1" w:styleId="Questionnote">
    <w:name w:val="Question note"/>
    <w:basedOn w:val="QuestionChar"/>
    <w:link w:val="QuestionnoteChar2"/>
    <w:rsid w:val="00716F97"/>
    <w:pPr>
      <w:tabs>
        <w:tab w:val="clear" w:pos="284"/>
      </w:tabs>
      <w:spacing w:before="0" w:line="240" w:lineRule="exact"/>
      <w:ind w:firstLine="0"/>
    </w:pPr>
  </w:style>
  <w:style w:type="character" w:customStyle="1" w:styleId="QspromptCharChar">
    <w:name w:val="Qs prompt Char Char"/>
    <w:link w:val="QspromptChar"/>
    <w:rsid w:val="003E15C6"/>
    <w:rPr>
      <w:rFonts w:ascii="Arial" w:hAnsi="Arial"/>
      <w:sz w:val="18"/>
      <w:lang w:val="en-GB" w:eastAsia="en-GB" w:bidi="ar-SA"/>
    </w:rPr>
  </w:style>
  <w:style w:type="character" w:customStyle="1" w:styleId="SectionheadingChar">
    <w:name w:val="Section heading Char"/>
    <w:link w:val="Sectionheading"/>
    <w:rsid w:val="00434691"/>
    <w:rPr>
      <w:rFonts w:ascii="Arial" w:hAnsi="Arial"/>
      <w:b/>
      <w:noProof/>
      <w:sz w:val="30"/>
      <w:lang w:val="en-GB" w:eastAsia="en-GB" w:bidi="ar-SA"/>
    </w:rPr>
  </w:style>
  <w:style w:type="paragraph" w:customStyle="1" w:styleId="Qsheading1CharCharCharCharCharChar">
    <w:name w:val="Qs heading 1 Char Char Char Char Char Char"/>
    <w:basedOn w:val="Heading2"/>
    <w:link w:val="Qsheading1CharCharCharCharCharCharChar"/>
    <w:rsid w:val="00732D1A"/>
    <w:pPr>
      <w:spacing w:after="20"/>
      <w:ind w:right="731"/>
    </w:pPr>
    <w:rPr>
      <w:sz w:val="22"/>
    </w:rPr>
  </w:style>
  <w:style w:type="paragraph" w:customStyle="1" w:styleId="Qsprompt">
    <w:name w:val="Qs prompt"/>
    <w:basedOn w:val="Normal"/>
    <w:rsid w:val="00732D1A"/>
    <w:pPr>
      <w:tabs>
        <w:tab w:val="right" w:pos="-142"/>
        <w:tab w:val="left" w:pos="1418"/>
        <w:tab w:val="left" w:pos="2552"/>
      </w:tabs>
      <w:spacing w:before="0" w:line="220" w:lineRule="exact"/>
      <w:ind w:left="28"/>
      <w:outlineLvl w:val="0"/>
    </w:pPr>
    <w:rPr>
      <w:sz w:val="18"/>
    </w:rPr>
  </w:style>
  <w:style w:type="character" w:customStyle="1" w:styleId="Qsheading1CharCharCharCharCharCharChar">
    <w:name w:val="Qs heading 1 Char Char Char Char Char Char Char"/>
    <w:link w:val="Qsheading1CharCharCharCharCharChar"/>
    <w:rsid w:val="00732D1A"/>
    <w:rPr>
      <w:rFonts w:ascii="Arial" w:hAnsi="Arial"/>
      <w:b/>
      <w:sz w:val="22"/>
      <w:lang w:val="en-GB" w:eastAsia="en-GB" w:bidi="ar-SA"/>
    </w:rPr>
  </w:style>
  <w:style w:type="character" w:customStyle="1" w:styleId="QuestionCharCharCharChar1">
    <w:name w:val="Question Char Char Char Char1"/>
    <w:rsid w:val="00732D1A"/>
    <w:rPr>
      <w:rFonts w:ascii="Arial" w:hAnsi="Arial"/>
      <w:b/>
      <w:sz w:val="18"/>
      <w:lang w:val="en-GB" w:eastAsia="en-GB" w:bidi="ar-SA"/>
    </w:rPr>
  </w:style>
  <w:style w:type="character" w:customStyle="1" w:styleId="QspromptCharCharChar">
    <w:name w:val="Qs prompt Char Char Char"/>
    <w:rsid w:val="006031A9"/>
    <w:rPr>
      <w:rFonts w:ascii="Arial" w:hAnsi="Arial"/>
      <w:sz w:val="18"/>
      <w:lang w:val="en-GB" w:eastAsia="en-GB" w:bidi="ar-SA"/>
    </w:rPr>
  </w:style>
  <w:style w:type="paragraph" w:customStyle="1" w:styleId="QsyesnoChar">
    <w:name w:val="Qs yes/no Char"/>
    <w:basedOn w:val="Answer"/>
    <w:rsid w:val="00B777B4"/>
    <w:pPr>
      <w:tabs>
        <w:tab w:val="left" w:pos="851"/>
      </w:tabs>
      <w:spacing w:after="20"/>
    </w:pPr>
  </w:style>
  <w:style w:type="character" w:customStyle="1" w:styleId="QsyesnoCharCharCharChar">
    <w:name w:val="Qs yes/no Char Char Char Char"/>
    <w:rsid w:val="009537BD"/>
    <w:rPr>
      <w:rFonts w:ascii="Arial" w:hAnsi="Arial"/>
      <w:sz w:val="18"/>
      <w:lang w:val="en-GB" w:eastAsia="en-GB" w:bidi="ar-SA"/>
    </w:rPr>
  </w:style>
  <w:style w:type="character" w:styleId="CommentReference">
    <w:name w:val="annotation reference"/>
    <w:semiHidden/>
    <w:rsid w:val="005C761B"/>
    <w:rPr>
      <w:sz w:val="16"/>
      <w:szCs w:val="16"/>
    </w:rPr>
  </w:style>
  <w:style w:type="paragraph" w:styleId="CommentText">
    <w:name w:val="annotation text"/>
    <w:basedOn w:val="Normal"/>
    <w:link w:val="CommentTextChar"/>
    <w:semiHidden/>
    <w:rsid w:val="005C761B"/>
  </w:style>
  <w:style w:type="paragraph" w:styleId="CommentSubject">
    <w:name w:val="annotation subject"/>
    <w:basedOn w:val="CommentText"/>
    <w:next w:val="CommentText"/>
    <w:semiHidden/>
    <w:rsid w:val="005C761B"/>
    <w:rPr>
      <w:b/>
      <w:bCs/>
    </w:rPr>
  </w:style>
  <w:style w:type="character" w:styleId="PlaceholderText">
    <w:name w:val="Placeholder Text"/>
    <w:uiPriority w:val="99"/>
    <w:semiHidden/>
    <w:rsid w:val="00E62E77"/>
    <w:rPr>
      <w:color w:val="808080"/>
    </w:rPr>
  </w:style>
  <w:style w:type="character" w:customStyle="1" w:styleId="Heading1Char">
    <w:name w:val="Heading 1 Char"/>
    <w:link w:val="Heading1"/>
    <w:uiPriority w:val="9"/>
    <w:rsid w:val="00E62E77"/>
    <w:rPr>
      <w:rFonts w:ascii="Arial" w:hAnsi="Arial"/>
      <w:b/>
      <w:sz w:val="30"/>
    </w:rPr>
  </w:style>
  <w:style w:type="character" w:customStyle="1" w:styleId="QsanswerChar">
    <w:name w:val="Qs answer Char"/>
    <w:link w:val="Qsanswer"/>
    <w:rsid w:val="00E62E77"/>
    <w:rPr>
      <w:rFonts w:ascii="Arial" w:hAnsi="Arial"/>
      <w:color w:val="000080"/>
      <w:sz w:val="18"/>
    </w:rPr>
  </w:style>
  <w:style w:type="character" w:customStyle="1" w:styleId="QsyesnoChar1">
    <w:name w:val="Qs yes/no Char1"/>
    <w:link w:val="Qsyesno"/>
    <w:rsid w:val="00E62E77"/>
    <w:rPr>
      <w:rFonts w:ascii="Arial" w:hAnsi="Arial"/>
      <w:sz w:val="18"/>
    </w:rPr>
  </w:style>
  <w:style w:type="character" w:customStyle="1" w:styleId="QsyesnoCharCharCharCharChar">
    <w:name w:val="Qs yes/no Char Char Char Char Char"/>
    <w:rsid w:val="00E62E77"/>
    <w:rPr>
      <w:rFonts w:ascii="Arial" w:eastAsia="Times New Roman" w:hAnsi="Arial" w:cs="Times New Roman"/>
      <w:sz w:val="18"/>
      <w:szCs w:val="20"/>
      <w:lang w:eastAsia="en-GB"/>
    </w:rPr>
  </w:style>
  <w:style w:type="character" w:customStyle="1" w:styleId="Qsheading1Char">
    <w:name w:val="Qs heading 1 Char"/>
    <w:link w:val="Qsheading1"/>
    <w:rsid w:val="00E62E77"/>
    <w:rPr>
      <w:rFonts w:ascii="Arial" w:hAnsi="Arial"/>
      <w:b/>
      <w:sz w:val="22"/>
    </w:rPr>
  </w:style>
  <w:style w:type="character" w:customStyle="1" w:styleId="Heading2Char">
    <w:name w:val="Heading 2 Char"/>
    <w:link w:val="Heading2"/>
    <w:uiPriority w:val="9"/>
    <w:rsid w:val="00E62E77"/>
    <w:rPr>
      <w:rFonts w:ascii="Arial" w:hAnsi="Arial"/>
      <w:b/>
      <w:sz w:val="24"/>
    </w:rPr>
  </w:style>
  <w:style w:type="paragraph" w:customStyle="1" w:styleId="QspromptCharCharCharCharCharChar">
    <w:name w:val="Qs prompt Char Char Char Char Char Char"/>
    <w:basedOn w:val="Question"/>
    <w:link w:val="QspromptCharCharCharCharCharCharChar"/>
    <w:rsid w:val="00E62E77"/>
    <w:pPr>
      <w:tabs>
        <w:tab w:val="clear" w:pos="284"/>
        <w:tab w:val="left" w:pos="1418"/>
        <w:tab w:val="left" w:pos="2552"/>
      </w:tabs>
      <w:spacing w:before="0" w:after="0"/>
      <w:ind w:left="28" w:right="0" w:firstLine="0"/>
    </w:pPr>
  </w:style>
  <w:style w:type="character" w:customStyle="1" w:styleId="QspromptCharCharCharCharCharCharChar">
    <w:name w:val="Qs prompt Char Char Char Char Char Char Char"/>
    <w:link w:val="QspromptCharCharCharCharCharChar"/>
    <w:rsid w:val="00E62E77"/>
    <w:rPr>
      <w:rFonts w:ascii="Arial" w:hAnsi="Arial"/>
      <w:sz w:val="18"/>
    </w:rPr>
  </w:style>
  <w:style w:type="character" w:customStyle="1" w:styleId="QuestionChar1">
    <w:name w:val="Question Char1"/>
    <w:link w:val="Question"/>
    <w:rsid w:val="00E62E77"/>
    <w:rPr>
      <w:rFonts w:ascii="Arial" w:hAnsi="Arial"/>
      <w:sz w:val="18"/>
    </w:rPr>
  </w:style>
  <w:style w:type="paragraph" w:customStyle="1" w:styleId="QuestionnoteCharChar1Char">
    <w:name w:val="Question note Char Char1 Char"/>
    <w:basedOn w:val="Question"/>
    <w:link w:val="QuestionnoteCharChar1CharChar1"/>
    <w:rsid w:val="00E62E77"/>
    <w:pPr>
      <w:tabs>
        <w:tab w:val="clear" w:pos="284"/>
      </w:tabs>
      <w:spacing w:before="0" w:line="240" w:lineRule="exact"/>
      <w:ind w:firstLine="0"/>
    </w:pPr>
  </w:style>
  <w:style w:type="character" w:customStyle="1" w:styleId="QuestionnoteCharChar1CharChar1">
    <w:name w:val="Question note Char Char1 Char Char1"/>
    <w:link w:val="QuestionnoteCharChar1Char"/>
    <w:rsid w:val="00E62E77"/>
    <w:rPr>
      <w:rFonts w:ascii="Arial" w:hAnsi="Arial"/>
      <w:sz w:val="18"/>
    </w:rPr>
  </w:style>
  <w:style w:type="paragraph" w:customStyle="1" w:styleId="QuestionnoteChar1">
    <w:name w:val="Question note Char1"/>
    <w:basedOn w:val="QuestionCharChar"/>
    <w:link w:val="QuestionnoteChar1Char"/>
    <w:rsid w:val="00E62E77"/>
    <w:pPr>
      <w:tabs>
        <w:tab w:val="clear" w:pos="284"/>
      </w:tabs>
      <w:spacing w:before="0" w:line="240" w:lineRule="exact"/>
      <w:ind w:firstLine="0"/>
    </w:pPr>
    <w:rPr>
      <w:b w:val="0"/>
    </w:rPr>
  </w:style>
  <w:style w:type="character" w:customStyle="1" w:styleId="QuestionnoteChar1Char">
    <w:name w:val="Question note Char1 Char"/>
    <w:link w:val="QuestionnoteChar1"/>
    <w:rsid w:val="00E62E77"/>
    <w:rPr>
      <w:rFonts w:ascii="Arial" w:hAnsi="Arial"/>
      <w:sz w:val="18"/>
    </w:rPr>
  </w:style>
  <w:style w:type="character" w:customStyle="1" w:styleId="QsyesnoCharCharChar1">
    <w:name w:val="Qs yes/no Char Char Char1"/>
    <w:rsid w:val="00E62E77"/>
    <w:rPr>
      <w:rFonts w:ascii="Arial" w:hAnsi="Arial"/>
      <w:sz w:val="18"/>
      <w:lang w:val="en-GB" w:eastAsia="en-GB" w:bidi="ar-SA"/>
    </w:rPr>
  </w:style>
  <w:style w:type="paragraph" w:customStyle="1" w:styleId="QuestionCharCharCharChar">
    <w:name w:val="Question Char Char Char Char"/>
    <w:basedOn w:val="Heading1"/>
    <w:link w:val="QuestionCharCharCharCharChar"/>
    <w:rsid w:val="00E62E77"/>
    <w:pPr>
      <w:keepNext w:val="0"/>
      <w:tabs>
        <w:tab w:val="right" w:pos="-142"/>
      </w:tabs>
      <w:spacing w:before="180" w:after="40" w:line="220" w:lineRule="exact"/>
      <w:ind w:right="731" w:hanging="567"/>
    </w:pPr>
    <w:rPr>
      <w:sz w:val="18"/>
    </w:rPr>
  </w:style>
  <w:style w:type="character" w:customStyle="1" w:styleId="QuestionCharCharCharCharChar">
    <w:name w:val="Question Char Char Char Char Char"/>
    <w:link w:val="QuestionCharCharCharChar"/>
    <w:rsid w:val="00E62E77"/>
    <w:rPr>
      <w:rFonts w:ascii="Arial" w:hAnsi="Arial"/>
      <w:b/>
      <w:sz w:val="18"/>
    </w:rPr>
  </w:style>
  <w:style w:type="paragraph" w:styleId="Revision">
    <w:name w:val="Revision"/>
    <w:hidden/>
    <w:uiPriority w:val="99"/>
    <w:semiHidden/>
    <w:rsid w:val="000C0660"/>
    <w:rPr>
      <w:rFonts w:ascii="Arial" w:hAnsi="Arial"/>
    </w:rPr>
  </w:style>
  <w:style w:type="character" w:customStyle="1" w:styleId="QuestionnoteChar2">
    <w:name w:val="Question note Char2"/>
    <w:link w:val="Questionnote"/>
    <w:rsid w:val="002F2A6E"/>
    <w:rPr>
      <w:rFonts w:ascii="Arial" w:hAnsi="Arial"/>
      <w:sz w:val="18"/>
    </w:rPr>
  </w:style>
  <w:style w:type="paragraph" w:styleId="FootnoteText">
    <w:name w:val="footnote text"/>
    <w:basedOn w:val="Normal"/>
    <w:link w:val="FootnoteTextChar"/>
    <w:rsid w:val="00851F27"/>
  </w:style>
  <w:style w:type="character" w:customStyle="1" w:styleId="FootnoteTextChar">
    <w:name w:val="Footnote Text Char"/>
    <w:link w:val="FootnoteText"/>
    <w:rsid w:val="00851F27"/>
    <w:rPr>
      <w:rFonts w:ascii="Arial" w:hAnsi="Arial"/>
    </w:rPr>
  </w:style>
  <w:style w:type="character" w:styleId="FootnoteReference">
    <w:name w:val="footnote reference"/>
    <w:rsid w:val="00851F27"/>
    <w:rPr>
      <w:vertAlign w:val="superscript"/>
    </w:rPr>
  </w:style>
  <w:style w:type="character" w:customStyle="1" w:styleId="QuestionnoteCharChar1CharChar1Char">
    <w:name w:val="Question note Char Char1 Char Char1 Char"/>
    <w:rsid w:val="001B1BB8"/>
    <w:rPr>
      <w:rFonts w:ascii="Arial" w:hAnsi="Arial"/>
      <w:sz w:val="18"/>
      <w:lang w:val="en-GB" w:eastAsia="en-GB" w:bidi="ar-SA"/>
    </w:rPr>
  </w:style>
  <w:style w:type="paragraph" w:styleId="ListParagraph">
    <w:name w:val="List Paragraph"/>
    <w:basedOn w:val="Normal"/>
    <w:uiPriority w:val="34"/>
    <w:qFormat/>
    <w:rsid w:val="00B05581"/>
    <w:pPr>
      <w:ind w:left="720"/>
    </w:pPr>
  </w:style>
  <w:style w:type="character" w:customStyle="1" w:styleId="CommentTextChar">
    <w:name w:val="Comment Text Char"/>
    <w:link w:val="CommentText"/>
    <w:semiHidden/>
    <w:rsid w:val="00171052"/>
    <w:rPr>
      <w:rFonts w:ascii="Arial" w:hAnsi="Arial"/>
    </w:rPr>
  </w:style>
  <w:style w:type="character" w:customStyle="1" w:styleId="QsyesnoCharCharChar2">
    <w:name w:val="Qs yes/no Char Char Char2"/>
    <w:rsid w:val="00B61CC9"/>
    <w:rPr>
      <w:rFonts w:ascii="Arial" w:hAnsi="Arial"/>
      <w:sz w:val="18"/>
      <w:lang w:val="en-GB" w:eastAsia="en-GB" w:bidi="ar-SA"/>
    </w:rPr>
  </w:style>
  <w:style w:type="paragraph" w:customStyle="1" w:styleId="xmsonormal">
    <w:name w:val="x_msonormal"/>
    <w:basedOn w:val="Normal"/>
    <w:rsid w:val="007762AD"/>
    <w:pPr>
      <w:spacing w:before="0" w:line="240" w:lineRule="auto"/>
    </w:pPr>
    <w:rPr>
      <w:rFonts w:ascii="Calibri" w:eastAsiaTheme="minorHAnsi" w:hAnsi="Calibri" w:cs="Calibri"/>
      <w:sz w:val="22"/>
      <w:szCs w:val="22"/>
    </w:rPr>
  </w:style>
  <w:style w:type="character" w:styleId="UnresolvedMention">
    <w:name w:val="Unresolved Mention"/>
    <w:basedOn w:val="DefaultParagraphFont"/>
    <w:uiPriority w:val="99"/>
    <w:unhideWhenUsed/>
    <w:rsid w:val="00C40E26"/>
    <w:rPr>
      <w:color w:val="808080"/>
      <w:shd w:val="clear" w:color="auto" w:fill="E6E6E6"/>
    </w:rPr>
  </w:style>
  <w:style w:type="character" w:styleId="Mention">
    <w:name w:val="Mention"/>
    <w:basedOn w:val="DefaultParagraphFont"/>
    <w:uiPriority w:val="99"/>
    <w:unhideWhenUsed/>
    <w:rsid w:val="009629E3"/>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0442048">
      <w:bodyDiv w:val="1"/>
      <w:marLeft w:val="0"/>
      <w:marRight w:val="0"/>
      <w:marTop w:val="0"/>
      <w:marBottom w:val="0"/>
      <w:divBdr>
        <w:top w:val="none" w:sz="0" w:space="0" w:color="auto"/>
        <w:left w:val="none" w:sz="0" w:space="0" w:color="auto"/>
        <w:bottom w:val="none" w:sz="0" w:space="0" w:color="auto"/>
        <w:right w:val="none" w:sz="0" w:space="0" w:color="auto"/>
      </w:divBdr>
    </w:div>
    <w:div w:id="292634068">
      <w:bodyDiv w:val="1"/>
      <w:marLeft w:val="0"/>
      <w:marRight w:val="0"/>
      <w:marTop w:val="0"/>
      <w:marBottom w:val="0"/>
      <w:divBdr>
        <w:top w:val="none" w:sz="0" w:space="0" w:color="auto"/>
        <w:left w:val="none" w:sz="0" w:space="0" w:color="auto"/>
        <w:bottom w:val="none" w:sz="0" w:space="0" w:color="auto"/>
        <w:right w:val="none" w:sz="0" w:space="0" w:color="auto"/>
      </w:divBdr>
    </w:div>
    <w:div w:id="359627979">
      <w:bodyDiv w:val="1"/>
      <w:marLeft w:val="0"/>
      <w:marRight w:val="0"/>
      <w:marTop w:val="0"/>
      <w:marBottom w:val="0"/>
      <w:divBdr>
        <w:top w:val="none" w:sz="0" w:space="0" w:color="auto"/>
        <w:left w:val="none" w:sz="0" w:space="0" w:color="auto"/>
        <w:bottom w:val="none" w:sz="0" w:space="0" w:color="auto"/>
        <w:right w:val="none" w:sz="0" w:space="0" w:color="auto"/>
      </w:divBdr>
    </w:div>
    <w:div w:id="409273198">
      <w:bodyDiv w:val="1"/>
      <w:marLeft w:val="0"/>
      <w:marRight w:val="0"/>
      <w:marTop w:val="0"/>
      <w:marBottom w:val="0"/>
      <w:divBdr>
        <w:top w:val="none" w:sz="0" w:space="0" w:color="auto"/>
        <w:left w:val="none" w:sz="0" w:space="0" w:color="auto"/>
        <w:bottom w:val="none" w:sz="0" w:space="0" w:color="auto"/>
        <w:right w:val="none" w:sz="0" w:space="0" w:color="auto"/>
      </w:divBdr>
    </w:div>
    <w:div w:id="544677706">
      <w:bodyDiv w:val="1"/>
      <w:marLeft w:val="0"/>
      <w:marRight w:val="0"/>
      <w:marTop w:val="0"/>
      <w:marBottom w:val="0"/>
      <w:divBdr>
        <w:top w:val="none" w:sz="0" w:space="0" w:color="auto"/>
        <w:left w:val="none" w:sz="0" w:space="0" w:color="auto"/>
        <w:bottom w:val="none" w:sz="0" w:space="0" w:color="auto"/>
        <w:right w:val="none" w:sz="0" w:space="0" w:color="auto"/>
      </w:divBdr>
    </w:div>
    <w:div w:id="684090987">
      <w:bodyDiv w:val="1"/>
      <w:marLeft w:val="0"/>
      <w:marRight w:val="0"/>
      <w:marTop w:val="0"/>
      <w:marBottom w:val="0"/>
      <w:divBdr>
        <w:top w:val="none" w:sz="0" w:space="0" w:color="auto"/>
        <w:left w:val="none" w:sz="0" w:space="0" w:color="auto"/>
        <w:bottom w:val="none" w:sz="0" w:space="0" w:color="auto"/>
        <w:right w:val="none" w:sz="0" w:space="0" w:color="auto"/>
      </w:divBdr>
    </w:div>
    <w:div w:id="707489990">
      <w:bodyDiv w:val="1"/>
      <w:marLeft w:val="0"/>
      <w:marRight w:val="0"/>
      <w:marTop w:val="0"/>
      <w:marBottom w:val="0"/>
      <w:divBdr>
        <w:top w:val="none" w:sz="0" w:space="0" w:color="auto"/>
        <w:left w:val="none" w:sz="0" w:space="0" w:color="auto"/>
        <w:bottom w:val="none" w:sz="0" w:space="0" w:color="auto"/>
        <w:right w:val="none" w:sz="0" w:space="0" w:color="auto"/>
      </w:divBdr>
    </w:div>
    <w:div w:id="824248744">
      <w:bodyDiv w:val="1"/>
      <w:marLeft w:val="0"/>
      <w:marRight w:val="0"/>
      <w:marTop w:val="0"/>
      <w:marBottom w:val="0"/>
      <w:divBdr>
        <w:top w:val="none" w:sz="0" w:space="0" w:color="auto"/>
        <w:left w:val="none" w:sz="0" w:space="0" w:color="auto"/>
        <w:bottom w:val="none" w:sz="0" w:space="0" w:color="auto"/>
        <w:right w:val="none" w:sz="0" w:space="0" w:color="auto"/>
      </w:divBdr>
    </w:div>
    <w:div w:id="894853092">
      <w:bodyDiv w:val="1"/>
      <w:marLeft w:val="0"/>
      <w:marRight w:val="0"/>
      <w:marTop w:val="0"/>
      <w:marBottom w:val="0"/>
      <w:divBdr>
        <w:top w:val="none" w:sz="0" w:space="0" w:color="auto"/>
        <w:left w:val="none" w:sz="0" w:space="0" w:color="auto"/>
        <w:bottom w:val="none" w:sz="0" w:space="0" w:color="auto"/>
        <w:right w:val="none" w:sz="0" w:space="0" w:color="auto"/>
      </w:divBdr>
    </w:div>
    <w:div w:id="939067892">
      <w:bodyDiv w:val="1"/>
      <w:marLeft w:val="0"/>
      <w:marRight w:val="0"/>
      <w:marTop w:val="0"/>
      <w:marBottom w:val="0"/>
      <w:divBdr>
        <w:top w:val="none" w:sz="0" w:space="0" w:color="auto"/>
        <w:left w:val="none" w:sz="0" w:space="0" w:color="auto"/>
        <w:bottom w:val="none" w:sz="0" w:space="0" w:color="auto"/>
        <w:right w:val="none" w:sz="0" w:space="0" w:color="auto"/>
      </w:divBdr>
    </w:div>
    <w:div w:id="998918939">
      <w:bodyDiv w:val="1"/>
      <w:marLeft w:val="0"/>
      <w:marRight w:val="0"/>
      <w:marTop w:val="0"/>
      <w:marBottom w:val="0"/>
      <w:divBdr>
        <w:top w:val="none" w:sz="0" w:space="0" w:color="auto"/>
        <w:left w:val="none" w:sz="0" w:space="0" w:color="auto"/>
        <w:bottom w:val="none" w:sz="0" w:space="0" w:color="auto"/>
        <w:right w:val="none" w:sz="0" w:space="0" w:color="auto"/>
      </w:divBdr>
    </w:div>
    <w:div w:id="1069619918">
      <w:bodyDiv w:val="1"/>
      <w:marLeft w:val="0"/>
      <w:marRight w:val="0"/>
      <w:marTop w:val="0"/>
      <w:marBottom w:val="0"/>
      <w:divBdr>
        <w:top w:val="none" w:sz="0" w:space="0" w:color="auto"/>
        <w:left w:val="none" w:sz="0" w:space="0" w:color="auto"/>
        <w:bottom w:val="none" w:sz="0" w:space="0" w:color="auto"/>
        <w:right w:val="none" w:sz="0" w:space="0" w:color="auto"/>
      </w:divBdr>
    </w:div>
    <w:div w:id="1109005209">
      <w:bodyDiv w:val="1"/>
      <w:marLeft w:val="0"/>
      <w:marRight w:val="0"/>
      <w:marTop w:val="0"/>
      <w:marBottom w:val="0"/>
      <w:divBdr>
        <w:top w:val="none" w:sz="0" w:space="0" w:color="auto"/>
        <w:left w:val="none" w:sz="0" w:space="0" w:color="auto"/>
        <w:bottom w:val="none" w:sz="0" w:space="0" w:color="auto"/>
        <w:right w:val="none" w:sz="0" w:space="0" w:color="auto"/>
      </w:divBdr>
    </w:div>
    <w:div w:id="1111702567">
      <w:bodyDiv w:val="1"/>
      <w:marLeft w:val="0"/>
      <w:marRight w:val="0"/>
      <w:marTop w:val="0"/>
      <w:marBottom w:val="0"/>
      <w:divBdr>
        <w:top w:val="none" w:sz="0" w:space="0" w:color="auto"/>
        <w:left w:val="none" w:sz="0" w:space="0" w:color="auto"/>
        <w:bottom w:val="none" w:sz="0" w:space="0" w:color="auto"/>
        <w:right w:val="none" w:sz="0" w:space="0" w:color="auto"/>
      </w:divBdr>
    </w:div>
    <w:div w:id="1172723048">
      <w:bodyDiv w:val="1"/>
      <w:marLeft w:val="0"/>
      <w:marRight w:val="0"/>
      <w:marTop w:val="0"/>
      <w:marBottom w:val="0"/>
      <w:divBdr>
        <w:top w:val="none" w:sz="0" w:space="0" w:color="auto"/>
        <w:left w:val="none" w:sz="0" w:space="0" w:color="auto"/>
        <w:bottom w:val="none" w:sz="0" w:space="0" w:color="auto"/>
        <w:right w:val="none" w:sz="0" w:space="0" w:color="auto"/>
      </w:divBdr>
    </w:div>
    <w:div w:id="1247181053">
      <w:bodyDiv w:val="1"/>
      <w:marLeft w:val="0"/>
      <w:marRight w:val="0"/>
      <w:marTop w:val="0"/>
      <w:marBottom w:val="0"/>
      <w:divBdr>
        <w:top w:val="none" w:sz="0" w:space="0" w:color="auto"/>
        <w:left w:val="none" w:sz="0" w:space="0" w:color="auto"/>
        <w:bottom w:val="none" w:sz="0" w:space="0" w:color="auto"/>
        <w:right w:val="none" w:sz="0" w:space="0" w:color="auto"/>
      </w:divBdr>
    </w:div>
    <w:div w:id="1410611137">
      <w:bodyDiv w:val="1"/>
      <w:marLeft w:val="0"/>
      <w:marRight w:val="0"/>
      <w:marTop w:val="0"/>
      <w:marBottom w:val="0"/>
      <w:divBdr>
        <w:top w:val="none" w:sz="0" w:space="0" w:color="auto"/>
        <w:left w:val="none" w:sz="0" w:space="0" w:color="auto"/>
        <w:bottom w:val="none" w:sz="0" w:space="0" w:color="auto"/>
        <w:right w:val="none" w:sz="0" w:space="0" w:color="auto"/>
      </w:divBdr>
    </w:div>
    <w:div w:id="1429810069">
      <w:bodyDiv w:val="1"/>
      <w:marLeft w:val="0"/>
      <w:marRight w:val="0"/>
      <w:marTop w:val="0"/>
      <w:marBottom w:val="0"/>
      <w:divBdr>
        <w:top w:val="none" w:sz="0" w:space="0" w:color="auto"/>
        <w:left w:val="none" w:sz="0" w:space="0" w:color="auto"/>
        <w:bottom w:val="none" w:sz="0" w:space="0" w:color="auto"/>
        <w:right w:val="none" w:sz="0" w:space="0" w:color="auto"/>
      </w:divBdr>
    </w:div>
    <w:div w:id="1533609855">
      <w:bodyDiv w:val="1"/>
      <w:marLeft w:val="0"/>
      <w:marRight w:val="0"/>
      <w:marTop w:val="0"/>
      <w:marBottom w:val="0"/>
      <w:divBdr>
        <w:top w:val="none" w:sz="0" w:space="0" w:color="auto"/>
        <w:left w:val="none" w:sz="0" w:space="0" w:color="auto"/>
        <w:bottom w:val="none" w:sz="0" w:space="0" w:color="auto"/>
        <w:right w:val="none" w:sz="0" w:space="0" w:color="auto"/>
      </w:divBdr>
    </w:div>
    <w:div w:id="1592160969">
      <w:bodyDiv w:val="1"/>
      <w:marLeft w:val="0"/>
      <w:marRight w:val="0"/>
      <w:marTop w:val="0"/>
      <w:marBottom w:val="0"/>
      <w:divBdr>
        <w:top w:val="none" w:sz="0" w:space="0" w:color="auto"/>
        <w:left w:val="none" w:sz="0" w:space="0" w:color="auto"/>
        <w:bottom w:val="none" w:sz="0" w:space="0" w:color="auto"/>
        <w:right w:val="none" w:sz="0" w:space="0" w:color="auto"/>
      </w:divBdr>
    </w:div>
    <w:div w:id="1616135137">
      <w:bodyDiv w:val="1"/>
      <w:marLeft w:val="0"/>
      <w:marRight w:val="0"/>
      <w:marTop w:val="0"/>
      <w:marBottom w:val="0"/>
      <w:divBdr>
        <w:top w:val="none" w:sz="0" w:space="0" w:color="auto"/>
        <w:left w:val="none" w:sz="0" w:space="0" w:color="auto"/>
        <w:bottom w:val="none" w:sz="0" w:space="0" w:color="auto"/>
        <w:right w:val="none" w:sz="0" w:space="0" w:color="auto"/>
      </w:divBdr>
    </w:div>
    <w:div w:id="1767189175">
      <w:bodyDiv w:val="1"/>
      <w:marLeft w:val="0"/>
      <w:marRight w:val="0"/>
      <w:marTop w:val="0"/>
      <w:marBottom w:val="0"/>
      <w:divBdr>
        <w:top w:val="none" w:sz="0" w:space="0" w:color="auto"/>
        <w:left w:val="none" w:sz="0" w:space="0" w:color="auto"/>
        <w:bottom w:val="none" w:sz="0" w:space="0" w:color="auto"/>
        <w:right w:val="none" w:sz="0" w:space="0" w:color="auto"/>
      </w:divBdr>
    </w:div>
    <w:div w:id="1778669518">
      <w:bodyDiv w:val="1"/>
      <w:marLeft w:val="0"/>
      <w:marRight w:val="0"/>
      <w:marTop w:val="0"/>
      <w:marBottom w:val="0"/>
      <w:divBdr>
        <w:top w:val="none" w:sz="0" w:space="0" w:color="auto"/>
        <w:left w:val="none" w:sz="0" w:space="0" w:color="auto"/>
        <w:bottom w:val="none" w:sz="0" w:space="0" w:color="auto"/>
        <w:right w:val="none" w:sz="0" w:space="0" w:color="auto"/>
      </w:divBdr>
    </w:div>
    <w:div w:id="1806460477">
      <w:bodyDiv w:val="1"/>
      <w:marLeft w:val="0"/>
      <w:marRight w:val="0"/>
      <w:marTop w:val="0"/>
      <w:marBottom w:val="0"/>
      <w:divBdr>
        <w:top w:val="none" w:sz="0" w:space="0" w:color="auto"/>
        <w:left w:val="none" w:sz="0" w:space="0" w:color="auto"/>
        <w:bottom w:val="none" w:sz="0" w:space="0" w:color="auto"/>
        <w:right w:val="none" w:sz="0" w:space="0" w:color="auto"/>
      </w:divBdr>
    </w:div>
    <w:div w:id="1811896204">
      <w:bodyDiv w:val="1"/>
      <w:marLeft w:val="0"/>
      <w:marRight w:val="0"/>
      <w:marTop w:val="0"/>
      <w:marBottom w:val="0"/>
      <w:divBdr>
        <w:top w:val="none" w:sz="0" w:space="0" w:color="auto"/>
        <w:left w:val="none" w:sz="0" w:space="0" w:color="auto"/>
        <w:bottom w:val="none" w:sz="0" w:space="0" w:color="auto"/>
        <w:right w:val="none" w:sz="0" w:space="0" w:color="auto"/>
      </w:divBdr>
    </w:div>
    <w:div w:id="1828864056">
      <w:bodyDiv w:val="1"/>
      <w:marLeft w:val="0"/>
      <w:marRight w:val="0"/>
      <w:marTop w:val="0"/>
      <w:marBottom w:val="0"/>
      <w:divBdr>
        <w:top w:val="none" w:sz="0" w:space="0" w:color="auto"/>
        <w:left w:val="none" w:sz="0" w:space="0" w:color="auto"/>
        <w:bottom w:val="none" w:sz="0" w:space="0" w:color="auto"/>
        <w:right w:val="none" w:sz="0" w:space="0" w:color="auto"/>
      </w:divBdr>
    </w:div>
    <w:div w:id="1923682182">
      <w:bodyDiv w:val="1"/>
      <w:marLeft w:val="0"/>
      <w:marRight w:val="0"/>
      <w:marTop w:val="0"/>
      <w:marBottom w:val="0"/>
      <w:divBdr>
        <w:top w:val="none" w:sz="0" w:space="0" w:color="auto"/>
        <w:left w:val="none" w:sz="0" w:space="0" w:color="auto"/>
        <w:bottom w:val="none" w:sz="0" w:space="0" w:color="auto"/>
        <w:right w:val="none" w:sz="0" w:space="0" w:color="auto"/>
      </w:divBdr>
    </w:div>
    <w:div w:id="214677312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yperlink" Target="https://www.fca.org.uk/publication/forms/mifid-mtf-table-form.docx" TargetMode="External"/><Relationship Id="rId26" Type="http://schemas.openxmlformats.org/officeDocument/2006/relationships/header" Target="header4.xml"/><Relationship Id="rId39"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1.xml"/><Relationship Id="rId34" Type="http://schemas.openxmlformats.org/officeDocument/2006/relationships/hyperlink" Target="https://www.fca.org.uk/firms/authorisation/apply/preparing-financial-information"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www.fca.org.uk/publication/forms/mifid-small-aifm-supplement-form.docx" TargetMode="External"/><Relationship Id="rId25" Type="http://schemas.openxmlformats.org/officeDocument/2006/relationships/header" Target="header3.xml"/><Relationship Id="rId33" Type="http://schemas.openxmlformats.org/officeDocument/2006/relationships/header" Target="header11.xml"/><Relationship Id="rId38" Type="http://schemas.openxmlformats.org/officeDocument/2006/relationships/header" Target="header13.xml"/><Relationship Id="rId2" Type="http://schemas.openxmlformats.org/officeDocument/2006/relationships/customXml" Target="../customXml/item2.xml"/><Relationship Id="rId16" Type="http://schemas.openxmlformats.org/officeDocument/2006/relationships/hyperlink" Target="https://www.fca.org.uk/publication/forms/change-of-legal-status-deed-poll.doc" TargetMode="External"/><Relationship Id="rId20" Type="http://schemas.openxmlformats.org/officeDocument/2006/relationships/hyperlink" Target="https://www.fca.org.uk/publication/forms/pop-annex.docx" TargetMode="External"/><Relationship Id="rId29" Type="http://schemas.openxmlformats.org/officeDocument/2006/relationships/header" Target="header7.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2.xml"/><Relationship Id="rId32" Type="http://schemas.openxmlformats.org/officeDocument/2006/relationships/header" Target="header10.xml"/><Relationship Id="rId37" Type="http://schemas.openxmlformats.org/officeDocument/2006/relationships/hyperlink" Target="https://www.fca.org.uk/firms/regdata" TargetMode="Externa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www.fca.org.uk/privacy" TargetMode="External"/><Relationship Id="rId23" Type="http://schemas.openxmlformats.org/officeDocument/2006/relationships/header" Target="header2.xml"/><Relationship Id="rId28" Type="http://schemas.openxmlformats.org/officeDocument/2006/relationships/header" Target="header6.xml"/><Relationship Id="rId36" Type="http://schemas.openxmlformats.org/officeDocument/2006/relationships/hyperlink" Target="https://www.fca.org.uk/firms/consumer-duty" TargetMode="External"/><Relationship Id="rId10" Type="http://schemas.openxmlformats.org/officeDocument/2006/relationships/webSettings" Target="webSettings.xml"/><Relationship Id="rId19" Type="http://schemas.openxmlformats.org/officeDocument/2006/relationships/hyperlink" Target="https://www.fca.org.uk/publication/forms/mifid-transparency-waiver-form.docx" TargetMode="External"/><Relationship Id="rId31" Type="http://schemas.openxmlformats.org/officeDocument/2006/relationships/header" Target="header9.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fca.org.uk/privacy" TargetMode="External"/><Relationship Id="rId22" Type="http://schemas.openxmlformats.org/officeDocument/2006/relationships/footer" Target="footer1.xml"/><Relationship Id="rId27" Type="http://schemas.openxmlformats.org/officeDocument/2006/relationships/header" Target="header5.xml"/><Relationship Id="rId30" Type="http://schemas.openxmlformats.org/officeDocument/2006/relationships/header" Target="header8.xml"/><Relationship Id="rId35" Type="http://schemas.openxmlformats.org/officeDocument/2006/relationships/header" Target="header12.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Authorisations Forms Document" ma:contentTypeID="0x0101005A9549D9A06FAF49B2796176C16A6E1118170085A669AD229CF3499FEE9BA5271AF5E8" ma:contentTypeVersion="57" ma:contentTypeDescription="Authorisations Forms Document" ma:contentTypeScope="" ma:versionID="864a2653ec5c3c691b210a9af28e0938">
  <xsd:schema xmlns:xsd="http://www.w3.org/2001/XMLSchema" xmlns:xs="http://www.w3.org/2001/XMLSchema" xmlns:p="http://schemas.microsoft.com/office/2006/metadata/properties" xmlns:ns1="http://schemas.microsoft.com/sharepoint/v3" xmlns:ns2="964f0a7c-bcf0-4337-b577-3747e0a5c4bc" targetNamespace="http://schemas.microsoft.com/office/2006/metadata/properties" ma:root="true" ma:fieldsID="98fb8dfad921fc643a22e1d02195e670" ns1:_="" ns2:_="">
    <xsd:import namespace="http://schemas.microsoft.com/sharepoint/v3"/>
    <xsd:import namespace="964f0a7c-bcf0-4337-b577-3747e0a5c4bc"/>
    <xsd:element name="properties">
      <xsd:complexType>
        <xsd:sequence>
          <xsd:element name="documentManagement">
            <xsd:complexType>
              <xsd:all>
                <xsd:element ref="ns2:TaxCatchAll" minOccurs="0"/>
                <xsd:element ref="ns2:TaxCatchAllLabel" minOccurs="0"/>
                <xsd:element ref="ns2:j863df97efa040da9c8165feb4e31e75" minOccurs="0"/>
                <xsd:element ref="ns2:i7382953a7c14d49b483126af46f0dd6" minOccurs="0"/>
                <xsd:element ref="ns2:_dlc_DocId" minOccurs="0"/>
                <xsd:element ref="ns2:_dlc_DocIdUrl" minOccurs="0"/>
                <xsd:element ref="ns2:_dlc_DocIdPersistId" minOccurs="0"/>
                <xsd:element ref="ns1:fca_mig_source" minOccurs="0"/>
                <xsd:element ref="ns1:fca_mig_full_path" minOccurs="0"/>
                <xsd:element ref="ns1:fca_mig_partial_path" minOccurs="0"/>
                <xsd:element ref="ns1:fca_livelink_obj_id" minOccurs="0"/>
                <xsd:element ref="ns1:fca_mig_date" minOccurs="0"/>
                <xsd:element ref="ns1:fca_retention_trg_date" minOccurs="0"/>
                <xsd:element ref="ns1:fca_livelink_description" minOccurs="0"/>
                <xsd:element ref="ns1:fca_livelink_recstatus" minOccurs="0"/>
                <xsd:element ref="ns1:fca_livelink_recstatus_date" minOccurs="0"/>
                <xsd:element ref="ns1:Is_FirstChKInDone" minOccurs="0"/>
                <xsd:element ref="ns2:fca_mig_stage_2" minOccurs="0"/>
                <xsd:element ref="ns1:fca_prop_ret_label" minOccurs="0"/>
                <xsd:element ref="ns2:id42ed27a91f471db5fabca6a1153016" minOccurs="0"/>
                <xsd:element ref="ns2:e010124b8a5f4fcaadce545be390ec64" minOccurs="0"/>
                <xsd:element ref="ns2:fca_livelink_local_metadata" minOccurs="0"/>
                <xsd:element ref="ns1:fca_livelink_accessed_date" minOccurs="0"/>
                <xsd:element ref="ns2:fca_mig_stag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ca_mig_source" ma:index="17" nillable="true" ma:displayName="Source" ma:internalName="fca_mig_source">
      <xsd:simpleType>
        <xsd:restriction base="dms:Text"/>
      </xsd:simpleType>
    </xsd:element>
    <xsd:element name="fca_mig_full_path" ma:index="18" nillable="true" ma:displayName="Full Source Path" ma:internalName="fca_mig_full_path">
      <xsd:simpleType>
        <xsd:restriction base="dms:Note">
          <xsd:maxLength value="255"/>
        </xsd:restriction>
      </xsd:simpleType>
    </xsd:element>
    <xsd:element name="fca_mig_partial_path" ma:index="19" nillable="true" ma:displayName="Partial Source Path" ma:internalName="fca_mig_partial_path">
      <xsd:simpleType>
        <xsd:restriction base="dms:Note">
          <xsd:maxLength value="255"/>
        </xsd:restriction>
      </xsd:simpleType>
    </xsd:element>
    <xsd:element name="fca_livelink_obj_id" ma:index="20" nillable="true" ma:displayName="Livelink Object Id" ma:internalName="fca_livelink_obj_id">
      <xsd:simpleType>
        <xsd:restriction base="dms:Text"/>
      </xsd:simpleType>
    </xsd:element>
    <xsd:element name="fca_mig_date" ma:index="21" nillable="true" ma:displayName="Source Migration Date" ma:format="DateOnly" ma:internalName="fca_mig_date">
      <xsd:simpleType>
        <xsd:restriction base="dms:DateTime"/>
      </xsd:simpleType>
    </xsd:element>
    <xsd:element name="fca_retention_trg_date" ma:index="22" nillable="true" ma:displayName="Retention Date" ma:format="DateOnly" ma:internalName="fca_retention_trg_date">
      <xsd:simpleType>
        <xsd:restriction base="dms:DateTime"/>
      </xsd:simpleType>
    </xsd:element>
    <xsd:element name="fca_livelink_description" ma:index="23" nillable="true" ma:displayName="Description(Livelink)" ma:internalName="fca_livelink_description">
      <xsd:simpleType>
        <xsd:restriction base="dms:Note">
          <xsd:maxLength value="255"/>
        </xsd:restriction>
      </xsd:simpleType>
    </xsd:element>
    <xsd:element name="fca_livelink_recstatus" ma:index="24" nillable="true" ma:displayName="Records Status" ma:internalName="fca_livelink_recstatus">
      <xsd:simpleType>
        <xsd:restriction base="dms:Text"/>
      </xsd:simpleType>
    </xsd:element>
    <xsd:element name="fca_livelink_recstatus_date" ma:index="25" nillable="true" ma:displayName="Records Status Date" ma:format="DateOnly" ma:internalName="fca_livelink_recstatus_date">
      <xsd:simpleType>
        <xsd:restriction base="dms:DateTime"/>
      </xsd:simpleType>
    </xsd:element>
    <xsd:element name="Is_FirstChKInDone" ma:index="26" nillable="true" ma:displayName="IsFCDone" ma:default="No" ma:internalName="Is_FirstChKInDone" ma:readOnly="false">
      <xsd:simpleType>
        <xsd:restriction base="dms:Choice">
          <xsd:enumeration value="Yes"/>
          <xsd:enumeration value="No"/>
        </xsd:restriction>
      </xsd:simpleType>
    </xsd:element>
    <xsd:element name="fca_prop_ret_label" ma:index="28" nillable="true" ma:displayName="Proposed Retention Label" ma:internalName="fca_prop_ret_label" ma:readOnly="false">
      <xsd:simpleType>
        <xsd:restriction base="dms:Text"/>
      </xsd:simpleType>
    </xsd:element>
    <xsd:element name="fca_livelink_accessed_date" ma:index="34" nillable="true" ma:displayName="Last Accessed Date" ma:format="DateOnly" ma:internalName="fca_livelink_accessed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64f0a7c-bcf0-4337-b577-3747e0a5c4bc"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b2bc18eb-2bbf-4b34-bae5-8d5f28957394}" ma:internalName="TaxCatchAll" ma:showField="CatchAllData"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b2bc18eb-2bbf-4b34-bae5-8d5f28957394}" ma:internalName="TaxCatchAllLabel" ma:readOnly="true" ma:showField="CatchAllDataLabel"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j863df97efa040da9c8165feb4e31e75" ma:index="10" ma:taxonomy="true" ma:internalName="j863df97efa040da9c8165feb4e31e75" ma:taxonomyFieldName="fca_information_classification" ma:displayName="Sensitivity." ma:default="1;#FCA Official|d07129ec-4894-4cda-af0c-a925cb68d6e3" ma:fieldId="{3863df97-efa0-40da-9c81-65feb4e31e75}" ma:sspId="141bad0b-5ec6-4ecd-811e-f9d8ff358b9c" ma:termSetId="1f854455-1460-4e20-9f4d-cbd019a1a236" ma:anchorId="00000000-0000-0000-0000-000000000000" ma:open="false" ma:isKeyword="false">
      <xsd:complexType>
        <xsd:sequence>
          <xsd:element ref="pc:Terms" minOccurs="0" maxOccurs="1"/>
        </xsd:sequence>
      </xsd:complexType>
    </xsd:element>
    <xsd:element name="i7382953a7c14d49b483126af46f0dd6" ma:index="12" nillable="true" ma:taxonomy="true" ma:internalName="i7382953a7c14d49b483126af46f0dd6" ma:taxonomyFieldName="fca_document_purpose" ma:displayName="Document Purpose" ma:readOnly="false" ma:fieldId="{27382953-a7c1-4d49-b483-126af46f0dd6}" ma:taxonomyMulti="true" ma:sspId="141bad0b-5ec6-4ecd-811e-f9d8ff358b9c" ma:termSetId="8643fc3f-c8a3-4ea7-8c0a-a86eca4242b7" ma:anchorId="00000000-0000-0000-0000-000000000000" ma:open="false" ma:isKeyword="false">
      <xsd:complexType>
        <xsd:sequence>
          <xsd:element ref="pc:Terms" minOccurs="0" maxOccurs="1"/>
        </xsd:sequence>
      </xsd:complexType>
    </xsd:element>
    <xsd:element name="_dlc_DocId" ma:index="14" nillable="true" ma:displayName="Document ID Value" ma:description="The value of the document ID assigned to this item." ma:indexed="true" ma:internalName="_dlc_DocId" ma:readOnly="true">
      <xsd:simpleType>
        <xsd:restriction base="dms:Text"/>
      </xsd:simpleType>
    </xsd:element>
    <xsd:element name="_dlc_DocIdUrl" ma:index="1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6" nillable="true" ma:displayName="Persist ID" ma:default="1" ma:description="Keep ID on add." ma:hidden="true" ma:internalName="_dlc_DocIdPersistId" ma:readOnly="true">
      <xsd:simpleType>
        <xsd:restriction base="dms:Boolean"/>
      </xsd:simpleType>
    </xsd:element>
    <xsd:element name="fca_mig_stage_2" ma:index="27" nillable="true" ma:displayName="Migration Stage 2" ma:indexed="true" ma:internalName="fca_mig_stage_2" ma:readOnly="false">
      <xsd:simpleType>
        <xsd:restriction base="dms:Number"/>
      </xsd:simpleType>
    </xsd:element>
    <xsd:element name="id42ed27a91f471db5fabca6a1153016" ma:index="30" nillable="true" ma:taxonomy="true" ma:internalName="id42ed27a91f471db5fabca6a1153016" ma:taxonomyFieldName="fca_application_type" ma:displayName="Application Type" ma:readOnly="false" ma:fieldId="{2d42ed27-a91f-471d-b5fa-bca6a1153016}" ma:sspId="141bad0b-5ec6-4ecd-811e-f9d8ff358b9c" ma:termSetId="847bc563-046e-4c60-9780-e2da02cc5925" ma:anchorId="00000000-0000-0000-0000-000000000000" ma:open="false" ma:isKeyword="false">
      <xsd:complexType>
        <xsd:sequence>
          <xsd:element ref="pc:Terms" minOccurs="0" maxOccurs="1"/>
        </xsd:sequence>
      </xsd:complexType>
    </xsd:element>
    <xsd:element name="e010124b8a5f4fcaadce545be390ec64" ma:index="32" nillable="true" ma:taxonomy="true" ma:internalName="e010124b8a5f4fcaadce545be390ec64" ma:taxonomyFieldName="fca_auth_forms_doc_type" ma:displayName="Auth Forms Document Type" ma:readOnly="false" ma:fieldId="{e010124b-8a5f-4fca-adce-545be390ec64}" ma:sspId="141bad0b-5ec6-4ecd-811e-f9d8ff358b9c" ma:termSetId="bee66263-9d67-43fb-8123-125421115fd7" ma:anchorId="00000000-0000-0000-0000-000000000000" ma:open="false" ma:isKeyword="false">
      <xsd:complexType>
        <xsd:sequence>
          <xsd:element ref="pc:Terms" minOccurs="0" maxOccurs="1"/>
        </xsd:sequence>
      </xsd:complexType>
    </xsd:element>
    <xsd:element name="fca_livelink_local_metadata" ma:index="33" nillable="true" ma:displayName="Local Livelink Metadata" ma:internalName="fca_livelink_local_metadata">
      <xsd:simpleType>
        <xsd:restriction base="dms:Note">
          <xsd:maxLength value="255"/>
        </xsd:restriction>
      </xsd:simpleType>
    </xsd:element>
    <xsd:element name="fca_mig_stage" ma:index="35" nillable="true" ma:displayName="Migration Stage" ma:default="0" ma:internalName="fca_mig_stage" ma:percentage="FALSE">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SharedContentType xmlns="Microsoft.SharePoint.Taxonomy.ContentTypeSync" SourceId="141bad0b-5ec6-4ecd-811e-f9d8ff358b9c" ContentTypeId="0x0101005A9549D9A06FAF49B2796176C16A6E111817" PreviousValue="false"/>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p:properties xmlns:p="http://schemas.microsoft.com/office/2006/metadata/properties" xmlns:xsi="http://www.w3.org/2001/XMLSchema-instance" xmlns:pc="http://schemas.microsoft.com/office/infopath/2007/PartnerControls">
  <documentManagement>
    <fca_retention_trg_date xmlns="http://schemas.microsoft.com/sharepoint/v3" xsi:nil="true"/>
    <fca_mig_source xmlns="http://schemas.microsoft.com/sharepoint/v3">LiveLink</fca_mig_source>
    <fca_mig_partial_path xmlns="http://schemas.microsoft.com/sharepoint/v3">Wholesale/Departmental Administration/Local Procedures and Guidance/1. Application Forms</fca_mig_partial_path>
    <fca_livelink_obj_id xmlns="http://schemas.microsoft.com/sharepoint/v3">40687885</fca_livelink_obj_id>
    <fca_livelink_description xmlns="http://schemas.microsoft.com/sharepoint/v3" xsi:nil="true"/>
    <fca_livelink_recstatus xmlns="http://schemas.microsoft.com/sharepoint/v3" xsi:nil="true"/>
    <fca_mig_full_path xmlns="http://schemas.microsoft.com/sharepoint/v3">Administration/Conduct Business Unit/Authorisations Division/Wholesale/Departmental Administration/Local Procedures and Guidance/1. Application Forms</fca_mig_full_path>
    <fca_mig_date xmlns="http://schemas.microsoft.com/sharepoint/v3">2021-07-16T18:13:08+00:00</fca_mig_date>
    <fca_livelink_recstatus_date xmlns="http://schemas.microsoft.com/sharepoint/v3" xsi:nil="true"/>
    <i7382953a7c14d49b483126af46f0dd6 xmlns="964f0a7c-bcf0-4337-b577-3747e0a5c4bc">
      <Terms xmlns="http://schemas.microsoft.com/office/infopath/2007/PartnerControls">
        <TermInfo xmlns="http://schemas.microsoft.com/office/infopath/2007/PartnerControls">
          <TermName xmlns="http://schemas.microsoft.com/office/infopath/2007/PartnerControls">Administrative</TermName>
          <TermId xmlns="http://schemas.microsoft.com/office/infopath/2007/PartnerControls">c0a6a800-ee19-465d-995e-3864540afe03</TermId>
        </TermInfo>
      </Terms>
    </i7382953a7c14d49b483126af46f0dd6>
    <_dlc_DocId xmlns="964f0a7c-bcf0-4337-b577-3747e0a5c4bc">LLMIGRATION-a9051b3672-40687885</_dlc_DocId>
    <TaxCatchAll xmlns="964f0a7c-bcf0-4337-b577-3747e0a5c4bc">
      <Value>62</Value>
      <Value>61</Value>
      <Value>3</Value>
      <Value>1</Value>
    </TaxCatchAll>
    <j863df97efa040da9c8165feb4e31e75 xmlns="964f0a7c-bcf0-4337-b577-3747e0a5c4bc">
      <Terms xmlns="http://schemas.microsoft.com/office/infopath/2007/PartnerControls">
        <TermInfo xmlns="http://schemas.microsoft.com/office/infopath/2007/PartnerControls">
          <TermName xmlns="http://schemas.microsoft.com/office/infopath/2007/PartnerControls">FCA Official</TermName>
          <TermId xmlns="http://schemas.microsoft.com/office/infopath/2007/PartnerControls">d07129ec-4894-4cda-af0c-a925cb68d6e3</TermId>
        </TermInfo>
      </Terms>
    </j863df97efa040da9c8165feb4e31e75>
    <_dlc_DocIdPersistId xmlns="964f0a7c-bcf0-4337-b577-3747e0a5c4bc">true</_dlc_DocIdPersistId>
    <_dlc_DocIdUrl xmlns="964f0a7c-bcf0-4337-b577-3747e0a5c4bc">
      <Url>https://thefca.sharepoint.com/sites/ArcConBusUni/_layouts/15/DocIdRedir.aspx?ID=LLMIGRATION-a9051b3672-40687885</Url>
      <Description>LLMIGRATION-a9051b3672-40687885</Description>
    </_dlc_DocIdUrl>
    <Is_FirstChKInDone xmlns="http://schemas.microsoft.com/sharepoint/v3">Yes</Is_FirstChKInDone>
    <fca_mig_stage_2 xmlns="964f0a7c-bcf0-4337-b577-3747e0a5c4bc" xsi:nil="true"/>
    <fca_prop_ret_label xmlns="http://schemas.microsoft.com/sharepoint/v3" xsi:nil="true"/>
    <e010124b8a5f4fcaadce545be390ec64 xmlns="964f0a7c-bcf0-4337-b577-3747e0a5c4bc">
      <Terms xmlns="http://schemas.microsoft.com/office/infopath/2007/PartnerControls">
        <TermInfo xmlns="http://schemas.microsoft.com/office/infopath/2007/PartnerControls">
          <TermName xmlns="http://schemas.microsoft.com/office/infopath/2007/PartnerControls">Form</TermName>
          <TermId xmlns="http://schemas.microsoft.com/office/infopath/2007/PartnerControls">cd17caef-2710-46b2-9ac0-ce551f7293c3</TermId>
        </TermInfo>
      </Terms>
    </e010124b8a5f4fcaadce545be390ec64>
    <fca_livelink_local_metadata xmlns="964f0a7c-bcf0-4337-b577-3747e0a5c4bc">{}</fca_livelink_local_metadata>
    <fca_livelink_accessed_date xmlns="http://schemas.microsoft.com/sharepoint/v3">2021-07-15T09:09:34+00:00</fca_livelink_accessed_date>
    <fca_mig_stage xmlns="964f0a7c-bcf0-4337-b577-3747e0a5c4bc">2</fca_mig_stage>
    <id42ed27a91f471db5fabca6a1153016 xmlns="964f0a7c-bcf0-4337-b577-3747e0a5c4bc">
      <Terms xmlns="http://schemas.microsoft.com/office/infopath/2007/PartnerControls">
        <TermInfo xmlns="http://schemas.microsoft.com/office/infopath/2007/PartnerControls">
          <TermName xmlns="http://schemas.microsoft.com/office/infopath/2007/PartnerControls">New Authorisation</TermName>
          <TermId xmlns="http://schemas.microsoft.com/office/infopath/2007/PartnerControls">be2db2ad-1550-4d66-b2ed-beff9f9e4e97</TermId>
        </TermInfo>
      </Terms>
    </id42ed27a91f471db5fabca6a1153016>
  </documentManagement>
</p:properties>
</file>

<file path=customXml/itemProps1.xml><?xml version="1.0" encoding="utf-8"?>
<ds:datastoreItem xmlns:ds="http://schemas.openxmlformats.org/officeDocument/2006/customXml" ds:itemID="{1699B23A-2F77-435E-86DC-95A254CE34AB}">
  <ds:schemaRefs>
    <ds:schemaRef ds:uri="http://schemas.microsoft.com/sharepoint/v3/contenttype/forms"/>
  </ds:schemaRefs>
</ds:datastoreItem>
</file>

<file path=customXml/itemProps2.xml><?xml version="1.0" encoding="utf-8"?>
<ds:datastoreItem xmlns:ds="http://schemas.openxmlformats.org/officeDocument/2006/customXml" ds:itemID="{A70FBF39-0EE1-4E60-B495-D9E05BE7FE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64f0a7c-bcf0-4337-b577-3747e0a5c4b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49FCD7D-7B73-4A7B-8B6D-85D929499828}">
  <ds:schemaRefs>
    <ds:schemaRef ds:uri="http://schemas.openxmlformats.org/officeDocument/2006/bibliography"/>
  </ds:schemaRefs>
</ds:datastoreItem>
</file>

<file path=customXml/itemProps4.xml><?xml version="1.0" encoding="utf-8"?>
<ds:datastoreItem xmlns:ds="http://schemas.openxmlformats.org/officeDocument/2006/customXml" ds:itemID="{C567E2DE-F96E-4847-BD0D-4F08AC542DCA}">
  <ds:schemaRefs>
    <ds:schemaRef ds:uri="Microsoft.SharePoint.Taxonomy.ContentTypeSync"/>
  </ds:schemaRefs>
</ds:datastoreItem>
</file>

<file path=customXml/itemProps5.xml><?xml version="1.0" encoding="utf-8"?>
<ds:datastoreItem xmlns:ds="http://schemas.openxmlformats.org/officeDocument/2006/customXml" ds:itemID="{8ACA4CBC-5F0D-4D1A-97AC-9AA2E070D0F6}">
  <ds:schemaRefs>
    <ds:schemaRef ds:uri="http://schemas.microsoft.com/sharepoint/events"/>
  </ds:schemaRefs>
</ds:datastoreItem>
</file>

<file path=customXml/itemProps6.xml><?xml version="1.0" encoding="utf-8"?>
<ds:datastoreItem xmlns:ds="http://schemas.openxmlformats.org/officeDocument/2006/customXml" ds:itemID="{2F53F1B2-8A17-4114-BB9C-EA27D523346E}">
  <ds:schemaRefs>
    <ds:schemaRef ds:uri="http://purl.org/dc/dcmitype/"/>
    <ds:schemaRef ds:uri="http://schemas.microsoft.com/office/infopath/2007/PartnerControls"/>
    <ds:schemaRef ds:uri="964f0a7c-bcf0-4337-b577-3747e0a5c4bc"/>
    <ds:schemaRef ds:uri="http://schemas.microsoft.com/office/2006/metadata/properties"/>
    <ds:schemaRef ds:uri="http://schemas.microsoft.com/sharepoint/v3"/>
    <ds:schemaRef ds:uri="http://purl.org/dc/terms/"/>
    <ds:schemaRef ds:uri="http://schemas.microsoft.com/office/2006/documentManagement/types"/>
    <ds:schemaRef ds:uri="http://purl.org/dc/elements/1.1/"/>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Normal.dotm</Template>
  <TotalTime>399</TotalTime>
  <Pages>48</Pages>
  <Words>12516</Words>
  <Characters>65334</Characters>
  <Application>Microsoft Office Word</Application>
  <DocSecurity>0</DocSecurity>
  <Lines>3843</Lines>
  <Paragraphs>2432</Paragraphs>
  <ScaleCrop>false</ScaleCrop>
  <Company>Financial Services Authority</Company>
  <LinksUpToDate>false</LinksUpToDate>
  <CharactersWithSpaces>75418</CharactersWithSpaces>
  <SharedDoc>false</SharedDoc>
  <HLinks>
    <vt:vector size="66" baseType="variant">
      <vt:variant>
        <vt:i4>4194379</vt:i4>
      </vt:variant>
      <vt:variant>
        <vt:i4>2868</vt:i4>
      </vt:variant>
      <vt:variant>
        <vt:i4>0</vt:i4>
      </vt:variant>
      <vt:variant>
        <vt:i4>5</vt:i4>
      </vt:variant>
      <vt:variant>
        <vt:lpwstr>https://www.fca.org.uk/firms/regdata</vt:lpwstr>
      </vt:variant>
      <vt:variant>
        <vt:lpwstr/>
      </vt:variant>
      <vt:variant>
        <vt:i4>6881325</vt:i4>
      </vt:variant>
      <vt:variant>
        <vt:i4>2682</vt:i4>
      </vt:variant>
      <vt:variant>
        <vt:i4>0</vt:i4>
      </vt:variant>
      <vt:variant>
        <vt:i4>5</vt:i4>
      </vt:variant>
      <vt:variant>
        <vt:lpwstr>https://www.fca.org.uk/firms/consumer-duty</vt:lpwstr>
      </vt:variant>
      <vt:variant>
        <vt:lpwstr/>
      </vt:variant>
      <vt:variant>
        <vt:i4>4849734</vt:i4>
      </vt:variant>
      <vt:variant>
        <vt:i4>2544</vt:i4>
      </vt:variant>
      <vt:variant>
        <vt:i4>0</vt:i4>
      </vt:variant>
      <vt:variant>
        <vt:i4>5</vt:i4>
      </vt:variant>
      <vt:variant>
        <vt:lpwstr>https://www.fca.org.uk/firms/authorisation/apply/preparing-financial-information</vt:lpwstr>
      </vt:variant>
      <vt:variant>
        <vt:lpwstr/>
      </vt:variant>
      <vt:variant>
        <vt:i4>6225959</vt:i4>
      </vt:variant>
      <vt:variant>
        <vt:i4>2493</vt:i4>
      </vt:variant>
      <vt:variant>
        <vt:i4>0</vt:i4>
      </vt:variant>
      <vt:variant>
        <vt:i4>5</vt:i4>
      </vt:variant>
      <vt:variant>
        <vt:lpwstr>https://www.handbook.fca.org.uk/form/sup/SUP_10C_Ann_10D_SOR_20191209.pdf</vt:lpwstr>
      </vt:variant>
      <vt:variant>
        <vt:lpwstr/>
      </vt:variant>
      <vt:variant>
        <vt:i4>7077931</vt:i4>
      </vt:variant>
      <vt:variant>
        <vt:i4>2490</vt:i4>
      </vt:variant>
      <vt:variant>
        <vt:i4>0</vt:i4>
      </vt:variant>
      <vt:variant>
        <vt:i4>5</vt:i4>
      </vt:variant>
      <vt:variant>
        <vt:lpwstr>https://www.fca.org.uk/publication/forms/long-form-a-mifid.docx</vt:lpwstr>
      </vt:variant>
      <vt:variant>
        <vt:lpwstr/>
      </vt:variant>
      <vt:variant>
        <vt:i4>3670142</vt:i4>
      </vt:variant>
      <vt:variant>
        <vt:i4>1695</vt:i4>
      </vt:variant>
      <vt:variant>
        <vt:i4>0</vt:i4>
      </vt:variant>
      <vt:variant>
        <vt:i4>5</vt:i4>
      </vt:variant>
      <vt:variant>
        <vt:lpwstr>https://www.fca.org.uk/publication/forms/pop-annex.docx</vt:lpwstr>
      </vt:variant>
      <vt:variant>
        <vt:lpwstr/>
      </vt:variant>
      <vt:variant>
        <vt:i4>4390913</vt:i4>
      </vt:variant>
      <vt:variant>
        <vt:i4>1683</vt:i4>
      </vt:variant>
      <vt:variant>
        <vt:i4>0</vt:i4>
      </vt:variant>
      <vt:variant>
        <vt:i4>5</vt:i4>
      </vt:variant>
      <vt:variant>
        <vt:lpwstr>https://www.fca.org.uk/publication/forms/mifid-transparency-waiver-form.docx</vt:lpwstr>
      </vt:variant>
      <vt:variant>
        <vt:lpwstr/>
      </vt:variant>
      <vt:variant>
        <vt:i4>7471143</vt:i4>
      </vt:variant>
      <vt:variant>
        <vt:i4>1677</vt:i4>
      </vt:variant>
      <vt:variant>
        <vt:i4>0</vt:i4>
      </vt:variant>
      <vt:variant>
        <vt:i4>5</vt:i4>
      </vt:variant>
      <vt:variant>
        <vt:lpwstr>https://www.fca.org.uk/publication/forms/mifid-mtf-table-form.docx</vt:lpwstr>
      </vt:variant>
      <vt:variant>
        <vt:lpwstr/>
      </vt:variant>
      <vt:variant>
        <vt:i4>3080247</vt:i4>
      </vt:variant>
      <vt:variant>
        <vt:i4>432</vt:i4>
      </vt:variant>
      <vt:variant>
        <vt:i4>0</vt:i4>
      </vt:variant>
      <vt:variant>
        <vt:i4>5</vt:i4>
      </vt:variant>
      <vt:variant>
        <vt:lpwstr>https://www.fca.org.uk/publication/forms/mifid-small-aifm-supplement-form.docx</vt:lpwstr>
      </vt:variant>
      <vt:variant>
        <vt:lpwstr/>
      </vt:variant>
      <vt:variant>
        <vt:i4>1507398</vt:i4>
      </vt:variant>
      <vt:variant>
        <vt:i4>18</vt:i4>
      </vt:variant>
      <vt:variant>
        <vt:i4>0</vt:i4>
      </vt:variant>
      <vt:variant>
        <vt:i4>5</vt:i4>
      </vt:variant>
      <vt:variant>
        <vt:lpwstr>https://www.fca.org.uk/publication/forms/change-of-legal-status-deed-poll.doc</vt:lpwstr>
      </vt:variant>
      <vt:variant>
        <vt:lpwstr/>
      </vt:variant>
      <vt:variant>
        <vt:i4>1638482</vt:i4>
      </vt:variant>
      <vt:variant>
        <vt:i4>0</vt:i4>
      </vt:variant>
      <vt:variant>
        <vt:i4>0</vt:i4>
      </vt:variant>
      <vt:variant>
        <vt:i4>5</vt:i4>
      </vt:variant>
      <vt:variant>
        <vt:lpwstr>http://www.fca.org.uk/privacy</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mifid-annex-form.docx</dc:title>
  <dc:subject/>
  <dc:creator>Policy &amp; Intelligence</dc:creator>
  <cp:keywords/>
  <cp:lastModifiedBy>Kelly Dulieu</cp:lastModifiedBy>
  <cp:revision>646</cp:revision>
  <cp:lastPrinted>2017-01-25T08:23:00Z</cp:lastPrinted>
  <dcterms:created xsi:type="dcterms:W3CDTF">2018-11-23T02:42:00Z</dcterms:created>
  <dcterms:modified xsi:type="dcterms:W3CDTF">2026-03-02T07:42:00Z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AIL_MSG_ID1">
    <vt:lpwstr>ABAAVOAfoSrQoyyYwH2D1fa44g4Q6zxKklrsklxRoG3xyJGAwk/4CCuVJoBzPtbEkyus</vt:lpwstr>
  </property>
  <property fmtid="{D5CDD505-2E9C-101B-9397-08002B2CF9AE}" pid="3" name="MAIL_MSG_ID2">
    <vt:lpwstr>SoG1nqtbwdG3PoPAy2LjflzGQKKu/SuXeOwJkdtA4iFvk49lAyGq/S+Sf6C
o01GSufwKjBRBeixC/tFkPZXcE8=</vt:lpwstr>
  </property>
  <property fmtid="{D5CDD505-2E9C-101B-9397-08002B2CF9AE}" pid="4" name="RESPONSE_SENDER_NAME">
    <vt:lpwstr>gAAAdya76B99d4hLGUR1rQ+8TxTv0GGEPdix</vt:lpwstr>
  </property>
  <property fmtid="{D5CDD505-2E9C-101B-9397-08002B2CF9AE}" pid="5" name="EMAIL_OWNER_ADDRESS">
    <vt:lpwstr>4AAAUmLmXdMZevRAB6iNrPVntT805y6fY6Y2DEHgz/6o8MWLUt85vNgSIA==</vt:lpwstr>
  </property>
  <property fmtid="{D5CDD505-2E9C-101B-9397-08002B2CF9AE}" pid="6" name="ContentTypeId">
    <vt:lpwstr>0x0101005A9549D9A06FAF49B2796176C16A6E1118170085A669AD229CF3499FEE9BA5271AF5E8</vt:lpwstr>
  </property>
  <property fmtid="{D5CDD505-2E9C-101B-9397-08002B2CF9AE}" pid="7" name="fca_document_purpose">
    <vt:lpwstr>3;#Administrative|c0a6a800-ee19-465d-995e-3864540afe03</vt:lpwstr>
  </property>
  <property fmtid="{D5CDD505-2E9C-101B-9397-08002B2CF9AE}" pid="8" name="fca_information_classification">
    <vt:lpwstr>1;#FCA Official|d07129ec-4894-4cda-af0c-a925cb68d6e3</vt:lpwstr>
  </property>
  <property fmtid="{D5CDD505-2E9C-101B-9397-08002B2CF9AE}" pid="9" name="fca_livelink_accessed_date">
    <vt:filetime>2021-07-15T09:09:34Z</vt:filetime>
  </property>
  <property fmtid="{D5CDD505-2E9C-101B-9397-08002B2CF9AE}" pid="10" name="fca_mig_stage">
    <vt:r8>2</vt:r8>
  </property>
  <property fmtid="{D5CDD505-2E9C-101B-9397-08002B2CF9AE}" pid="11" name="fca_livelink_local_metadata">
    <vt:lpwstr>{}</vt:lpwstr>
  </property>
  <property fmtid="{D5CDD505-2E9C-101B-9397-08002B2CF9AE}" pid="12" name="l8bdf5901bd84cc9ab354cf74d0d75d8">
    <vt:lpwstr/>
  </property>
  <property fmtid="{D5CDD505-2E9C-101B-9397-08002B2CF9AE}" pid="13" name="k6cffc08cdea4d029f19334431296236">
    <vt:lpwstr/>
  </property>
  <property fmtid="{D5CDD505-2E9C-101B-9397-08002B2CF9AE}" pid="14" name="xd_ProgID">
    <vt:lpwstr/>
  </property>
  <property fmtid="{D5CDD505-2E9C-101B-9397-08002B2CF9AE}" pid="15" name="d10ce44c83b449bc85d6eb5d7135cd58">
    <vt:lpwstr/>
  </property>
  <property fmtid="{D5CDD505-2E9C-101B-9397-08002B2CF9AE}" pid="16" name="ComplianceAssetId">
    <vt:lpwstr/>
  </property>
  <property fmtid="{D5CDD505-2E9C-101B-9397-08002B2CF9AE}" pid="17" name="TemplateUrl">
    <vt:lpwstr/>
  </property>
  <property fmtid="{D5CDD505-2E9C-101B-9397-08002B2CF9AE}" pid="18" name="fca_log_type">
    <vt:lpwstr/>
  </property>
  <property fmtid="{D5CDD505-2E9C-101B-9397-08002B2CF9AE}" pid="19" name="fca_auth_process_doc_type">
    <vt:lpwstr/>
  </property>
  <property fmtid="{D5CDD505-2E9C-101B-9397-08002B2CF9AE}" pid="20" name="_dlc_DocIdItemGuid">
    <vt:lpwstr>ef3baa5b-d961-45a0-b37b-4e4154a15b56</vt:lpwstr>
  </property>
  <property fmtid="{D5CDD505-2E9C-101B-9397-08002B2CF9AE}" pid="21" name="gd10d81d70b4400a8a9e2bd29d324e4c">
    <vt:lpwstr/>
  </property>
  <property fmtid="{D5CDD505-2E9C-101B-9397-08002B2CF9AE}" pid="22" name="_ExtendedDescription">
    <vt:lpwstr/>
  </property>
  <property fmtid="{D5CDD505-2E9C-101B-9397-08002B2CF9AE}" pid="23" name="fca_auth_forms_doc_type">
    <vt:lpwstr>62;#Form|cd17caef-2710-46b2-9ac0-ce551f7293c3</vt:lpwstr>
  </property>
  <property fmtid="{D5CDD505-2E9C-101B-9397-08002B2CF9AE}" pid="24" name="TriggerFlowInfo">
    <vt:lpwstr/>
  </property>
  <property fmtid="{D5CDD505-2E9C-101B-9397-08002B2CF9AE}" pid="25" name="jce717dce39641ca84a076397899af94">
    <vt:lpwstr/>
  </property>
  <property fmtid="{D5CDD505-2E9C-101B-9397-08002B2CF9AE}" pid="26" name="fca_authorisations_area">
    <vt:lpwstr/>
  </property>
  <property fmtid="{D5CDD505-2E9C-101B-9397-08002B2CF9AE}" pid="27" name="xd_Signature">
    <vt:bool>false</vt:bool>
  </property>
  <property fmtid="{D5CDD505-2E9C-101B-9397-08002B2CF9AE}" pid="28" name="fca_application_type">
    <vt:lpwstr>61;#New Authorisation|be2db2ad-1550-4d66-b2ed-beff9f9e4e97</vt:lpwstr>
  </property>
  <property fmtid="{D5CDD505-2E9C-101B-9397-08002B2CF9AE}" pid="29" name="fca_month_year">
    <vt:lpwstr/>
  </property>
  <property fmtid="{D5CDD505-2E9C-101B-9397-08002B2CF9AE}" pid="30" name="fca_process_famiily">
    <vt:lpwstr/>
  </property>
  <property fmtid="{D5CDD505-2E9C-101B-9397-08002B2CF9AE}" pid="31" name="MSIP_Label_dec5709d-e239-496d-88c9-7dae94c5106e_Enabled">
    <vt:lpwstr>true</vt:lpwstr>
  </property>
  <property fmtid="{D5CDD505-2E9C-101B-9397-08002B2CF9AE}" pid="32" name="MSIP_Label_dec5709d-e239-496d-88c9-7dae94c5106e_SetDate">
    <vt:lpwstr>2022-12-22T17:58:15Z</vt:lpwstr>
  </property>
  <property fmtid="{D5CDD505-2E9C-101B-9397-08002B2CF9AE}" pid="33" name="MSIP_Label_dec5709d-e239-496d-88c9-7dae94c5106e_Method">
    <vt:lpwstr>Standard</vt:lpwstr>
  </property>
  <property fmtid="{D5CDD505-2E9C-101B-9397-08002B2CF9AE}" pid="34" name="MSIP_Label_dec5709d-e239-496d-88c9-7dae94c5106e_Name">
    <vt:lpwstr>FCA Official</vt:lpwstr>
  </property>
  <property fmtid="{D5CDD505-2E9C-101B-9397-08002B2CF9AE}" pid="35" name="MSIP_Label_dec5709d-e239-496d-88c9-7dae94c5106e_SiteId">
    <vt:lpwstr>551f9db3-821c-4457-8551-b43423dce661</vt:lpwstr>
  </property>
  <property fmtid="{D5CDD505-2E9C-101B-9397-08002B2CF9AE}" pid="36" name="MSIP_Label_dec5709d-e239-496d-88c9-7dae94c5106e_ActionId">
    <vt:lpwstr>aa6104b2-8921-49d8-b0d5-d1b4e72ea307</vt:lpwstr>
  </property>
  <property fmtid="{D5CDD505-2E9C-101B-9397-08002B2CF9AE}" pid="37" name="MSIP_Label_dec5709d-e239-496d-88c9-7dae94c5106e_ContentBits">
    <vt:lpwstr>0</vt:lpwstr>
  </property>
  <property fmtid="{D5CDD505-2E9C-101B-9397-08002B2CF9AE}" pid="38" name="docLang">
    <vt:lpwstr>en</vt:lpwstr>
  </property>
</Properties>
</file>